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33"/>
  </p:notesMasterIdLst>
  <p:sldIdLst>
    <p:sldId id="256" r:id="rId2"/>
    <p:sldId id="257" r:id="rId3"/>
    <p:sldId id="335" r:id="rId4"/>
    <p:sldId id="380" r:id="rId5"/>
    <p:sldId id="355" r:id="rId6"/>
    <p:sldId id="378" r:id="rId7"/>
    <p:sldId id="376" r:id="rId8"/>
    <p:sldId id="356" r:id="rId9"/>
    <p:sldId id="370" r:id="rId10"/>
    <p:sldId id="375" r:id="rId11"/>
    <p:sldId id="351" r:id="rId12"/>
    <p:sldId id="360" r:id="rId13"/>
    <p:sldId id="359" r:id="rId14"/>
    <p:sldId id="361" r:id="rId15"/>
    <p:sldId id="386" r:id="rId16"/>
    <p:sldId id="362" r:id="rId17"/>
    <p:sldId id="363" r:id="rId18"/>
    <p:sldId id="364" r:id="rId19"/>
    <p:sldId id="366" r:id="rId20"/>
    <p:sldId id="367" r:id="rId21"/>
    <p:sldId id="357" r:id="rId22"/>
    <p:sldId id="352" r:id="rId23"/>
    <p:sldId id="354" r:id="rId24"/>
    <p:sldId id="368" r:id="rId25"/>
    <p:sldId id="369" r:id="rId26"/>
    <p:sldId id="383" r:id="rId27"/>
    <p:sldId id="384" r:id="rId28"/>
    <p:sldId id="385" r:id="rId29"/>
    <p:sldId id="377" r:id="rId30"/>
    <p:sldId id="358" r:id="rId31"/>
    <p:sldId id="285" r:id="rId3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786" autoAdjust="0"/>
  </p:normalViewPr>
  <p:slideViewPr>
    <p:cSldViewPr>
      <p:cViewPr varScale="1">
        <p:scale>
          <a:sx n="53" d="100"/>
          <a:sy n="53" d="100"/>
        </p:scale>
        <p:origin x="-78" y="-3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B0D4-520E-4372-9CC0-C96C098B3132}"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15563F2D-6AEE-4DF8-821E-F6118AAD27A9}">
      <dgm:prSet phldrT="[Text]"/>
      <dgm:spPr/>
      <dgm:t>
        <a:bodyPr/>
        <a:lstStyle/>
        <a:p>
          <a:r>
            <a:rPr lang="en-US" dirty="0" smtClean="0"/>
            <a:t>Administrator</a:t>
          </a:r>
          <a:endParaRPr lang="en-US" dirty="0"/>
        </a:p>
      </dgm:t>
    </dgm:pt>
    <dgm:pt modelId="{3B6ED132-7B62-42A2-B05C-71B2748B3463}" type="parTrans" cxnId="{FBF6C13F-6FFE-4D80-8841-AA003A855496}">
      <dgm:prSet/>
      <dgm:spPr/>
      <dgm:t>
        <a:bodyPr/>
        <a:lstStyle/>
        <a:p>
          <a:endParaRPr lang="en-US"/>
        </a:p>
      </dgm:t>
    </dgm:pt>
    <dgm:pt modelId="{6FEEB3E4-3ED2-4D1D-958D-B5BE4F1D0C73}" type="sibTrans" cxnId="{FBF6C13F-6FFE-4D80-8841-AA003A855496}">
      <dgm:prSet/>
      <dgm:spPr/>
      <dgm:t>
        <a:bodyPr/>
        <a:lstStyle/>
        <a:p>
          <a:endParaRPr lang="en-US"/>
        </a:p>
      </dgm:t>
    </dgm:pt>
    <dgm:pt modelId="{8FDCDDB3-A22B-4AD0-9EF9-B8F318F6F459}">
      <dgm:prSet phldrT="[Text]"/>
      <dgm:spPr/>
      <dgm:t>
        <a:bodyPr/>
        <a:lstStyle/>
        <a:p>
          <a:r>
            <a:rPr lang="en-US" dirty="0" smtClean="0"/>
            <a:t>Head Office Manager</a:t>
          </a:r>
          <a:endParaRPr lang="en-US" dirty="0"/>
        </a:p>
      </dgm:t>
    </dgm:pt>
    <dgm:pt modelId="{A80EB71C-4DB2-4081-8166-BAFC63224076}" type="parTrans" cxnId="{AC00E79F-180A-49E5-95F3-B420DBEFCBB7}">
      <dgm:prSet/>
      <dgm:spPr/>
      <dgm:t>
        <a:bodyPr/>
        <a:lstStyle/>
        <a:p>
          <a:endParaRPr lang="en-US"/>
        </a:p>
      </dgm:t>
    </dgm:pt>
    <dgm:pt modelId="{A6B0E23E-E1C9-4C0A-B691-BCFB21D67FDE}" type="sibTrans" cxnId="{AC00E79F-180A-49E5-95F3-B420DBEFCBB7}">
      <dgm:prSet/>
      <dgm:spPr/>
      <dgm:t>
        <a:bodyPr/>
        <a:lstStyle/>
        <a:p>
          <a:endParaRPr lang="en-US"/>
        </a:p>
      </dgm:t>
    </dgm:pt>
    <dgm:pt modelId="{CBB0AA77-6BFC-40A8-92BD-FFFBE003F6F3}">
      <dgm:prSet phldrT="[Text]"/>
      <dgm:spPr/>
      <dgm:t>
        <a:bodyPr/>
        <a:lstStyle/>
        <a:p>
          <a:r>
            <a:rPr lang="en-US" dirty="0" smtClean="0"/>
            <a:t>Staff</a:t>
          </a:r>
        </a:p>
      </dgm:t>
    </dgm:pt>
    <dgm:pt modelId="{E07FA7F1-6C92-47D1-9DA3-910AE394BD58}" type="parTrans" cxnId="{793A61BE-6ADD-4E2A-B530-8247125C62A4}">
      <dgm:prSet/>
      <dgm:spPr/>
      <dgm:t>
        <a:bodyPr/>
        <a:lstStyle/>
        <a:p>
          <a:endParaRPr lang="en-US"/>
        </a:p>
      </dgm:t>
    </dgm:pt>
    <dgm:pt modelId="{18DF3901-9994-4A70-8A53-E74EBA7DFBEE}" type="sibTrans" cxnId="{793A61BE-6ADD-4E2A-B530-8247125C62A4}">
      <dgm:prSet/>
      <dgm:spPr/>
      <dgm:t>
        <a:bodyPr/>
        <a:lstStyle/>
        <a:p>
          <a:endParaRPr lang="en-US"/>
        </a:p>
      </dgm:t>
    </dgm:pt>
    <dgm:pt modelId="{595FF75A-DDC2-4D49-8994-35DBD8FDA5DA}">
      <dgm:prSet phldrT="[Text]"/>
      <dgm:spPr/>
      <dgm:t>
        <a:bodyPr/>
        <a:lstStyle/>
        <a:p>
          <a:r>
            <a:rPr lang="en-US" dirty="0" smtClean="0"/>
            <a:t>Cashier</a:t>
          </a:r>
        </a:p>
      </dgm:t>
    </dgm:pt>
    <dgm:pt modelId="{1088A8F0-D813-47B9-825E-FC80DCBCBC21}" type="parTrans" cxnId="{552206C3-AB54-4A9D-84CD-8E2C12D1DACF}">
      <dgm:prSet/>
      <dgm:spPr/>
      <dgm:t>
        <a:bodyPr/>
        <a:lstStyle/>
        <a:p>
          <a:endParaRPr lang="en-US"/>
        </a:p>
      </dgm:t>
    </dgm:pt>
    <dgm:pt modelId="{7525B09F-D1BA-4959-8B1B-C0D998C6EFAF}" type="sibTrans" cxnId="{552206C3-AB54-4A9D-84CD-8E2C12D1DACF}">
      <dgm:prSet/>
      <dgm:spPr/>
      <dgm:t>
        <a:bodyPr/>
        <a:lstStyle/>
        <a:p>
          <a:endParaRPr lang="en-US"/>
        </a:p>
      </dgm:t>
    </dgm:pt>
    <dgm:pt modelId="{0F2CE07A-B6C4-4BF4-A00C-156E8FB1B237}">
      <dgm:prSet phldrT="[Text]"/>
      <dgm:spPr/>
      <dgm:t>
        <a:bodyPr/>
        <a:lstStyle/>
        <a:p>
          <a:r>
            <a:rPr lang="en-US" dirty="0" smtClean="0"/>
            <a:t>Member</a:t>
          </a:r>
        </a:p>
      </dgm:t>
    </dgm:pt>
    <dgm:pt modelId="{007C6CB2-2238-4F25-BD7F-A637A1D269FF}" type="parTrans" cxnId="{2A011E16-6A8E-47F2-A4BA-6103CA2E33E7}">
      <dgm:prSet/>
      <dgm:spPr/>
      <dgm:t>
        <a:bodyPr/>
        <a:lstStyle/>
        <a:p>
          <a:endParaRPr lang="en-US"/>
        </a:p>
      </dgm:t>
    </dgm:pt>
    <dgm:pt modelId="{871589EC-6788-41C9-AE7B-66E18610D70C}" type="sibTrans" cxnId="{2A011E16-6A8E-47F2-A4BA-6103CA2E33E7}">
      <dgm:prSet/>
      <dgm:spPr/>
      <dgm:t>
        <a:bodyPr/>
        <a:lstStyle/>
        <a:p>
          <a:endParaRPr lang="en-US"/>
        </a:p>
      </dgm:t>
    </dgm:pt>
    <dgm:pt modelId="{DE8D2AC2-7D55-4CB1-8D44-0B1DD48D2A96}" type="pres">
      <dgm:prSet presAssocID="{50BEB0D4-520E-4372-9CC0-C96C098B3132}" presName="diagram" presStyleCnt="0">
        <dgm:presLayoutVars>
          <dgm:dir/>
          <dgm:resizeHandles val="exact"/>
        </dgm:presLayoutVars>
      </dgm:prSet>
      <dgm:spPr/>
      <dgm:t>
        <a:bodyPr/>
        <a:lstStyle/>
        <a:p>
          <a:endParaRPr lang="en-US"/>
        </a:p>
      </dgm:t>
    </dgm:pt>
    <dgm:pt modelId="{A11FB6AC-83E3-4D80-9363-732573019F94}" type="pres">
      <dgm:prSet presAssocID="{15563F2D-6AEE-4DF8-821E-F6118AAD27A9}" presName="node" presStyleLbl="node1" presStyleIdx="0" presStyleCnt="5">
        <dgm:presLayoutVars>
          <dgm:bulletEnabled val="1"/>
        </dgm:presLayoutVars>
      </dgm:prSet>
      <dgm:spPr/>
      <dgm:t>
        <a:bodyPr/>
        <a:lstStyle/>
        <a:p>
          <a:endParaRPr lang="en-US"/>
        </a:p>
      </dgm:t>
    </dgm:pt>
    <dgm:pt modelId="{52E7D06B-0766-4046-9655-CAAA18390206}" type="pres">
      <dgm:prSet presAssocID="{6FEEB3E4-3ED2-4D1D-958D-B5BE4F1D0C73}" presName="sibTrans" presStyleCnt="0"/>
      <dgm:spPr/>
    </dgm:pt>
    <dgm:pt modelId="{C2A48631-ECF2-4782-816B-88B918FD58D4}" type="pres">
      <dgm:prSet presAssocID="{8FDCDDB3-A22B-4AD0-9EF9-B8F318F6F459}" presName="node" presStyleLbl="node1" presStyleIdx="1" presStyleCnt="5">
        <dgm:presLayoutVars>
          <dgm:bulletEnabled val="1"/>
        </dgm:presLayoutVars>
      </dgm:prSet>
      <dgm:spPr/>
      <dgm:t>
        <a:bodyPr/>
        <a:lstStyle/>
        <a:p>
          <a:endParaRPr lang="en-US"/>
        </a:p>
      </dgm:t>
    </dgm:pt>
    <dgm:pt modelId="{2029E6D7-F972-470B-849C-582378C4F1F6}" type="pres">
      <dgm:prSet presAssocID="{A6B0E23E-E1C9-4C0A-B691-BCFB21D67FDE}" presName="sibTrans" presStyleCnt="0"/>
      <dgm:spPr/>
    </dgm:pt>
    <dgm:pt modelId="{EFFCFC20-B7E3-4995-9C3F-963AD793B067}" type="pres">
      <dgm:prSet presAssocID="{CBB0AA77-6BFC-40A8-92BD-FFFBE003F6F3}" presName="node" presStyleLbl="node1" presStyleIdx="2" presStyleCnt="5">
        <dgm:presLayoutVars>
          <dgm:bulletEnabled val="1"/>
        </dgm:presLayoutVars>
      </dgm:prSet>
      <dgm:spPr/>
      <dgm:t>
        <a:bodyPr/>
        <a:lstStyle/>
        <a:p>
          <a:endParaRPr lang="en-US"/>
        </a:p>
      </dgm:t>
    </dgm:pt>
    <dgm:pt modelId="{383BC0F8-FA73-4A48-90D7-9AF81265232C}" type="pres">
      <dgm:prSet presAssocID="{18DF3901-9994-4A70-8A53-E74EBA7DFBEE}" presName="sibTrans" presStyleCnt="0"/>
      <dgm:spPr/>
    </dgm:pt>
    <dgm:pt modelId="{1A262AD7-3E48-4D7A-A8A6-25C811CE3F05}" type="pres">
      <dgm:prSet presAssocID="{595FF75A-DDC2-4D49-8994-35DBD8FDA5DA}" presName="node" presStyleLbl="node1" presStyleIdx="3" presStyleCnt="5">
        <dgm:presLayoutVars>
          <dgm:bulletEnabled val="1"/>
        </dgm:presLayoutVars>
      </dgm:prSet>
      <dgm:spPr/>
      <dgm:t>
        <a:bodyPr/>
        <a:lstStyle/>
        <a:p>
          <a:endParaRPr lang="en-US"/>
        </a:p>
      </dgm:t>
    </dgm:pt>
    <dgm:pt modelId="{F0326E00-D488-4445-9D4E-010CE17E612C}" type="pres">
      <dgm:prSet presAssocID="{7525B09F-D1BA-4959-8B1B-C0D998C6EFAF}" presName="sibTrans" presStyleCnt="0"/>
      <dgm:spPr/>
    </dgm:pt>
    <dgm:pt modelId="{61A231D2-0E8A-4020-8A14-2EE1B966A646}" type="pres">
      <dgm:prSet presAssocID="{0F2CE07A-B6C4-4BF4-A00C-156E8FB1B237}" presName="node" presStyleLbl="node1" presStyleIdx="4" presStyleCnt="5">
        <dgm:presLayoutVars>
          <dgm:bulletEnabled val="1"/>
        </dgm:presLayoutVars>
      </dgm:prSet>
      <dgm:spPr/>
      <dgm:t>
        <a:bodyPr/>
        <a:lstStyle/>
        <a:p>
          <a:endParaRPr lang="en-US"/>
        </a:p>
      </dgm:t>
    </dgm:pt>
  </dgm:ptLst>
  <dgm:cxnLst>
    <dgm:cxn modelId="{9622D8D3-A0C1-4E45-8861-83F9C941344A}" type="presOf" srcId="{0F2CE07A-B6C4-4BF4-A00C-156E8FB1B237}" destId="{61A231D2-0E8A-4020-8A14-2EE1B966A646}" srcOrd="0" destOrd="0" presId="urn:microsoft.com/office/officeart/2005/8/layout/default"/>
    <dgm:cxn modelId="{4AE2A2F3-D73D-4121-ABEB-7392BBFA0B84}" type="presOf" srcId="{595FF75A-DDC2-4D49-8994-35DBD8FDA5DA}" destId="{1A262AD7-3E48-4D7A-A8A6-25C811CE3F05}" srcOrd="0" destOrd="0" presId="urn:microsoft.com/office/officeart/2005/8/layout/default"/>
    <dgm:cxn modelId="{2A011E16-6A8E-47F2-A4BA-6103CA2E33E7}" srcId="{50BEB0D4-520E-4372-9CC0-C96C098B3132}" destId="{0F2CE07A-B6C4-4BF4-A00C-156E8FB1B237}" srcOrd="4" destOrd="0" parTransId="{007C6CB2-2238-4F25-BD7F-A637A1D269FF}" sibTransId="{871589EC-6788-41C9-AE7B-66E18610D70C}"/>
    <dgm:cxn modelId="{A7D16D88-296F-4A30-8905-3512AAD01696}" type="presOf" srcId="{8FDCDDB3-A22B-4AD0-9EF9-B8F318F6F459}" destId="{C2A48631-ECF2-4782-816B-88B918FD58D4}" srcOrd="0" destOrd="0" presId="urn:microsoft.com/office/officeart/2005/8/layout/default"/>
    <dgm:cxn modelId="{552206C3-AB54-4A9D-84CD-8E2C12D1DACF}" srcId="{50BEB0D4-520E-4372-9CC0-C96C098B3132}" destId="{595FF75A-DDC2-4D49-8994-35DBD8FDA5DA}" srcOrd="3" destOrd="0" parTransId="{1088A8F0-D813-47B9-825E-FC80DCBCBC21}" sibTransId="{7525B09F-D1BA-4959-8B1B-C0D998C6EFAF}"/>
    <dgm:cxn modelId="{FADC2CF5-639C-4B05-B899-6E42F4892086}" type="presOf" srcId="{50BEB0D4-520E-4372-9CC0-C96C098B3132}" destId="{DE8D2AC2-7D55-4CB1-8D44-0B1DD48D2A96}" srcOrd="0" destOrd="0" presId="urn:microsoft.com/office/officeart/2005/8/layout/default"/>
    <dgm:cxn modelId="{2273B64B-AB66-43EC-B567-DD8F11171ACA}" type="presOf" srcId="{CBB0AA77-6BFC-40A8-92BD-FFFBE003F6F3}" destId="{EFFCFC20-B7E3-4995-9C3F-963AD793B067}" srcOrd="0" destOrd="0" presId="urn:microsoft.com/office/officeart/2005/8/layout/default"/>
    <dgm:cxn modelId="{FBF6C13F-6FFE-4D80-8841-AA003A855496}" srcId="{50BEB0D4-520E-4372-9CC0-C96C098B3132}" destId="{15563F2D-6AEE-4DF8-821E-F6118AAD27A9}" srcOrd="0" destOrd="0" parTransId="{3B6ED132-7B62-42A2-B05C-71B2748B3463}" sibTransId="{6FEEB3E4-3ED2-4D1D-958D-B5BE4F1D0C73}"/>
    <dgm:cxn modelId="{793A61BE-6ADD-4E2A-B530-8247125C62A4}" srcId="{50BEB0D4-520E-4372-9CC0-C96C098B3132}" destId="{CBB0AA77-6BFC-40A8-92BD-FFFBE003F6F3}" srcOrd="2" destOrd="0" parTransId="{E07FA7F1-6C92-47D1-9DA3-910AE394BD58}" sibTransId="{18DF3901-9994-4A70-8A53-E74EBA7DFBEE}"/>
    <dgm:cxn modelId="{AC00E79F-180A-49E5-95F3-B420DBEFCBB7}" srcId="{50BEB0D4-520E-4372-9CC0-C96C098B3132}" destId="{8FDCDDB3-A22B-4AD0-9EF9-B8F318F6F459}" srcOrd="1" destOrd="0" parTransId="{A80EB71C-4DB2-4081-8166-BAFC63224076}" sibTransId="{A6B0E23E-E1C9-4C0A-B691-BCFB21D67FDE}"/>
    <dgm:cxn modelId="{82D4688D-BD1A-44D1-9A99-3C71D099BE9E}" type="presOf" srcId="{15563F2D-6AEE-4DF8-821E-F6118AAD27A9}" destId="{A11FB6AC-83E3-4D80-9363-732573019F94}" srcOrd="0" destOrd="0" presId="urn:microsoft.com/office/officeart/2005/8/layout/default"/>
    <dgm:cxn modelId="{007DB98E-0980-4A16-AD78-51EF76D1AA5F}" type="presParOf" srcId="{DE8D2AC2-7D55-4CB1-8D44-0B1DD48D2A96}" destId="{A11FB6AC-83E3-4D80-9363-732573019F94}" srcOrd="0" destOrd="0" presId="urn:microsoft.com/office/officeart/2005/8/layout/default"/>
    <dgm:cxn modelId="{F41CE761-4DA5-42EB-89B0-5534D6985EC8}" type="presParOf" srcId="{DE8D2AC2-7D55-4CB1-8D44-0B1DD48D2A96}" destId="{52E7D06B-0766-4046-9655-CAAA18390206}" srcOrd="1" destOrd="0" presId="urn:microsoft.com/office/officeart/2005/8/layout/default"/>
    <dgm:cxn modelId="{CA2637F3-051F-4D92-AC32-B595710F0B46}" type="presParOf" srcId="{DE8D2AC2-7D55-4CB1-8D44-0B1DD48D2A96}" destId="{C2A48631-ECF2-4782-816B-88B918FD58D4}" srcOrd="2" destOrd="0" presId="urn:microsoft.com/office/officeart/2005/8/layout/default"/>
    <dgm:cxn modelId="{113DA62A-5534-49BB-8436-EA60C5F00449}" type="presParOf" srcId="{DE8D2AC2-7D55-4CB1-8D44-0B1DD48D2A96}" destId="{2029E6D7-F972-470B-849C-582378C4F1F6}" srcOrd="3" destOrd="0" presId="urn:microsoft.com/office/officeart/2005/8/layout/default"/>
    <dgm:cxn modelId="{060FD7B3-C601-4AA3-B36D-42B3F6B6102B}" type="presParOf" srcId="{DE8D2AC2-7D55-4CB1-8D44-0B1DD48D2A96}" destId="{EFFCFC20-B7E3-4995-9C3F-963AD793B067}" srcOrd="4" destOrd="0" presId="urn:microsoft.com/office/officeart/2005/8/layout/default"/>
    <dgm:cxn modelId="{52538675-8D9E-482A-A950-588C56B4C0EA}" type="presParOf" srcId="{DE8D2AC2-7D55-4CB1-8D44-0B1DD48D2A96}" destId="{383BC0F8-FA73-4A48-90D7-9AF81265232C}" srcOrd="5" destOrd="0" presId="urn:microsoft.com/office/officeart/2005/8/layout/default"/>
    <dgm:cxn modelId="{C074F1BB-EC85-46F4-8061-F927A90A78A0}" type="presParOf" srcId="{DE8D2AC2-7D55-4CB1-8D44-0B1DD48D2A96}" destId="{1A262AD7-3E48-4D7A-A8A6-25C811CE3F05}" srcOrd="6" destOrd="0" presId="urn:microsoft.com/office/officeart/2005/8/layout/default"/>
    <dgm:cxn modelId="{B5A0E5B3-74EE-4CEE-814E-D6F127158FCB}" type="presParOf" srcId="{DE8D2AC2-7D55-4CB1-8D44-0B1DD48D2A96}" destId="{F0326E00-D488-4445-9D4E-010CE17E612C}" srcOrd="7" destOrd="0" presId="urn:microsoft.com/office/officeart/2005/8/layout/default"/>
    <dgm:cxn modelId="{5999B9D9-799E-41BD-8F46-682C5A7B0743}" type="presParOf" srcId="{DE8D2AC2-7D55-4CB1-8D44-0B1DD48D2A96}" destId="{61A231D2-0E8A-4020-8A14-2EE1B966A6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EA462-BB50-4C99-B35C-DCA4231D991D}" type="doc">
      <dgm:prSet loTypeId="urn:microsoft.com/office/officeart/2005/8/layout/pyramid2" loCatId="list" qsTypeId="urn:microsoft.com/office/officeart/2005/8/quickstyle/simple1" qsCatId="simple" csTypeId="urn:microsoft.com/office/officeart/2005/8/colors/accent1_1" csCatId="accent1" phldr="1"/>
      <dgm:spPr/>
    </dgm:pt>
    <dgm:pt modelId="{84CDFEBB-4156-4517-9CFD-C1174123D399}">
      <dgm:prSet phldrT="[Text]"/>
      <dgm:spPr/>
      <dgm:t>
        <a:bodyPr/>
        <a:lstStyle/>
        <a:p>
          <a:r>
            <a:rPr lang="en-US" dirty="0" smtClean="0"/>
            <a:t>Performance</a:t>
          </a:r>
          <a:endParaRPr lang="en-US" dirty="0"/>
        </a:p>
      </dgm:t>
    </dgm:pt>
    <dgm:pt modelId="{3A4C9C97-0E20-4E45-9C00-062694871C3E}" type="parTrans" cxnId="{A23B7361-F81D-4760-84B6-45A37C1F7C86}">
      <dgm:prSet/>
      <dgm:spPr/>
      <dgm:t>
        <a:bodyPr/>
        <a:lstStyle/>
        <a:p>
          <a:endParaRPr lang="en-US"/>
        </a:p>
      </dgm:t>
    </dgm:pt>
    <dgm:pt modelId="{CDA69403-2B8B-4BCF-B08A-645625932500}" type="sibTrans" cxnId="{A23B7361-F81D-4760-84B6-45A37C1F7C86}">
      <dgm:prSet/>
      <dgm:spPr/>
      <dgm:t>
        <a:bodyPr/>
        <a:lstStyle/>
        <a:p>
          <a:endParaRPr lang="en-US"/>
        </a:p>
      </dgm:t>
    </dgm:pt>
    <dgm:pt modelId="{C9586AE3-9B06-4555-BD9C-331574642279}">
      <dgm:prSet phldrT="[Text]"/>
      <dgm:spPr/>
      <dgm:t>
        <a:bodyPr/>
        <a:lstStyle/>
        <a:p>
          <a:r>
            <a:rPr lang="en-US" dirty="0" smtClean="0"/>
            <a:t>Security</a:t>
          </a:r>
          <a:endParaRPr lang="en-US" dirty="0"/>
        </a:p>
      </dgm:t>
    </dgm:pt>
    <dgm:pt modelId="{FB160D76-7CF2-4661-B67A-B48192366461}" type="parTrans" cxnId="{C2BAA532-6E3A-4F49-9403-42AB6417DA65}">
      <dgm:prSet/>
      <dgm:spPr/>
      <dgm:t>
        <a:bodyPr/>
        <a:lstStyle/>
        <a:p>
          <a:endParaRPr lang="en-US"/>
        </a:p>
      </dgm:t>
    </dgm:pt>
    <dgm:pt modelId="{6A9DE60D-1B78-4F34-8B7C-353A34BCDB84}" type="sibTrans" cxnId="{C2BAA532-6E3A-4F49-9403-42AB6417DA65}">
      <dgm:prSet/>
      <dgm:spPr/>
      <dgm:t>
        <a:bodyPr/>
        <a:lstStyle/>
        <a:p>
          <a:endParaRPr lang="en-US"/>
        </a:p>
      </dgm:t>
    </dgm:pt>
    <dgm:pt modelId="{09CB54BD-2512-49E6-BE8A-CFE2954B835A}">
      <dgm:prSet phldrT="[Text]"/>
      <dgm:spPr/>
      <dgm:t>
        <a:bodyPr/>
        <a:lstStyle/>
        <a:p>
          <a:r>
            <a:rPr lang="en-US" dirty="0" smtClean="0"/>
            <a:t>Availability </a:t>
          </a:r>
          <a:endParaRPr lang="en-US" dirty="0"/>
        </a:p>
      </dgm:t>
    </dgm:pt>
    <dgm:pt modelId="{20FE2122-1873-44A3-B3A6-4994809130C1}" type="parTrans" cxnId="{639CFFA6-0A46-4580-85F3-6F2AD818993F}">
      <dgm:prSet/>
      <dgm:spPr/>
      <dgm:t>
        <a:bodyPr/>
        <a:lstStyle/>
        <a:p>
          <a:endParaRPr lang="en-US"/>
        </a:p>
      </dgm:t>
    </dgm:pt>
    <dgm:pt modelId="{C4973CEE-9699-4111-A5E5-BE4AA36CAD6A}" type="sibTrans" cxnId="{639CFFA6-0A46-4580-85F3-6F2AD818993F}">
      <dgm:prSet/>
      <dgm:spPr/>
      <dgm:t>
        <a:bodyPr/>
        <a:lstStyle/>
        <a:p>
          <a:endParaRPr lang="en-US"/>
        </a:p>
      </dgm:t>
    </dgm:pt>
    <dgm:pt modelId="{595F29D9-E346-4FA4-9E7B-FA73151380D5}" type="pres">
      <dgm:prSet presAssocID="{4BCEA462-BB50-4C99-B35C-DCA4231D991D}" presName="compositeShape" presStyleCnt="0">
        <dgm:presLayoutVars>
          <dgm:dir/>
          <dgm:resizeHandles/>
        </dgm:presLayoutVars>
      </dgm:prSet>
      <dgm:spPr/>
    </dgm:pt>
    <dgm:pt modelId="{EFB1DB7E-3B68-445F-B861-CAF5642D19A0}" type="pres">
      <dgm:prSet presAssocID="{4BCEA462-BB50-4C99-B35C-DCA4231D991D}" presName="pyramid" presStyleLbl="node1" presStyleIdx="0" presStyleCnt="1"/>
      <dgm:spPr/>
    </dgm:pt>
    <dgm:pt modelId="{F7AE0C10-1416-4A4E-BD55-83DF0FDB4D88}" type="pres">
      <dgm:prSet presAssocID="{4BCEA462-BB50-4C99-B35C-DCA4231D991D}" presName="theList" presStyleCnt="0"/>
      <dgm:spPr/>
    </dgm:pt>
    <dgm:pt modelId="{5A2C1261-72B2-4971-BE44-C42D81BA437A}" type="pres">
      <dgm:prSet presAssocID="{84CDFEBB-4156-4517-9CFD-C1174123D399}" presName="aNode" presStyleLbl="fgAcc1" presStyleIdx="0" presStyleCnt="3">
        <dgm:presLayoutVars>
          <dgm:bulletEnabled val="1"/>
        </dgm:presLayoutVars>
      </dgm:prSet>
      <dgm:spPr/>
      <dgm:t>
        <a:bodyPr/>
        <a:lstStyle/>
        <a:p>
          <a:endParaRPr lang="en-US"/>
        </a:p>
      </dgm:t>
    </dgm:pt>
    <dgm:pt modelId="{E6314B89-399E-49FF-8166-EEBFD64D7A9E}" type="pres">
      <dgm:prSet presAssocID="{84CDFEBB-4156-4517-9CFD-C1174123D399}" presName="aSpace" presStyleCnt="0"/>
      <dgm:spPr/>
    </dgm:pt>
    <dgm:pt modelId="{ED45144E-E51C-45E1-9A99-ABC2D047D306}" type="pres">
      <dgm:prSet presAssocID="{C9586AE3-9B06-4555-BD9C-331574642279}" presName="aNode" presStyleLbl="fgAcc1" presStyleIdx="1" presStyleCnt="3">
        <dgm:presLayoutVars>
          <dgm:bulletEnabled val="1"/>
        </dgm:presLayoutVars>
      </dgm:prSet>
      <dgm:spPr/>
      <dgm:t>
        <a:bodyPr/>
        <a:lstStyle/>
        <a:p>
          <a:endParaRPr lang="en-US"/>
        </a:p>
      </dgm:t>
    </dgm:pt>
    <dgm:pt modelId="{EE18923B-44F9-46DC-B1C9-989004FC7403}" type="pres">
      <dgm:prSet presAssocID="{C9586AE3-9B06-4555-BD9C-331574642279}" presName="aSpace" presStyleCnt="0"/>
      <dgm:spPr/>
    </dgm:pt>
    <dgm:pt modelId="{33728931-8BFB-47F3-9618-AC134A45DDAE}" type="pres">
      <dgm:prSet presAssocID="{09CB54BD-2512-49E6-BE8A-CFE2954B835A}" presName="aNode" presStyleLbl="fgAcc1" presStyleIdx="2" presStyleCnt="3">
        <dgm:presLayoutVars>
          <dgm:bulletEnabled val="1"/>
        </dgm:presLayoutVars>
      </dgm:prSet>
      <dgm:spPr/>
      <dgm:t>
        <a:bodyPr/>
        <a:lstStyle/>
        <a:p>
          <a:endParaRPr lang="en-US"/>
        </a:p>
      </dgm:t>
    </dgm:pt>
    <dgm:pt modelId="{805D9C31-E820-45F9-B037-837D5AA9105D}" type="pres">
      <dgm:prSet presAssocID="{09CB54BD-2512-49E6-BE8A-CFE2954B835A}" presName="aSpace" presStyleCnt="0"/>
      <dgm:spPr/>
    </dgm:pt>
  </dgm:ptLst>
  <dgm:cxnLst>
    <dgm:cxn modelId="{A23B7361-F81D-4760-84B6-45A37C1F7C86}" srcId="{4BCEA462-BB50-4C99-B35C-DCA4231D991D}" destId="{84CDFEBB-4156-4517-9CFD-C1174123D399}" srcOrd="0" destOrd="0" parTransId="{3A4C9C97-0E20-4E45-9C00-062694871C3E}" sibTransId="{CDA69403-2B8B-4BCF-B08A-645625932500}"/>
    <dgm:cxn modelId="{93892F1C-BEE8-479F-BA69-B503F10D8441}" type="presOf" srcId="{4BCEA462-BB50-4C99-B35C-DCA4231D991D}" destId="{595F29D9-E346-4FA4-9E7B-FA73151380D5}" srcOrd="0" destOrd="0" presId="urn:microsoft.com/office/officeart/2005/8/layout/pyramid2"/>
    <dgm:cxn modelId="{C2BAA532-6E3A-4F49-9403-42AB6417DA65}" srcId="{4BCEA462-BB50-4C99-B35C-DCA4231D991D}" destId="{C9586AE3-9B06-4555-BD9C-331574642279}" srcOrd="1" destOrd="0" parTransId="{FB160D76-7CF2-4661-B67A-B48192366461}" sibTransId="{6A9DE60D-1B78-4F34-8B7C-353A34BCDB84}"/>
    <dgm:cxn modelId="{4EABFB84-07BB-437D-AB69-6FC5DEA57EB6}" type="presOf" srcId="{C9586AE3-9B06-4555-BD9C-331574642279}" destId="{ED45144E-E51C-45E1-9A99-ABC2D047D306}" srcOrd="0" destOrd="0" presId="urn:microsoft.com/office/officeart/2005/8/layout/pyramid2"/>
    <dgm:cxn modelId="{639CFFA6-0A46-4580-85F3-6F2AD818993F}" srcId="{4BCEA462-BB50-4C99-B35C-DCA4231D991D}" destId="{09CB54BD-2512-49E6-BE8A-CFE2954B835A}" srcOrd="2" destOrd="0" parTransId="{20FE2122-1873-44A3-B3A6-4994809130C1}" sibTransId="{C4973CEE-9699-4111-A5E5-BE4AA36CAD6A}"/>
    <dgm:cxn modelId="{68A19108-FE34-49E3-85E5-E67210C6CFFD}" type="presOf" srcId="{09CB54BD-2512-49E6-BE8A-CFE2954B835A}" destId="{33728931-8BFB-47F3-9618-AC134A45DDAE}" srcOrd="0" destOrd="0" presId="urn:microsoft.com/office/officeart/2005/8/layout/pyramid2"/>
    <dgm:cxn modelId="{64F37E06-D6FC-42EC-8A71-00697089B809}" type="presOf" srcId="{84CDFEBB-4156-4517-9CFD-C1174123D399}" destId="{5A2C1261-72B2-4971-BE44-C42D81BA437A}" srcOrd="0" destOrd="0" presId="urn:microsoft.com/office/officeart/2005/8/layout/pyramid2"/>
    <dgm:cxn modelId="{98F9217A-4CED-4DC2-A027-BE8BB4F9AE69}" type="presParOf" srcId="{595F29D9-E346-4FA4-9E7B-FA73151380D5}" destId="{EFB1DB7E-3B68-445F-B861-CAF5642D19A0}" srcOrd="0" destOrd="0" presId="urn:microsoft.com/office/officeart/2005/8/layout/pyramid2"/>
    <dgm:cxn modelId="{E040A144-FE37-4179-8F12-9FBAE4CACECC}" type="presParOf" srcId="{595F29D9-E346-4FA4-9E7B-FA73151380D5}" destId="{F7AE0C10-1416-4A4E-BD55-83DF0FDB4D88}" srcOrd="1" destOrd="0" presId="urn:microsoft.com/office/officeart/2005/8/layout/pyramid2"/>
    <dgm:cxn modelId="{09EAA7A5-29EB-404D-B079-AF0E2E82FEA6}" type="presParOf" srcId="{F7AE0C10-1416-4A4E-BD55-83DF0FDB4D88}" destId="{5A2C1261-72B2-4971-BE44-C42D81BA437A}" srcOrd="0" destOrd="0" presId="urn:microsoft.com/office/officeart/2005/8/layout/pyramid2"/>
    <dgm:cxn modelId="{364FADD3-43D3-4DC2-B874-B5819BCD069F}" type="presParOf" srcId="{F7AE0C10-1416-4A4E-BD55-83DF0FDB4D88}" destId="{E6314B89-399E-49FF-8166-EEBFD64D7A9E}" srcOrd="1" destOrd="0" presId="urn:microsoft.com/office/officeart/2005/8/layout/pyramid2"/>
    <dgm:cxn modelId="{65B15624-6D82-4B5D-8975-863F3C87E11F}" type="presParOf" srcId="{F7AE0C10-1416-4A4E-BD55-83DF0FDB4D88}" destId="{ED45144E-E51C-45E1-9A99-ABC2D047D306}" srcOrd="2" destOrd="0" presId="urn:microsoft.com/office/officeart/2005/8/layout/pyramid2"/>
    <dgm:cxn modelId="{8C6922FF-7BC2-4983-8062-CFF04BAC18FE}" type="presParOf" srcId="{F7AE0C10-1416-4A4E-BD55-83DF0FDB4D88}" destId="{EE18923B-44F9-46DC-B1C9-989004FC7403}" srcOrd="3" destOrd="0" presId="urn:microsoft.com/office/officeart/2005/8/layout/pyramid2"/>
    <dgm:cxn modelId="{D459AC86-BD52-4A07-92E0-08F306F39B40}" type="presParOf" srcId="{F7AE0C10-1416-4A4E-BD55-83DF0FDB4D88}" destId="{33728931-8BFB-47F3-9618-AC134A45DDAE}" srcOrd="4" destOrd="0" presId="urn:microsoft.com/office/officeart/2005/8/layout/pyramid2"/>
    <dgm:cxn modelId="{CE209813-FAA6-448A-84D7-BC5B4D41A63B}" type="presParOf" srcId="{F7AE0C10-1416-4A4E-BD55-83DF0FDB4D88}" destId="{805D9C31-E820-45F9-B037-837D5AA910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FB6AC-83E3-4D80-9363-732573019F94}">
      <dsp:nvSpPr>
        <dsp:cNvPr id="0" name=""/>
        <dsp:cNvSpPr/>
      </dsp:nvSpPr>
      <dsp:spPr>
        <a:xfrm>
          <a:off x="0" y="294084"/>
          <a:ext cx="1833562" cy="1100137"/>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Administrator</a:t>
          </a:r>
          <a:endParaRPr lang="en-US" sz="2300" kern="1200" dirty="0"/>
        </a:p>
      </dsp:txBody>
      <dsp:txXfrm>
        <a:off x="0" y="294084"/>
        <a:ext cx="1833562" cy="1100137"/>
      </dsp:txXfrm>
    </dsp:sp>
    <dsp:sp modelId="{C2A48631-ECF2-4782-816B-88B918FD58D4}">
      <dsp:nvSpPr>
        <dsp:cNvPr id="0" name=""/>
        <dsp:cNvSpPr/>
      </dsp:nvSpPr>
      <dsp:spPr>
        <a:xfrm>
          <a:off x="2016918" y="294084"/>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Head Office Manager</a:t>
          </a:r>
          <a:endParaRPr lang="en-US" sz="2300" kern="1200" dirty="0"/>
        </a:p>
      </dsp:txBody>
      <dsp:txXfrm>
        <a:off x="2016918" y="294084"/>
        <a:ext cx="1833562" cy="1100137"/>
      </dsp:txXfrm>
    </dsp:sp>
    <dsp:sp modelId="{EFFCFC20-B7E3-4995-9C3F-963AD793B067}">
      <dsp:nvSpPr>
        <dsp:cNvPr id="0" name=""/>
        <dsp:cNvSpPr/>
      </dsp:nvSpPr>
      <dsp:spPr>
        <a:xfrm>
          <a:off x="4033837" y="294084"/>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Staff</a:t>
          </a:r>
        </a:p>
      </dsp:txBody>
      <dsp:txXfrm>
        <a:off x="4033837" y="294084"/>
        <a:ext cx="1833562" cy="1100137"/>
      </dsp:txXfrm>
    </dsp:sp>
    <dsp:sp modelId="{1A262AD7-3E48-4D7A-A8A6-25C811CE3F05}">
      <dsp:nvSpPr>
        <dsp:cNvPr id="0" name=""/>
        <dsp:cNvSpPr/>
      </dsp:nvSpPr>
      <dsp:spPr>
        <a:xfrm>
          <a:off x="1008459" y="1577578"/>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Cashier</a:t>
          </a:r>
        </a:p>
      </dsp:txBody>
      <dsp:txXfrm>
        <a:off x="1008459" y="1577578"/>
        <a:ext cx="1833562" cy="1100137"/>
      </dsp:txXfrm>
    </dsp:sp>
    <dsp:sp modelId="{61A231D2-0E8A-4020-8A14-2EE1B966A646}">
      <dsp:nvSpPr>
        <dsp:cNvPr id="0" name=""/>
        <dsp:cNvSpPr/>
      </dsp:nvSpPr>
      <dsp:spPr>
        <a:xfrm>
          <a:off x="3025378" y="1577578"/>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Member</a:t>
          </a:r>
        </a:p>
      </dsp:txBody>
      <dsp:txXfrm>
        <a:off x="3025378" y="1577578"/>
        <a:ext cx="1833562" cy="1100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1DB7E-3B68-445F-B861-CAF5642D19A0}">
      <dsp:nvSpPr>
        <dsp:cNvPr id="0" name=""/>
        <dsp:cNvSpPr/>
      </dsp:nvSpPr>
      <dsp:spPr>
        <a:xfrm>
          <a:off x="711199" y="0"/>
          <a:ext cx="4064000" cy="4064000"/>
        </a:xfrm>
        <a:prstGeom prst="triangl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1261-72B2-4971-BE44-C42D81BA437A}">
      <dsp:nvSpPr>
        <dsp:cNvPr id="0" name=""/>
        <dsp:cNvSpPr/>
      </dsp:nvSpPr>
      <dsp:spPr>
        <a:xfrm>
          <a:off x="2743199" y="408582"/>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2790161" y="455544"/>
        <a:ext cx="2547676" cy="868101"/>
      </dsp:txXfrm>
    </dsp:sp>
    <dsp:sp modelId="{ED45144E-E51C-45E1-9A99-ABC2D047D306}">
      <dsp:nvSpPr>
        <dsp:cNvPr id="0" name=""/>
        <dsp:cNvSpPr/>
      </dsp:nvSpPr>
      <dsp:spPr>
        <a:xfrm>
          <a:off x="2743199" y="1490860"/>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Security</a:t>
          </a:r>
          <a:endParaRPr lang="en-US" sz="3200" kern="1200" dirty="0"/>
        </a:p>
      </dsp:txBody>
      <dsp:txXfrm>
        <a:off x="2790161" y="1537822"/>
        <a:ext cx="2547676" cy="868101"/>
      </dsp:txXfrm>
    </dsp:sp>
    <dsp:sp modelId="{33728931-8BFB-47F3-9618-AC134A45DDAE}">
      <dsp:nvSpPr>
        <dsp:cNvPr id="0" name=""/>
        <dsp:cNvSpPr/>
      </dsp:nvSpPr>
      <dsp:spPr>
        <a:xfrm>
          <a:off x="2743199" y="2573139"/>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Availability </a:t>
          </a:r>
          <a:endParaRPr lang="en-US" sz="3200" kern="1200" dirty="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8" Type="http://schemas.openxmlformats.org/officeDocument/2006/relationships/hyperlink" Target="ViewPacket6.jpg" TargetMode="External"/><Relationship Id="rId3" Type="http://schemas.openxmlformats.org/officeDocument/2006/relationships/hyperlink" Target="ViewPacket1.jpg" TargetMode="External"/><Relationship Id="rId7" Type="http://schemas.openxmlformats.org/officeDocument/2006/relationships/hyperlink" Target="ViewPacket5.jpg" TargetMode="External"/><Relationship Id="rId2" Type="http://schemas.openxmlformats.org/officeDocument/2006/relationships/hyperlink" Target="A%20combined%20Layer%20&#8211;%20Decomposition%20&#8211;%20Use%20view.jpg" TargetMode="External"/><Relationship Id="rId1" Type="http://schemas.openxmlformats.org/officeDocument/2006/relationships/slideLayout" Target="../slideLayouts/slideLayout2.xml"/><Relationship Id="rId6" Type="http://schemas.openxmlformats.org/officeDocument/2006/relationships/hyperlink" Target="ViewPacket4.jpg" TargetMode="External"/><Relationship Id="rId5" Type="http://schemas.openxmlformats.org/officeDocument/2006/relationships/hyperlink" Target="ViewPacket3.jpg" TargetMode="External"/><Relationship Id="rId10" Type="http://schemas.openxmlformats.org/officeDocument/2006/relationships/hyperlink" Target="ViewPacket8.jpg" TargetMode="External"/><Relationship Id="rId4" Type="http://schemas.openxmlformats.org/officeDocument/2006/relationships/hyperlink" Target="ViewPacket2.jpg" TargetMode="External"/><Relationship Id="rId9" Type="http://schemas.openxmlformats.org/officeDocument/2006/relationships/hyperlink" Target="ViewPacket7.jpg"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POS_C&amp;CView.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POS_Mapping%20View.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hyperlink" Target="ACDM.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Architect Design</a:t>
            </a:r>
            <a:endParaRPr lang="en-US" sz="3200" dirty="0">
              <a:solidFill>
                <a:srgbClr val="C00000"/>
              </a:solidFill>
            </a:endParaRPr>
          </a:p>
        </p:txBody>
      </p:sp>
      <p:sp>
        <p:nvSpPr>
          <p:cNvPr id="10" name="Rectangle 9"/>
          <p:cNvSpPr/>
          <p:nvPr/>
        </p:nvSpPr>
        <p:spPr>
          <a:xfrm>
            <a:off x="4611993" y="2286000"/>
            <a:ext cx="4339650" cy="1415772"/>
          </a:xfrm>
          <a:prstGeom prst="rect">
            <a:avLst/>
          </a:prstGeom>
        </p:spPr>
        <p:txBody>
          <a:bodyPr wrap="none">
            <a:spAutoFit/>
          </a:bodyPr>
          <a:lstStyle/>
          <a:p>
            <a:pPr algn="ctr"/>
            <a:r>
              <a:rPr lang="en-US" sz="5400" dirty="0" smtClean="0">
                <a:solidFill>
                  <a:schemeClr val="bg1"/>
                </a:solidFill>
              </a:rPr>
              <a:t>Final Project</a:t>
            </a:r>
          </a:p>
          <a:p>
            <a:pPr algn="ctr"/>
            <a:r>
              <a:rPr lang="en-US" sz="3200" dirty="0" smtClean="0">
                <a:solidFill>
                  <a:schemeClr val="bg1"/>
                </a:solidFill>
              </a:rPr>
              <a:t>POS System</a:t>
            </a:r>
            <a:endParaRPr lang="en-US" sz="32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HIT Team</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Diagram</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2300330"/>
              </p:ext>
            </p:extLst>
          </p:nvPr>
        </p:nvGraphicFramePr>
        <p:xfrm>
          <a:off x="0" y="1600200"/>
          <a:ext cx="9150230" cy="4648200"/>
        </p:xfrm>
        <a:graphic>
          <a:graphicData uri="http://schemas.openxmlformats.org/presentationml/2006/ole">
            <mc:AlternateContent xmlns:mc="http://schemas.openxmlformats.org/markup-compatibility/2006">
              <mc:Choice xmlns:v="urn:schemas-microsoft-com:vml" Requires="v">
                <p:oleObj spid="_x0000_s146447"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50230" cy="4648200"/>
                      </a:xfrm>
                      <a:prstGeom prst="rect">
                        <a:avLst/>
                      </a:prstGeom>
                      <a:noFill/>
                    </p:spPr>
                  </p:pic>
                </p:oleObj>
              </mc:Fallback>
            </mc:AlternateContent>
          </a:graphicData>
        </a:graphic>
      </p:graphicFrame>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88777442"/>
              </p:ext>
            </p:extLst>
          </p:nvPr>
        </p:nvGraphicFramePr>
        <p:xfrm>
          <a:off x="3657600" y="14513"/>
          <a:ext cx="4953000" cy="6861969"/>
        </p:xfrm>
        <a:graphic>
          <a:graphicData uri="http://schemas.openxmlformats.org/presentationml/2006/ole">
            <mc:AlternateContent xmlns:mc="http://schemas.openxmlformats.org/markup-compatibility/2006">
              <mc:Choice xmlns:v="urn:schemas-microsoft-com:vml" Requires="v">
                <p:oleObj spid="_x0000_s137246" name="Visio" r:id="rId3" imgW="5996197" imgH="8345806" progId="Visio.Drawing.11">
                  <p:embed/>
                </p:oleObj>
              </mc:Choice>
              <mc:Fallback>
                <p:oleObj name="Visio" r:id="rId3" imgW="5996197" imgH="8345806"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4513"/>
                        <a:ext cx="4953000" cy="6861969"/>
                      </a:xfrm>
                      <a:prstGeom prst="rect">
                        <a:avLst/>
                      </a:prstGeom>
                      <a:noFill/>
                    </p:spPr>
                  </p:pic>
                </p:oleObj>
              </mc:Fallback>
            </mc:AlternateContent>
          </a:graphicData>
        </a:graphic>
      </p:graphicFrame>
    </p:spTree>
    <p:extLst>
      <p:ext uri="{BB962C8B-B14F-4D97-AF65-F5344CB8AC3E}">
        <p14:creationId xmlns:p14="http://schemas.microsoft.com/office/powerpoint/2010/main" val="22959778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Business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00512773"/>
              </p:ext>
            </p:extLst>
          </p:nvPr>
        </p:nvGraphicFramePr>
        <p:xfrm>
          <a:off x="533400" y="1981200"/>
          <a:ext cx="8169910" cy="2743200"/>
        </p:xfrm>
        <a:graphic>
          <a:graphicData uri="http://schemas.openxmlformats.org/drawingml/2006/table">
            <a:tbl>
              <a:tblPr firstRow="1" firstCol="1" bandRow="1" bandCol="1"/>
              <a:tblGrid>
                <a:gridCol w="3579470"/>
                <a:gridCol w="808106"/>
                <a:gridCol w="3782334"/>
              </a:tblGrid>
              <a:tr h="235585">
                <a:tc>
                  <a:txBody>
                    <a:bodyPr/>
                    <a:lstStyle/>
                    <a:p>
                      <a:pPr marL="0" marR="0" algn="ctr">
                        <a:lnSpc>
                          <a:spcPct val="150000"/>
                        </a:lnSpc>
                        <a:spcBef>
                          <a:spcPts val="0"/>
                        </a:spcBef>
                        <a:spcAft>
                          <a:spcPts val="600"/>
                        </a:spcAft>
                      </a:pPr>
                      <a:r>
                        <a:rPr lang="en-US" sz="2000" b="1">
                          <a:solidFill>
                            <a:srgbClr val="FFFFFF"/>
                          </a:solidFill>
                          <a:effectLst/>
                          <a:latin typeface="Arial"/>
                          <a:ea typeface="Times New Roman"/>
                          <a:cs typeface="Times New Roman"/>
                        </a:rPr>
                        <a:t>Consideration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2000" b="1">
                          <a:solidFill>
                            <a:srgbClr val="FFFFFF"/>
                          </a:solidFill>
                          <a:effectLst/>
                          <a:latin typeface="Arial"/>
                          <a:ea typeface="Times New Roman"/>
                          <a:cs typeface="Times New Roman"/>
                        </a:rPr>
                        <a:t>ID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2000" b="1">
                          <a:solidFill>
                            <a:srgbClr val="FFFFFF"/>
                          </a:solidFill>
                          <a:effectLst/>
                          <a:latin typeface="Arial"/>
                          <a:ea typeface="Times New Roman"/>
                          <a:cs typeface="Times New Roman"/>
                        </a:rPr>
                        <a:t>Business Constraints.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235585">
                <a:tc>
                  <a:txBody>
                    <a:bodyPr/>
                    <a:lstStyle/>
                    <a:p>
                      <a:pPr marL="0" marR="0">
                        <a:lnSpc>
                          <a:spcPct val="150000"/>
                        </a:lnSpc>
                        <a:spcBef>
                          <a:spcPts val="0"/>
                        </a:spcBef>
                        <a:spcAft>
                          <a:spcPts val="600"/>
                        </a:spcAft>
                      </a:pPr>
                      <a:r>
                        <a:rPr lang="en-US" sz="2000" dirty="0">
                          <a:effectLst/>
                          <a:latin typeface="Arial"/>
                          <a:ea typeface="Times New Roman"/>
                          <a:cs typeface="Times New Roman"/>
                        </a:rPr>
                        <a:t>Organizational restrictions and demands.</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BC01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One team with 6 members. Each team member must have effort time about thirty hours per week for this project</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5585">
                <a:tc>
                  <a:txBody>
                    <a:bodyPr/>
                    <a:lstStyle/>
                    <a:p>
                      <a:pPr marL="0" marR="0">
                        <a:lnSpc>
                          <a:spcPct val="150000"/>
                        </a:lnSpc>
                        <a:spcBef>
                          <a:spcPts val="0"/>
                        </a:spcBef>
                        <a:spcAft>
                          <a:spcPts val="600"/>
                        </a:spcAft>
                      </a:pPr>
                      <a:r>
                        <a:rPr lang="en-US" sz="2000">
                          <a:effectLst/>
                          <a:latin typeface="Arial"/>
                          <a:ea typeface="Times New Roman"/>
                          <a:cs typeface="Times New Roman"/>
                        </a:rPr>
                        <a:t>Time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BC02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dirty="0">
                          <a:effectLst/>
                          <a:latin typeface="Arial"/>
                          <a:ea typeface="Times New Roman"/>
                          <a:cs typeface="Times New Roman"/>
                        </a:rPr>
                        <a:t>Begin at 2/4/2012 to 5/7/2012</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350776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13484113"/>
              </p:ext>
            </p:extLst>
          </p:nvPr>
        </p:nvGraphicFramePr>
        <p:xfrm>
          <a:off x="762000" y="1143000"/>
          <a:ext cx="8001000" cy="5675970"/>
        </p:xfrm>
        <a:graphic>
          <a:graphicData uri="http://schemas.openxmlformats.org/drawingml/2006/table">
            <a:tbl>
              <a:tblPr firstRow="1" firstCol="1" bandRow="1" bandCol="1"/>
              <a:tblGrid>
                <a:gridCol w="3376860"/>
                <a:gridCol w="784363"/>
                <a:gridCol w="3839777"/>
              </a:tblGrid>
              <a:tr h="379141">
                <a:tc>
                  <a:txBody>
                    <a:bodyPr/>
                    <a:lstStyle/>
                    <a:p>
                      <a:pPr marL="0" marR="0" algn="ctr">
                        <a:lnSpc>
                          <a:spcPct val="150000"/>
                        </a:lnSpc>
                        <a:spcBef>
                          <a:spcPts val="0"/>
                        </a:spcBef>
                        <a:spcAft>
                          <a:spcPts val="600"/>
                        </a:spcAft>
                      </a:pPr>
                      <a:r>
                        <a:rPr lang="en-US" sz="2000" b="1">
                          <a:solidFill>
                            <a:srgbClr val="FFFFFF"/>
                          </a:solidFill>
                          <a:effectLst/>
                          <a:latin typeface="Arial"/>
                          <a:ea typeface="Times New Roman"/>
                          <a:cs typeface="Times New Roman"/>
                        </a:rPr>
                        <a:t>Consideration.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2000" b="1">
                          <a:solidFill>
                            <a:srgbClr val="FFFFFF"/>
                          </a:solidFill>
                          <a:effectLst/>
                          <a:latin typeface="Arial"/>
                          <a:ea typeface="Times New Roman"/>
                          <a:cs typeface="Times New Roman"/>
                        </a:rPr>
                        <a:t>ID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c>
                  <a:txBody>
                    <a:bodyPr/>
                    <a:lstStyle/>
                    <a:p>
                      <a:pPr marL="0" marR="0" algn="ctr">
                        <a:lnSpc>
                          <a:spcPct val="150000"/>
                        </a:lnSpc>
                        <a:spcBef>
                          <a:spcPts val="0"/>
                        </a:spcBef>
                        <a:spcAft>
                          <a:spcPts val="600"/>
                        </a:spcAft>
                      </a:pPr>
                      <a:r>
                        <a:rPr lang="en-US" sz="2000" b="1">
                          <a:solidFill>
                            <a:srgbClr val="FFFFFF"/>
                          </a:solidFill>
                          <a:effectLst/>
                          <a:latin typeface="Arial"/>
                          <a:ea typeface="Times New Roman"/>
                          <a:cs typeface="Times New Roman"/>
                        </a:rPr>
                        <a:t>Technical Constraints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rgbClr val="4BACC6"/>
                    </a:solidFill>
                  </a:tcPr>
                </a:tc>
              </a:tr>
              <a:tr h="1263805">
                <a:tc>
                  <a:txBody>
                    <a:bodyPr/>
                    <a:lstStyle/>
                    <a:p>
                      <a:pPr marL="0" marR="0">
                        <a:lnSpc>
                          <a:spcPct val="150000"/>
                        </a:lnSpc>
                        <a:spcBef>
                          <a:spcPts val="0"/>
                        </a:spcBef>
                        <a:spcAft>
                          <a:spcPts val="600"/>
                        </a:spcAft>
                      </a:pPr>
                      <a:r>
                        <a:rPr lang="en-US" sz="2000">
                          <a:effectLst/>
                          <a:latin typeface="Arial"/>
                          <a:ea typeface="Times New Roman"/>
                          <a:cs typeface="Times New Roman"/>
                        </a:rPr>
                        <a:t>Commercial hardware or software products.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TC01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Bar code readers</a:t>
                      </a:r>
                      <a:endParaRPr lang="en-US" sz="2000">
                        <a:effectLst/>
                        <a:latin typeface="Arial"/>
                        <a:ea typeface="Calibri"/>
                        <a:cs typeface="Times New Roman"/>
                      </a:endParaRPr>
                    </a:p>
                    <a:p>
                      <a:pPr marL="0" marR="0">
                        <a:lnSpc>
                          <a:spcPct val="150000"/>
                        </a:lnSpc>
                        <a:spcBef>
                          <a:spcPts val="0"/>
                        </a:spcBef>
                        <a:spcAft>
                          <a:spcPts val="600"/>
                        </a:spcAft>
                      </a:pPr>
                      <a:r>
                        <a:rPr lang="en-US" sz="2000">
                          <a:effectLst/>
                          <a:latin typeface="Arial"/>
                          <a:ea typeface="Times New Roman"/>
                          <a:cs typeface="Times New Roman"/>
                        </a:rPr>
                        <a:t>Computer</a:t>
                      </a:r>
                      <a:endParaRPr lang="en-US" sz="2000">
                        <a:effectLst/>
                        <a:latin typeface="Arial"/>
                        <a:ea typeface="Calibri"/>
                        <a:cs typeface="Times New Roman"/>
                      </a:endParaRPr>
                    </a:p>
                    <a:p>
                      <a:pPr marL="0" marR="0">
                        <a:lnSpc>
                          <a:spcPct val="150000"/>
                        </a:lnSpc>
                        <a:spcBef>
                          <a:spcPts val="0"/>
                        </a:spcBef>
                        <a:spcAft>
                          <a:spcPts val="600"/>
                        </a:spcAft>
                      </a:pPr>
                      <a:r>
                        <a:rPr lang="en-US" sz="2000">
                          <a:effectLst/>
                          <a:latin typeface="Arial"/>
                          <a:ea typeface="Times New Roman"/>
                          <a:cs typeface="Times New Roman"/>
                        </a:rPr>
                        <a:t>SQL Server Database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022087">
                <a:tc>
                  <a:txBody>
                    <a:bodyPr/>
                    <a:lstStyle/>
                    <a:p>
                      <a:pPr marL="0" marR="0">
                        <a:lnSpc>
                          <a:spcPct val="150000"/>
                        </a:lnSpc>
                        <a:spcBef>
                          <a:spcPts val="0"/>
                        </a:spcBef>
                        <a:spcAft>
                          <a:spcPts val="600"/>
                        </a:spcAft>
                      </a:pPr>
                      <a:r>
                        <a:rPr lang="en-US" sz="2000">
                          <a:effectLst/>
                          <a:latin typeface="Arial"/>
                          <a:ea typeface="Times New Roman"/>
                          <a:cs typeface="Times New Roman"/>
                        </a:rPr>
                        <a:t>Tools and methods.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TC02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Visual Studio 2010, SQL Server Management Studio 2008. </a:t>
                      </a:r>
                      <a:endParaRPr lang="en-US" sz="2000">
                        <a:effectLst/>
                        <a:latin typeface="Arial"/>
                        <a:ea typeface="Calibri"/>
                        <a:cs typeface="Times New Roman"/>
                      </a:endParaRPr>
                    </a:p>
                    <a:p>
                      <a:pPr marL="0" marR="0">
                        <a:lnSpc>
                          <a:spcPct val="150000"/>
                        </a:lnSpc>
                        <a:spcBef>
                          <a:spcPts val="0"/>
                        </a:spcBef>
                        <a:spcAft>
                          <a:spcPts val="600"/>
                        </a:spcAft>
                      </a:pPr>
                      <a:r>
                        <a:rPr lang="en-US" sz="2000">
                          <a:effectLst/>
                          <a:latin typeface="Arial"/>
                          <a:ea typeface="Times New Roman"/>
                          <a:cs typeface="Times New Roman"/>
                        </a:rPr>
                        <a:t>.Net Framework</a:t>
                      </a:r>
                      <a:endParaRPr lang="en-US" sz="2000">
                        <a:effectLst/>
                        <a:latin typeface="Arial"/>
                        <a:ea typeface="Calibri"/>
                        <a:cs typeface="Times New Roman"/>
                      </a:endParaRPr>
                    </a:p>
                    <a:p>
                      <a:pPr marL="0" marR="0">
                        <a:lnSpc>
                          <a:spcPct val="150000"/>
                        </a:lnSpc>
                        <a:spcBef>
                          <a:spcPts val="0"/>
                        </a:spcBef>
                        <a:spcAft>
                          <a:spcPts val="600"/>
                        </a:spcAft>
                      </a:pPr>
                      <a:r>
                        <a:rPr lang="en-US" sz="2000">
                          <a:effectLst/>
                          <a:latin typeface="Arial"/>
                          <a:ea typeface="Times New Roman"/>
                          <a:cs typeface="Times New Roman"/>
                        </a:rPr>
                        <a:t>ASP.Net MVC 3.0</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758283">
                <a:tc>
                  <a:txBody>
                    <a:bodyPr/>
                    <a:lstStyle/>
                    <a:p>
                      <a:pPr marL="0" marR="0">
                        <a:lnSpc>
                          <a:spcPct val="150000"/>
                        </a:lnSpc>
                        <a:spcBef>
                          <a:spcPts val="0"/>
                        </a:spcBef>
                        <a:spcAft>
                          <a:spcPts val="600"/>
                        </a:spcAft>
                      </a:pPr>
                      <a:r>
                        <a:rPr lang="en-US" sz="2000">
                          <a:effectLst/>
                          <a:latin typeface="Arial"/>
                          <a:ea typeface="Times New Roman"/>
                          <a:cs typeface="Times New Roman"/>
                        </a:rPr>
                        <a:t>Protocols, interfaces, standards.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TC03</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TCP/IP protocol</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758283">
                <a:tc>
                  <a:txBody>
                    <a:bodyPr/>
                    <a:lstStyle/>
                    <a:p>
                      <a:pPr marL="0" marR="0">
                        <a:lnSpc>
                          <a:spcPct val="150000"/>
                        </a:lnSpc>
                        <a:spcBef>
                          <a:spcPts val="0"/>
                        </a:spcBef>
                        <a:spcAft>
                          <a:spcPts val="600"/>
                        </a:spcAft>
                      </a:pPr>
                      <a:r>
                        <a:rPr lang="en-US" sz="2000">
                          <a:effectLst/>
                          <a:latin typeface="Arial"/>
                          <a:ea typeface="Times New Roman"/>
                          <a:cs typeface="Times New Roman"/>
                        </a:rPr>
                        <a:t>Computer languages(s)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a:effectLst/>
                          <a:latin typeface="Arial"/>
                          <a:ea typeface="Times New Roman"/>
                          <a:cs typeface="Times New Roman"/>
                        </a:rPr>
                        <a:t>TC04</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50000"/>
                        </a:lnSpc>
                        <a:spcBef>
                          <a:spcPts val="0"/>
                        </a:spcBef>
                        <a:spcAft>
                          <a:spcPts val="600"/>
                        </a:spcAft>
                      </a:pPr>
                      <a:r>
                        <a:rPr lang="en-US" sz="2000" dirty="0">
                          <a:effectLst/>
                          <a:latin typeface="Arial"/>
                          <a:ea typeface="Times New Roman"/>
                          <a:cs typeface="Times New Roman"/>
                        </a:rPr>
                        <a:t>C# </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7558174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1227128205"/>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8911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6323083"/>
              </p:ext>
            </p:extLst>
          </p:nvPr>
        </p:nvGraphicFramePr>
        <p:xfrm>
          <a:off x="228600" y="1752600"/>
          <a:ext cx="8305800" cy="3694359"/>
        </p:xfrm>
        <a:graphic>
          <a:graphicData uri="http://schemas.openxmlformats.org/drawingml/2006/table">
            <a:tbl>
              <a:tblPr firstRow="1" firstCol="1" bandRow="1" bandCol="1"/>
              <a:tblGrid>
                <a:gridCol w="4444012"/>
                <a:gridCol w="1499588"/>
                <a:gridCol w="1345482"/>
                <a:gridCol w="1016718"/>
              </a:tblGrid>
              <a:tr h="1004985">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ID &amp; Title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Stakeholder 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Difficulty ranking</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0" marR="0" algn="ctr">
                        <a:lnSpc>
                          <a:spcPct val="115000"/>
                        </a:lnSpc>
                        <a:spcBef>
                          <a:spcPts val="0"/>
                        </a:spcBef>
                        <a:spcAft>
                          <a:spcPts val="0"/>
                        </a:spcAft>
                      </a:pPr>
                      <a:r>
                        <a:rPr lang="en-US" sz="1800" b="1">
                          <a:solidFill>
                            <a:srgbClr val="FFFFFF"/>
                          </a:solidFill>
                          <a:effectLst/>
                          <a:latin typeface="Arial"/>
                          <a:ea typeface="Times New Roman"/>
                          <a:cs typeface="Times New Roman"/>
                        </a:rPr>
                        <a:t>Priority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QAS1 Sale product when database at Head Office crash</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3</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92187">
                <a:tc>
                  <a:txBody>
                    <a:bodyPr/>
                    <a:lstStyle/>
                    <a:p>
                      <a:pPr marL="0" marR="0">
                        <a:lnSpc>
                          <a:spcPct val="115000"/>
                        </a:lnSpc>
                        <a:spcBef>
                          <a:spcPts val="0"/>
                        </a:spcBef>
                        <a:spcAft>
                          <a:spcPts val="0"/>
                        </a:spcAft>
                      </a:pPr>
                      <a:r>
                        <a:rPr lang="en-US" sz="1800">
                          <a:effectLst/>
                          <a:latin typeface="Arial"/>
                          <a:ea typeface="Times New Roman"/>
                          <a:cs typeface="Times New Roman"/>
                        </a:rPr>
                        <a:t>QAS2 Save Bill to the database</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QAS3 Statistic bill</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QAS4 Scan member Loyal  </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2</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660228">
                <a:tc>
                  <a:txBody>
                    <a:bodyPr/>
                    <a:lstStyle/>
                    <a:p>
                      <a:pPr marL="0" marR="0">
                        <a:lnSpc>
                          <a:spcPct val="115000"/>
                        </a:lnSpc>
                        <a:spcBef>
                          <a:spcPts val="0"/>
                        </a:spcBef>
                        <a:spcAft>
                          <a:spcPts val="0"/>
                        </a:spcAft>
                      </a:pPr>
                      <a:r>
                        <a:rPr lang="en-US" sz="1800">
                          <a:effectLst/>
                          <a:latin typeface="Arial"/>
                          <a:ea typeface="Times New Roman"/>
                          <a:cs typeface="Times New Roman"/>
                        </a:rPr>
                        <a:t>QAS5 Block unauthorized access</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25577">
                <a:tc>
                  <a:txBody>
                    <a:bodyPr/>
                    <a:lstStyle/>
                    <a:p>
                      <a:pPr marL="0" marR="0">
                        <a:lnSpc>
                          <a:spcPct val="115000"/>
                        </a:lnSpc>
                        <a:spcBef>
                          <a:spcPts val="0"/>
                        </a:spcBef>
                        <a:spcAft>
                          <a:spcPts val="0"/>
                        </a:spcAft>
                      </a:pPr>
                      <a:r>
                        <a:rPr lang="en-US" sz="1800">
                          <a:effectLst/>
                          <a:latin typeface="Arial"/>
                          <a:ea typeface="Times New Roman"/>
                          <a:cs typeface="Times New Roman"/>
                        </a:rPr>
                        <a:t>QAS6 Authority</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Arial"/>
                          <a:ea typeface="Times New Roman"/>
                          <a:cs typeface="Times New Roman"/>
                        </a:rPr>
                        <a:t>1</a:t>
                      </a:r>
                      <a:endParaRPr lang="en-US" sz="180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Arial"/>
                          <a:ea typeface="Times New Roman"/>
                          <a:cs typeface="Times New Roman"/>
                        </a:rPr>
                        <a:t>1</a:t>
                      </a:r>
                      <a:endParaRPr lang="en-US" sz="1800" dirty="0">
                        <a:effectLst/>
                        <a:latin typeface="Arial"/>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671136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704033"/>
              </p:ext>
            </p:extLst>
          </p:nvPr>
        </p:nvGraphicFramePr>
        <p:xfrm>
          <a:off x="152400" y="1447800"/>
          <a:ext cx="8458200" cy="5257800"/>
        </p:xfrm>
        <a:graphic>
          <a:graphicData uri="http://schemas.openxmlformats.org/drawingml/2006/table">
            <a:tbl>
              <a:tblPr firstCol="1" bandRow="1" bandCol="1"/>
              <a:tblGrid>
                <a:gridCol w="3422177"/>
                <a:gridCol w="367358"/>
                <a:gridCol w="1359805"/>
                <a:gridCol w="3308860"/>
              </a:tblGrid>
              <a:tr h="85725">
                <a:tc rowSpan="2" gridSpan="2">
                  <a:txBody>
                    <a:bodyPr/>
                    <a:lstStyle/>
                    <a:p>
                      <a:pPr marL="0" marR="0">
                        <a:lnSpc>
                          <a:spcPct val="115000"/>
                        </a:lnSpc>
                        <a:spcBef>
                          <a:spcPts val="0"/>
                        </a:spcBef>
                        <a:spcAft>
                          <a:spcPts val="0"/>
                        </a:spcAft>
                      </a:pPr>
                      <a:r>
                        <a:rPr lang="en-US" sz="2000" b="1">
                          <a:effectLst/>
                          <a:latin typeface="Arial"/>
                          <a:ea typeface="Times New Roman"/>
                          <a:cs typeface="Times New Roman"/>
                        </a:rPr>
                        <a:t>Title of scenario: Crash database at Head Office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2" hMerge="1">
                  <a:txBody>
                    <a:bodyPr/>
                    <a:lstStyle/>
                    <a:p>
                      <a:endParaRPr lang="en-US"/>
                    </a:p>
                  </a:txBody>
                  <a:tcPr/>
                </a:tc>
                <a:tc rowSpan="2">
                  <a:txBody>
                    <a:bodyPr/>
                    <a:lstStyle/>
                    <a:p>
                      <a:pPr marL="0" marR="0">
                        <a:lnSpc>
                          <a:spcPct val="115000"/>
                        </a:lnSpc>
                        <a:spcBef>
                          <a:spcPts val="0"/>
                        </a:spcBef>
                        <a:spcAft>
                          <a:spcPts val="0"/>
                        </a:spcAft>
                      </a:pPr>
                      <a:r>
                        <a:rPr lang="en-US" sz="2000" b="1">
                          <a:effectLst/>
                          <a:latin typeface="Arial"/>
                          <a:ea typeface="Times New Roman"/>
                          <a:cs typeface="Times New Roman"/>
                        </a:rPr>
                        <a:t>ID: </a:t>
                      </a:r>
                      <a:r>
                        <a:rPr lang="en-US" sz="2000">
                          <a:effectLst/>
                          <a:latin typeface="Arial"/>
                          <a:ea typeface="Times New Roman"/>
                          <a:cs typeface="Times New Roman"/>
                        </a:rPr>
                        <a:t>QA_A1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effectLst/>
                          <a:latin typeface="Arial"/>
                          <a:ea typeface="Times New Roman"/>
                          <a:cs typeface="Times New Roman"/>
                        </a:rPr>
                        <a:t>Version: </a:t>
                      </a:r>
                      <a:r>
                        <a:rPr lang="en-US" sz="2000">
                          <a:effectLst/>
                          <a:latin typeface="Arial"/>
                          <a:ea typeface="Times New Roman"/>
                          <a:cs typeface="Times New Roman"/>
                        </a:rPr>
                        <a:t>1.1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85725">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000" b="1">
                          <a:effectLst/>
                          <a:latin typeface="Arial"/>
                          <a:ea typeface="Times New Roman"/>
                          <a:cs typeface="Times New Roman"/>
                        </a:rPr>
                        <a:t>Last Changed: </a:t>
                      </a:r>
                      <a:r>
                        <a:rPr lang="en-US" sz="2000">
                          <a:effectLst/>
                          <a:latin typeface="Arial"/>
                          <a:ea typeface="Times New Roman"/>
                          <a:cs typeface="Times New Roman"/>
                        </a:rPr>
                        <a:t>12/07/2012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0">
                <a:tc gridSpan="2">
                  <a:txBody>
                    <a:bodyPr/>
                    <a:lstStyle/>
                    <a:p>
                      <a:pPr marL="0" marR="0">
                        <a:lnSpc>
                          <a:spcPct val="115000"/>
                        </a:lnSpc>
                        <a:spcBef>
                          <a:spcPts val="0"/>
                        </a:spcBef>
                        <a:spcAft>
                          <a:spcPts val="0"/>
                        </a:spcAft>
                      </a:pPr>
                      <a:r>
                        <a:rPr lang="en-US" sz="2000" b="1">
                          <a:effectLst/>
                          <a:latin typeface="Arial"/>
                          <a:ea typeface="Times New Roman"/>
                          <a:cs typeface="Times New Roman"/>
                        </a:rPr>
                        <a:t>Quality attribute: Availability</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gridSpan="2">
                  <a:txBody>
                    <a:bodyPr/>
                    <a:lstStyle/>
                    <a:p>
                      <a:pPr marL="0" marR="0">
                        <a:lnSpc>
                          <a:spcPct val="115000"/>
                        </a:lnSpc>
                        <a:spcBef>
                          <a:spcPts val="0"/>
                        </a:spcBef>
                        <a:spcAft>
                          <a:spcPts val="0"/>
                        </a:spcAft>
                      </a:pPr>
                      <a:r>
                        <a:rPr lang="en-US" sz="2000" b="1">
                          <a:effectLst/>
                          <a:latin typeface="Arial"/>
                          <a:ea typeface="Times New Roman"/>
                          <a:cs typeface="Times New Roman"/>
                        </a:rPr>
                        <a:t>Characterization ID:</a:t>
                      </a:r>
                      <a:r>
                        <a:rPr lang="en-US" sz="2000">
                          <a:effectLst/>
                          <a:latin typeface="Arial"/>
                          <a:ea typeface="Times New Roman"/>
                          <a:cs typeface="Times New Roman"/>
                        </a:rPr>
                        <a:t> QA2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r>
              <a:tr h="0">
                <a:tc gridSpan="4">
                  <a:txBody>
                    <a:bodyPr/>
                    <a:lstStyle/>
                    <a:p>
                      <a:pPr marL="0" marR="0">
                        <a:lnSpc>
                          <a:spcPct val="115000"/>
                        </a:lnSpc>
                        <a:spcBef>
                          <a:spcPts val="0"/>
                        </a:spcBef>
                        <a:spcAft>
                          <a:spcPts val="0"/>
                        </a:spcAft>
                      </a:pPr>
                      <a:r>
                        <a:rPr lang="en-US" sz="2000" b="1">
                          <a:effectLst/>
                          <a:latin typeface="Arial"/>
                          <a:ea typeface="Times New Roman"/>
                          <a:cs typeface="Times New Roman"/>
                        </a:rPr>
                        <a:t>Describe stakeholder role proposing the description: Cashier, manager, staff</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2000" b="1">
                          <a:effectLst/>
                          <a:latin typeface="Arial"/>
                          <a:ea typeface="Times New Roman"/>
                          <a:cs typeface="Times New Roman"/>
                        </a:rPr>
                        <a:t>Source(s) of the 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Request from client</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2000" b="1">
                          <a:effectLst/>
                          <a:latin typeface="Arial"/>
                          <a:ea typeface="Times New Roman"/>
                          <a:cs typeface="Times New Roman"/>
                        </a:rPr>
                        <a:t>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Database Server Crash</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2000" b="1">
                          <a:effectLst/>
                          <a:latin typeface="Arial"/>
                          <a:ea typeface="Times New Roman"/>
                          <a:cs typeface="Times New Roman"/>
                        </a:rPr>
                        <a:t>Relevant environmental conditions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Normal operation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2000" b="1">
                          <a:effectLst/>
                          <a:latin typeface="Arial"/>
                          <a:ea typeface="Times New Roman"/>
                          <a:cs typeface="Times New Roman"/>
                        </a:rPr>
                        <a:t>Architectural elements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System</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2000" b="1">
                          <a:effectLst/>
                          <a:latin typeface="Arial"/>
                          <a:ea typeface="Times New Roman"/>
                          <a:cs typeface="Times New Roman"/>
                        </a:rPr>
                        <a:t>System response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The system use information in backup database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2000" b="1">
                          <a:effectLst/>
                          <a:latin typeface="Arial"/>
                          <a:ea typeface="Times New Roman"/>
                          <a:cs typeface="Times New Roman"/>
                        </a:rPr>
                        <a:t>Response measure(s)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With no downtime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2000" b="1">
                          <a:effectLst/>
                          <a:latin typeface="Arial"/>
                          <a:ea typeface="Times New Roman"/>
                          <a:cs typeface="Times New Roman"/>
                        </a:rPr>
                        <a:t>Use-case related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b="1">
                          <a:effectLst/>
                          <a:latin typeface="Arial"/>
                          <a:ea typeface="Times New Roman"/>
                          <a:cs typeface="Times New Roman"/>
                        </a:rPr>
                        <a:t>All use-case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3975">
                <a:tc>
                  <a:txBody>
                    <a:bodyPr/>
                    <a:lstStyle/>
                    <a:p>
                      <a:pPr marL="0" marR="0">
                        <a:lnSpc>
                          <a:spcPct val="115000"/>
                        </a:lnSpc>
                        <a:spcBef>
                          <a:spcPts val="0"/>
                        </a:spcBef>
                        <a:spcAft>
                          <a:spcPts val="0"/>
                        </a:spcAft>
                      </a:pPr>
                      <a:r>
                        <a:rPr lang="en-US" sz="2000" b="1">
                          <a:effectLst/>
                          <a:latin typeface="Arial"/>
                          <a:ea typeface="Times New Roman"/>
                          <a:cs typeface="Times New Roman"/>
                        </a:rPr>
                        <a:t>Concern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effectLst/>
                          <a:latin typeface="Arial"/>
                          <a:ea typeface="Times New Roman"/>
                          <a:cs typeface="Times New Roman"/>
                        </a:rPr>
                        <a:t>Response time</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9690589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51836974"/>
              </p:ext>
            </p:extLst>
          </p:nvPr>
        </p:nvGraphicFramePr>
        <p:xfrm>
          <a:off x="304800" y="1066800"/>
          <a:ext cx="8458200" cy="5709787"/>
        </p:xfrm>
        <a:graphic>
          <a:graphicData uri="http://schemas.openxmlformats.org/drawingml/2006/table">
            <a:tbl>
              <a:tblPr firstCol="1" bandRow="1" bandCol="1"/>
              <a:tblGrid>
                <a:gridCol w="3422177"/>
                <a:gridCol w="367358"/>
                <a:gridCol w="1359805"/>
                <a:gridCol w="3308860"/>
              </a:tblGrid>
              <a:tr h="250371">
                <a:tc rowSpan="2" gridSpan="2">
                  <a:txBody>
                    <a:bodyPr/>
                    <a:lstStyle/>
                    <a:p>
                      <a:pPr marL="0" marR="0">
                        <a:lnSpc>
                          <a:spcPct val="115000"/>
                        </a:lnSpc>
                        <a:spcBef>
                          <a:spcPts val="0"/>
                        </a:spcBef>
                        <a:spcAft>
                          <a:spcPts val="0"/>
                        </a:spcAft>
                      </a:pPr>
                      <a:r>
                        <a:rPr lang="en-US" sz="2000" b="1">
                          <a:effectLst/>
                          <a:latin typeface="Arial"/>
                          <a:ea typeface="Times New Roman"/>
                          <a:cs typeface="Times New Roman"/>
                        </a:rPr>
                        <a:t>Title of scenario: Save Bill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2" hMerge="1">
                  <a:txBody>
                    <a:bodyPr/>
                    <a:lstStyle/>
                    <a:p>
                      <a:endParaRPr lang="en-US"/>
                    </a:p>
                  </a:txBody>
                  <a:tcPr/>
                </a:tc>
                <a:tc rowSpan="2">
                  <a:txBody>
                    <a:bodyPr/>
                    <a:lstStyle/>
                    <a:p>
                      <a:pPr marL="0" marR="0">
                        <a:lnSpc>
                          <a:spcPct val="115000"/>
                        </a:lnSpc>
                        <a:spcBef>
                          <a:spcPts val="0"/>
                        </a:spcBef>
                        <a:spcAft>
                          <a:spcPts val="0"/>
                        </a:spcAft>
                      </a:pPr>
                      <a:r>
                        <a:rPr lang="en-US" sz="2000" b="1">
                          <a:effectLst/>
                          <a:latin typeface="Arial"/>
                          <a:ea typeface="Times New Roman"/>
                          <a:cs typeface="Times New Roman"/>
                        </a:rPr>
                        <a:t>ID: </a:t>
                      </a:r>
                      <a:r>
                        <a:rPr lang="en-US" sz="2000">
                          <a:effectLst/>
                          <a:latin typeface="Arial"/>
                          <a:ea typeface="Times New Roman"/>
                          <a:cs typeface="Times New Roman"/>
                        </a:rPr>
                        <a:t>QA_P1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effectLst/>
                          <a:latin typeface="Arial"/>
                          <a:ea typeface="Times New Roman"/>
                          <a:cs typeface="Times New Roman"/>
                        </a:rPr>
                        <a:t>Version: </a:t>
                      </a:r>
                      <a:r>
                        <a:rPr lang="en-US" sz="2000">
                          <a:effectLst/>
                          <a:latin typeface="Arial"/>
                          <a:ea typeface="Times New Roman"/>
                          <a:cs typeface="Times New Roman"/>
                        </a:rPr>
                        <a:t>1.1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0074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000" b="1">
                          <a:effectLst/>
                          <a:latin typeface="Arial"/>
                          <a:ea typeface="Times New Roman"/>
                          <a:cs typeface="Times New Roman"/>
                        </a:rPr>
                        <a:t>Last Changed: </a:t>
                      </a:r>
                      <a:r>
                        <a:rPr lang="en-US" sz="2000">
                          <a:effectLst/>
                          <a:latin typeface="Arial"/>
                          <a:ea typeface="Times New Roman"/>
                          <a:cs typeface="Times New Roman"/>
                        </a:rPr>
                        <a:t>12/07/2012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00743">
                <a:tc gridSpan="2">
                  <a:txBody>
                    <a:bodyPr/>
                    <a:lstStyle/>
                    <a:p>
                      <a:pPr marL="0" marR="0">
                        <a:lnSpc>
                          <a:spcPct val="115000"/>
                        </a:lnSpc>
                        <a:spcBef>
                          <a:spcPts val="0"/>
                        </a:spcBef>
                        <a:spcAft>
                          <a:spcPts val="0"/>
                        </a:spcAft>
                      </a:pPr>
                      <a:r>
                        <a:rPr lang="en-US" sz="2000" b="1">
                          <a:effectLst/>
                          <a:latin typeface="Arial"/>
                          <a:ea typeface="Times New Roman"/>
                          <a:cs typeface="Times New Roman"/>
                        </a:rPr>
                        <a:t>Quality attribute: Performance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gridSpan="2">
                  <a:txBody>
                    <a:bodyPr/>
                    <a:lstStyle/>
                    <a:p>
                      <a:pPr marL="0" marR="0">
                        <a:lnSpc>
                          <a:spcPct val="115000"/>
                        </a:lnSpc>
                        <a:spcBef>
                          <a:spcPts val="0"/>
                        </a:spcBef>
                        <a:spcAft>
                          <a:spcPts val="0"/>
                        </a:spcAft>
                      </a:pPr>
                      <a:r>
                        <a:rPr lang="en-US" sz="2000" b="1">
                          <a:effectLst/>
                          <a:latin typeface="Arial"/>
                          <a:ea typeface="Times New Roman"/>
                          <a:cs typeface="Times New Roman"/>
                        </a:rPr>
                        <a:t>Characterization ID:</a:t>
                      </a:r>
                      <a:r>
                        <a:rPr lang="en-US" sz="2000">
                          <a:effectLst/>
                          <a:latin typeface="Arial"/>
                          <a:ea typeface="Times New Roman"/>
                          <a:cs typeface="Times New Roman"/>
                        </a:rPr>
                        <a:t> QA1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r>
              <a:tr h="500743">
                <a:tc gridSpan="4">
                  <a:txBody>
                    <a:bodyPr/>
                    <a:lstStyle/>
                    <a:p>
                      <a:pPr marL="0" marR="0">
                        <a:lnSpc>
                          <a:spcPct val="115000"/>
                        </a:lnSpc>
                        <a:spcBef>
                          <a:spcPts val="0"/>
                        </a:spcBef>
                        <a:spcAft>
                          <a:spcPts val="0"/>
                        </a:spcAft>
                      </a:pPr>
                      <a:r>
                        <a:rPr lang="en-US" sz="2000" b="1">
                          <a:effectLst/>
                          <a:latin typeface="Arial"/>
                          <a:ea typeface="Times New Roman"/>
                          <a:cs typeface="Times New Roman"/>
                        </a:rPr>
                        <a:t>Describe stakeholder role proposing the description: Cashier</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500743">
                <a:tc>
                  <a:txBody>
                    <a:bodyPr/>
                    <a:lstStyle/>
                    <a:p>
                      <a:pPr marL="0" marR="0">
                        <a:lnSpc>
                          <a:spcPct val="115000"/>
                        </a:lnSpc>
                        <a:spcBef>
                          <a:spcPts val="0"/>
                        </a:spcBef>
                        <a:spcAft>
                          <a:spcPts val="0"/>
                        </a:spcAft>
                      </a:pPr>
                      <a:r>
                        <a:rPr lang="en-US" sz="2000" b="1">
                          <a:effectLst/>
                          <a:latin typeface="Arial"/>
                          <a:ea typeface="Times New Roman"/>
                          <a:cs typeface="Times New Roman"/>
                        </a:rPr>
                        <a:t>Source(s) of the 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Cashier</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00743">
                <a:tc>
                  <a:txBody>
                    <a:bodyPr/>
                    <a:lstStyle/>
                    <a:p>
                      <a:pPr marL="0" marR="0">
                        <a:lnSpc>
                          <a:spcPct val="115000"/>
                        </a:lnSpc>
                        <a:spcBef>
                          <a:spcPts val="0"/>
                        </a:spcBef>
                        <a:spcAft>
                          <a:spcPts val="0"/>
                        </a:spcAft>
                      </a:pPr>
                      <a:r>
                        <a:rPr lang="en-US" sz="2000" b="1">
                          <a:effectLst/>
                          <a:latin typeface="Arial"/>
                          <a:ea typeface="Times New Roman"/>
                          <a:cs typeface="Times New Roman"/>
                        </a:rPr>
                        <a:t>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Send a request save bill to the system</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51114">
                <a:tc>
                  <a:txBody>
                    <a:bodyPr/>
                    <a:lstStyle/>
                    <a:p>
                      <a:pPr marL="0" marR="0">
                        <a:lnSpc>
                          <a:spcPct val="115000"/>
                        </a:lnSpc>
                        <a:spcBef>
                          <a:spcPts val="0"/>
                        </a:spcBef>
                        <a:spcAft>
                          <a:spcPts val="0"/>
                        </a:spcAft>
                      </a:pPr>
                      <a:r>
                        <a:rPr lang="en-US" sz="2000" b="1">
                          <a:effectLst/>
                          <a:latin typeface="Arial"/>
                          <a:ea typeface="Times New Roman"/>
                          <a:cs typeface="Times New Roman"/>
                        </a:rPr>
                        <a:t>Relevant environmental conditions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Normal operation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00743">
                <a:tc>
                  <a:txBody>
                    <a:bodyPr/>
                    <a:lstStyle/>
                    <a:p>
                      <a:pPr marL="0" marR="0">
                        <a:lnSpc>
                          <a:spcPct val="115000"/>
                        </a:lnSpc>
                        <a:spcBef>
                          <a:spcPts val="0"/>
                        </a:spcBef>
                        <a:spcAft>
                          <a:spcPts val="0"/>
                        </a:spcAft>
                      </a:pPr>
                      <a:r>
                        <a:rPr lang="en-US" sz="2000" b="1">
                          <a:effectLst/>
                          <a:latin typeface="Arial"/>
                          <a:ea typeface="Times New Roman"/>
                          <a:cs typeface="Times New Roman"/>
                        </a:rPr>
                        <a:t>Architectural elements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System</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00743">
                <a:tc>
                  <a:txBody>
                    <a:bodyPr/>
                    <a:lstStyle/>
                    <a:p>
                      <a:pPr marL="0" marR="0">
                        <a:lnSpc>
                          <a:spcPct val="115000"/>
                        </a:lnSpc>
                        <a:spcBef>
                          <a:spcPts val="0"/>
                        </a:spcBef>
                        <a:spcAft>
                          <a:spcPts val="0"/>
                        </a:spcAft>
                      </a:pPr>
                      <a:r>
                        <a:rPr lang="en-US" sz="2000" b="1">
                          <a:effectLst/>
                          <a:latin typeface="Arial"/>
                          <a:ea typeface="Times New Roman"/>
                          <a:cs typeface="Times New Roman"/>
                        </a:rPr>
                        <a:t>System response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Process the request and response to client save bill success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0371">
                <a:tc>
                  <a:txBody>
                    <a:bodyPr/>
                    <a:lstStyle/>
                    <a:p>
                      <a:pPr marL="0" marR="0">
                        <a:lnSpc>
                          <a:spcPct val="115000"/>
                        </a:lnSpc>
                        <a:spcBef>
                          <a:spcPts val="0"/>
                        </a:spcBef>
                        <a:spcAft>
                          <a:spcPts val="0"/>
                        </a:spcAft>
                      </a:pPr>
                      <a:r>
                        <a:rPr lang="en-US" sz="2000" b="1">
                          <a:effectLst/>
                          <a:latin typeface="Arial"/>
                          <a:ea typeface="Times New Roman"/>
                          <a:cs typeface="Times New Roman"/>
                        </a:rPr>
                        <a:t>Response measure(s)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Response within 3 seconds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0371">
                <a:tc>
                  <a:txBody>
                    <a:bodyPr/>
                    <a:lstStyle/>
                    <a:p>
                      <a:pPr marL="0" marR="0">
                        <a:lnSpc>
                          <a:spcPct val="115000"/>
                        </a:lnSpc>
                        <a:spcBef>
                          <a:spcPts val="0"/>
                        </a:spcBef>
                        <a:spcAft>
                          <a:spcPts val="0"/>
                        </a:spcAft>
                      </a:pPr>
                      <a:r>
                        <a:rPr lang="en-US" sz="2000" b="1">
                          <a:effectLst/>
                          <a:latin typeface="Arial"/>
                          <a:ea typeface="Times New Roman"/>
                          <a:cs typeface="Times New Roman"/>
                        </a:rPr>
                        <a:t>Use-case related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b="1">
                          <a:effectLst/>
                          <a:latin typeface="Arial"/>
                          <a:ea typeface="Times New Roman"/>
                          <a:cs typeface="Times New Roman"/>
                        </a:rPr>
                        <a:t>UC_SM03, UC_PM03, UC_RM03</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0371">
                <a:tc>
                  <a:txBody>
                    <a:bodyPr/>
                    <a:lstStyle/>
                    <a:p>
                      <a:pPr marL="0" marR="0">
                        <a:lnSpc>
                          <a:spcPct val="115000"/>
                        </a:lnSpc>
                        <a:spcBef>
                          <a:spcPts val="0"/>
                        </a:spcBef>
                        <a:spcAft>
                          <a:spcPts val="0"/>
                        </a:spcAft>
                      </a:pPr>
                      <a:r>
                        <a:rPr lang="en-US" sz="2000" b="1">
                          <a:effectLst/>
                          <a:latin typeface="Arial"/>
                          <a:ea typeface="Times New Roman"/>
                          <a:cs typeface="Times New Roman"/>
                        </a:rPr>
                        <a:t>Concern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effectLst/>
                          <a:latin typeface="Arial"/>
                          <a:ea typeface="Times New Roman"/>
                          <a:cs typeface="Times New Roman"/>
                        </a:rPr>
                        <a:t>Response time</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858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98704341"/>
              </p:ext>
            </p:extLst>
          </p:nvPr>
        </p:nvGraphicFramePr>
        <p:xfrm>
          <a:off x="152400" y="1295400"/>
          <a:ext cx="8686800" cy="5574015"/>
        </p:xfrm>
        <a:graphic>
          <a:graphicData uri="http://schemas.openxmlformats.org/drawingml/2006/table">
            <a:tbl>
              <a:tblPr firstCol="1" bandRow="1" bandCol="1"/>
              <a:tblGrid>
                <a:gridCol w="3514668"/>
                <a:gridCol w="377286"/>
                <a:gridCol w="1396557"/>
                <a:gridCol w="3398289"/>
              </a:tblGrid>
              <a:tr h="280737">
                <a:tc rowSpan="2" gridSpan="2">
                  <a:txBody>
                    <a:bodyPr/>
                    <a:lstStyle/>
                    <a:p>
                      <a:pPr marL="0" marR="0">
                        <a:lnSpc>
                          <a:spcPct val="115000"/>
                        </a:lnSpc>
                        <a:spcBef>
                          <a:spcPts val="0"/>
                        </a:spcBef>
                        <a:spcAft>
                          <a:spcPts val="0"/>
                        </a:spcAft>
                      </a:pPr>
                      <a:r>
                        <a:rPr lang="en-US" sz="2000" b="1">
                          <a:effectLst/>
                          <a:latin typeface="Arial"/>
                          <a:ea typeface="Times New Roman"/>
                          <a:cs typeface="Times New Roman"/>
                        </a:rPr>
                        <a:t>Title of scenario: Displays statistical reports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2" hMerge="1">
                  <a:txBody>
                    <a:bodyPr/>
                    <a:lstStyle/>
                    <a:p>
                      <a:endParaRPr lang="en-US"/>
                    </a:p>
                  </a:txBody>
                  <a:tcPr/>
                </a:tc>
                <a:tc rowSpan="2">
                  <a:txBody>
                    <a:bodyPr/>
                    <a:lstStyle/>
                    <a:p>
                      <a:pPr marL="0" marR="0">
                        <a:lnSpc>
                          <a:spcPct val="115000"/>
                        </a:lnSpc>
                        <a:spcBef>
                          <a:spcPts val="0"/>
                        </a:spcBef>
                        <a:spcAft>
                          <a:spcPts val="0"/>
                        </a:spcAft>
                      </a:pPr>
                      <a:r>
                        <a:rPr lang="en-US" sz="2000" b="1">
                          <a:effectLst/>
                          <a:latin typeface="Arial"/>
                          <a:ea typeface="Times New Roman"/>
                          <a:cs typeface="Times New Roman"/>
                        </a:rPr>
                        <a:t>ID: </a:t>
                      </a:r>
                      <a:r>
                        <a:rPr lang="en-US" sz="2000">
                          <a:effectLst/>
                          <a:latin typeface="Arial"/>
                          <a:ea typeface="Times New Roman"/>
                          <a:cs typeface="Times New Roman"/>
                        </a:rPr>
                        <a:t>QA_P2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effectLst/>
                          <a:latin typeface="Arial"/>
                          <a:ea typeface="Times New Roman"/>
                          <a:cs typeface="Times New Roman"/>
                        </a:rPr>
                        <a:t>Version: </a:t>
                      </a:r>
                      <a:r>
                        <a:rPr lang="en-US" sz="2000">
                          <a:effectLst/>
                          <a:latin typeface="Arial"/>
                          <a:ea typeface="Times New Roman"/>
                          <a:cs typeface="Times New Roman"/>
                        </a:rPr>
                        <a:t>1.1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61474">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000" b="1">
                          <a:effectLst/>
                          <a:latin typeface="Arial"/>
                          <a:ea typeface="Times New Roman"/>
                          <a:cs typeface="Times New Roman"/>
                        </a:rPr>
                        <a:t>Last Changed: </a:t>
                      </a:r>
                      <a:r>
                        <a:rPr lang="en-US" sz="2000">
                          <a:effectLst/>
                          <a:latin typeface="Arial"/>
                          <a:ea typeface="Times New Roman"/>
                          <a:cs typeface="Times New Roman"/>
                        </a:rPr>
                        <a:t>12/07/2012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61474">
                <a:tc gridSpan="2">
                  <a:txBody>
                    <a:bodyPr/>
                    <a:lstStyle/>
                    <a:p>
                      <a:pPr marL="0" marR="0">
                        <a:lnSpc>
                          <a:spcPct val="115000"/>
                        </a:lnSpc>
                        <a:spcBef>
                          <a:spcPts val="0"/>
                        </a:spcBef>
                        <a:spcAft>
                          <a:spcPts val="0"/>
                        </a:spcAft>
                      </a:pPr>
                      <a:r>
                        <a:rPr lang="en-US" sz="2000" b="1">
                          <a:effectLst/>
                          <a:latin typeface="Arial"/>
                          <a:ea typeface="Times New Roman"/>
                          <a:cs typeface="Times New Roman"/>
                        </a:rPr>
                        <a:t>Quality attribute: Performance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gridSpan="2">
                  <a:txBody>
                    <a:bodyPr/>
                    <a:lstStyle/>
                    <a:p>
                      <a:pPr marL="0" marR="0">
                        <a:lnSpc>
                          <a:spcPct val="115000"/>
                        </a:lnSpc>
                        <a:spcBef>
                          <a:spcPts val="0"/>
                        </a:spcBef>
                        <a:spcAft>
                          <a:spcPts val="0"/>
                        </a:spcAft>
                      </a:pPr>
                      <a:r>
                        <a:rPr lang="en-US" sz="2000" b="1">
                          <a:effectLst/>
                          <a:latin typeface="Arial"/>
                          <a:ea typeface="Times New Roman"/>
                          <a:cs typeface="Times New Roman"/>
                        </a:rPr>
                        <a:t>Characterization ID:</a:t>
                      </a:r>
                      <a:r>
                        <a:rPr lang="en-US" sz="2000">
                          <a:effectLst/>
                          <a:latin typeface="Arial"/>
                          <a:ea typeface="Times New Roman"/>
                          <a:cs typeface="Times New Roman"/>
                        </a:rPr>
                        <a:t> QA2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r>
              <a:tr h="561474">
                <a:tc gridSpan="4">
                  <a:txBody>
                    <a:bodyPr/>
                    <a:lstStyle/>
                    <a:p>
                      <a:pPr marL="0" marR="0">
                        <a:lnSpc>
                          <a:spcPct val="115000"/>
                        </a:lnSpc>
                        <a:spcBef>
                          <a:spcPts val="0"/>
                        </a:spcBef>
                        <a:spcAft>
                          <a:spcPts val="0"/>
                        </a:spcAft>
                      </a:pPr>
                      <a:r>
                        <a:rPr lang="en-US" sz="2000" b="1">
                          <a:effectLst/>
                          <a:latin typeface="Arial"/>
                          <a:ea typeface="Times New Roman"/>
                          <a:cs typeface="Times New Roman"/>
                        </a:rPr>
                        <a:t>Describe stakeholder role proposing the description: Manager</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561474">
                <a:tc>
                  <a:txBody>
                    <a:bodyPr/>
                    <a:lstStyle/>
                    <a:p>
                      <a:pPr marL="0" marR="0">
                        <a:lnSpc>
                          <a:spcPct val="115000"/>
                        </a:lnSpc>
                        <a:spcBef>
                          <a:spcPts val="0"/>
                        </a:spcBef>
                        <a:spcAft>
                          <a:spcPts val="0"/>
                        </a:spcAft>
                      </a:pPr>
                      <a:r>
                        <a:rPr lang="en-US" sz="2000" b="1">
                          <a:effectLst/>
                          <a:latin typeface="Arial"/>
                          <a:ea typeface="Times New Roman"/>
                          <a:cs typeface="Times New Roman"/>
                        </a:rPr>
                        <a:t>Source(s) of the 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Manager</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80737">
                <a:tc>
                  <a:txBody>
                    <a:bodyPr/>
                    <a:lstStyle/>
                    <a:p>
                      <a:pPr marL="0" marR="0">
                        <a:lnSpc>
                          <a:spcPct val="115000"/>
                        </a:lnSpc>
                        <a:spcBef>
                          <a:spcPts val="0"/>
                        </a:spcBef>
                        <a:spcAft>
                          <a:spcPts val="0"/>
                        </a:spcAft>
                      </a:pPr>
                      <a:r>
                        <a:rPr lang="en-US" sz="2000" b="1">
                          <a:effectLst/>
                          <a:latin typeface="Arial"/>
                          <a:ea typeface="Times New Roman"/>
                          <a:cs typeface="Times New Roman"/>
                        </a:rPr>
                        <a:t>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Send a request to Statistics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842211">
                <a:tc>
                  <a:txBody>
                    <a:bodyPr/>
                    <a:lstStyle/>
                    <a:p>
                      <a:pPr marL="0" marR="0">
                        <a:lnSpc>
                          <a:spcPct val="115000"/>
                        </a:lnSpc>
                        <a:spcBef>
                          <a:spcPts val="0"/>
                        </a:spcBef>
                        <a:spcAft>
                          <a:spcPts val="0"/>
                        </a:spcAft>
                      </a:pPr>
                      <a:r>
                        <a:rPr lang="en-US" sz="2000" b="1">
                          <a:effectLst/>
                          <a:latin typeface="Arial"/>
                          <a:ea typeface="Times New Roman"/>
                          <a:cs typeface="Times New Roman"/>
                        </a:rPr>
                        <a:t>Relevant environmental conditions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Normal operation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61474">
                <a:tc>
                  <a:txBody>
                    <a:bodyPr/>
                    <a:lstStyle/>
                    <a:p>
                      <a:pPr marL="0" marR="0">
                        <a:lnSpc>
                          <a:spcPct val="115000"/>
                        </a:lnSpc>
                        <a:spcBef>
                          <a:spcPts val="0"/>
                        </a:spcBef>
                        <a:spcAft>
                          <a:spcPts val="0"/>
                        </a:spcAft>
                      </a:pPr>
                      <a:r>
                        <a:rPr lang="en-US" sz="2000" b="1">
                          <a:effectLst/>
                          <a:latin typeface="Arial"/>
                          <a:ea typeface="Times New Roman"/>
                          <a:cs typeface="Times New Roman"/>
                        </a:rPr>
                        <a:t>Architectural elements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System</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80737">
                <a:tc>
                  <a:txBody>
                    <a:bodyPr/>
                    <a:lstStyle/>
                    <a:p>
                      <a:pPr marL="0" marR="0">
                        <a:lnSpc>
                          <a:spcPct val="115000"/>
                        </a:lnSpc>
                        <a:spcBef>
                          <a:spcPts val="0"/>
                        </a:spcBef>
                        <a:spcAft>
                          <a:spcPts val="0"/>
                        </a:spcAft>
                      </a:pPr>
                      <a:r>
                        <a:rPr lang="en-US" sz="2000" b="1">
                          <a:effectLst/>
                          <a:latin typeface="Arial"/>
                          <a:ea typeface="Times New Roman"/>
                          <a:cs typeface="Times New Roman"/>
                        </a:rPr>
                        <a:t>System response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Display statistics information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80737">
                <a:tc>
                  <a:txBody>
                    <a:bodyPr/>
                    <a:lstStyle/>
                    <a:p>
                      <a:pPr marL="0" marR="0">
                        <a:lnSpc>
                          <a:spcPct val="115000"/>
                        </a:lnSpc>
                        <a:spcBef>
                          <a:spcPts val="0"/>
                        </a:spcBef>
                        <a:spcAft>
                          <a:spcPts val="0"/>
                        </a:spcAft>
                      </a:pPr>
                      <a:r>
                        <a:rPr lang="en-US" sz="2000" b="1">
                          <a:effectLst/>
                          <a:latin typeface="Arial"/>
                          <a:ea typeface="Times New Roman"/>
                          <a:cs typeface="Times New Roman"/>
                        </a:rPr>
                        <a:t>Response measure(s)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Response within 5 seconds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80737">
                <a:tc>
                  <a:txBody>
                    <a:bodyPr/>
                    <a:lstStyle/>
                    <a:p>
                      <a:pPr marL="0" marR="0">
                        <a:lnSpc>
                          <a:spcPct val="115000"/>
                        </a:lnSpc>
                        <a:spcBef>
                          <a:spcPts val="0"/>
                        </a:spcBef>
                        <a:spcAft>
                          <a:spcPts val="0"/>
                        </a:spcAft>
                      </a:pPr>
                      <a:r>
                        <a:rPr lang="en-US" sz="2000" b="1">
                          <a:effectLst/>
                          <a:latin typeface="Arial"/>
                          <a:ea typeface="Times New Roman"/>
                          <a:cs typeface="Times New Roman"/>
                        </a:rPr>
                        <a:t>Use-case related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b="1">
                          <a:effectLst/>
                          <a:latin typeface="Arial"/>
                          <a:ea typeface="Times New Roman"/>
                          <a:cs typeface="Times New Roman"/>
                        </a:rPr>
                        <a:t>UC_S01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80737">
                <a:tc>
                  <a:txBody>
                    <a:bodyPr/>
                    <a:lstStyle/>
                    <a:p>
                      <a:pPr marL="0" marR="0">
                        <a:lnSpc>
                          <a:spcPct val="115000"/>
                        </a:lnSpc>
                        <a:spcBef>
                          <a:spcPts val="0"/>
                        </a:spcBef>
                        <a:spcAft>
                          <a:spcPts val="0"/>
                        </a:spcAft>
                      </a:pPr>
                      <a:r>
                        <a:rPr lang="en-US" sz="2000" b="1">
                          <a:effectLst/>
                          <a:latin typeface="Arial"/>
                          <a:ea typeface="Times New Roman"/>
                          <a:cs typeface="Times New Roman"/>
                        </a:rPr>
                        <a:t>Concern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effectLst/>
                          <a:latin typeface="Arial"/>
                          <a:ea typeface="Times New Roman"/>
                          <a:cs typeface="Times New Roman"/>
                        </a:rPr>
                        <a:t>Response time</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93523473"/>
              </p:ext>
            </p:extLst>
          </p:nvPr>
        </p:nvGraphicFramePr>
        <p:xfrm>
          <a:off x="190500" y="984930"/>
          <a:ext cx="8763000" cy="5873070"/>
        </p:xfrm>
        <a:graphic>
          <a:graphicData uri="http://schemas.openxmlformats.org/drawingml/2006/table">
            <a:tbl>
              <a:tblPr firstCol="1" bandRow="1" bandCol="1"/>
              <a:tblGrid>
                <a:gridCol w="3545499"/>
                <a:gridCol w="380596"/>
                <a:gridCol w="1408807"/>
                <a:gridCol w="3428098"/>
              </a:tblGrid>
              <a:tr h="261257">
                <a:tc rowSpan="2" gridSpan="2">
                  <a:txBody>
                    <a:bodyPr/>
                    <a:lstStyle/>
                    <a:p>
                      <a:pPr marL="0" marR="0">
                        <a:lnSpc>
                          <a:spcPct val="115000"/>
                        </a:lnSpc>
                        <a:spcBef>
                          <a:spcPts val="0"/>
                        </a:spcBef>
                        <a:spcAft>
                          <a:spcPts val="0"/>
                        </a:spcAft>
                      </a:pPr>
                      <a:r>
                        <a:rPr lang="en-US" sz="2000" b="1">
                          <a:effectLst/>
                          <a:latin typeface="Arial"/>
                          <a:ea typeface="Times New Roman"/>
                          <a:cs typeface="Times New Roman"/>
                        </a:rPr>
                        <a:t>Title of scenario: Block unauthorized access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2" hMerge="1">
                  <a:txBody>
                    <a:bodyPr/>
                    <a:lstStyle/>
                    <a:p>
                      <a:endParaRPr lang="en-US"/>
                    </a:p>
                  </a:txBody>
                  <a:tcPr/>
                </a:tc>
                <a:tc rowSpan="2">
                  <a:txBody>
                    <a:bodyPr/>
                    <a:lstStyle/>
                    <a:p>
                      <a:pPr marL="0" marR="0">
                        <a:lnSpc>
                          <a:spcPct val="115000"/>
                        </a:lnSpc>
                        <a:spcBef>
                          <a:spcPts val="0"/>
                        </a:spcBef>
                        <a:spcAft>
                          <a:spcPts val="0"/>
                        </a:spcAft>
                      </a:pPr>
                      <a:r>
                        <a:rPr lang="en-US" sz="2000" b="1">
                          <a:effectLst/>
                          <a:latin typeface="Arial"/>
                          <a:ea typeface="Times New Roman"/>
                          <a:cs typeface="Times New Roman"/>
                        </a:rPr>
                        <a:t>ID: </a:t>
                      </a:r>
                      <a:r>
                        <a:rPr lang="en-US" sz="2000">
                          <a:effectLst/>
                          <a:latin typeface="Arial"/>
                          <a:ea typeface="Times New Roman"/>
                          <a:cs typeface="Times New Roman"/>
                        </a:rPr>
                        <a:t>QA_S1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effectLst/>
                          <a:latin typeface="Arial"/>
                          <a:ea typeface="Times New Roman"/>
                          <a:cs typeface="Times New Roman"/>
                        </a:rPr>
                        <a:t>Version: </a:t>
                      </a:r>
                      <a:r>
                        <a:rPr lang="en-US" sz="2000">
                          <a:effectLst/>
                          <a:latin typeface="Arial"/>
                          <a:ea typeface="Times New Roman"/>
                          <a:cs typeface="Times New Roman"/>
                        </a:rPr>
                        <a:t>1.1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22514">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000" b="1">
                          <a:effectLst/>
                          <a:latin typeface="Arial"/>
                          <a:ea typeface="Times New Roman"/>
                          <a:cs typeface="Times New Roman"/>
                        </a:rPr>
                        <a:t>Last Changed: </a:t>
                      </a:r>
                      <a:r>
                        <a:rPr lang="en-US" sz="2000">
                          <a:effectLst/>
                          <a:latin typeface="Arial"/>
                          <a:ea typeface="Times New Roman"/>
                          <a:cs typeface="Times New Roman"/>
                        </a:rPr>
                        <a:t>14/07/2012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22514">
                <a:tc gridSpan="2">
                  <a:txBody>
                    <a:bodyPr/>
                    <a:lstStyle/>
                    <a:p>
                      <a:pPr marL="0" marR="0">
                        <a:lnSpc>
                          <a:spcPct val="115000"/>
                        </a:lnSpc>
                        <a:spcBef>
                          <a:spcPts val="0"/>
                        </a:spcBef>
                        <a:spcAft>
                          <a:spcPts val="0"/>
                        </a:spcAft>
                      </a:pPr>
                      <a:r>
                        <a:rPr lang="en-US" sz="2000" b="1">
                          <a:effectLst/>
                          <a:latin typeface="Arial"/>
                          <a:ea typeface="Times New Roman"/>
                          <a:cs typeface="Times New Roman"/>
                        </a:rPr>
                        <a:t>Quality attribute: Security</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gridSpan="2">
                  <a:txBody>
                    <a:bodyPr/>
                    <a:lstStyle/>
                    <a:p>
                      <a:pPr marL="0" marR="0">
                        <a:lnSpc>
                          <a:spcPct val="115000"/>
                        </a:lnSpc>
                        <a:spcBef>
                          <a:spcPts val="0"/>
                        </a:spcBef>
                        <a:spcAft>
                          <a:spcPts val="0"/>
                        </a:spcAft>
                      </a:pPr>
                      <a:r>
                        <a:rPr lang="en-US" sz="2000" b="1">
                          <a:effectLst/>
                          <a:latin typeface="Arial"/>
                          <a:ea typeface="Times New Roman"/>
                          <a:cs typeface="Times New Roman"/>
                        </a:rPr>
                        <a:t>Characterization ID:</a:t>
                      </a:r>
                      <a:r>
                        <a:rPr lang="en-US" sz="2000">
                          <a:effectLst/>
                          <a:latin typeface="Arial"/>
                          <a:ea typeface="Times New Roman"/>
                          <a:cs typeface="Times New Roman"/>
                        </a:rPr>
                        <a:t> QA1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r>
              <a:tr h="522514">
                <a:tc gridSpan="4">
                  <a:txBody>
                    <a:bodyPr/>
                    <a:lstStyle/>
                    <a:p>
                      <a:pPr marL="0" marR="0">
                        <a:lnSpc>
                          <a:spcPct val="115000"/>
                        </a:lnSpc>
                        <a:spcBef>
                          <a:spcPts val="0"/>
                        </a:spcBef>
                        <a:spcAft>
                          <a:spcPts val="0"/>
                        </a:spcAft>
                      </a:pPr>
                      <a:r>
                        <a:rPr lang="en-US" sz="2000" b="1">
                          <a:effectLst/>
                          <a:latin typeface="Arial"/>
                          <a:ea typeface="Times New Roman"/>
                          <a:cs typeface="Times New Roman"/>
                        </a:rPr>
                        <a:t>Describe stakeholder role proposing the description: Cashier, manager, staff</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522514">
                <a:tc>
                  <a:txBody>
                    <a:bodyPr/>
                    <a:lstStyle/>
                    <a:p>
                      <a:pPr marL="0" marR="0">
                        <a:lnSpc>
                          <a:spcPct val="115000"/>
                        </a:lnSpc>
                        <a:spcBef>
                          <a:spcPts val="0"/>
                        </a:spcBef>
                        <a:spcAft>
                          <a:spcPts val="0"/>
                        </a:spcAft>
                      </a:pPr>
                      <a:r>
                        <a:rPr lang="en-US" sz="2000" b="1">
                          <a:effectLst/>
                          <a:latin typeface="Arial"/>
                          <a:ea typeface="Times New Roman"/>
                          <a:cs typeface="Times New Roman"/>
                        </a:rPr>
                        <a:t>Source(s) of the 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unknown identity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22514">
                <a:tc>
                  <a:txBody>
                    <a:bodyPr/>
                    <a:lstStyle/>
                    <a:p>
                      <a:pPr marL="0" marR="0">
                        <a:lnSpc>
                          <a:spcPct val="115000"/>
                        </a:lnSpc>
                        <a:spcBef>
                          <a:spcPts val="0"/>
                        </a:spcBef>
                        <a:spcAft>
                          <a:spcPts val="0"/>
                        </a:spcAft>
                      </a:pPr>
                      <a:r>
                        <a:rPr lang="en-US" sz="2000" b="1">
                          <a:effectLst/>
                          <a:latin typeface="Arial"/>
                          <a:ea typeface="Times New Roman"/>
                          <a:cs typeface="Times New Roman"/>
                        </a:rPr>
                        <a:t>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Try to login to the system illegitimacy</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83771">
                <a:tc>
                  <a:txBody>
                    <a:bodyPr/>
                    <a:lstStyle/>
                    <a:p>
                      <a:pPr marL="0" marR="0">
                        <a:lnSpc>
                          <a:spcPct val="115000"/>
                        </a:lnSpc>
                        <a:spcBef>
                          <a:spcPts val="0"/>
                        </a:spcBef>
                        <a:spcAft>
                          <a:spcPts val="0"/>
                        </a:spcAft>
                      </a:pPr>
                      <a:r>
                        <a:rPr lang="en-US" sz="2000" b="1">
                          <a:effectLst/>
                          <a:latin typeface="Arial"/>
                          <a:ea typeface="Times New Roman"/>
                          <a:cs typeface="Times New Roman"/>
                        </a:rPr>
                        <a:t>Relevant environmental conditions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Normal operation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22514">
                <a:tc>
                  <a:txBody>
                    <a:bodyPr/>
                    <a:lstStyle/>
                    <a:p>
                      <a:pPr marL="0" marR="0">
                        <a:lnSpc>
                          <a:spcPct val="115000"/>
                        </a:lnSpc>
                        <a:spcBef>
                          <a:spcPts val="0"/>
                        </a:spcBef>
                        <a:spcAft>
                          <a:spcPts val="0"/>
                        </a:spcAft>
                      </a:pPr>
                      <a:r>
                        <a:rPr lang="en-US" sz="2000" b="1">
                          <a:effectLst/>
                          <a:latin typeface="Arial"/>
                          <a:ea typeface="Times New Roman"/>
                          <a:cs typeface="Times New Roman"/>
                        </a:rPr>
                        <a:t>Architectural elements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System</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1257">
                <a:tc>
                  <a:txBody>
                    <a:bodyPr/>
                    <a:lstStyle/>
                    <a:p>
                      <a:pPr marL="0" marR="0">
                        <a:lnSpc>
                          <a:spcPct val="115000"/>
                        </a:lnSpc>
                        <a:spcBef>
                          <a:spcPts val="0"/>
                        </a:spcBef>
                        <a:spcAft>
                          <a:spcPts val="0"/>
                        </a:spcAft>
                      </a:pPr>
                      <a:r>
                        <a:rPr lang="en-US" sz="2000" b="1">
                          <a:effectLst/>
                          <a:latin typeface="Arial"/>
                          <a:ea typeface="Times New Roman"/>
                          <a:cs typeface="Times New Roman"/>
                        </a:rPr>
                        <a:t>System response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Block illegitimacy login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22514">
                <a:tc>
                  <a:txBody>
                    <a:bodyPr/>
                    <a:lstStyle/>
                    <a:p>
                      <a:pPr marL="0" marR="0">
                        <a:lnSpc>
                          <a:spcPct val="115000"/>
                        </a:lnSpc>
                        <a:spcBef>
                          <a:spcPts val="0"/>
                        </a:spcBef>
                        <a:spcAft>
                          <a:spcPts val="0"/>
                        </a:spcAft>
                      </a:pPr>
                      <a:r>
                        <a:rPr lang="en-US" sz="2000" b="1">
                          <a:effectLst/>
                          <a:latin typeface="Arial"/>
                          <a:ea typeface="Times New Roman"/>
                          <a:cs typeface="Times New Roman"/>
                        </a:rPr>
                        <a:t>Response measure(s)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Show error message within 1 second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1257">
                <a:tc>
                  <a:txBody>
                    <a:bodyPr/>
                    <a:lstStyle/>
                    <a:p>
                      <a:pPr marL="0" marR="0">
                        <a:lnSpc>
                          <a:spcPct val="115000"/>
                        </a:lnSpc>
                        <a:spcBef>
                          <a:spcPts val="0"/>
                        </a:spcBef>
                        <a:spcAft>
                          <a:spcPts val="0"/>
                        </a:spcAft>
                      </a:pPr>
                      <a:r>
                        <a:rPr lang="en-US" sz="2000" b="1">
                          <a:effectLst/>
                          <a:latin typeface="Arial"/>
                          <a:ea typeface="Times New Roman"/>
                          <a:cs typeface="Times New Roman"/>
                        </a:rPr>
                        <a:t>Use-case related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Login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1257">
                <a:tc>
                  <a:txBody>
                    <a:bodyPr/>
                    <a:lstStyle/>
                    <a:p>
                      <a:pPr marL="0" marR="0">
                        <a:lnSpc>
                          <a:spcPct val="115000"/>
                        </a:lnSpc>
                        <a:spcBef>
                          <a:spcPts val="0"/>
                        </a:spcBef>
                        <a:spcAft>
                          <a:spcPts val="0"/>
                        </a:spcAft>
                      </a:pPr>
                      <a:r>
                        <a:rPr lang="en-US" sz="2000" b="1">
                          <a:effectLst/>
                          <a:latin typeface="Arial"/>
                          <a:ea typeface="Times New Roman"/>
                          <a:cs typeface="Times New Roman"/>
                        </a:rPr>
                        <a:t>Concern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effectLst/>
                          <a:latin typeface="Arial"/>
                          <a:ea typeface="Times New Roman"/>
                          <a:cs typeface="Times New Roman"/>
                        </a:rPr>
                        <a:t>Identification</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0400" y="21105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59889188"/>
              </p:ext>
            </p:extLst>
          </p:nvPr>
        </p:nvGraphicFramePr>
        <p:xfrm>
          <a:off x="304800" y="1047953"/>
          <a:ext cx="8534399" cy="5810047"/>
        </p:xfrm>
        <a:graphic>
          <a:graphicData uri="http://schemas.openxmlformats.org/drawingml/2006/table">
            <a:tbl>
              <a:tblPr firstCol="1" bandRow="1" bandCol="1"/>
              <a:tblGrid>
                <a:gridCol w="3453008"/>
                <a:gridCol w="370666"/>
                <a:gridCol w="1372056"/>
                <a:gridCol w="3338669"/>
              </a:tblGrid>
              <a:tr h="319698">
                <a:tc rowSpan="2" gridSpan="2">
                  <a:txBody>
                    <a:bodyPr/>
                    <a:lstStyle/>
                    <a:p>
                      <a:pPr marL="0" marR="0">
                        <a:lnSpc>
                          <a:spcPct val="115000"/>
                        </a:lnSpc>
                        <a:spcBef>
                          <a:spcPts val="0"/>
                        </a:spcBef>
                        <a:spcAft>
                          <a:spcPts val="0"/>
                        </a:spcAft>
                      </a:pPr>
                      <a:r>
                        <a:rPr lang="en-US" sz="2000" b="1" dirty="0">
                          <a:effectLst/>
                          <a:latin typeface="Arial"/>
                          <a:ea typeface="Times New Roman"/>
                          <a:cs typeface="Times New Roman"/>
                        </a:rPr>
                        <a:t>Title of scenario: Authority </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rowSpan="2" hMerge="1">
                  <a:txBody>
                    <a:bodyPr/>
                    <a:lstStyle/>
                    <a:p>
                      <a:endParaRPr lang="en-US"/>
                    </a:p>
                  </a:txBody>
                  <a:tcPr/>
                </a:tc>
                <a:tc rowSpan="2">
                  <a:txBody>
                    <a:bodyPr/>
                    <a:lstStyle/>
                    <a:p>
                      <a:pPr marL="0" marR="0">
                        <a:lnSpc>
                          <a:spcPct val="115000"/>
                        </a:lnSpc>
                        <a:spcBef>
                          <a:spcPts val="0"/>
                        </a:spcBef>
                        <a:spcAft>
                          <a:spcPts val="0"/>
                        </a:spcAft>
                      </a:pPr>
                      <a:r>
                        <a:rPr lang="en-US" sz="2000" b="1">
                          <a:effectLst/>
                          <a:latin typeface="Arial"/>
                          <a:ea typeface="Times New Roman"/>
                          <a:cs typeface="Times New Roman"/>
                        </a:rPr>
                        <a:t>ID: </a:t>
                      </a:r>
                      <a:r>
                        <a:rPr lang="en-US" sz="2000">
                          <a:effectLst/>
                          <a:latin typeface="Arial"/>
                          <a:ea typeface="Times New Roman"/>
                          <a:cs typeface="Times New Roman"/>
                        </a:rPr>
                        <a:t>QA_S2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b="1">
                          <a:effectLst/>
                          <a:latin typeface="Arial"/>
                          <a:ea typeface="Times New Roman"/>
                          <a:cs typeface="Times New Roman"/>
                        </a:rPr>
                        <a:t>Version: </a:t>
                      </a:r>
                      <a:r>
                        <a:rPr lang="en-US" sz="2000">
                          <a:effectLst/>
                          <a:latin typeface="Arial"/>
                          <a:ea typeface="Times New Roman"/>
                          <a:cs typeface="Times New Roman"/>
                        </a:rPr>
                        <a:t>1.1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82794">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2000" b="1">
                          <a:effectLst/>
                          <a:latin typeface="Arial"/>
                          <a:ea typeface="Times New Roman"/>
                          <a:cs typeface="Times New Roman"/>
                        </a:rPr>
                        <a:t>Last Changed: </a:t>
                      </a:r>
                      <a:r>
                        <a:rPr lang="en-US" sz="2000">
                          <a:effectLst/>
                          <a:latin typeface="Arial"/>
                          <a:ea typeface="Times New Roman"/>
                          <a:cs typeface="Times New Roman"/>
                        </a:rPr>
                        <a:t>12/07/2012</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82794">
                <a:tc gridSpan="2">
                  <a:txBody>
                    <a:bodyPr/>
                    <a:lstStyle/>
                    <a:p>
                      <a:pPr marL="0" marR="0">
                        <a:lnSpc>
                          <a:spcPct val="115000"/>
                        </a:lnSpc>
                        <a:spcBef>
                          <a:spcPts val="0"/>
                        </a:spcBef>
                        <a:spcAft>
                          <a:spcPts val="0"/>
                        </a:spcAft>
                      </a:pPr>
                      <a:r>
                        <a:rPr lang="en-US" sz="2000" b="1">
                          <a:effectLst/>
                          <a:latin typeface="Arial"/>
                          <a:ea typeface="Times New Roman"/>
                          <a:cs typeface="Times New Roman"/>
                        </a:rPr>
                        <a:t>Quality attribute: Security</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gridSpan="2">
                  <a:txBody>
                    <a:bodyPr/>
                    <a:lstStyle/>
                    <a:p>
                      <a:pPr marL="0" marR="0">
                        <a:lnSpc>
                          <a:spcPct val="115000"/>
                        </a:lnSpc>
                        <a:spcBef>
                          <a:spcPts val="0"/>
                        </a:spcBef>
                        <a:spcAft>
                          <a:spcPts val="0"/>
                        </a:spcAft>
                      </a:pPr>
                      <a:r>
                        <a:rPr lang="en-US" sz="2000" b="1">
                          <a:effectLst/>
                          <a:latin typeface="Arial"/>
                          <a:ea typeface="Times New Roman"/>
                          <a:cs typeface="Times New Roman"/>
                        </a:rPr>
                        <a:t>Characterization ID:</a:t>
                      </a:r>
                      <a:r>
                        <a:rPr lang="en-US" sz="2000">
                          <a:effectLst/>
                          <a:latin typeface="Arial"/>
                          <a:ea typeface="Times New Roman"/>
                          <a:cs typeface="Times New Roman"/>
                        </a:rPr>
                        <a:t> QA1</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r>
              <a:tr h="639396">
                <a:tc gridSpan="4">
                  <a:txBody>
                    <a:bodyPr/>
                    <a:lstStyle/>
                    <a:p>
                      <a:pPr marL="0" marR="0">
                        <a:lnSpc>
                          <a:spcPct val="115000"/>
                        </a:lnSpc>
                        <a:spcBef>
                          <a:spcPts val="0"/>
                        </a:spcBef>
                        <a:spcAft>
                          <a:spcPts val="0"/>
                        </a:spcAft>
                      </a:pPr>
                      <a:r>
                        <a:rPr lang="en-US" sz="2000" b="1">
                          <a:effectLst/>
                          <a:latin typeface="Arial"/>
                          <a:ea typeface="Times New Roman"/>
                          <a:cs typeface="Times New Roman"/>
                        </a:rPr>
                        <a:t>Describe stakeholder role proposing the description: Cashier, manager, staff</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82794">
                <a:tc>
                  <a:txBody>
                    <a:bodyPr/>
                    <a:lstStyle/>
                    <a:p>
                      <a:pPr marL="0" marR="0">
                        <a:lnSpc>
                          <a:spcPct val="115000"/>
                        </a:lnSpc>
                        <a:spcBef>
                          <a:spcPts val="0"/>
                        </a:spcBef>
                        <a:spcAft>
                          <a:spcPts val="0"/>
                        </a:spcAft>
                      </a:pPr>
                      <a:r>
                        <a:rPr lang="en-US" sz="2000" b="1">
                          <a:effectLst/>
                          <a:latin typeface="Arial"/>
                          <a:ea typeface="Times New Roman"/>
                          <a:cs typeface="Times New Roman"/>
                        </a:rPr>
                        <a:t>Source(s) of the 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Cashier, manager, staff</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9698">
                <a:tc>
                  <a:txBody>
                    <a:bodyPr/>
                    <a:lstStyle/>
                    <a:p>
                      <a:pPr marL="0" marR="0">
                        <a:lnSpc>
                          <a:spcPct val="115000"/>
                        </a:lnSpc>
                        <a:spcBef>
                          <a:spcPts val="0"/>
                        </a:spcBef>
                        <a:spcAft>
                          <a:spcPts val="0"/>
                        </a:spcAft>
                      </a:pPr>
                      <a:r>
                        <a:rPr lang="en-US" sz="2000" b="1">
                          <a:effectLst/>
                          <a:latin typeface="Arial"/>
                          <a:ea typeface="Times New Roman"/>
                          <a:cs typeface="Times New Roman"/>
                        </a:rPr>
                        <a:t>Stimulus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Login in to the system</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724191">
                <a:tc>
                  <a:txBody>
                    <a:bodyPr/>
                    <a:lstStyle/>
                    <a:p>
                      <a:pPr marL="0" marR="0">
                        <a:lnSpc>
                          <a:spcPct val="115000"/>
                        </a:lnSpc>
                        <a:spcBef>
                          <a:spcPts val="0"/>
                        </a:spcBef>
                        <a:spcAft>
                          <a:spcPts val="0"/>
                        </a:spcAft>
                      </a:pPr>
                      <a:r>
                        <a:rPr lang="en-US" sz="2000" b="1">
                          <a:effectLst/>
                          <a:latin typeface="Arial"/>
                          <a:ea typeface="Times New Roman"/>
                          <a:cs typeface="Times New Roman"/>
                        </a:rPr>
                        <a:t>Relevant environmental conditions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effectLst/>
                          <a:latin typeface="Arial"/>
                          <a:ea typeface="Times New Roman"/>
                          <a:cs typeface="Times New Roman"/>
                        </a:rPr>
                        <a:t>Normal operation</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82794">
                <a:tc>
                  <a:txBody>
                    <a:bodyPr/>
                    <a:lstStyle/>
                    <a:p>
                      <a:pPr marL="0" marR="0">
                        <a:lnSpc>
                          <a:spcPct val="115000"/>
                        </a:lnSpc>
                        <a:spcBef>
                          <a:spcPts val="0"/>
                        </a:spcBef>
                        <a:spcAft>
                          <a:spcPts val="0"/>
                        </a:spcAft>
                      </a:pPr>
                      <a:r>
                        <a:rPr lang="en-US" sz="2000" b="1">
                          <a:effectLst/>
                          <a:latin typeface="Arial"/>
                          <a:ea typeface="Times New Roman"/>
                          <a:cs typeface="Times New Roman"/>
                        </a:rPr>
                        <a:t>Architectural elements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System</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39396">
                <a:tc>
                  <a:txBody>
                    <a:bodyPr/>
                    <a:lstStyle/>
                    <a:p>
                      <a:pPr marL="0" marR="0">
                        <a:lnSpc>
                          <a:spcPct val="115000"/>
                        </a:lnSpc>
                        <a:spcBef>
                          <a:spcPts val="0"/>
                        </a:spcBef>
                        <a:spcAft>
                          <a:spcPts val="0"/>
                        </a:spcAft>
                      </a:pPr>
                      <a:r>
                        <a:rPr lang="en-US" sz="2000" b="1">
                          <a:effectLst/>
                          <a:latin typeface="Arial"/>
                          <a:ea typeface="Times New Roman"/>
                          <a:cs typeface="Times New Roman"/>
                        </a:rPr>
                        <a:t>System response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The system authorize for users by account type</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9698">
                <a:tc>
                  <a:txBody>
                    <a:bodyPr/>
                    <a:lstStyle/>
                    <a:p>
                      <a:pPr marL="0" marR="0">
                        <a:lnSpc>
                          <a:spcPct val="115000"/>
                        </a:lnSpc>
                        <a:spcBef>
                          <a:spcPts val="0"/>
                        </a:spcBef>
                        <a:spcAft>
                          <a:spcPts val="0"/>
                        </a:spcAft>
                      </a:pPr>
                      <a:r>
                        <a:rPr lang="en-US" sz="2000" b="1">
                          <a:effectLst/>
                          <a:latin typeface="Arial"/>
                          <a:ea typeface="Times New Roman"/>
                          <a:cs typeface="Times New Roman"/>
                        </a:rPr>
                        <a:t>Response measure(s)</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 </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9698">
                <a:tc>
                  <a:txBody>
                    <a:bodyPr/>
                    <a:lstStyle/>
                    <a:p>
                      <a:pPr marL="0" marR="0">
                        <a:lnSpc>
                          <a:spcPct val="115000"/>
                        </a:lnSpc>
                        <a:spcBef>
                          <a:spcPts val="0"/>
                        </a:spcBef>
                        <a:spcAft>
                          <a:spcPts val="0"/>
                        </a:spcAft>
                      </a:pPr>
                      <a:r>
                        <a:rPr lang="en-US" sz="2000" b="1">
                          <a:effectLst/>
                          <a:latin typeface="Arial"/>
                          <a:ea typeface="Times New Roman"/>
                          <a:cs typeface="Times New Roman"/>
                        </a:rPr>
                        <a:t>Use-case related</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a:effectLst/>
                          <a:latin typeface="Arial"/>
                          <a:ea typeface="Times New Roman"/>
                          <a:cs typeface="Times New Roman"/>
                        </a:rPr>
                        <a:t>Login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9698">
                <a:tc>
                  <a:txBody>
                    <a:bodyPr/>
                    <a:lstStyle/>
                    <a:p>
                      <a:pPr marL="0" marR="0">
                        <a:lnSpc>
                          <a:spcPct val="115000"/>
                        </a:lnSpc>
                        <a:spcBef>
                          <a:spcPts val="0"/>
                        </a:spcBef>
                        <a:spcAft>
                          <a:spcPts val="0"/>
                        </a:spcAft>
                      </a:pPr>
                      <a:r>
                        <a:rPr lang="en-US" sz="2000" b="1">
                          <a:effectLst/>
                          <a:latin typeface="Arial"/>
                          <a:ea typeface="Times New Roman"/>
                          <a:cs typeface="Times New Roman"/>
                        </a:rPr>
                        <a:t>Concern</a:t>
                      </a:r>
                      <a:endParaRPr lang="en-US" sz="200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effectLst/>
                          <a:latin typeface="Arial"/>
                          <a:ea typeface="Times New Roman"/>
                          <a:cs typeface="Times New Roman"/>
                        </a:rPr>
                        <a:t>Authority</a:t>
                      </a:r>
                      <a:endParaRPr lang="en-US" sz="2000" dirty="0">
                        <a:effectLst/>
                        <a:latin typeface="Arial"/>
                        <a:ea typeface="Calibri"/>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3559404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7793"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View</a:t>
            </a:r>
            <a:endParaRPr lang="en-US" dirty="0"/>
          </a:p>
        </p:txBody>
      </p:sp>
    </p:spTree>
    <p:extLst>
      <p:ext uri="{BB962C8B-B14F-4D97-AF65-F5344CB8AC3E}">
        <p14:creationId xmlns:p14="http://schemas.microsoft.com/office/powerpoint/2010/main" val="441917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84761690"/>
              </p:ext>
            </p:extLst>
          </p:nvPr>
        </p:nvGraphicFramePr>
        <p:xfrm>
          <a:off x="-228600" y="1143000"/>
          <a:ext cx="10497787" cy="5943600"/>
        </p:xfrm>
        <a:graphic>
          <a:graphicData uri="http://schemas.openxmlformats.org/presentationml/2006/ole">
            <mc:AlternateContent xmlns:mc="http://schemas.openxmlformats.org/markup-compatibility/2006">
              <mc:Choice xmlns:v="urn:schemas-microsoft-com:vml" Requires="v">
                <p:oleObj spid="_x0000_s140315" name="Visio" r:id="rId3" imgW="11727851" imgH="7171055" progId="Visio.Drawing.11">
                  <p:embed/>
                </p:oleObj>
              </mc:Choice>
              <mc:Fallback>
                <p:oleObj name="Visio" r:id="rId3" imgW="11727851" imgH="7171055" progId="Visio.Drawing.11">
                  <p:embed/>
                  <p:pic>
                    <p:nvPicPr>
                      <p:cNvPr id="0" name="Object 1"/>
                      <p:cNvPicPr>
                        <a:picLocks noChangeAspect="1" noChangeArrowheads="1"/>
                      </p:cNvPicPr>
                      <p:nvPr/>
                    </p:nvPicPr>
                    <p:blipFill>
                      <a:blip r:embed="rId4"/>
                      <a:srcRect/>
                      <a:stretch>
                        <a:fillRect/>
                      </a:stretch>
                    </p:blipFill>
                    <p:spPr bwMode="auto">
                      <a:xfrm>
                        <a:off x="-228600" y="1143000"/>
                        <a:ext cx="10497787" cy="5943600"/>
                      </a:xfrm>
                      <a:prstGeom prst="rect">
                        <a:avLst/>
                      </a:prstGeom>
                      <a:noFill/>
                    </p:spPr>
                  </p:pic>
                </p:oleObj>
              </mc:Fallback>
            </mc:AlternateContent>
          </a:graphicData>
        </a:graphic>
      </p:graphicFrame>
    </p:spTree>
    <p:extLst>
      <p:ext uri="{BB962C8B-B14F-4D97-AF65-F5344CB8AC3E}">
        <p14:creationId xmlns:p14="http://schemas.microsoft.com/office/powerpoint/2010/main" val="11172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View</a:t>
            </a:r>
            <a:endParaRPr lang="en-US" dirty="0"/>
          </a:p>
        </p:txBody>
      </p:sp>
      <p:sp>
        <p:nvSpPr>
          <p:cNvPr id="3" name="Content Placeholder 2"/>
          <p:cNvSpPr>
            <a:spLocks noGrp="1"/>
          </p:cNvSpPr>
          <p:nvPr>
            <p:ph idx="1"/>
          </p:nvPr>
        </p:nvSpPr>
        <p:spPr/>
        <p:txBody>
          <a:bodyPr/>
          <a:lstStyle/>
          <a:p>
            <a:r>
              <a:rPr lang="en-US" dirty="0">
                <a:hlinkClick r:id="rId2" action="ppaction://hlinkfile"/>
              </a:rPr>
              <a:t>A combined Layer – Decomposition – Use </a:t>
            </a:r>
            <a:r>
              <a:rPr lang="en-US" dirty="0" smtClean="0">
                <a:hlinkClick r:id="rId2" action="ppaction://hlinkfile"/>
              </a:rPr>
              <a:t>view</a:t>
            </a:r>
            <a:endParaRPr lang="en-US" dirty="0" smtClean="0"/>
          </a:p>
          <a:p>
            <a:pPr lvl="1"/>
            <a:r>
              <a:rPr lang="en-US" dirty="0" smtClean="0">
                <a:hlinkClick r:id="rId3" action="ppaction://hlinkfile"/>
              </a:rPr>
              <a:t>View Packet 1</a:t>
            </a:r>
            <a:endParaRPr lang="en-US" dirty="0" smtClean="0"/>
          </a:p>
          <a:p>
            <a:pPr lvl="1"/>
            <a:r>
              <a:rPr lang="en-US" dirty="0">
                <a:hlinkClick r:id="rId4" action="ppaction://hlinkfile"/>
              </a:rPr>
              <a:t>View Packet </a:t>
            </a:r>
            <a:r>
              <a:rPr lang="en-US" dirty="0" smtClean="0">
                <a:hlinkClick r:id="rId4" action="ppaction://hlinkfile"/>
              </a:rPr>
              <a:t>2</a:t>
            </a:r>
            <a:endParaRPr lang="en-US" dirty="0"/>
          </a:p>
          <a:p>
            <a:pPr lvl="1"/>
            <a:r>
              <a:rPr lang="en-US" dirty="0">
                <a:hlinkClick r:id="rId5" action="ppaction://hlinkfile"/>
              </a:rPr>
              <a:t>View Packet </a:t>
            </a:r>
            <a:r>
              <a:rPr lang="en-US" dirty="0" smtClean="0">
                <a:hlinkClick r:id="rId5" action="ppaction://hlinkfile"/>
              </a:rPr>
              <a:t>3</a:t>
            </a:r>
            <a:endParaRPr lang="en-US" dirty="0"/>
          </a:p>
          <a:p>
            <a:pPr lvl="1"/>
            <a:r>
              <a:rPr lang="en-US" dirty="0">
                <a:hlinkClick r:id="rId6" action="ppaction://hlinkfile"/>
              </a:rPr>
              <a:t>View Packet </a:t>
            </a:r>
            <a:r>
              <a:rPr lang="en-US" dirty="0" smtClean="0">
                <a:hlinkClick r:id="rId6" action="ppaction://hlinkfile"/>
              </a:rPr>
              <a:t>4</a:t>
            </a:r>
            <a:endParaRPr lang="en-US" dirty="0"/>
          </a:p>
          <a:p>
            <a:pPr lvl="1"/>
            <a:r>
              <a:rPr lang="en-US" dirty="0">
                <a:hlinkClick r:id="rId7" action="ppaction://hlinkfile"/>
              </a:rPr>
              <a:t>View Packet </a:t>
            </a:r>
            <a:r>
              <a:rPr lang="en-US" dirty="0" smtClean="0">
                <a:hlinkClick r:id="rId7" action="ppaction://hlinkfile"/>
              </a:rPr>
              <a:t>5</a:t>
            </a:r>
            <a:endParaRPr lang="en-US" dirty="0"/>
          </a:p>
          <a:p>
            <a:pPr lvl="1"/>
            <a:r>
              <a:rPr lang="en-US" dirty="0">
                <a:hlinkClick r:id="rId8" action="ppaction://hlinkfile"/>
              </a:rPr>
              <a:t>View Packet </a:t>
            </a:r>
            <a:r>
              <a:rPr lang="en-US" dirty="0" smtClean="0">
                <a:hlinkClick r:id="rId8" action="ppaction://hlinkfile"/>
              </a:rPr>
              <a:t>6</a:t>
            </a:r>
            <a:endParaRPr lang="en-US" dirty="0"/>
          </a:p>
          <a:p>
            <a:pPr lvl="1"/>
            <a:r>
              <a:rPr lang="en-US" dirty="0">
                <a:hlinkClick r:id="rId9" action="ppaction://hlinkfile"/>
              </a:rPr>
              <a:t>View Packet </a:t>
            </a:r>
            <a:r>
              <a:rPr lang="en-US" dirty="0" smtClean="0">
                <a:hlinkClick r:id="rId9" action="ppaction://hlinkfile"/>
              </a:rPr>
              <a:t>7</a:t>
            </a:r>
            <a:endParaRPr lang="en-US" dirty="0" smtClean="0"/>
          </a:p>
          <a:p>
            <a:pPr lvl="1"/>
            <a:r>
              <a:rPr lang="en-US" dirty="0">
                <a:hlinkClick r:id="rId10" action="ppaction://hlinkfile"/>
              </a:rPr>
              <a:t>View Packet 8</a:t>
            </a:r>
            <a:endParaRPr lang="en-US" dirty="0"/>
          </a:p>
          <a:p>
            <a:pPr lvl="1"/>
            <a:endParaRPr lang="en-US" dirty="0"/>
          </a:p>
        </p:txBody>
      </p:sp>
    </p:spTree>
    <p:extLst>
      <p:ext uri="{BB962C8B-B14F-4D97-AF65-F5344CB8AC3E}">
        <p14:creationId xmlns:p14="http://schemas.microsoft.com/office/powerpoint/2010/main" val="10959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View</a:t>
            </a:r>
            <a:endParaRPr lang="en-US" dirty="0"/>
          </a:p>
        </p:txBody>
      </p:sp>
      <p:sp>
        <p:nvSpPr>
          <p:cNvPr id="4" name="Rectangle 3">
            <a:hlinkClick r:id="rId2" action="ppaction://hlinkfile"/>
          </p:cNvPr>
          <p:cNvSpPr/>
          <p:nvPr/>
        </p:nvSpPr>
        <p:spPr bwMode="auto">
          <a:xfrm>
            <a:off x="3733800" y="3429000"/>
            <a:ext cx="1524000" cy="990600"/>
          </a:xfrm>
          <a:prstGeom prst="rect">
            <a:avLst/>
          </a:prstGeom>
          <a:ln>
            <a:headEnd type="none" w="med" len="med"/>
            <a:tailEnd type="none" w="med" len="med"/>
          </a:ln>
          <a:extLst/>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 &amp; C</a:t>
            </a:r>
            <a:r>
              <a:rPr kumimoji="0" lang="en-US" sz="1800" b="1" i="0" u="none" strike="noStrike" cap="none" normalizeH="0" dirty="0" smtClean="0">
                <a:ln>
                  <a:noFill/>
                </a:ln>
                <a:solidFill>
                  <a:schemeClr val="tx1"/>
                </a:solidFill>
                <a:effectLst/>
                <a:latin typeface="Arial" charset="0"/>
              </a:rPr>
              <a:t> View</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789513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Performance: </a:t>
            </a:r>
          </a:p>
          <a:p>
            <a:r>
              <a:rPr lang="en-US" sz="2000" dirty="0"/>
              <a:t>The system must handle requests quickly even when there are many requests </a:t>
            </a:r>
          </a:p>
          <a:p>
            <a:r>
              <a:rPr lang="en-US" sz="2000" dirty="0"/>
              <a:t>Introducing concurrency: Load balance can use to balance the requirements for the two server </a:t>
            </a:r>
          </a:p>
          <a:p>
            <a:r>
              <a:rPr lang="en-US" sz="2000" dirty="0"/>
              <a:t>Increase resources available: use two servers to be able to process multiple requests </a:t>
            </a:r>
          </a:p>
          <a:p>
            <a:r>
              <a:rPr lang="en-US" sz="2000" dirty="0"/>
              <a:t>Maintain multiple copies of either data or computations: When scanning a product code of the product, the system will get the product information and store it on a cache, in the second times  scan that product, the product information will be retrieved from the cache</a:t>
            </a:r>
          </a:p>
          <a:p>
            <a:pPr marL="0" indent="0">
              <a:buNone/>
            </a:pPr>
            <a:endParaRPr lang="en-US" sz="2000" dirty="0"/>
          </a:p>
        </p:txBody>
      </p:sp>
    </p:spTree>
    <p:extLst>
      <p:ext uri="{BB962C8B-B14F-4D97-AF65-F5344CB8AC3E}">
        <p14:creationId xmlns:p14="http://schemas.microsoft.com/office/powerpoint/2010/main" val="165849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a:t>Users want to log into the system will need to use one account and a password. Only accounts with the correct password can access the system. </a:t>
            </a:r>
          </a:p>
          <a:p>
            <a:r>
              <a:rPr lang="en-US" sz="2000" dirty="0"/>
              <a:t>Authenticate users: Verify the system's users. Administrator will be created for an account and password for each user to be granted access to the system. Each different users will have different rights in the system, working with different data, this right will be confirmed when a new account</a:t>
            </a:r>
          </a:p>
          <a:p>
            <a:r>
              <a:rPr lang="en-US" sz="2000" dirty="0"/>
              <a:t>Authorize users: Each account will have a different right in the system</a:t>
            </a:r>
          </a:p>
          <a:p>
            <a:r>
              <a:rPr lang="en-US" sz="2000" dirty="0"/>
              <a:t>When logging into the system, account information and passwords will be </a:t>
            </a:r>
            <a:r>
              <a:rPr lang="en-US" sz="2000" dirty="0" smtClean="0"/>
              <a:t>secured</a:t>
            </a:r>
            <a:endParaRPr lang="en-US" sz="2000" dirty="0"/>
          </a:p>
        </p:txBody>
      </p:sp>
    </p:spTree>
    <p:extLst>
      <p:ext uri="{BB962C8B-B14F-4D97-AF65-F5344CB8AC3E}">
        <p14:creationId xmlns:p14="http://schemas.microsoft.com/office/powerpoint/2010/main" val="3996824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smtClean="0"/>
              <a:t>Maintain </a:t>
            </a:r>
            <a:r>
              <a:rPr lang="en-US" sz="2000" dirty="0"/>
              <a:t>data confidentiality: using transmission Secure Sockets Layer (SSL) for a Web-based link to security information and account passwords</a:t>
            </a:r>
          </a:p>
          <a:p>
            <a:pPr marL="0" indent="0">
              <a:buNone/>
            </a:pPr>
            <a:r>
              <a:rPr lang="en-US" sz="2000" dirty="0"/>
              <a:t>Information is transmitted needs to be integrity</a:t>
            </a:r>
          </a:p>
          <a:p>
            <a:r>
              <a:rPr lang="en-US" sz="2000" dirty="0"/>
              <a:t>Maintain integrity: The information is transferred outside of the contained information is also part of checksum check to ensure the information is not lost on the transmission line</a:t>
            </a:r>
          </a:p>
          <a:p>
            <a:pPr marL="0" indent="0">
              <a:buNone/>
            </a:pPr>
            <a:r>
              <a:rPr lang="en-US" sz="2000" dirty="0"/>
              <a:t>The account sales staff can only log into the system from the computer in sales system </a:t>
            </a:r>
          </a:p>
          <a:p>
            <a:r>
              <a:rPr lang="en-US" sz="2000" dirty="0"/>
              <a:t>Limit access: Use the computer's MAC address to be able to prevent the sign outside the system </a:t>
            </a:r>
          </a:p>
        </p:txBody>
      </p:sp>
    </p:spTree>
    <p:extLst>
      <p:ext uri="{BB962C8B-B14F-4D97-AF65-F5344CB8AC3E}">
        <p14:creationId xmlns:p14="http://schemas.microsoft.com/office/powerpoint/2010/main" val="3200898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View</a:t>
            </a:r>
            <a:endParaRPr lang="en-US" dirty="0"/>
          </a:p>
        </p:txBody>
      </p:sp>
      <p:sp>
        <p:nvSpPr>
          <p:cNvPr id="4" name="Rectangle 3">
            <a:hlinkClick r:id="rId2" action="ppaction://hlinkfile"/>
          </p:cNvPr>
          <p:cNvSpPr/>
          <p:nvPr/>
        </p:nvSpPr>
        <p:spPr bwMode="auto">
          <a:xfrm>
            <a:off x="3352800" y="2933700"/>
            <a:ext cx="1905000" cy="419100"/>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Mapping View</a:t>
            </a:r>
          </a:p>
        </p:txBody>
      </p:sp>
    </p:spTree>
    <p:extLst>
      <p:ext uri="{BB962C8B-B14F-4D97-AF65-F5344CB8AC3E}">
        <p14:creationId xmlns:p14="http://schemas.microsoft.com/office/powerpoint/2010/main" val="36226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Introduction to POS System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2362200"/>
            <a:ext cx="8001000" cy="4191000"/>
          </a:xfrm>
        </p:spPr>
        <p:txBody>
          <a:bodyPr/>
          <a:lstStyle/>
          <a:p>
            <a:pPr marL="0" indent="0" algn="just">
              <a:buNone/>
            </a:pPr>
            <a:r>
              <a:rPr lang="en-US" sz="2400" b="1" i="1" dirty="0">
                <a:solidFill>
                  <a:srgbClr val="0070C0"/>
                </a:solidFill>
                <a:latin typeface="+mj-lt"/>
              </a:rPr>
              <a:t>Company A, a retail chain, has decided to develop a sales system (hereinafter, the system) in conjunction with its launch of a point service. </a:t>
            </a:r>
            <a:endParaRPr lang="en-US" sz="2400" b="1" i="1" dirty="0" smtClean="0">
              <a:solidFill>
                <a:srgbClr val="0070C0"/>
              </a:solidFill>
              <a:latin typeface="+mj-lt"/>
            </a:endParaRPr>
          </a:p>
          <a:p>
            <a:pPr marL="0" indent="0" algn="just">
              <a:buNone/>
            </a:pPr>
            <a:r>
              <a:rPr lang="en-US" sz="2400" b="1" i="1" dirty="0" smtClean="0">
                <a:solidFill>
                  <a:srgbClr val="0070C0"/>
                </a:solidFill>
                <a:latin typeface="+mj-lt"/>
              </a:rPr>
              <a:t>Solution here are Web using </a:t>
            </a:r>
            <a:r>
              <a:rPr lang="en-US" sz="2400" b="1" i="1" dirty="0">
                <a:solidFill>
                  <a:srgbClr val="0070C0"/>
                </a:solidFill>
                <a:latin typeface="+mj-lt"/>
              </a:rPr>
              <a:t>ASP.NET MVC 3 framework, only Web browser, no local Database needed for any POS terminal. And authorized managers can display statistic reports from Internet.</a:t>
            </a:r>
          </a:p>
          <a:p>
            <a:pPr marL="0" indent="0">
              <a:buNone/>
            </a:pPr>
            <a:endParaRPr lang="en-US" sz="1800" dirty="0">
              <a:latin typeface="+mj-lt"/>
            </a:endParaRPr>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914900" y="5043949"/>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343400" y="2667000"/>
            <a:ext cx="4800600" cy="1219200"/>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Scope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1828800"/>
            <a:ext cx="8229600" cy="4724400"/>
          </a:xfrm>
        </p:spPr>
        <p:txBody>
          <a:bodyPr/>
          <a:lstStyle/>
          <a:p>
            <a:pPr marL="0" indent="0">
              <a:buNone/>
            </a:pPr>
            <a:r>
              <a:rPr lang="en-US" sz="2200" dirty="0"/>
              <a:t>HIT Team will develop POS System on web platform with following targets:</a:t>
            </a:r>
          </a:p>
          <a:p>
            <a:pPr lvl="0"/>
            <a:r>
              <a:rPr lang="en-US" sz="2200" dirty="0"/>
              <a:t>Quick Checkout: Each cashier will have a bar-code scanners. Products sold at stores have bar codes attached which indicate the product codes.</a:t>
            </a:r>
          </a:p>
          <a:p>
            <a:pPr lvl="0"/>
            <a:r>
              <a:rPr lang="en-US" sz="2200" dirty="0"/>
              <a:t>Payment Options: Company A offers payment by cash or by using loyalty point.</a:t>
            </a:r>
          </a:p>
          <a:p>
            <a:pPr lvl="0"/>
            <a:r>
              <a:rPr lang="en-US" sz="2200" dirty="0"/>
              <a:t>Control: Products are classified into product types such as food, general merchandise, etc. Not all stores carry every product type, and the range of product types carried is designated for each store.</a:t>
            </a:r>
          </a:p>
          <a:p>
            <a:pPr lvl="0"/>
            <a:r>
              <a:rPr lang="en-US" sz="2200" dirty="0"/>
              <a:t>Competitive prices: the system has capable of performing the statistical analysis on the sales records of all stores in near real-time manner.</a:t>
            </a:r>
          </a:p>
          <a:p>
            <a:pPr marL="0" indent="0">
              <a:buNone/>
            </a:pPr>
            <a:endParaRPr lang="en-US" sz="1800" dirty="0">
              <a:latin typeface="+mj-lt"/>
            </a:endParaRPr>
          </a:p>
        </p:txBody>
      </p:sp>
    </p:spTree>
    <p:extLst>
      <p:ext uri="{BB962C8B-B14F-4D97-AF65-F5344CB8AC3E}">
        <p14:creationId xmlns:p14="http://schemas.microsoft.com/office/powerpoint/2010/main" val="119263993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038659" y="2758953"/>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ACDM Stages</a:t>
            </a:r>
            <a:endParaRPr lang="en-US" dirty="0"/>
          </a:p>
        </p:txBody>
      </p:sp>
      <p:sp>
        <p:nvSpPr>
          <p:cNvPr id="3" name="Rectangle 2">
            <a:hlinkClick r:id="rId2" action="ppaction://hlinkfile"/>
          </p:cNvPr>
          <p:cNvSpPr/>
          <p:nvPr/>
        </p:nvSpPr>
        <p:spPr bwMode="auto">
          <a:xfrm>
            <a:off x="3886200" y="3276600"/>
            <a:ext cx="1295400" cy="7620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Arial" charset="0"/>
              </a:rPr>
              <a:t>    </a:t>
            </a:r>
            <a:r>
              <a:rPr kumimoji="0" lang="en-US" sz="1800" b="1" i="0" u="none" strike="noStrike" cap="none" normalizeH="0" baseline="0" dirty="0" smtClean="0">
                <a:ln>
                  <a:noFill/>
                </a:ln>
                <a:solidFill>
                  <a:schemeClr val="tx1"/>
                </a:solidFill>
                <a:effectLst/>
                <a:latin typeface="Arial" charset="0"/>
              </a:rPr>
              <a:t>ACDM</a:t>
            </a:r>
          </a:p>
        </p:txBody>
      </p:sp>
    </p:spTree>
    <p:extLst>
      <p:ext uri="{BB962C8B-B14F-4D97-AF65-F5344CB8AC3E}">
        <p14:creationId xmlns:p14="http://schemas.microsoft.com/office/powerpoint/2010/main" val="207166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Schedule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371600"/>
            <a:ext cx="78771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19463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906763" y="341667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328024"/>
              </p:ext>
            </p:extLst>
          </p:nvPr>
        </p:nvGraphicFramePr>
        <p:xfrm>
          <a:off x="1524000" y="2133600"/>
          <a:ext cx="5867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57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416</TotalTime>
  <Words>1185</Words>
  <Application>Microsoft Office PowerPoint</Application>
  <PresentationFormat>On-screen Show (4:3)</PresentationFormat>
  <Paragraphs>276</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581TGp_gold_light_ani</vt:lpstr>
      <vt:lpstr>Visio</vt:lpstr>
      <vt:lpstr>Software Architect Design</vt:lpstr>
      <vt:lpstr>Contents</vt:lpstr>
      <vt:lpstr>Introduction to POS System</vt:lpstr>
      <vt:lpstr>Scope</vt:lpstr>
      <vt:lpstr>Contents</vt:lpstr>
      <vt:lpstr>ACDM Stages</vt:lpstr>
      <vt:lpstr>Schedule</vt:lpstr>
      <vt:lpstr>Contents</vt:lpstr>
      <vt:lpstr>Entities</vt:lpstr>
      <vt:lpstr>Context Diagram</vt:lpstr>
      <vt:lpstr>Use-case</vt:lpstr>
      <vt:lpstr>Business Constrains </vt:lpstr>
      <vt:lpstr>Technical Constrains </vt:lpstr>
      <vt:lpstr>Quality Attributes</vt:lpstr>
      <vt:lpstr>Quality Attributes</vt:lpstr>
      <vt:lpstr>Quality Attribute Scenarios</vt:lpstr>
      <vt:lpstr>Quality Attribute Scenarios</vt:lpstr>
      <vt:lpstr>Quality Attribute Scenarios</vt:lpstr>
      <vt:lpstr>Quality Attribute Scenarios</vt:lpstr>
      <vt:lpstr>Quality Attribute Scenarios</vt:lpstr>
      <vt:lpstr>Contents</vt:lpstr>
      <vt:lpstr>Allocation View</vt:lpstr>
      <vt:lpstr>Data Model</vt:lpstr>
      <vt:lpstr>Module View</vt:lpstr>
      <vt:lpstr>C&amp;C View</vt:lpstr>
      <vt:lpstr>Tactics</vt:lpstr>
      <vt:lpstr>Tactics</vt:lpstr>
      <vt:lpstr>Tactics</vt:lpstr>
      <vt:lpstr>Mapping View</vt:lpstr>
      <vt:lpstr>Contents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HaThanh</cp:lastModifiedBy>
  <cp:revision>54</cp:revision>
  <dcterms:created xsi:type="dcterms:W3CDTF">2012-04-13T17:02:02Z</dcterms:created>
  <dcterms:modified xsi:type="dcterms:W3CDTF">2012-07-22T02:46:56Z</dcterms:modified>
</cp:coreProperties>
</file>