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335" r:id="rId4"/>
    <p:sldId id="373" r:id="rId5"/>
    <p:sldId id="353" r:id="rId6"/>
    <p:sldId id="374" r:id="rId7"/>
    <p:sldId id="375" r:id="rId8"/>
    <p:sldId id="376" r:id="rId9"/>
    <p:sldId id="377" r:id="rId10"/>
    <p:sldId id="378" r:id="rId11"/>
    <p:sldId id="379" r:id="rId12"/>
    <p:sldId id="380" r:id="rId13"/>
    <p:sldId id="381" r:id="rId14"/>
    <p:sldId id="382" r:id="rId15"/>
    <p:sldId id="383" r:id="rId16"/>
    <p:sldId id="384" r:id="rId17"/>
    <p:sldId id="386" r:id="rId18"/>
    <p:sldId id="385" r:id="rId19"/>
    <p:sldId id="387" r:id="rId20"/>
    <p:sldId id="388" r:id="rId21"/>
    <p:sldId id="389" r:id="rId22"/>
    <p:sldId id="390" r:id="rId23"/>
    <p:sldId id="391" r:id="rId24"/>
    <p:sldId id="392" r:id="rId25"/>
    <p:sldId id="393" r:id="rId26"/>
    <p:sldId id="394" r:id="rId27"/>
    <p:sldId id="285" r:id="rId28"/>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0066"/>
    <a:srgbClr val="38A3B2"/>
    <a:srgbClr val="969696"/>
    <a:srgbClr val="808080"/>
    <a:srgbClr val="000000"/>
    <a:srgbClr val="1C1C1C"/>
    <a:srgbClr val="5F5F5F"/>
    <a:srgbClr val="FFFF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7" autoAdjust="0"/>
    <p:restoredTop sz="94786" autoAdjust="0"/>
  </p:normalViewPr>
  <p:slideViewPr>
    <p:cSldViewPr>
      <p:cViewPr varScale="1">
        <p:scale>
          <a:sx n="70" d="100"/>
          <a:sy n="70" d="100"/>
        </p:scale>
        <p:origin x="-135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en-US" dirty="0"/>
          </a:p>
        </p:txBody>
      </p:sp>
      <p:sp>
        <p:nvSpPr>
          <p:cNvPr id="3277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dirty="0"/>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27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277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en-US" dirty="0"/>
          </a:p>
        </p:txBody>
      </p:sp>
      <p:sp>
        <p:nvSpPr>
          <p:cNvPr id="327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515491AD-BDEC-486F-8C07-4289CF285BA4}" type="slidenum">
              <a:rPr lang="en-US"/>
              <a:pPr/>
              <a:t>‹#›</a:t>
            </a:fld>
            <a:endParaRPr lang="en-US" dirty="0"/>
          </a:p>
        </p:txBody>
      </p:sp>
    </p:spTree>
    <p:extLst>
      <p:ext uri="{BB962C8B-B14F-4D97-AF65-F5344CB8AC3E}">
        <p14:creationId xmlns:p14="http://schemas.microsoft.com/office/powerpoint/2010/main" val="371313448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3263" name="Group 191"/>
          <p:cNvGrpSpPr>
            <a:grpSpLocks/>
          </p:cNvGrpSpPr>
          <p:nvPr/>
        </p:nvGrpSpPr>
        <p:grpSpPr bwMode="auto">
          <a:xfrm>
            <a:off x="434975" y="4763"/>
            <a:ext cx="8015288" cy="6853237"/>
            <a:chOff x="274" y="10"/>
            <a:chExt cx="5049" cy="4310"/>
          </a:xfrm>
        </p:grpSpPr>
        <p:sp>
          <p:nvSpPr>
            <p:cNvPr id="3198" name="Line 126"/>
            <p:cNvSpPr>
              <a:spLocks noChangeShapeType="1"/>
            </p:cNvSpPr>
            <p:nvPr userDrawn="1"/>
          </p:nvSpPr>
          <p:spPr bwMode="gray">
            <a:xfrm>
              <a:off x="3479"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09" name="Line 137"/>
            <p:cNvSpPr>
              <a:spLocks noChangeShapeType="1"/>
            </p:cNvSpPr>
            <p:nvPr userDrawn="1"/>
          </p:nvSpPr>
          <p:spPr bwMode="gray">
            <a:xfrm>
              <a:off x="3929"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11" name="Line 139"/>
            <p:cNvSpPr>
              <a:spLocks noChangeShapeType="1"/>
            </p:cNvSpPr>
            <p:nvPr userDrawn="1"/>
          </p:nvSpPr>
          <p:spPr bwMode="gray">
            <a:xfrm>
              <a:off x="4395"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12" name="Line 140"/>
            <p:cNvSpPr>
              <a:spLocks noChangeShapeType="1"/>
            </p:cNvSpPr>
            <p:nvPr userDrawn="1"/>
          </p:nvSpPr>
          <p:spPr bwMode="gray">
            <a:xfrm>
              <a:off x="4845"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15" name="Line 143"/>
            <p:cNvSpPr>
              <a:spLocks noChangeShapeType="1"/>
            </p:cNvSpPr>
            <p:nvPr userDrawn="1"/>
          </p:nvSpPr>
          <p:spPr bwMode="gray">
            <a:xfrm>
              <a:off x="5302"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19" name="Line 147"/>
            <p:cNvSpPr>
              <a:spLocks noChangeShapeType="1"/>
            </p:cNvSpPr>
            <p:nvPr userDrawn="1"/>
          </p:nvSpPr>
          <p:spPr bwMode="gray">
            <a:xfrm>
              <a:off x="1651"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21" name="Line 149"/>
            <p:cNvSpPr>
              <a:spLocks noChangeShapeType="1"/>
            </p:cNvSpPr>
            <p:nvPr userDrawn="1"/>
          </p:nvSpPr>
          <p:spPr bwMode="gray">
            <a:xfrm>
              <a:off x="2101"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23" name="Line 151"/>
            <p:cNvSpPr>
              <a:spLocks noChangeShapeType="1"/>
            </p:cNvSpPr>
            <p:nvPr userDrawn="1"/>
          </p:nvSpPr>
          <p:spPr bwMode="gray">
            <a:xfrm>
              <a:off x="2567"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24" name="Line 152"/>
            <p:cNvSpPr>
              <a:spLocks noChangeShapeType="1"/>
            </p:cNvSpPr>
            <p:nvPr userDrawn="1"/>
          </p:nvSpPr>
          <p:spPr bwMode="gray">
            <a:xfrm>
              <a:off x="3017"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30" name="Line 158"/>
            <p:cNvSpPr>
              <a:spLocks noChangeShapeType="1"/>
            </p:cNvSpPr>
            <p:nvPr userDrawn="1"/>
          </p:nvSpPr>
          <p:spPr bwMode="gray">
            <a:xfrm>
              <a:off x="274"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32" name="Line 160"/>
            <p:cNvSpPr>
              <a:spLocks noChangeShapeType="1"/>
            </p:cNvSpPr>
            <p:nvPr userDrawn="1"/>
          </p:nvSpPr>
          <p:spPr bwMode="gray">
            <a:xfrm>
              <a:off x="740"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33" name="Line 161"/>
            <p:cNvSpPr>
              <a:spLocks noChangeShapeType="1"/>
            </p:cNvSpPr>
            <p:nvPr userDrawn="1"/>
          </p:nvSpPr>
          <p:spPr bwMode="gray">
            <a:xfrm>
              <a:off x="1190"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3159" name="Rectangle 87"/>
          <p:cNvSpPr>
            <a:spLocks noChangeArrowheads="1"/>
          </p:cNvSpPr>
          <p:nvPr/>
        </p:nvSpPr>
        <p:spPr bwMode="gray">
          <a:xfrm>
            <a:off x="0" y="1795463"/>
            <a:ext cx="9144000" cy="2503487"/>
          </a:xfrm>
          <a:prstGeom prst="rect">
            <a:avLst/>
          </a:prstGeom>
          <a:gradFill rotWithShape="1">
            <a:gsLst>
              <a:gs pos="0">
                <a:schemeClr val="tx2">
                  <a:gamma/>
                  <a:shade val="46275"/>
                  <a:invGamma/>
                </a:schemeClr>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7" name="Rectangle 165"/>
          <p:cNvSpPr>
            <a:spLocks noChangeArrowheads="1"/>
          </p:cNvSpPr>
          <p:nvPr/>
        </p:nvSpPr>
        <p:spPr bwMode="gray">
          <a:xfrm>
            <a:off x="5553075" y="5576888"/>
            <a:ext cx="712788" cy="644525"/>
          </a:xfrm>
          <a:prstGeom prst="rect">
            <a:avLst/>
          </a:prstGeom>
          <a:solidFill>
            <a:schemeClr val="accent2">
              <a:alpha val="3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8" name="Rectangle 166"/>
          <p:cNvSpPr>
            <a:spLocks noChangeArrowheads="1"/>
          </p:cNvSpPr>
          <p:nvPr/>
        </p:nvSpPr>
        <p:spPr bwMode="gray">
          <a:xfrm>
            <a:off x="7007225" y="5588000"/>
            <a:ext cx="725488"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9" name="Rectangle 167"/>
          <p:cNvSpPr>
            <a:spLocks noChangeArrowheads="1"/>
          </p:cNvSpPr>
          <p:nvPr/>
        </p:nvSpPr>
        <p:spPr bwMode="gray">
          <a:xfrm>
            <a:off x="6269038" y="4943475"/>
            <a:ext cx="725487"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0" name="Rectangle 168"/>
          <p:cNvSpPr>
            <a:spLocks noChangeArrowheads="1"/>
          </p:cNvSpPr>
          <p:nvPr/>
        </p:nvSpPr>
        <p:spPr bwMode="gray">
          <a:xfrm>
            <a:off x="8447088" y="5588000"/>
            <a:ext cx="696912"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2" name="Rectangle 170"/>
          <p:cNvSpPr>
            <a:spLocks noChangeArrowheads="1"/>
          </p:cNvSpPr>
          <p:nvPr/>
        </p:nvSpPr>
        <p:spPr bwMode="gray">
          <a:xfrm>
            <a:off x="2651125" y="5588000"/>
            <a:ext cx="725488"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3" name="Rectangle 171"/>
          <p:cNvSpPr>
            <a:spLocks noChangeArrowheads="1"/>
          </p:cNvSpPr>
          <p:nvPr/>
        </p:nvSpPr>
        <p:spPr bwMode="gray">
          <a:xfrm>
            <a:off x="4105275" y="5588000"/>
            <a:ext cx="725488"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4" name="Rectangle 172"/>
          <p:cNvSpPr>
            <a:spLocks noChangeArrowheads="1"/>
          </p:cNvSpPr>
          <p:nvPr/>
        </p:nvSpPr>
        <p:spPr bwMode="gray">
          <a:xfrm>
            <a:off x="3367088" y="4943475"/>
            <a:ext cx="725487"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5" name="Rectangle 173"/>
          <p:cNvSpPr>
            <a:spLocks noChangeArrowheads="1"/>
          </p:cNvSpPr>
          <p:nvPr/>
        </p:nvSpPr>
        <p:spPr bwMode="gray">
          <a:xfrm>
            <a:off x="4818063" y="4943475"/>
            <a:ext cx="725487"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6" name="Rectangle 174"/>
          <p:cNvSpPr>
            <a:spLocks noChangeArrowheads="1"/>
          </p:cNvSpPr>
          <p:nvPr/>
        </p:nvSpPr>
        <p:spPr bwMode="gray">
          <a:xfrm>
            <a:off x="1917700" y="4943475"/>
            <a:ext cx="725488" cy="636588"/>
          </a:xfrm>
          <a:prstGeom prst="rect">
            <a:avLst/>
          </a:prstGeom>
          <a:solidFill>
            <a:schemeClr val="accent2">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7" name="Rectangle 175"/>
          <p:cNvSpPr>
            <a:spLocks noChangeArrowheads="1"/>
          </p:cNvSpPr>
          <p:nvPr/>
        </p:nvSpPr>
        <p:spPr bwMode="gray">
          <a:xfrm>
            <a:off x="5541963" y="4310063"/>
            <a:ext cx="725487" cy="636587"/>
          </a:xfrm>
          <a:prstGeom prst="rect">
            <a:avLst/>
          </a:prstGeom>
          <a:solidFill>
            <a:schemeClr val="accent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8" name="Rectangle 176"/>
          <p:cNvSpPr>
            <a:spLocks noChangeArrowheads="1"/>
          </p:cNvSpPr>
          <p:nvPr/>
        </p:nvSpPr>
        <p:spPr bwMode="gray">
          <a:xfrm>
            <a:off x="6996113" y="4300538"/>
            <a:ext cx="725487" cy="646112"/>
          </a:xfrm>
          <a:prstGeom prst="rect">
            <a:avLst/>
          </a:prstGeom>
          <a:solidFill>
            <a:schemeClr val="accent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9" name="Rectangle 177"/>
          <p:cNvSpPr>
            <a:spLocks noChangeArrowheads="1"/>
          </p:cNvSpPr>
          <p:nvPr/>
        </p:nvSpPr>
        <p:spPr bwMode="gray">
          <a:xfrm>
            <a:off x="8435975" y="4300538"/>
            <a:ext cx="703263" cy="646112"/>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0" name="Rectangle 178"/>
          <p:cNvSpPr>
            <a:spLocks noChangeArrowheads="1"/>
          </p:cNvSpPr>
          <p:nvPr/>
        </p:nvSpPr>
        <p:spPr bwMode="gray">
          <a:xfrm>
            <a:off x="4105275" y="4310063"/>
            <a:ext cx="725488" cy="636587"/>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7" name="Rectangle 185"/>
          <p:cNvSpPr>
            <a:spLocks noChangeArrowheads="1"/>
          </p:cNvSpPr>
          <p:nvPr/>
        </p:nvSpPr>
        <p:spPr bwMode="gray">
          <a:xfrm>
            <a:off x="7720013" y="6221413"/>
            <a:ext cx="725487"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8" name="Rectangle 186"/>
          <p:cNvSpPr>
            <a:spLocks noChangeArrowheads="1"/>
          </p:cNvSpPr>
          <p:nvPr/>
        </p:nvSpPr>
        <p:spPr bwMode="gray">
          <a:xfrm>
            <a:off x="3371850" y="6221413"/>
            <a:ext cx="728663"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9" name="Rectangle 187"/>
          <p:cNvSpPr>
            <a:spLocks noChangeArrowheads="1"/>
          </p:cNvSpPr>
          <p:nvPr/>
        </p:nvSpPr>
        <p:spPr bwMode="gray">
          <a:xfrm>
            <a:off x="4826000" y="6221413"/>
            <a:ext cx="725488"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60" name="Rectangle 188"/>
          <p:cNvSpPr>
            <a:spLocks noChangeArrowheads="1"/>
          </p:cNvSpPr>
          <p:nvPr/>
        </p:nvSpPr>
        <p:spPr bwMode="gray">
          <a:xfrm>
            <a:off x="1920875" y="6221413"/>
            <a:ext cx="725488"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nvGrpSpPr>
          <p:cNvPr id="3278" name="Group 206"/>
          <p:cNvGrpSpPr>
            <a:grpSpLocks/>
          </p:cNvGrpSpPr>
          <p:nvPr/>
        </p:nvGrpSpPr>
        <p:grpSpPr bwMode="auto">
          <a:xfrm>
            <a:off x="0" y="533400"/>
            <a:ext cx="9144000" cy="5689600"/>
            <a:chOff x="0" y="336"/>
            <a:chExt cx="5760" cy="3584"/>
          </a:xfrm>
        </p:grpSpPr>
        <p:sp>
          <p:nvSpPr>
            <p:cNvPr id="3264" name="Line 192"/>
            <p:cNvSpPr>
              <a:spLocks noChangeShapeType="1"/>
            </p:cNvSpPr>
            <p:nvPr userDrawn="1"/>
          </p:nvSpPr>
          <p:spPr bwMode="gray">
            <a:xfrm flipH="1">
              <a:off x="0" y="336"/>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5" name="Line 193"/>
            <p:cNvSpPr>
              <a:spLocks noChangeShapeType="1"/>
            </p:cNvSpPr>
            <p:nvPr userDrawn="1"/>
          </p:nvSpPr>
          <p:spPr bwMode="gray">
            <a:xfrm flipH="1">
              <a:off x="0" y="733"/>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6" name="Line 194"/>
            <p:cNvSpPr>
              <a:spLocks noChangeShapeType="1"/>
            </p:cNvSpPr>
            <p:nvPr userDrawn="1"/>
          </p:nvSpPr>
          <p:spPr bwMode="gray">
            <a:xfrm flipH="1">
              <a:off x="0" y="1123"/>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7" name="Line 195"/>
            <p:cNvSpPr>
              <a:spLocks noChangeShapeType="1"/>
            </p:cNvSpPr>
            <p:nvPr userDrawn="1"/>
          </p:nvSpPr>
          <p:spPr bwMode="gray">
            <a:xfrm flipH="1">
              <a:off x="0" y="2707"/>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8" name="Line 196"/>
            <p:cNvSpPr>
              <a:spLocks noChangeShapeType="1"/>
            </p:cNvSpPr>
            <p:nvPr userDrawn="1"/>
          </p:nvSpPr>
          <p:spPr bwMode="gray">
            <a:xfrm flipH="1">
              <a:off x="0" y="3111"/>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9" name="Line 197"/>
            <p:cNvSpPr>
              <a:spLocks noChangeShapeType="1"/>
            </p:cNvSpPr>
            <p:nvPr userDrawn="1"/>
          </p:nvSpPr>
          <p:spPr bwMode="gray">
            <a:xfrm flipH="1">
              <a:off x="0" y="3516"/>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70" name="Line 198"/>
            <p:cNvSpPr>
              <a:spLocks noChangeShapeType="1"/>
            </p:cNvSpPr>
            <p:nvPr userDrawn="1"/>
          </p:nvSpPr>
          <p:spPr bwMode="gray">
            <a:xfrm flipH="1">
              <a:off x="0" y="3920"/>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3075" name="Rectangle 3"/>
          <p:cNvSpPr>
            <a:spLocks noGrp="1" noChangeArrowheads="1"/>
          </p:cNvSpPr>
          <p:nvPr>
            <p:ph type="subTitle" idx="1"/>
          </p:nvPr>
        </p:nvSpPr>
        <p:spPr>
          <a:xfrm>
            <a:off x="4572000" y="4343400"/>
            <a:ext cx="4419600" cy="609600"/>
          </a:xfrm>
          <a:extLst>
            <a:ext uri="{AF507438-7753-43E0-B8FC-AC1667EBCBE1}">
              <a14:hiddenEffects xmlns:a14="http://schemas.microsoft.com/office/drawing/2010/main">
                <a:effectLst>
                  <a:outerShdw algn="ctr" rotWithShape="0">
                    <a:srgbClr val="FFFFFF">
                      <a:alpha val="50000"/>
                    </a:srgbClr>
                  </a:outerShdw>
                </a:effectLst>
              </a14:hiddenEffects>
            </a:ext>
          </a:extLst>
        </p:spPr>
        <p:txBody>
          <a:bodyPr/>
          <a:lstStyle>
            <a:lvl1pPr marL="0" indent="0" algn="r">
              <a:buFontTx/>
              <a:buNone/>
              <a:defRPr sz="2000"/>
            </a:lvl1pPr>
          </a:lstStyle>
          <a:p>
            <a:pPr lvl="0"/>
            <a:r>
              <a:rPr lang="en-US" noProof="0" smtClean="0"/>
              <a:t>Click to edit Master subtitle style</a:t>
            </a:r>
          </a:p>
        </p:txBody>
      </p:sp>
      <p:sp>
        <p:nvSpPr>
          <p:cNvPr id="3210" name="Rectangle 138"/>
          <p:cNvSpPr>
            <a:spLocks noChangeArrowheads="1"/>
          </p:cNvSpPr>
          <p:nvPr/>
        </p:nvSpPr>
        <p:spPr bwMode="gray">
          <a:xfrm>
            <a:off x="552450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13" name="Rectangle 141"/>
          <p:cNvSpPr>
            <a:spLocks noChangeArrowheads="1"/>
          </p:cNvSpPr>
          <p:nvPr/>
        </p:nvSpPr>
        <p:spPr bwMode="gray">
          <a:xfrm>
            <a:off x="697865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18" name="Rectangle 146"/>
          <p:cNvSpPr>
            <a:spLocks noChangeArrowheads="1"/>
          </p:cNvSpPr>
          <p:nvPr/>
        </p:nvSpPr>
        <p:spPr bwMode="gray">
          <a:xfrm>
            <a:off x="7691438" y="4763"/>
            <a:ext cx="725487" cy="522287"/>
          </a:xfrm>
          <a:prstGeom prst="rect">
            <a:avLst/>
          </a:prstGeom>
          <a:solidFill>
            <a:schemeClr val="folHlink">
              <a:alpha val="3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25" name="Rectangle 153"/>
          <p:cNvSpPr>
            <a:spLocks noChangeArrowheads="1"/>
          </p:cNvSpPr>
          <p:nvPr/>
        </p:nvSpPr>
        <p:spPr bwMode="gray">
          <a:xfrm>
            <a:off x="407670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27" name="Rectangle 155"/>
          <p:cNvSpPr>
            <a:spLocks noChangeArrowheads="1"/>
          </p:cNvSpPr>
          <p:nvPr/>
        </p:nvSpPr>
        <p:spPr bwMode="gray">
          <a:xfrm>
            <a:off x="4789488" y="4763"/>
            <a:ext cx="725487" cy="522287"/>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4" name="Rectangle 162"/>
          <p:cNvSpPr>
            <a:spLocks noChangeArrowheads="1"/>
          </p:cNvSpPr>
          <p:nvPr/>
        </p:nvSpPr>
        <p:spPr bwMode="gray">
          <a:xfrm>
            <a:off x="457200" y="1147763"/>
            <a:ext cx="725488" cy="633412"/>
          </a:xfrm>
          <a:prstGeom prst="rect">
            <a:avLst/>
          </a:prstGeom>
          <a:solidFill>
            <a:schemeClr val="folHlink">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6" name="Rectangle 164"/>
          <p:cNvSpPr>
            <a:spLocks noChangeArrowheads="1"/>
          </p:cNvSpPr>
          <p:nvPr/>
        </p:nvSpPr>
        <p:spPr bwMode="gray">
          <a:xfrm>
            <a:off x="1889125" y="4763"/>
            <a:ext cx="725488" cy="5222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1" name="Rectangle 179"/>
          <p:cNvSpPr>
            <a:spLocks noChangeArrowheads="1"/>
          </p:cNvSpPr>
          <p:nvPr/>
        </p:nvSpPr>
        <p:spPr bwMode="gray">
          <a:xfrm>
            <a:off x="6251575" y="1165225"/>
            <a:ext cx="725488" cy="633413"/>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2" name="Rectangle 180"/>
          <p:cNvSpPr>
            <a:spLocks noChangeArrowheads="1"/>
          </p:cNvSpPr>
          <p:nvPr/>
        </p:nvSpPr>
        <p:spPr bwMode="gray">
          <a:xfrm>
            <a:off x="7691438" y="1165225"/>
            <a:ext cx="725487" cy="633413"/>
          </a:xfrm>
          <a:prstGeom prst="rect">
            <a:avLst/>
          </a:prstGeom>
          <a:solidFill>
            <a:schemeClr val="fo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3" name="Rectangle 181"/>
          <p:cNvSpPr>
            <a:spLocks noChangeArrowheads="1"/>
          </p:cNvSpPr>
          <p:nvPr/>
        </p:nvSpPr>
        <p:spPr bwMode="gray">
          <a:xfrm>
            <a:off x="3349625" y="1165225"/>
            <a:ext cx="725488" cy="633413"/>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4" name="Rectangle 182"/>
          <p:cNvSpPr>
            <a:spLocks noChangeArrowheads="1"/>
          </p:cNvSpPr>
          <p:nvPr/>
        </p:nvSpPr>
        <p:spPr bwMode="gray">
          <a:xfrm>
            <a:off x="4800600" y="1165225"/>
            <a:ext cx="725488" cy="633413"/>
          </a:xfrm>
          <a:prstGeom prst="rect">
            <a:avLst/>
          </a:prstGeom>
          <a:solidFill>
            <a:schemeClr val="fo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5" name="Rectangle 183"/>
          <p:cNvSpPr>
            <a:spLocks noChangeArrowheads="1"/>
          </p:cNvSpPr>
          <p:nvPr/>
        </p:nvSpPr>
        <p:spPr bwMode="gray">
          <a:xfrm>
            <a:off x="1900238" y="1165225"/>
            <a:ext cx="725487" cy="633413"/>
          </a:xfrm>
          <a:prstGeom prst="rect">
            <a:avLst/>
          </a:prstGeom>
          <a:solidFill>
            <a:schemeClr val="fo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61" name="Rectangle 189"/>
          <p:cNvSpPr>
            <a:spLocks noChangeArrowheads="1"/>
          </p:cNvSpPr>
          <p:nvPr/>
        </p:nvSpPr>
        <p:spPr bwMode="gray">
          <a:xfrm>
            <a:off x="438150" y="4763"/>
            <a:ext cx="725488" cy="522287"/>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62" name="Rectangle 190"/>
          <p:cNvSpPr>
            <a:spLocks noChangeArrowheads="1"/>
          </p:cNvSpPr>
          <p:nvPr/>
        </p:nvSpPr>
        <p:spPr bwMode="gray">
          <a:xfrm>
            <a:off x="1176338" y="533400"/>
            <a:ext cx="725487" cy="633413"/>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72" name="Rectangle 200"/>
          <p:cNvSpPr>
            <a:spLocks noChangeArrowheads="1"/>
          </p:cNvSpPr>
          <p:nvPr/>
        </p:nvSpPr>
        <p:spPr bwMode="gray">
          <a:xfrm>
            <a:off x="2611438" y="534988"/>
            <a:ext cx="725487"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nvGrpSpPr>
          <p:cNvPr id="3306" name="Group 234"/>
          <p:cNvGrpSpPr>
            <a:grpSpLocks/>
          </p:cNvGrpSpPr>
          <p:nvPr/>
        </p:nvGrpSpPr>
        <p:grpSpPr bwMode="auto">
          <a:xfrm>
            <a:off x="0" y="2257425"/>
            <a:ext cx="4738688" cy="4600575"/>
            <a:chOff x="-9" y="1395"/>
            <a:chExt cx="2985" cy="2898"/>
          </a:xfrm>
        </p:grpSpPr>
        <p:pic>
          <p:nvPicPr>
            <p:cNvPr id="3285" name="Picture 213" descr="pan01"/>
            <p:cNvPicPr>
              <a:picLocks noChangeAspect="1" noChangeArrowheads="1"/>
            </p:cNvPicPr>
            <p:nvPr/>
          </p:nvPicPr>
          <p:blipFill>
            <a:blip r:embed="rId2">
              <a:extLst>
                <a:ext uri="{28A0092B-C50C-407E-A947-70E740481C1C}">
                  <a14:useLocalDpi xmlns:a14="http://schemas.microsoft.com/office/drawing/2010/main" val="0"/>
                </a:ext>
              </a:extLst>
            </a:blip>
            <a:srcRect l="46681" r="2339"/>
            <a:stretch>
              <a:fillRect/>
            </a:stretch>
          </p:blipFill>
          <p:spPr bwMode="gray">
            <a:xfrm>
              <a:off x="0" y="1395"/>
              <a:ext cx="2976" cy="2898"/>
            </a:xfrm>
            <a:prstGeom prst="rect">
              <a:avLst/>
            </a:prstGeom>
            <a:noFill/>
            <a:extLst>
              <a:ext uri="{909E8E84-426E-40DD-AFC4-6F175D3DCCD1}">
                <a14:hiddenFill xmlns:a14="http://schemas.microsoft.com/office/drawing/2010/main">
                  <a:solidFill>
                    <a:srgbClr val="FFFFFF"/>
                  </a:solidFill>
                </a14:hiddenFill>
              </a:ext>
            </a:extLst>
          </p:spPr>
        </p:pic>
        <p:sp>
          <p:nvSpPr>
            <p:cNvPr id="3281" name="Freeform 209" descr="wiz_gold03"/>
            <p:cNvSpPr>
              <a:spLocks/>
            </p:cNvSpPr>
            <p:nvPr/>
          </p:nvSpPr>
          <p:spPr bwMode="gray">
            <a:xfrm>
              <a:off x="-9" y="1493"/>
              <a:ext cx="2841" cy="2599"/>
            </a:xfrm>
            <a:custGeom>
              <a:avLst/>
              <a:gdLst>
                <a:gd name="T0" fmla="*/ 0 w 2841"/>
                <a:gd name="T1" fmla="*/ 18 h 2599"/>
                <a:gd name="T2" fmla="*/ 2841 w 2841"/>
                <a:gd name="T3" fmla="*/ 0 h 2599"/>
                <a:gd name="T4" fmla="*/ 1294 w 2841"/>
                <a:gd name="T5" fmla="*/ 2597 h 2599"/>
                <a:gd name="T6" fmla="*/ 2 w 2841"/>
                <a:gd name="T7" fmla="*/ 2599 h 2599"/>
                <a:gd name="T8" fmla="*/ 0 w 2841"/>
                <a:gd name="T9" fmla="*/ 18 h 2599"/>
              </a:gdLst>
              <a:ahLst/>
              <a:cxnLst>
                <a:cxn ang="0">
                  <a:pos x="T0" y="T1"/>
                </a:cxn>
                <a:cxn ang="0">
                  <a:pos x="T2" y="T3"/>
                </a:cxn>
                <a:cxn ang="0">
                  <a:pos x="T4" y="T5"/>
                </a:cxn>
                <a:cxn ang="0">
                  <a:pos x="T6" y="T7"/>
                </a:cxn>
                <a:cxn ang="0">
                  <a:pos x="T8" y="T9"/>
                </a:cxn>
              </a:cxnLst>
              <a:rect l="0" t="0" r="r" b="b"/>
              <a:pathLst>
                <a:path w="2841" h="2599">
                  <a:moveTo>
                    <a:pt x="0" y="18"/>
                  </a:moveTo>
                  <a:lnTo>
                    <a:pt x="2841" y="0"/>
                  </a:lnTo>
                  <a:lnTo>
                    <a:pt x="1294" y="2597"/>
                  </a:lnTo>
                  <a:lnTo>
                    <a:pt x="2" y="2599"/>
                  </a:lnTo>
                  <a:lnTo>
                    <a:pt x="0" y="18"/>
                  </a:lnTo>
                  <a:close/>
                </a:path>
              </a:pathLst>
            </a:custGeom>
            <a:blipFill dpi="0" rotWithShape="1">
              <a:blip r:embed="rId3"/>
              <a:srcRect/>
              <a:stretch>
                <a:fillRect r="-15708"/>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3305" name="Group 233"/>
          <p:cNvGrpSpPr>
            <a:grpSpLocks/>
          </p:cNvGrpSpPr>
          <p:nvPr/>
        </p:nvGrpSpPr>
        <p:grpSpPr bwMode="auto">
          <a:xfrm>
            <a:off x="9525" y="1395413"/>
            <a:ext cx="4256088" cy="4598987"/>
            <a:chOff x="0" y="1039"/>
            <a:chExt cx="2681" cy="2897"/>
          </a:xfrm>
        </p:grpSpPr>
        <p:pic>
          <p:nvPicPr>
            <p:cNvPr id="3292" name="Picture 220" descr="pan01"/>
            <p:cNvPicPr>
              <a:picLocks noChangeAspect="1" noChangeArrowheads="1"/>
            </p:cNvPicPr>
            <p:nvPr userDrawn="1"/>
          </p:nvPicPr>
          <p:blipFill>
            <a:blip r:embed="rId2">
              <a:extLst>
                <a:ext uri="{28A0092B-C50C-407E-A947-70E740481C1C}">
                  <a14:useLocalDpi xmlns:a14="http://schemas.microsoft.com/office/drawing/2010/main" val="0"/>
                </a:ext>
              </a:extLst>
            </a:blip>
            <a:srcRect l="51730" r="2339"/>
            <a:stretch>
              <a:fillRect/>
            </a:stretch>
          </p:blipFill>
          <p:spPr bwMode="gray">
            <a:xfrm>
              <a:off x="0" y="1039"/>
              <a:ext cx="2681" cy="2897"/>
            </a:xfrm>
            <a:prstGeom prst="rect">
              <a:avLst/>
            </a:prstGeom>
            <a:noFill/>
            <a:extLst>
              <a:ext uri="{909E8E84-426E-40DD-AFC4-6F175D3DCCD1}">
                <a14:hiddenFill xmlns:a14="http://schemas.microsoft.com/office/drawing/2010/main">
                  <a:solidFill>
                    <a:srgbClr val="FFFFFF"/>
                  </a:solidFill>
                </a14:hiddenFill>
              </a:ext>
            </a:extLst>
          </p:spPr>
        </p:pic>
        <p:sp>
          <p:nvSpPr>
            <p:cNvPr id="3293" name="Freeform 221" descr="wiz_gold04"/>
            <p:cNvSpPr>
              <a:spLocks/>
            </p:cNvSpPr>
            <p:nvPr userDrawn="1"/>
          </p:nvSpPr>
          <p:spPr bwMode="gray">
            <a:xfrm>
              <a:off x="0" y="1137"/>
              <a:ext cx="2537" cy="2600"/>
            </a:xfrm>
            <a:custGeom>
              <a:avLst/>
              <a:gdLst>
                <a:gd name="T0" fmla="*/ 0 w 2537"/>
                <a:gd name="T1" fmla="*/ 0 h 2600"/>
                <a:gd name="T2" fmla="*/ 2537 w 2537"/>
                <a:gd name="T3" fmla="*/ 1 h 2600"/>
                <a:gd name="T4" fmla="*/ 991 w 2537"/>
                <a:gd name="T5" fmla="*/ 2597 h 2600"/>
                <a:gd name="T6" fmla="*/ 0 w 2537"/>
                <a:gd name="T7" fmla="*/ 2600 h 2600"/>
                <a:gd name="T8" fmla="*/ 0 w 2537"/>
                <a:gd name="T9" fmla="*/ 0 h 2600"/>
              </a:gdLst>
              <a:ahLst/>
              <a:cxnLst>
                <a:cxn ang="0">
                  <a:pos x="T0" y="T1"/>
                </a:cxn>
                <a:cxn ang="0">
                  <a:pos x="T2" y="T3"/>
                </a:cxn>
                <a:cxn ang="0">
                  <a:pos x="T4" y="T5"/>
                </a:cxn>
                <a:cxn ang="0">
                  <a:pos x="T6" y="T7"/>
                </a:cxn>
                <a:cxn ang="0">
                  <a:pos x="T8" y="T9"/>
                </a:cxn>
              </a:cxnLst>
              <a:rect l="0" t="0" r="r" b="b"/>
              <a:pathLst>
                <a:path w="2537" h="2600">
                  <a:moveTo>
                    <a:pt x="0" y="0"/>
                  </a:moveTo>
                  <a:lnTo>
                    <a:pt x="2537" y="1"/>
                  </a:lnTo>
                  <a:lnTo>
                    <a:pt x="991" y="2597"/>
                  </a:lnTo>
                  <a:lnTo>
                    <a:pt x="0" y="2600"/>
                  </a:lnTo>
                  <a:lnTo>
                    <a:pt x="0" y="0"/>
                  </a:lnTo>
                  <a:close/>
                </a:path>
              </a:pathLst>
            </a:custGeom>
            <a:blipFill dpi="0" rotWithShape="1">
              <a:blip r:embed="rId4"/>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3304" name="Group 232"/>
          <p:cNvGrpSpPr>
            <a:grpSpLocks/>
          </p:cNvGrpSpPr>
          <p:nvPr/>
        </p:nvGrpSpPr>
        <p:grpSpPr bwMode="auto">
          <a:xfrm>
            <a:off x="-4763" y="304800"/>
            <a:ext cx="3821113" cy="5078413"/>
            <a:chOff x="-7" y="240"/>
            <a:chExt cx="2407" cy="3199"/>
          </a:xfrm>
        </p:grpSpPr>
        <p:pic>
          <p:nvPicPr>
            <p:cNvPr id="3295" name="Picture 223" descr="pan01"/>
            <p:cNvPicPr>
              <a:picLocks noChangeAspect="1" noChangeArrowheads="1"/>
            </p:cNvPicPr>
            <p:nvPr userDrawn="1"/>
          </p:nvPicPr>
          <p:blipFill>
            <a:blip r:embed="rId2">
              <a:extLst>
                <a:ext uri="{28A0092B-C50C-407E-A947-70E740481C1C}">
                  <a14:useLocalDpi xmlns:a14="http://schemas.microsoft.com/office/drawing/2010/main" val="0"/>
                </a:ext>
              </a:extLst>
            </a:blip>
            <a:srcRect l="60431" r="2339"/>
            <a:stretch>
              <a:fillRect/>
            </a:stretch>
          </p:blipFill>
          <p:spPr bwMode="gray">
            <a:xfrm>
              <a:off x="0" y="240"/>
              <a:ext cx="2400" cy="3199"/>
            </a:xfrm>
            <a:prstGeom prst="rect">
              <a:avLst/>
            </a:prstGeom>
            <a:noFill/>
            <a:extLst>
              <a:ext uri="{909E8E84-426E-40DD-AFC4-6F175D3DCCD1}">
                <a14:hiddenFill xmlns:a14="http://schemas.microsoft.com/office/drawing/2010/main">
                  <a:solidFill>
                    <a:srgbClr val="FFFFFF"/>
                  </a:solidFill>
                </a14:hiddenFill>
              </a:ext>
            </a:extLst>
          </p:spPr>
        </p:pic>
        <p:sp>
          <p:nvSpPr>
            <p:cNvPr id="3296" name="Freeform 224" descr="wiz_gold01"/>
            <p:cNvSpPr>
              <a:spLocks/>
            </p:cNvSpPr>
            <p:nvPr userDrawn="1"/>
          </p:nvSpPr>
          <p:spPr bwMode="gray">
            <a:xfrm>
              <a:off x="-7" y="348"/>
              <a:ext cx="2247" cy="2874"/>
            </a:xfrm>
            <a:custGeom>
              <a:avLst/>
              <a:gdLst>
                <a:gd name="T0" fmla="*/ 7 w 2247"/>
                <a:gd name="T1" fmla="*/ 0 h 2874"/>
                <a:gd name="T2" fmla="*/ 2247 w 2247"/>
                <a:gd name="T3" fmla="*/ 0 h 2874"/>
                <a:gd name="T4" fmla="*/ 540 w 2247"/>
                <a:gd name="T5" fmla="*/ 2868 h 2874"/>
                <a:gd name="T6" fmla="*/ 0 w 2247"/>
                <a:gd name="T7" fmla="*/ 2874 h 2874"/>
                <a:gd name="T8" fmla="*/ 7 w 2247"/>
                <a:gd name="T9" fmla="*/ 0 h 2874"/>
              </a:gdLst>
              <a:ahLst/>
              <a:cxnLst>
                <a:cxn ang="0">
                  <a:pos x="T0" y="T1"/>
                </a:cxn>
                <a:cxn ang="0">
                  <a:pos x="T2" y="T3"/>
                </a:cxn>
                <a:cxn ang="0">
                  <a:pos x="T4" y="T5"/>
                </a:cxn>
                <a:cxn ang="0">
                  <a:pos x="T6" y="T7"/>
                </a:cxn>
                <a:cxn ang="0">
                  <a:pos x="T8" y="T9"/>
                </a:cxn>
              </a:cxnLst>
              <a:rect l="0" t="0" r="r" b="b"/>
              <a:pathLst>
                <a:path w="2247" h="2874">
                  <a:moveTo>
                    <a:pt x="7" y="0"/>
                  </a:moveTo>
                  <a:lnTo>
                    <a:pt x="2247" y="0"/>
                  </a:lnTo>
                  <a:lnTo>
                    <a:pt x="540" y="2868"/>
                  </a:lnTo>
                  <a:lnTo>
                    <a:pt x="0" y="2874"/>
                  </a:lnTo>
                  <a:lnTo>
                    <a:pt x="7" y="0"/>
                  </a:lnTo>
                  <a:close/>
                </a:path>
              </a:pathLst>
            </a:custGeom>
            <a:blipFill dpi="0" rotWithShape="1">
              <a:blip r:embed="rId5"/>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3074" name="Rectangle 2"/>
          <p:cNvSpPr>
            <a:spLocks noGrp="1" noChangeArrowheads="1"/>
          </p:cNvSpPr>
          <p:nvPr>
            <p:ph type="ctrTitle"/>
          </p:nvPr>
        </p:nvSpPr>
        <p:spPr>
          <a:xfrm>
            <a:off x="4267200" y="1981200"/>
            <a:ext cx="4724400" cy="2057400"/>
          </a:xfrm>
          <a:extLst>
            <a:ext uri="{AF507438-7753-43E0-B8FC-AC1667EBCBE1}">
              <a14:hiddenEffects xmlns:a14="http://schemas.microsoft.com/office/drawing/2010/main">
                <a:effectLst>
                  <a:outerShdw dist="45791" dir="3378596" algn="ctr" rotWithShape="0">
                    <a:schemeClr val="bg2">
                      <a:alpha val="50000"/>
                    </a:schemeClr>
                  </a:outerShdw>
                </a:effectLst>
              </a14:hiddenEffects>
            </a:ext>
          </a:extLst>
        </p:spPr>
        <p:txBody>
          <a:bodyPr/>
          <a:lstStyle>
            <a:lvl1pPr algn="r">
              <a:defRPr sz="4400"/>
            </a:lvl1pPr>
          </a:lstStyle>
          <a:p>
            <a:pPr lvl="0"/>
            <a:r>
              <a:rPr lang="en-US" noProof="0" smtClean="0"/>
              <a:t>Click to edit Master title style</a:t>
            </a:r>
          </a:p>
        </p:txBody>
      </p:sp>
      <p:sp>
        <p:nvSpPr>
          <p:cNvPr id="3076" name="Rectangle 4"/>
          <p:cNvSpPr>
            <a:spLocks noGrp="1" noChangeArrowheads="1"/>
          </p:cNvSpPr>
          <p:nvPr>
            <p:ph type="dt" sz="half" idx="2"/>
          </p:nvPr>
        </p:nvSpPr>
        <p:spPr>
          <a:xfrm>
            <a:off x="304800" y="6400800"/>
            <a:ext cx="2133600" cy="320675"/>
          </a:xfrm>
        </p:spPr>
        <p:txBody>
          <a:bodyPr/>
          <a:lstStyle>
            <a:lvl1pPr algn="r">
              <a:defRPr>
                <a:latin typeface="+mj-lt"/>
              </a:defRPr>
            </a:lvl1pPr>
          </a:lstStyle>
          <a:p>
            <a:endParaRPr lang="en-US" dirty="0"/>
          </a:p>
        </p:txBody>
      </p:sp>
      <p:sp>
        <p:nvSpPr>
          <p:cNvPr id="3078" name="Rectangle 6"/>
          <p:cNvSpPr>
            <a:spLocks noGrp="1" noChangeArrowheads="1"/>
          </p:cNvSpPr>
          <p:nvPr>
            <p:ph type="sldNum" sz="quarter" idx="4"/>
          </p:nvPr>
        </p:nvSpPr>
        <p:spPr>
          <a:xfrm>
            <a:off x="3733800" y="6400800"/>
            <a:ext cx="2133600" cy="320675"/>
          </a:xfrm>
        </p:spPr>
        <p:txBody>
          <a:bodyPr/>
          <a:lstStyle>
            <a:lvl1pPr>
              <a:defRPr>
                <a:latin typeface="+mj-lt"/>
              </a:defRPr>
            </a:lvl1pPr>
          </a:lstStyle>
          <a:p>
            <a:fld id="{A1D4748E-D79C-4B7A-8C2E-B0F97A76EC4D}" type="slidenum">
              <a:rPr lang="en-US"/>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159"/>
                                        </p:tgtEl>
                                        <p:attrNameLst>
                                          <p:attrName>style.visibility</p:attrName>
                                        </p:attrNameLst>
                                      </p:cBhvr>
                                      <p:to>
                                        <p:strVal val="visible"/>
                                      </p:to>
                                    </p:set>
                                    <p:animEffect transition="in" filter="wipe(left)">
                                      <p:cBhvr>
                                        <p:cTn id="7" dur="300"/>
                                        <p:tgtEl>
                                          <p:spTgt spid="3159"/>
                                        </p:tgtEl>
                                      </p:cBhvr>
                                    </p:animEffect>
                                  </p:childTnLst>
                                </p:cTn>
                              </p:par>
                            </p:childTnLst>
                          </p:cTn>
                        </p:par>
                        <p:par>
                          <p:cTn id="8" fill="hold" nodeType="afterGroup">
                            <p:stCondLst>
                              <p:cond delay="300"/>
                            </p:stCondLst>
                            <p:childTnLst>
                              <p:par>
                                <p:cTn id="9" presetID="10" presetClass="entr" presetSubtype="0" fill="hold" grpId="0" nodeType="afterEffect">
                                  <p:stCondLst>
                                    <p:cond delay="0"/>
                                  </p:stCondLst>
                                  <p:childTnLst>
                                    <p:set>
                                      <p:cBhvr>
                                        <p:cTn id="10" dur="1" fill="hold">
                                          <p:stCondLst>
                                            <p:cond delay="0"/>
                                          </p:stCondLst>
                                        </p:cTn>
                                        <p:tgtEl>
                                          <p:spTgt spid="3074"/>
                                        </p:tgtEl>
                                        <p:attrNameLst>
                                          <p:attrName>style.visibility</p:attrName>
                                        </p:attrNameLst>
                                      </p:cBhvr>
                                      <p:to>
                                        <p:strVal val="visible"/>
                                      </p:to>
                                    </p:set>
                                    <p:animEffect transition="in" filter="fade">
                                      <p:cBhvr>
                                        <p:cTn id="11" dur="400"/>
                                        <p:tgtEl>
                                          <p:spTgt spid="3074"/>
                                        </p:tgtEl>
                                      </p:cBhvr>
                                    </p:animEffect>
                                  </p:childTnLst>
                                </p:cTn>
                              </p:par>
                              <p:par>
                                <p:cTn id="12" presetID="22" presetClass="entr" presetSubtype="8" fill="hold" nodeType="withEffect">
                                  <p:stCondLst>
                                    <p:cond delay="0"/>
                                  </p:stCondLst>
                                  <p:childTnLst>
                                    <p:set>
                                      <p:cBhvr>
                                        <p:cTn id="13" dur="1" fill="hold">
                                          <p:stCondLst>
                                            <p:cond delay="0"/>
                                          </p:stCondLst>
                                        </p:cTn>
                                        <p:tgtEl>
                                          <p:spTgt spid="3306"/>
                                        </p:tgtEl>
                                        <p:attrNameLst>
                                          <p:attrName>style.visibility</p:attrName>
                                        </p:attrNameLst>
                                      </p:cBhvr>
                                      <p:to>
                                        <p:strVal val="visible"/>
                                      </p:to>
                                    </p:set>
                                    <p:animEffect transition="in" filter="wipe(left)">
                                      <p:cBhvr>
                                        <p:cTn id="14" dur="500"/>
                                        <p:tgtEl>
                                          <p:spTgt spid="3306"/>
                                        </p:tgtEl>
                                      </p:cBhvr>
                                    </p:animEffect>
                                  </p:childTnLst>
                                </p:cTn>
                              </p:par>
                            </p:childTnLst>
                          </p:cTn>
                        </p:par>
                        <p:par>
                          <p:cTn id="15" fill="hold" nodeType="afterGroup">
                            <p:stCondLst>
                              <p:cond delay="800"/>
                            </p:stCondLst>
                            <p:childTnLst>
                              <p:par>
                                <p:cTn id="16" presetID="22" presetClass="entr" presetSubtype="8" fill="hold" nodeType="afterEffect">
                                  <p:stCondLst>
                                    <p:cond delay="0"/>
                                  </p:stCondLst>
                                  <p:childTnLst>
                                    <p:set>
                                      <p:cBhvr>
                                        <p:cTn id="17" dur="1" fill="hold">
                                          <p:stCondLst>
                                            <p:cond delay="0"/>
                                          </p:stCondLst>
                                        </p:cTn>
                                        <p:tgtEl>
                                          <p:spTgt spid="3305"/>
                                        </p:tgtEl>
                                        <p:attrNameLst>
                                          <p:attrName>style.visibility</p:attrName>
                                        </p:attrNameLst>
                                      </p:cBhvr>
                                      <p:to>
                                        <p:strVal val="visible"/>
                                      </p:to>
                                    </p:set>
                                    <p:animEffect transition="in" filter="wipe(left)">
                                      <p:cBhvr>
                                        <p:cTn id="18" dur="700"/>
                                        <p:tgtEl>
                                          <p:spTgt spid="3305"/>
                                        </p:tgtEl>
                                      </p:cBhvr>
                                    </p:animEffect>
                                  </p:childTnLst>
                                </p:cTn>
                              </p:par>
                            </p:childTnLst>
                          </p:cTn>
                        </p:par>
                        <p:par>
                          <p:cTn id="19" fill="hold" nodeType="afterGroup">
                            <p:stCondLst>
                              <p:cond delay="1500"/>
                            </p:stCondLst>
                            <p:childTnLst>
                              <p:par>
                                <p:cTn id="20" presetID="22" presetClass="entr" presetSubtype="8" fill="hold" nodeType="afterEffect">
                                  <p:stCondLst>
                                    <p:cond delay="100"/>
                                  </p:stCondLst>
                                  <p:childTnLst>
                                    <p:set>
                                      <p:cBhvr>
                                        <p:cTn id="21" dur="1" fill="hold">
                                          <p:stCondLst>
                                            <p:cond delay="0"/>
                                          </p:stCondLst>
                                        </p:cTn>
                                        <p:tgtEl>
                                          <p:spTgt spid="3304"/>
                                        </p:tgtEl>
                                        <p:attrNameLst>
                                          <p:attrName>style.visibility</p:attrName>
                                        </p:attrNameLst>
                                      </p:cBhvr>
                                      <p:to>
                                        <p:strVal val="visible"/>
                                      </p:to>
                                    </p:set>
                                    <p:animEffect transition="in" filter="wipe(left)">
                                      <p:cBhvr>
                                        <p:cTn id="22" dur="600"/>
                                        <p:tgtEl>
                                          <p:spTgt spid="3304"/>
                                        </p:tgtEl>
                                      </p:cBhvr>
                                    </p:animEffect>
                                  </p:childTnLst>
                                </p:cTn>
                              </p:par>
                              <p:par>
                                <p:cTn id="23" presetID="18" presetClass="entr" presetSubtype="12" fill="hold" grpId="0" nodeType="withEffect">
                                  <p:stCondLst>
                                    <p:cond delay="400"/>
                                  </p:stCondLst>
                                  <p:childTnLst>
                                    <p:set>
                                      <p:cBhvr>
                                        <p:cTn id="24" dur="1" fill="hold">
                                          <p:stCondLst>
                                            <p:cond delay="0"/>
                                          </p:stCondLst>
                                        </p:cTn>
                                        <p:tgtEl>
                                          <p:spTgt spid="3075">
                                            <p:txEl>
                                              <p:pRg st="0" end="0"/>
                                            </p:txEl>
                                          </p:spTgt>
                                        </p:tgtEl>
                                        <p:attrNameLst>
                                          <p:attrName>style.visibility</p:attrName>
                                        </p:attrNameLst>
                                      </p:cBhvr>
                                      <p:to>
                                        <p:strVal val="visible"/>
                                      </p:to>
                                    </p:set>
                                    <p:animEffect transition="in" filter="strips(downLeft)">
                                      <p:cBhvr>
                                        <p:cTn id="25" dur="600"/>
                                        <p:tgtEl>
                                          <p:spTgt spid="3075">
                                            <p:txEl>
                                              <p:pRg st="0" end="0"/>
                                            </p:txEl>
                                          </p:spTgt>
                                        </p:tgtEl>
                                      </p:cBhvr>
                                    </p:animEffect>
                                  </p:childTnLst>
                                </p:cTn>
                              </p:par>
                            </p:childTnLst>
                          </p:cTn>
                        </p:par>
                        <p:par>
                          <p:cTn id="26" fill="hold" nodeType="afterGroup">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3237"/>
                                        </p:tgtEl>
                                        <p:attrNameLst>
                                          <p:attrName>style.visibility</p:attrName>
                                        </p:attrNameLst>
                                      </p:cBhvr>
                                      <p:to>
                                        <p:strVal val="visible"/>
                                      </p:to>
                                    </p:set>
                                    <p:animEffect transition="in" filter="fade">
                                      <p:cBhvr>
                                        <p:cTn id="29" dur="500"/>
                                        <p:tgtEl>
                                          <p:spTgt spid="3237"/>
                                        </p:tgtEl>
                                      </p:cBhvr>
                                    </p:animEffect>
                                  </p:childTnLst>
                                </p:cTn>
                              </p:par>
                            </p:childTnLst>
                          </p:cTn>
                        </p:par>
                        <p:par>
                          <p:cTn id="30" fill="hold" nodeType="afterGroup">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3218"/>
                                        </p:tgtEl>
                                        <p:attrNameLst>
                                          <p:attrName>style.visibility</p:attrName>
                                        </p:attrNameLst>
                                      </p:cBhvr>
                                      <p:to>
                                        <p:strVal val="visible"/>
                                      </p:to>
                                    </p:set>
                                    <p:animEffect transition="in" filter="fade">
                                      <p:cBhvr>
                                        <p:cTn id="33" dur="500"/>
                                        <p:tgtEl>
                                          <p:spTgt spid="3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9" grpId="0" animBg="1"/>
      <p:bldP spid="3237" grpId="0" animBg="1"/>
      <p:bldP spid="3075" grpId="0" build="p">
        <p:tmplLst>
          <p:tmpl lvl="1">
            <p:tnLst>
              <p:par>
                <p:cTn presetID="18" presetClass="entr" presetSubtype="12" fill="hold" nodeType="withEffect">
                  <p:stCondLst>
                    <p:cond delay="400"/>
                  </p:stCondLst>
                  <p:childTnLst>
                    <p:set>
                      <p:cBhvr>
                        <p:cTn dur="1" fill="hold">
                          <p:stCondLst>
                            <p:cond delay="0"/>
                          </p:stCondLst>
                        </p:cTn>
                        <p:tgtEl>
                          <p:spTgt spid="3075"/>
                        </p:tgtEl>
                        <p:attrNameLst>
                          <p:attrName>style.visibility</p:attrName>
                        </p:attrNameLst>
                      </p:cBhvr>
                      <p:to>
                        <p:strVal val="visible"/>
                      </p:to>
                    </p:set>
                    <p:animEffect transition="in" filter="strips(downLeft)">
                      <p:cBhvr>
                        <p:cTn dur="600"/>
                        <p:tgtEl>
                          <p:spTgt spid="3075"/>
                        </p:tgtEl>
                      </p:cBhvr>
                    </p:animEffect>
                  </p:childTnLst>
                </p:cTn>
              </p:par>
            </p:tnLst>
          </p:tmpl>
        </p:tmplLst>
      </p:bldP>
      <p:bldP spid="3218" grpId="0" animBg="1"/>
      <p:bldP spid="3074"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AA0E6CAB-926E-45B9-B4D2-9923AD42B09C}" type="slidenum">
              <a:rPr lang="en-US"/>
              <a:pPr/>
              <a:t>‹#›</a:t>
            </a:fld>
            <a:endParaRPr lang="en-US" dirty="0"/>
          </a:p>
        </p:txBody>
      </p:sp>
    </p:spTree>
    <p:extLst>
      <p:ext uri="{BB962C8B-B14F-4D97-AF65-F5344CB8AC3E}">
        <p14:creationId xmlns:p14="http://schemas.microsoft.com/office/powerpoint/2010/main" val="724881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8711371C-52B9-4C5A-82E3-9C83C637F077}" type="slidenum">
              <a:rPr lang="en-US"/>
              <a:pPr/>
              <a:t>‹#›</a:t>
            </a:fld>
            <a:endParaRPr lang="en-US" dirty="0"/>
          </a:p>
        </p:txBody>
      </p:sp>
    </p:spTree>
    <p:extLst>
      <p:ext uri="{BB962C8B-B14F-4D97-AF65-F5344CB8AC3E}">
        <p14:creationId xmlns:p14="http://schemas.microsoft.com/office/powerpoint/2010/main" val="41427268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467475"/>
            <a:ext cx="2133600" cy="301625"/>
          </a:xfrm>
        </p:spPr>
        <p:txBody>
          <a:bodyPr/>
          <a:lstStyle>
            <a:lvl1pPr>
              <a:defRPr/>
            </a:lvl1pPr>
          </a:lstStyle>
          <a:p>
            <a:endParaRPr lang="en-US" dirty="0"/>
          </a:p>
        </p:txBody>
      </p:sp>
      <p:sp>
        <p:nvSpPr>
          <p:cNvPr id="6" name="Footer Placeholder 5"/>
          <p:cNvSpPr>
            <a:spLocks noGrp="1"/>
          </p:cNvSpPr>
          <p:nvPr>
            <p:ph type="ftr" sz="quarter" idx="11"/>
          </p:nvPr>
        </p:nvSpPr>
        <p:spPr>
          <a:xfrm>
            <a:off x="3124200" y="6467475"/>
            <a:ext cx="2895600" cy="301625"/>
          </a:xfrm>
        </p:spPr>
        <p:txBody>
          <a:bodyPr/>
          <a:lstStyle>
            <a:lvl1pPr>
              <a:defRPr/>
            </a:lvl1pPr>
          </a:lstStyle>
          <a:p>
            <a:endParaRPr lang="en-US" dirty="0"/>
          </a:p>
        </p:txBody>
      </p:sp>
      <p:sp>
        <p:nvSpPr>
          <p:cNvPr id="7" name="Slide Number Placeholder 6"/>
          <p:cNvSpPr>
            <a:spLocks noGrp="1"/>
          </p:cNvSpPr>
          <p:nvPr>
            <p:ph type="sldNum" sz="quarter" idx="12"/>
          </p:nvPr>
        </p:nvSpPr>
        <p:spPr>
          <a:xfrm>
            <a:off x="6553200" y="6467475"/>
            <a:ext cx="2133600" cy="301625"/>
          </a:xfrm>
        </p:spPr>
        <p:txBody>
          <a:bodyPr/>
          <a:lstStyle>
            <a:lvl1pPr>
              <a:defRPr/>
            </a:lvl1pPr>
          </a:lstStyle>
          <a:p>
            <a:fld id="{A0261CEF-4FC8-4194-8E94-D91C4F940EA3}" type="slidenum">
              <a:rPr lang="en-US"/>
              <a:pPr/>
              <a:t>‹#›</a:t>
            </a:fld>
            <a:endParaRPr lang="en-US" dirty="0"/>
          </a:p>
        </p:txBody>
      </p:sp>
    </p:spTree>
    <p:extLst>
      <p:ext uri="{BB962C8B-B14F-4D97-AF65-F5344CB8AC3E}">
        <p14:creationId xmlns:p14="http://schemas.microsoft.com/office/powerpoint/2010/main" val="1468984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724400"/>
          </a:xfrm>
        </p:spPr>
        <p:txBody>
          <a:bodyPr/>
          <a:lstStyle/>
          <a:p>
            <a:r>
              <a:rPr lang="en-US" dirty="0" smtClean="0"/>
              <a:t>Click icon to add chart</a:t>
            </a:r>
            <a:endParaRPr lang="en-US" dirty="0"/>
          </a:p>
        </p:txBody>
      </p:sp>
      <p:sp>
        <p:nvSpPr>
          <p:cNvPr id="4" name="Date Placeholder 3"/>
          <p:cNvSpPr>
            <a:spLocks noGrp="1"/>
          </p:cNvSpPr>
          <p:nvPr>
            <p:ph type="dt" sz="half" idx="10"/>
          </p:nvPr>
        </p:nvSpPr>
        <p:spPr>
          <a:xfrm>
            <a:off x="457200" y="6467475"/>
            <a:ext cx="2133600" cy="301625"/>
          </a:xfrm>
        </p:spPr>
        <p:txBody>
          <a:bodyPr/>
          <a:lstStyle>
            <a:lvl1pPr>
              <a:defRPr/>
            </a:lvl1pPr>
          </a:lstStyle>
          <a:p>
            <a:endParaRPr lang="en-US" dirty="0"/>
          </a:p>
        </p:txBody>
      </p:sp>
      <p:sp>
        <p:nvSpPr>
          <p:cNvPr id="5" name="Footer Placeholder 4"/>
          <p:cNvSpPr>
            <a:spLocks noGrp="1"/>
          </p:cNvSpPr>
          <p:nvPr>
            <p:ph type="ftr" sz="quarter" idx="11"/>
          </p:nvPr>
        </p:nvSpPr>
        <p:spPr>
          <a:xfrm>
            <a:off x="3124200" y="6467475"/>
            <a:ext cx="2895600" cy="301625"/>
          </a:xfrm>
        </p:spPr>
        <p:txBody>
          <a:bodyPr/>
          <a:lstStyle>
            <a:lvl1pPr>
              <a:defRPr/>
            </a:lvl1pPr>
          </a:lstStyle>
          <a:p>
            <a:endParaRPr lang="en-US" dirty="0"/>
          </a:p>
        </p:txBody>
      </p:sp>
      <p:sp>
        <p:nvSpPr>
          <p:cNvPr id="6" name="Slide Number Placeholder 5"/>
          <p:cNvSpPr>
            <a:spLocks noGrp="1"/>
          </p:cNvSpPr>
          <p:nvPr>
            <p:ph type="sldNum" sz="quarter" idx="12"/>
          </p:nvPr>
        </p:nvSpPr>
        <p:spPr>
          <a:xfrm>
            <a:off x="6553200" y="6467475"/>
            <a:ext cx="2133600" cy="301625"/>
          </a:xfrm>
        </p:spPr>
        <p:txBody>
          <a:bodyPr/>
          <a:lstStyle>
            <a:lvl1pPr>
              <a:defRPr/>
            </a:lvl1pPr>
          </a:lstStyle>
          <a:p>
            <a:fld id="{C1E09272-05CB-4A2D-8EEB-D12D307B3DC4}" type="slidenum">
              <a:rPr lang="en-US"/>
              <a:pPr/>
              <a:t>‹#›</a:t>
            </a:fld>
            <a:endParaRPr lang="en-US" dirty="0"/>
          </a:p>
        </p:txBody>
      </p:sp>
    </p:spTree>
    <p:extLst>
      <p:ext uri="{BB962C8B-B14F-4D97-AF65-F5344CB8AC3E}">
        <p14:creationId xmlns:p14="http://schemas.microsoft.com/office/powerpoint/2010/main" val="2134392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724400"/>
          </a:xfrm>
        </p:spPr>
        <p:txBody>
          <a:bodyPr/>
          <a:lstStyle/>
          <a:p>
            <a:r>
              <a:rPr lang="en-US" dirty="0" smtClean="0"/>
              <a:t>Click icon to add table</a:t>
            </a:r>
            <a:endParaRPr lang="en-US" dirty="0"/>
          </a:p>
        </p:txBody>
      </p:sp>
      <p:sp>
        <p:nvSpPr>
          <p:cNvPr id="4" name="Date Placeholder 3"/>
          <p:cNvSpPr>
            <a:spLocks noGrp="1"/>
          </p:cNvSpPr>
          <p:nvPr>
            <p:ph type="dt" sz="half" idx="10"/>
          </p:nvPr>
        </p:nvSpPr>
        <p:spPr>
          <a:xfrm>
            <a:off x="457200" y="6467475"/>
            <a:ext cx="2133600" cy="301625"/>
          </a:xfrm>
        </p:spPr>
        <p:txBody>
          <a:bodyPr/>
          <a:lstStyle>
            <a:lvl1pPr>
              <a:defRPr/>
            </a:lvl1pPr>
          </a:lstStyle>
          <a:p>
            <a:endParaRPr lang="en-US" dirty="0"/>
          </a:p>
        </p:txBody>
      </p:sp>
      <p:sp>
        <p:nvSpPr>
          <p:cNvPr id="5" name="Footer Placeholder 4"/>
          <p:cNvSpPr>
            <a:spLocks noGrp="1"/>
          </p:cNvSpPr>
          <p:nvPr>
            <p:ph type="ftr" sz="quarter" idx="11"/>
          </p:nvPr>
        </p:nvSpPr>
        <p:spPr>
          <a:xfrm>
            <a:off x="3124200" y="6467475"/>
            <a:ext cx="2895600" cy="301625"/>
          </a:xfrm>
        </p:spPr>
        <p:txBody>
          <a:bodyPr/>
          <a:lstStyle>
            <a:lvl1pPr>
              <a:defRPr/>
            </a:lvl1pPr>
          </a:lstStyle>
          <a:p>
            <a:endParaRPr lang="en-US" dirty="0"/>
          </a:p>
        </p:txBody>
      </p:sp>
      <p:sp>
        <p:nvSpPr>
          <p:cNvPr id="6" name="Slide Number Placeholder 5"/>
          <p:cNvSpPr>
            <a:spLocks noGrp="1"/>
          </p:cNvSpPr>
          <p:nvPr>
            <p:ph type="sldNum" sz="quarter" idx="12"/>
          </p:nvPr>
        </p:nvSpPr>
        <p:spPr>
          <a:xfrm>
            <a:off x="6553200" y="6467475"/>
            <a:ext cx="2133600" cy="301625"/>
          </a:xfrm>
        </p:spPr>
        <p:txBody>
          <a:bodyPr/>
          <a:lstStyle>
            <a:lvl1pPr>
              <a:defRPr/>
            </a:lvl1pPr>
          </a:lstStyle>
          <a:p>
            <a:fld id="{79DD78B8-4DA9-4B53-9224-748C0EE65096}" type="slidenum">
              <a:rPr lang="en-US"/>
              <a:pPr/>
              <a:t>‹#›</a:t>
            </a:fld>
            <a:endParaRPr lang="en-US" dirty="0"/>
          </a:p>
        </p:txBody>
      </p:sp>
    </p:spTree>
    <p:extLst>
      <p:ext uri="{BB962C8B-B14F-4D97-AF65-F5344CB8AC3E}">
        <p14:creationId xmlns:p14="http://schemas.microsoft.com/office/powerpoint/2010/main" val="304336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A74314D2-0EE9-4D0C-BAE8-C707FA58A075}" type="slidenum">
              <a:rPr lang="en-US"/>
              <a:pPr/>
              <a:t>‹#›</a:t>
            </a:fld>
            <a:endParaRPr lang="en-US" dirty="0"/>
          </a:p>
        </p:txBody>
      </p:sp>
      <p:pic>
        <p:nvPicPr>
          <p:cNvPr id="7" name="Picture 59" descr="C:\Users\VOTINH\Desktop\HIT-hk2-N3\Logo HIT\HIT-Bi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56525" y="5805226"/>
            <a:ext cx="1611954" cy="1209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6837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65A0664C-A89F-4C6C-A3D0-474DBBCBE4F3}" type="slidenum">
              <a:rPr lang="en-US"/>
              <a:pPr/>
              <a:t>‹#›</a:t>
            </a:fld>
            <a:endParaRPr lang="en-US" dirty="0"/>
          </a:p>
        </p:txBody>
      </p:sp>
    </p:spTree>
    <p:extLst>
      <p:ext uri="{BB962C8B-B14F-4D97-AF65-F5344CB8AC3E}">
        <p14:creationId xmlns:p14="http://schemas.microsoft.com/office/powerpoint/2010/main" val="4028850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D7061B37-C641-4768-92C3-2427BB0D2494}" type="slidenum">
              <a:rPr lang="en-US"/>
              <a:pPr/>
              <a:t>‹#›</a:t>
            </a:fld>
            <a:endParaRPr lang="en-US" dirty="0"/>
          </a:p>
        </p:txBody>
      </p:sp>
    </p:spTree>
    <p:extLst>
      <p:ext uri="{BB962C8B-B14F-4D97-AF65-F5344CB8AC3E}">
        <p14:creationId xmlns:p14="http://schemas.microsoft.com/office/powerpoint/2010/main" val="375235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0D5752C6-B342-4D63-8ABC-48E618BBDC9C}" type="slidenum">
              <a:rPr lang="en-US"/>
              <a:pPr/>
              <a:t>‹#›</a:t>
            </a:fld>
            <a:endParaRPr lang="en-US" dirty="0"/>
          </a:p>
        </p:txBody>
      </p:sp>
    </p:spTree>
    <p:extLst>
      <p:ext uri="{BB962C8B-B14F-4D97-AF65-F5344CB8AC3E}">
        <p14:creationId xmlns:p14="http://schemas.microsoft.com/office/powerpoint/2010/main" val="36908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A3A7DF02-B38A-4A7F-8134-879A23A32AF4}" type="slidenum">
              <a:rPr lang="en-US"/>
              <a:pPr/>
              <a:t>‹#›</a:t>
            </a:fld>
            <a:endParaRPr lang="en-US" dirty="0"/>
          </a:p>
        </p:txBody>
      </p:sp>
    </p:spTree>
    <p:extLst>
      <p:ext uri="{BB962C8B-B14F-4D97-AF65-F5344CB8AC3E}">
        <p14:creationId xmlns:p14="http://schemas.microsoft.com/office/powerpoint/2010/main" val="231496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7207984D-5CBA-4B27-986F-A5F9CEF20AC9}" type="slidenum">
              <a:rPr lang="en-US"/>
              <a:pPr/>
              <a:t>‹#›</a:t>
            </a:fld>
            <a:endParaRPr lang="en-US" dirty="0"/>
          </a:p>
        </p:txBody>
      </p:sp>
    </p:spTree>
    <p:extLst>
      <p:ext uri="{BB962C8B-B14F-4D97-AF65-F5344CB8AC3E}">
        <p14:creationId xmlns:p14="http://schemas.microsoft.com/office/powerpoint/2010/main" val="145581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BD08F851-58C3-4419-8031-25E7DD863294}" type="slidenum">
              <a:rPr lang="en-US"/>
              <a:pPr/>
              <a:t>‹#›</a:t>
            </a:fld>
            <a:endParaRPr lang="en-US" dirty="0"/>
          </a:p>
        </p:txBody>
      </p:sp>
    </p:spTree>
    <p:extLst>
      <p:ext uri="{BB962C8B-B14F-4D97-AF65-F5344CB8AC3E}">
        <p14:creationId xmlns:p14="http://schemas.microsoft.com/office/powerpoint/2010/main" val="3491555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05B3047F-55A2-4CBC-9A07-8FB77B255502}" type="slidenum">
              <a:rPr lang="en-US"/>
              <a:pPr/>
              <a:t>‹#›</a:t>
            </a:fld>
            <a:endParaRPr lang="en-US" dirty="0"/>
          </a:p>
        </p:txBody>
      </p:sp>
    </p:spTree>
    <p:extLst>
      <p:ext uri="{BB962C8B-B14F-4D97-AF65-F5344CB8AC3E}">
        <p14:creationId xmlns:p14="http://schemas.microsoft.com/office/powerpoint/2010/main" val="879898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image" Target="../media/image6.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0" name="Rectangle 26"/>
          <p:cNvSpPr>
            <a:spLocks noChangeArrowheads="1"/>
          </p:cNvSpPr>
          <p:nvPr/>
        </p:nvSpPr>
        <p:spPr bwMode="gray">
          <a:xfrm>
            <a:off x="0" y="228600"/>
            <a:ext cx="9144000" cy="838200"/>
          </a:xfrm>
          <a:prstGeom prst="rect">
            <a:avLst/>
          </a:prstGeom>
          <a:gradFill rotWithShape="1">
            <a:gsLst>
              <a:gs pos="0">
                <a:schemeClr val="tx2">
                  <a:gamma/>
                  <a:shade val="41176"/>
                  <a:invGamma/>
                </a:schemeClr>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28" name="Rectangle 4"/>
          <p:cNvSpPr>
            <a:spLocks noGrp="1" noChangeArrowheads="1"/>
          </p:cNvSpPr>
          <p:nvPr>
            <p:ph type="dt" sz="half" idx="2"/>
          </p:nvPr>
        </p:nvSpPr>
        <p:spPr bwMode="gray">
          <a:xfrm>
            <a:off x="457200" y="6467475"/>
            <a:ext cx="21336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atin typeface="+mn-lt"/>
              </a:defRPr>
            </a:lvl1pPr>
          </a:lstStyle>
          <a:p>
            <a:endParaRPr lang="en-US" dirty="0"/>
          </a:p>
        </p:txBody>
      </p:sp>
      <p:sp>
        <p:nvSpPr>
          <p:cNvPr id="1029" name="Rectangle 5"/>
          <p:cNvSpPr>
            <a:spLocks noGrp="1" noChangeArrowheads="1"/>
          </p:cNvSpPr>
          <p:nvPr>
            <p:ph type="ftr" sz="quarter" idx="3"/>
          </p:nvPr>
        </p:nvSpPr>
        <p:spPr bwMode="gray">
          <a:xfrm>
            <a:off x="3124200" y="6467475"/>
            <a:ext cx="28956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b="0">
                <a:latin typeface="+mn-lt"/>
              </a:defRPr>
            </a:lvl1pPr>
          </a:lstStyle>
          <a:p>
            <a:endParaRPr lang="en-US" dirty="0"/>
          </a:p>
        </p:txBody>
      </p:sp>
      <p:sp>
        <p:nvSpPr>
          <p:cNvPr id="1030" name="Rectangle 6"/>
          <p:cNvSpPr>
            <a:spLocks noGrp="1" noChangeArrowheads="1"/>
          </p:cNvSpPr>
          <p:nvPr>
            <p:ph type="sldNum" sz="quarter" idx="4"/>
          </p:nvPr>
        </p:nvSpPr>
        <p:spPr bwMode="gray">
          <a:xfrm>
            <a:off x="6553200" y="6467475"/>
            <a:ext cx="21336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atin typeface="+mn-lt"/>
              </a:defRPr>
            </a:lvl1pPr>
          </a:lstStyle>
          <a:p>
            <a:fld id="{B7AE8462-80CC-439F-8191-6FA8D9FA4D8C}" type="slidenum">
              <a:rPr lang="en-US"/>
              <a:pPr/>
              <a:t>‹#›</a:t>
            </a:fld>
            <a:endParaRPr lang="en-US" dirty="0"/>
          </a:p>
        </p:txBody>
      </p:sp>
      <p:sp>
        <p:nvSpPr>
          <p:cNvPr id="1176" name="Rectangle 152"/>
          <p:cNvSpPr>
            <a:spLocks noChangeArrowheads="1"/>
          </p:cNvSpPr>
          <p:nvPr/>
        </p:nvSpPr>
        <p:spPr bwMode="gray">
          <a:xfrm>
            <a:off x="6613525" y="5918200"/>
            <a:ext cx="506413" cy="469900"/>
          </a:xfrm>
          <a:prstGeom prst="rect">
            <a:avLst/>
          </a:prstGeom>
          <a:solidFill>
            <a:schemeClr val="accent2">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77" name="Rectangle 153"/>
          <p:cNvSpPr>
            <a:spLocks noChangeArrowheads="1"/>
          </p:cNvSpPr>
          <p:nvPr/>
        </p:nvSpPr>
        <p:spPr bwMode="gray">
          <a:xfrm>
            <a:off x="7629525"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78" name="Rectangle 154"/>
          <p:cNvSpPr>
            <a:spLocks noChangeArrowheads="1"/>
          </p:cNvSpPr>
          <p:nvPr/>
        </p:nvSpPr>
        <p:spPr bwMode="gray">
          <a:xfrm>
            <a:off x="7113588" y="5440363"/>
            <a:ext cx="508000"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79" name="Rectangle 155"/>
          <p:cNvSpPr>
            <a:spLocks noChangeArrowheads="1"/>
          </p:cNvSpPr>
          <p:nvPr/>
        </p:nvSpPr>
        <p:spPr bwMode="gray">
          <a:xfrm>
            <a:off x="8626475"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0" name="Rectangle 156"/>
          <p:cNvSpPr>
            <a:spLocks noChangeArrowheads="1"/>
          </p:cNvSpPr>
          <p:nvPr/>
        </p:nvSpPr>
        <p:spPr bwMode="gray">
          <a:xfrm>
            <a:off x="4575175"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1" name="Rectangle 157"/>
          <p:cNvSpPr>
            <a:spLocks noChangeArrowheads="1"/>
          </p:cNvSpPr>
          <p:nvPr/>
        </p:nvSpPr>
        <p:spPr bwMode="gray">
          <a:xfrm>
            <a:off x="5600700"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2" name="Rectangle 158"/>
          <p:cNvSpPr>
            <a:spLocks noChangeArrowheads="1"/>
          </p:cNvSpPr>
          <p:nvPr/>
        </p:nvSpPr>
        <p:spPr bwMode="gray">
          <a:xfrm>
            <a:off x="5083175" y="5440363"/>
            <a:ext cx="508000"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3" name="Rectangle 159"/>
          <p:cNvSpPr>
            <a:spLocks noChangeArrowheads="1"/>
          </p:cNvSpPr>
          <p:nvPr/>
        </p:nvSpPr>
        <p:spPr bwMode="gray">
          <a:xfrm>
            <a:off x="6097588" y="5440363"/>
            <a:ext cx="509587"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4" name="Rectangle 160"/>
          <p:cNvSpPr>
            <a:spLocks noChangeArrowheads="1"/>
          </p:cNvSpPr>
          <p:nvPr/>
        </p:nvSpPr>
        <p:spPr bwMode="gray">
          <a:xfrm>
            <a:off x="4068763" y="5440363"/>
            <a:ext cx="509587" cy="473075"/>
          </a:xfrm>
          <a:prstGeom prst="rect">
            <a:avLst/>
          </a:prstGeom>
          <a:solidFill>
            <a:schemeClr val="accent2">
              <a:alpha val="10001"/>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5" name="Rectangle 161"/>
          <p:cNvSpPr>
            <a:spLocks noChangeArrowheads="1"/>
          </p:cNvSpPr>
          <p:nvPr/>
        </p:nvSpPr>
        <p:spPr bwMode="gray">
          <a:xfrm>
            <a:off x="6605588" y="4972050"/>
            <a:ext cx="506412"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6" name="Rectangle 162"/>
          <p:cNvSpPr>
            <a:spLocks noChangeArrowheads="1"/>
          </p:cNvSpPr>
          <p:nvPr/>
        </p:nvSpPr>
        <p:spPr bwMode="gray">
          <a:xfrm>
            <a:off x="7623175" y="4972050"/>
            <a:ext cx="506413" cy="473075"/>
          </a:xfrm>
          <a:prstGeom prst="rect">
            <a:avLst/>
          </a:prstGeom>
          <a:solidFill>
            <a:schemeClr val="accent2">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7" name="Rectangle 163"/>
          <p:cNvSpPr>
            <a:spLocks noChangeArrowheads="1"/>
          </p:cNvSpPr>
          <p:nvPr/>
        </p:nvSpPr>
        <p:spPr bwMode="gray">
          <a:xfrm>
            <a:off x="8628063" y="4972050"/>
            <a:ext cx="508000"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8" name="Rectangle 164"/>
          <p:cNvSpPr>
            <a:spLocks noChangeArrowheads="1"/>
          </p:cNvSpPr>
          <p:nvPr/>
        </p:nvSpPr>
        <p:spPr bwMode="gray">
          <a:xfrm>
            <a:off x="5600700" y="4972050"/>
            <a:ext cx="506413" cy="473075"/>
          </a:xfrm>
          <a:prstGeom prst="rect">
            <a:avLst/>
          </a:prstGeom>
          <a:solidFill>
            <a:schemeClr val="folHlink">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9" name="Rectangle 165"/>
          <p:cNvSpPr>
            <a:spLocks noChangeArrowheads="1"/>
          </p:cNvSpPr>
          <p:nvPr/>
        </p:nvSpPr>
        <p:spPr bwMode="gray">
          <a:xfrm>
            <a:off x="8128000" y="6386513"/>
            <a:ext cx="506413"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0" name="Rectangle 166"/>
          <p:cNvSpPr>
            <a:spLocks noChangeArrowheads="1"/>
          </p:cNvSpPr>
          <p:nvPr/>
        </p:nvSpPr>
        <p:spPr bwMode="gray">
          <a:xfrm>
            <a:off x="5091113" y="6386513"/>
            <a:ext cx="508000"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1" name="Rectangle 167"/>
          <p:cNvSpPr>
            <a:spLocks noChangeArrowheads="1"/>
          </p:cNvSpPr>
          <p:nvPr/>
        </p:nvSpPr>
        <p:spPr bwMode="gray">
          <a:xfrm>
            <a:off x="6105525" y="6386513"/>
            <a:ext cx="508000" cy="471487"/>
          </a:xfrm>
          <a:prstGeom prst="rect">
            <a:avLst/>
          </a:prstGeom>
          <a:solidFill>
            <a:schemeClr val="folHlink">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2" name="Rectangle 168"/>
          <p:cNvSpPr>
            <a:spLocks noChangeArrowheads="1"/>
          </p:cNvSpPr>
          <p:nvPr/>
        </p:nvSpPr>
        <p:spPr bwMode="gray">
          <a:xfrm>
            <a:off x="4068763" y="6386513"/>
            <a:ext cx="509587"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3" name="Rectangle 169"/>
          <p:cNvSpPr>
            <a:spLocks noChangeArrowheads="1"/>
          </p:cNvSpPr>
          <p:nvPr/>
        </p:nvSpPr>
        <p:spPr bwMode="gray">
          <a:xfrm>
            <a:off x="8113713" y="5440363"/>
            <a:ext cx="506412" cy="473075"/>
          </a:xfrm>
          <a:prstGeom prst="rect">
            <a:avLst/>
          </a:prstGeom>
          <a:solidFill>
            <a:schemeClr val="folHlink">
              <a:alpha val="10001"/>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4" name="Rectangle 170"/>
          <p:cNvSpPr>
            <a:spLocks noChangeArrowheads="1"/>
          </p:cNvSpPr>
          <p:nvPr/>
        </p:nvSpPr>
        <p:spPr bwMode="gray">
          <a:xfrm>
            <a:off x="4575175" y="4965700"/>
            <a:ext cx="506413" cy="469900"/>
          </a:xfrm>
          <a:prstGeom prst="rect">
            <a:avLst/>
          </a:prstGeom>
          <a:solidFill>
            <a:srgbClr val="DDDDDD">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5" name="Rectangle 171"/>
          <p:cNvSpPr>
            <a:spLocks noChangeArrowheads="1"/>
          </p:cNvSpPr>
          <p:nvPr/>
        </p:nvSpPr>
        <p:spPr bwMode="gray">
          <a:xfrm>
            <a:off x="7113588" y="6384925"/>
            <a:ext cx="508000" cy="471488"/>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7" name="Rectangle 173"/>
          <p:cNvSpPr>
            <a:spLocks noChangeArrowheads="1"/>
          </p:cNvSpPr>
          <p:nvPr/>
        </p:nvSpPr>
        <p:spPr bwMode="gray">
          <a:xfrm>
            <a:off x="3556000"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8" name="Rectangle 174"/>
          <p:cNvSpPr>
            <a:spLocks noChangeArrowheads="1"/>
          </p:cNvSpPr>
          <p:nvPr/>
        </p:nvSpPr>
        <p:spPr bwMode="gray">
          <a:xfrm>
            <a:off x="3038475" y="5440363"/>
            <a:ext cx="506413"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0" name="Rectangle 176"/>
          <p:cNvSpPr>
            <a:spLocks noChangeArrowheads="1"/>
          </p:cNvSpPr>
          <p:nvPr/>
        </p:nvSpPr>
        <p:spPr bwMode="gray">
          <a:xfrm>
            <a:off x="3556000" y="4972050"/>
            <a:ext cx="506413" cy="473075"/>
          </a:xfrm>
          <a:prstGeom prst="rect">
            <a:avLst/>
          </a:prstGeom>
          <a:solidFill>
            <a:schemeClr val="folHlink">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1" name="Rectangle 177"/>
          <p:cNvSpPr>
            <a:spLocks noChangeArrowheads="1"/>
          </p:cNvSpPr>
          <p:nvPr/>
        </p:nvSpPr>
        <p:spPr bwMode="gray">
          <a:xfrm>
            <a:off x="3046413" y="6386513"/>
            <a:ext cx="508000" cy="471487"/>
          </a:xfrm>
          <a:prstGeom prst="rect">
            <a:avLst/>
          </a:prstGeom>
          <a:solidFill>
            <a:schemeClr val="folHlink">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5" name="Rectangle 181"/>
          <p:cNvSpPr>
            <a:spLocks noChangeArrowheads="1"/>
          </p:cNvSpPr>
          <p:nvPr/>
        </p:nvSpPr>
        <p:spPr bwMode="gray">
          <a:xfrm>
            <a:off x="1524000" y="5918200"/>
            <a:ext cx="506413" cy="469900"/>
          </a:xfrm>
          <a:prstGeom prst="rect">
            <a:avLst/>
          </a:prstGeom>
          <a:solidFill>
            <a:schemeClr val="accent2">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6" name="Rectangle 182"/>
          <p:cNvSpPr>
            <a:spLocks noChangeArrowheads="1"/>
          </p:cNvSpPr>
          <p:nvPr/>
        </p:nvSpPr>
        <p:spPr bwMode="gray">
          <a:xfrm>
            <a:off x="2540000"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7" name="Rectangle 183"/>
          <p:cNvSpPr>
            <a:spLocks noChangeArrowheads="1"/>
          </p:cNvSpPr>
          <p:nvPr/>
        </p:nvSpPr>
        <p:spPr bwMode="gray">
          <a:xfrm>
            <a:off x="2024063" y="5440363"/>
            <a:ext cx="506412"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8" name="Rectangle 184"/>
          <p:cNvSpPr>
            <a:spLocks noChangeArrowheads="1"/>
          </p:cNvSpPr>
          <p:nvPr/>
        </p:nvSpPr>
        <p:spPr bwMode="gray">
          <a:xfrm>
            <a:off x="511175"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9" name="Rectangle 185"/>
          <p:cNvSpPr>
            <a:spLocks noChangeArrowheads="1"/>
          </p:cNvSpPr>
          <p:nvPr/>
        </p:nvSpPr>
        <p:spPr bwMode="gray">
          <a:xfrm>
            <a:off x="4763" y="5440363"/>
            <a:ext cx="506412"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0" name="Rectangle 186"/>
          <p:cNvSpPr>
            <a:spLocks noChangeArrowheads="1"/>
          </p:cNvSpPr>
          <p:nvPr/>
        </p:nvSpPr>
        <p:spPr bwMode="gray">
          <a:xfrm>
            <a:off x="1008063" y="5440363"/>
            <a:ext cx="508000"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1" name="Rectangle 187"/>
          <p:cNvSpPr>
            <a:spLocks noChangeArrowheads="1"/>
          </p:cNvSpPr>
          <p:nvPr/>
        </p:nvSpPr>
        <p:spPr bwMode="gray">
          <a:xfrm>
            <a:off x="1514475" y="4972050"/>
            <a:ext cx="508000"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2" name="Rectangle 188"/>
          <p:cNvSpPr>
            <a:spLocks noChangeArrowheads="1"/>
          </p:cNvSpPr>
          <p:nvPr/>
        </p:nvSpPr>
        <p:spPr bwMode="gray">
          <a:xfrm>
            <a:off x="2532063" y="4972050"/>
            <a:ext cx="508000"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3" name="Rectangle 189"/>
          <p:cNvSpPr>
            <a:spLocks noChangeArrowheads="1"/>
          </p:cNvSpPr>
          <p:nvPr/>
        </p:nvSpPr>
        <p:spPr bwMode="gray">
          <a:xfrm>
            <a:off x="511175" y="4972050"/>
            <a:ext cx="506413" cy="473075"/>
          </a:xfrm>
          <a:prstGeom prst="rect">
            <a:avLst/>
          </a:prstGeom>
          <a:solidFill>
            <a:schemeClr val="folHlink">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4" name="Rectangle 190"/>
          <p:cNvSpPr>
            <a:spLocks noChangeArrowheads="1"/>
          </p:cNvSpPr>
          <p:nvPr/>
        </p:nvSpPr>
        <p:spPr bwMode="gray">
          <a:xfrm>
            <a:off x="12700" y="6386513"/>
            <a:ext cx="508000"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5" name="Rectangle 191"/>
          <p:cNvSpPr>
            <a:spLocks noChangeArrowheads="1"/>
          </p:cNvSpPr>
          <p:nvPr/>
        </p:nvSpPr>
        <p:spPr bwMode="gray">
          <a:xfrm>
            <a:off x="1016000" y="6386513"/>
            <a:ext cx="508000"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6" name="Rectangle 192"/>
          <p:cNvSpPr>
            <a:spLocks noChangeArrowheads="1"/>
          </p:cNvSpPr>
          <p:nvPr/>
        </p:nvSpPr>
        <p:spPr bwMode="gray">
          <a:xfrm>
            <a:off x="2024063" y="6384925"/>
            <a:ext cx="506412" cy="471488"/>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8" name="Rectangle 194"/>
          <p:cNvSpPr>
            <a:spLocks noChangeArrowheads="1"/>
          </p:cNvSpPr>
          <p:nvPr/>
        </p:nvSpPr>
        <p:spPr bwMode="gray">
          <a:xfrm>
            <a:off x="0" y="4908550"/>
            <a:ext cx="9144000" cy="1477963"/>
          </a:xfrm>
          <a:prstGeom prst="rect">
            <a:avLst/>
          </a:prstGeom>
          <a:gradFill rotWithShape="1">
            <a:gsLst>
              <a:gs pos="0">
                <a:schemeClr val="bg1">
                  <a:alpha val="89999"/>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27" name="Rectangle 3"/>
          <p:cNvSpPr>
            <a:spLocks noGrp="1" noChangeArrowheads="1"/>
          </p:cNvSpPr>
          <p:nvPr>
            <p:ph type="body" idx="1"/>
          </p:nvPr>
        </p:nvSpPr>
        <p:spPr bwMode="gray">
          <a:xfrm>
            <a:off x="457200" y="1600200"/>
            <a:ext cx="8229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grpSp>
        <p:nvGrpSpPr>
          <p:cNvPr id="1219" name="Group 195"/>
          <p:cNvGrpSpPr>
            <a:grpSpLocks/>
          </p:cNvGrpSpPr>
          <p:nvPr/>
        </p:nvGrpSpPr>
        <p:grpSpPr bwMode="auto">
          <a:xfrm>
            <a:off x="0" y="357188"/>
            <a:ext cx="1157288" cy="1123950"/>
            <a:chOff x="-9" y="1395"/>
            <a:chExt cx="2985" cy="2898"/>
          </a:xfrm>
        </p:grpSpPr>
        <p:pic>
          <p:nvPicPr>
            <p:cNvPr id="1220" name="Picture 196" descr="pan01"/>
            <p:cNvPicPr>
              <a:picLocks noChangeAspect="1" noChangeArrowheads="1"/>
            </p:cNvPicPr>
            <p:nvPr/>
          </p:nvPicPr>
          <p:blipFill>
            <a:blip r:embed="rId16" cstate="print">
              <a:extLst>
                <a:ext uri="{28A0092B-C50C-407E-A947-70E740481C1C}">
                  <a14:useLocalDpi xmlns:a14="http://schemas.microsoft.com/office/drawing/2010/main" val="0"/>
                </a:ext>
              </a:extLst>
            </a:blip>
            <a:srcRect l="46681" r="2339"/>
            <a:stretch>
              <a:fillRect/>
            </a:stretch>
          </p:blipFill>
          <p:spPr bwMode="gray">
            <a:xfrm>
              <a:off x="0" y="1395"/>
              <a:ext cx="2976" cy="2898"/>
            </a:xfrm>
            <a:prstGeom prst="rect">
              <a:avLst/>
            </a:prstGeom>
            <a:noFill/>
            <a:extLst>
              <a:ext uri="{909E8E84-426E-40DD-AFC4-6F175D3DCCD1}">
                <a14:hiddenFill xmlns:a14="http://schemas.microsoft.com/office/drawing/2010/main">
                  <a:solidFill>
                    <a:srgbClr val="FFFFFF"/>
                  </a:solidFill>
                </a14:hiddenFill>
              </a:ext>
            </a:extLst>
          </p:spPr>
        </p:pic>
        <p:sp>
          <p:nvSpPr>
            <p:cNvPr id="1221" name="Freeform 197" descr="wiz_gold03"/>
            <p:cNvSpPr>
              <a:spLocks/>
            </p:cNvSpPr>
            <p:nvPr/>
          </p:nvSpPr>
          <p:spPr bwMode="gray">
            <a:xfrm>
              <a:off x="-9" y="1493"/>
              <a:ext cx="2841" cy="2599"/>
            </a:xfrm>
            <a:custGeom>
              <a:avLst/>
              <a:gdLst>
                <a:gd name="T0" fmla="*/ 0 w 2841"/>
                <a:gd name="T1" fmla="*/ 18 h 2599"/>
                <a:gd name="T2" fmla="*/ 2841 w 2841"/>
                <a:gd name="T3" fmla="*/ 0 h 2599"/>
                <a:gd name="T4" fmla="*/ 1294 w 2841"/>
                <a:gd name="T5" fmla="*/ 2597 h 2599"/>
                <a:gd name="T6" fmla="*/ 2 w 2841"/>
                <a:gd name="T7" fmla="*/ 2599 h 2599"/>
                <a:gd name="T8" fmla="*/ 0 w 2841"/>
                <a:gd name="T9" fmla="*/ 18 h 2599"/>
              </a:gdLst>
              <a:ahLst/>
              <a:cxnLst>
                <a:cxn ang="0">
                  <a:pos x="T0" y="T1"/>
                </a:cxn>
                <a:cxn ang="0">
                  <a:pos x="T2" y="T3"/>
                </a:cxn>
                <a:cxn ang="0">
                  <a:pos x="T4" y="T5"/>
                </a:cxn>
                <a:cxn ang="0">
                  <a:pos x="T6" y="T7"/>
                </a:cxn>
                <a:cxn ang="0">
                  <a:pos x="T8" y="T9"/>
                </a:cxn>
              </a:cxnLst>
              <a:rect l="0" t="0" r="r" b="b"/>
              <a:pathLst>
                <a:path w="2841" h="2599">
                  <a:moveTo>
                    <a:pt x="0" y="18"/>
                  </a:moveTo>
                  <a:lnTo>
                    <a:pt x="2841" y="0"/>
                  </a:lnTo>
                  <a:lnTo>
                    <a:pt x="1294" y="2597"/>
                  </a:lnTo>
                  <a:lnTo>
                    <a:pt x="2" y="2599"/>
                  </a:lnTo>
                  <a:lnTo>
                    <a:pt x="0" y="18"/>
                  </a:lnTo>
                  <a:close/>
                </a:path>
              </a:pathLst>
            </a:custGeom>
            <a:blipFill dpi="0" rotWithShape="1">
              <a:blip r:embed="rId17"/>
              <a:srcRect/>
              <a:stretch>
                <a:fillRect r="-15708"/>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1222" name="Group 198"/>
          <p:cNvGrpSpPr>
            <a:grpSpLocks/>
          </p:cNvGrpSpPr>
          <p:nvPr/>
        </p:nvGrpSpPr>
        <p:grpSpPr bwMode="auto">
          <a:xfrm>
            <a:off x="-6350" y="195263"/>
            <a:ext cx="1057275" cy="1143000"/>
            <a:chOff x="0" y="1039"/>
            <a:chExt cx="2681" cy="2897"/>
          </a:xfrm>
        </p:grpSpPr>
        <p:pic>
          <p:nvPicPr>
            <p:cNvPr id="1223" name="Picture 199" descr="pan01"/>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l="51730" r="2339"/>
            <a:stretch>
              <a:fillRect/>
            </a:stretch>
          </p:blipFill>
          <p:spPr bwMode="gray">
            <a:xfrm>
              <a:off x="0" y="1039"/>
              <a:ext cx="2681" cy="2897"/>
            </a:xfrm>
            <a:prstGeom prst="rect">
              <a:avLst/>
            </a:prstGeom>
            <a:noFill/>
            <a:extLst>
              <a:ext uri="{909E8E84-426E-40DD-AFC4-6F175D3DCCD1}">
                <a14:hiddenFill xmlns:a14="http://schemas.microsoft.com/office/drawing/2010/main">
                  <a:solidFill>
                    <a:srgbClr val="FFFFFF"/>
                  </a:solidFill>
                </a14:hiddenFill>
              </a:ext>
            </a:extLst>
          </p:spPr>
        </p:pic>
        <p:sp>
          <p:nvSpPr>
            <p:cNvPr id="1224" name="Freeform 200" descr="wiz_gold04"/>
            <p:cNvSpPr>
              <a:spLocks/>
            </p:cNvSpPr>
            <p:nvPr userDrawn="1"/>
          </p:nvSpPr>
          <p:spPr bwMode="gray">
            <a:xfrm>
              <a:off x="0" y="1137"/>
              <a:ext cx="2537" cy="2600"/>
            </a:xfrm>
            <a:custGeom>
              <a:avLst/>
              <a:gdLst>
                <a:gd name="T0" fmla="*/ 0 w 2537"/>
                <a:gd name="T1" fmla="*/ 0 h 2600"/>
                <a:gd name="T2" fmla="*/ 2537 w 2537"/>
                <a:gd name="T3" fmla="*/ 1 h 2600"/>
                <a:gd name="T4" fmla="*/ 991 w 2537"/>
                <a:gd name="T5" fmla="*/ 2597 h 2600"/>
                <a:gd name="T6" fmla="*/ 0 w 2537"/>
                <a:gd name="T7" fmla="*/ 2600 h 2600"/>
                <a:gd name="T8" fmla="*/ 0 w 2537"/>
                <a:gd name="T9" fmla="*/ 0 h 2600"/>
              </a:gdLst>
              <a:ahLst/>
              <a:cxnLst>
                <a:cxn ang="0">
                  <a:pos x="T0" y="T1"/>
                </a:cxn>
                <a:cxn ang="0">
                  <a:pos x="T2" y="T3"/>
                </a:cxn>
                <a:cxn ang="0">
                  <a:pos x="T4" y="T5"/>
                </a:cxn>
                <a:cxn ang="0">
                  <a:pos x="T6" y="T7"/>
                </a:cxn>
                <a:cxn ang="0">
                  <a:pos x="T8" y="T9"/>
                </a:cxn>
              </a:cxnLst>
              <a:rect l="0" t="0" r="r" b="b"/>
              <a:pathLst>
                <a:path w="2537" h="2600">
                  <a:moveTo>
                    <a:pt x="0" y="0"/>
                  </a:moveTo>
                  <a:lnTo>
                    <a:pt x="2537" y="1"/>
                  </a:lnTo>
                  <a:lnTo>
                    <a:pt x="991" y="2597"/>
                  </a:lnTo>
                  <a:lnTo>
                    <a:pt x="0" y="2600"/>
                  </a:lnTo>
                  <a:lnTo>
                    <a:pt x="0" y="0"/>
                  </a:lnTo>
                  <a:close/>
                </a:path>
              </a:pathLst>
            </a:custGeom>
            <a:blipFill dpi="0" rotWithShape="1">
              <a:blip r:embed="rId19"/>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1225" name="Group 201"/>
          <p:cNvGrpSpPr>
            <a:grpSpLocks/>
          </p:cNvGrpSpPr>
          <p:nvPr/>
        </p:nvGrpSpPr>
        <p:grpSpPr bwMode="auto">
          <a:xfrm>
            <a:off x="0" y="0"/>
            <a:ext cx="933450" cy="1239838"/>
            <a:chOff x="-7" y="240"/>
            <a:chExt cx="2407" cy="3199"/>
          </a:xfrm>
        </p:grpSpPr>
        <p:pic>
          <p:nvPicPr>
            <p:cNvPr id="1226" name="Picture 202" descr="pan01"/>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l="60431" r="2339"/>
            <a:stretch>
              <a:fillRect/>
            </a:stretch>
          </p:blipFill>
          <p:spPr bwMode="gray">
            <a:xfrm>
              <a:off x="0" y="240"/>
              <a:ext cx="2400" cy="3199"/>
            </a:xfrm>
            <a:prstGeom prst="rect">
              <a:avLst/>
            </a:prstGeom>
            <a:noFill/>
            <a:extLst>
              <a:ext uri="{909E8E84-426E-40DD-AFC4-6F175D3DCCD1}">
                <a14:hiddenFill xmlns:a14="http://schemas.microsoft.com/office/drawing/2010/main">
                  <a:solidFill>
                    <a:srgbClr val="FFFFFF"/>
                  </a:solidFill>
                </a14:hiddenFill>
              </a:ext>
            </a:extLst>
          </p:spPr>
        </p:pic>
        <p:sp>
          <p:nvSpPr>
            <p:cNvPr id="1227" name="Freeform 203" descr="wiz_gold01"/>
            <p:cNvSpPr>
              <a:spLocks/>
            </p:cNvSpPr>
            <p:nvPr userDrawn="1"/>
          </p:nvSpPr>
          <p:spPr bwMode="gray">
            <a:xfrm>
              <a:off x="-7" y="348"/>
              <a:ext cx="2247" cy="2874"/>
            </a:xfrm>
            <a:custGeom>
              <a:avLst/>
              <a:gdLst>
                <a:gd name="T0" fmla="*/ 7 w 2247"/>
                <a:gd name="T1" fmla="*/ 0 h 2874"/>
                <a:gd name="T2" fmla="*/ 2247 w 2247"/>
                <a:gd name="T3" fmla="*/ 0 h 2874"/>
                <a:gd name="T4" fmla="*/ 540 w 2247"/>
                <a:gd name="T5" fmla="*/ 2868 h 2874"/>
                <a:gd name="T6" fmla="*/ 0 w 2247"/>
                <a:gd name="T7" fmla="*/ 2874 h 2874"/>
                <a:gd name="T8" fmla="*/ 7 w 2247"/>
                <a:gd name="T9" fmla="*/ 0 h 2874"/>
              </a:gdLst>
              <a:ahLst/>
              <a:cxnLst>
                <a:cxn ang="0">
                  <a:pos x="T0" y="T1"/>
                </a:cxn>
                <a:cxn ang="0">
                  <a:pos x="T2" y="T3"/>
                </a:cxn>
                <a:cxn ang="0">
                  <a:pos x="T4" y="T5"/>
                </a:cxn>
                <a:cxn ang="0">
                  <a:pos x="T6" y="T7"/>
                </a:cxn>
                <a:cxn ang="0">
                  <a:pos x="T8" y="T9"/>
                </a:cxn>
              </a:cxnLst>
              <a:rect l="0" t="0" r="r" b="b"/>
              <a:pathLst>
                <a:path w="2247" h="2874">
                  <a:moveTo>
                    <a:pt x="7" y="0"/>
                  </a:moveTo>
                  <a:lnTo>
                    <a:pt x="2247" y="0"/>
                  </a:lnTo>
                  <a:lnTo>
                    <a:pt x="540" y="2868"/>
                  </a:lnTo>
                  <a:lnTo>
                    <a:pt x="0" y="2874"/>
                  </a:lnTo>
                  <a:lnTo>
                    <a:pt x="7" y="0"/>
                  </a:lnTo>
                  <a:close/>
                </a:path>
              </a:pathLst>
            </a:custGeom>
            <a:blipFill dpi="0" rotWithShape="1">
              <a:blip r:embed="rId21"/>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1026" name="Rectangle 2"/>
          <p:cNvSpPr>
            <a:spLocks noGrp="1" noChangeArrowheads="1"/>
          </p:cNvSpPr>
          <p:nvPr>
            <p:ph type="title"/>
          </p:nvPr>
        </p:nvSpPr>
        <p:spPr bwMode="gray">
          <a:xfrm>
            <a:off x="1219200" y="228600"/>
            <a:ext cx="7391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500"/>
                                  </p:stCondLst>
                                  <p:childTnLst>
                                    <p:set>
                                      <p:cBhvr>
                                        <p:cTn id="6" dur="1" fill="hold">
                                          <p:stCondLst>
                                            <p:cond delay="0"/>
                                          </p:stCondLst>
                                        </p:cTn>
                                        <p:tgtEl>
                                          <p:spTgt spid="1219"/>
                                        </p:tgtEl>
                                        <p:attrNameLst>
                                          <p:attrName>style.visibility</p:attrName>
                                        </p:attrNameLst>
                                      </p:cBhvr>
                                      <p:to>
                                        <p:strVal val="visible"/>
                                      </p:to>
                                    </p:set>
                                    <p:animEffect transition="in" filter="wipe(left)">
                                      <p:cBhvr>
                                        <p:cTn id="7" dur="200"/>
                                        <p:tgtEl>
                                          <p:spTgt spid="1219"/>
                                        </p:tgtEl>
                                      </p:cBhvr>
                                    </p:animEffect>
                                  </p:childTnLst>
                                </p:cTn>
                              </p:par>
                            </p:childTnLst>
                          </p:cTn>
                        </p:par>
                        <p:par>
                          <p:cTn id="8" fill="hold" nodeType="afterGroup">
                            <p:stCondLst>
                              <p:cond delay="700"/>
                            </p:stCondLst>
                            <p:childTnLst>
                              <p:par>
                                <p:cTn id="9" presetID="22" presetClass="entr" presetSubtype="8" fill="hold" nodeType="afterEffect">
                                  <p:stCondLst>
                                    <p:cond delay="0"/>
                                  </p:stCondLst>
                                  <p:childTnLst>
                                    <p:set>
                                      <p:cBhvr>
                                        <p:cTn id="10" dur="1" fill="hold">
                                          <p:stCondLst>
                                            <p:cond delay="0"/>
                                          </p:stCondLst>
                                        </p:cTn>
                                        <p:tgtEl>
                                          <p:spTgt spid="1222"/>
                                        </p:tgtEl>
                                        <p:attrNameLst>
                                          <p:attrName>style.visibility</p:attrName>
                                        </p:attrNameLst>
                                      </p:cBhvr>
                                      <p:to>
                                        <p:strVal val="visible"/>
                                      </p:to>
                                    </p:set>
                                    <p:animEffect transition="in" filter="wipe(left)">
                                      <p:cBhvr>
                                        <p:cTn id="11" dur="300"/>
                                        <p:tgtEl>
                                          <p:spTgt spid="1222"/>
                                        </p:tgtEl>
                                      </p:cBhvr>
                                    </p:animEffect>
                                  </p:childTnLst>
                                </p:cTn>
                              </p:par>
                              <p:par>
                                <p:cTn id="12" presetID="22" presetClass="entr" presetSubtype="8" fill="hold" nodeType="withEffect">
                                  <p:stCondLst>
                                    <p:cond delay="400"/>
                                  </p:stCondLst>
                                  <p:childTnLst>
                                    <p:set>
                                      <p:cBhvr>
                                        <p:cTn id="13" dur="1" fill="hold">
                                          <p:stCondLst>
                                            <p:cond delay="0"/>
                                          </p:stCondLst>
                                        </p:cTn>
                                        <p:tgtEl>
                                          <p:spTgt spid="1225"/>
                                        </p:tgtEl>
                                        <p:attrNameLst>
                                          <p:attrName>style.visibility</p:attrName>
                                        </p:attrNameLst>
                                      </p:cBhvr>
                                      <p:to>
                                        <p:strVal val="visible"/>
                                      </p:to>
                                    </p:set>
                                    <p:animEffect transition="in" filter="wipe(left)">
                                      <p:cBhvr>
                                        <p:cTn id="14" dur="300"/>
                                        <p:tgtEl>
                                          <p:spTgt spid="1225"/>
                                        </p:tgtEl>
                                      </p:cBhvr>
                                    </p:animEffect>
                                  </p:childTnLst>
                                </p:cTn>
                              </p:par>
                              <p:par>
                                <p:cTn id="15" presetID="18" presetClass="entr" presetSubtype="6" fill="hold" grpId="1" nodeType="withEffect">
                                  <p:stCondLst>
                                    <p:cond delay="400"/>
                                  </p:stCondLst>
                                  <p:childTnLst>
                                    <p:set>
                                      <p:cBhvr>
                                        <p:cTn id="16" dur="1" fill="hold">
                                          <p:stCondLst>
                                            <p:cond delay="0"/>
                                          </p:stCondLst>
                                        </p:cTn>
                                        <p:tgtEl>
                                          <p:spTgt spid="1026"/>
                                        </p:tgtEl>
                                        <p:attrNameLst>
                                          <p:attrName>style.visibility</p:attrName>
                                        </p:attrNameLst>
                                      </p:cBhvr>
                                      <p:to>
                                        <p:strVal val="visible"/>
                                      </p:to>
                                    </p:set>
                                    <p:animEffect transition="in" filter="strips(downRight)">
                                      <p:cBhvr>
                                        <p:cTn id="17" dur="1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1"/>
    </p:bldLst>
  </p:timing>
  <p:txStyles>
    <p:titleStyle>
      <a:lvl1pPr algn="l" rtl="0" eaLnBrk="1" fontAlgn="base" hangingPunct="1">
        <a:spcBef>
          <a:spcPct val="0"/>
        </a:spcBef>
        <a:spcAft>
          <a:spcPct val="0"/>
        </a:spcAft>
        <a:defRPr sz="3600" b="1">
          <a:solidFill>
            <a:srgbClr val="FFFFFF"/>
          </a:solidFill>
          <a:latin typeface="+mj-lt"/>
          <a:ea typeface="+mj-ea"/>
          <a:cs typeface="+mj-cs"/>
        </a:defRPr>
      </a:lvl1pPr>
      <a:lvl2pPr algn="l" rtl="0" eaLnBrk="1" fontAlgn="base" hangingPunct="1">
        <a:spcBef>
          <a:spcPct val="0"/>
        </a:spcBef>
        <a:spcAft>
          <a:spcPct val="0"/>
        </a:spcAft>
        <a:defRPr sz="3600" b="1">
          <a:solidFill>
            <a:srgbClr val="FFFFFF"/>
          </a:solidFill>
          <a:latin typeface="Arial" charset="0"/>
        </a:defRPr>
      </a:lvl2pPr>
      <a:lvl3pPr algn="l" rtl="0" eaLnBrk="1" fontAlgn="base" hangingPunct="1">
        <a:spcBef>
          <a:spcPct val="0"/>
        </a:spcBef>
        <a:spcAft>
          <a:spcPct val="0"/>
        </a:spcAft>
        <a:defRPr sz="3600" b="1">
          <a:solidFill>
            <a:srgbClr val="FFFFFF"/>
          </a:solidFill>
          <a:latin typeface="Arial" charset="0"/>
        </a:defRPr>
      </a:lvl3pPr>
      <a:lvl4pPr algn="l" rtl="0" eaLnBrk="1" fontAlgn="base" hangingPunct="1">
        <a:spcBef>
          <a:spcPct val="0"/>
        </a:spcBef>
        <a:spcAft>
          <a:spcPct val="0"/>
        </a:spcAft>
        <a:defRPr sz="3600" b="1">
          <a:solidFill>
            <a:srgbClr val="FFFFFF"/>
          </a:solidFill>
          <a:latin typeface="Arial" charset="0"/>
        </a:defRPr>
      </a:lvl4pPr>
      <a:lvl5pPr algn="l" rtl="0" eaLnBrk="1" fontAlgn="base" hangingPunct="1">
        <a:spcBef>
          <a:spcPct val="0"/>
        </a:spcBef>
        <a:spcAft>
          <a:spcPct val="0"/>
        </a:spcAft>
        <a:defRPr sz="3600" b="1">
          <a:solidFill>
            <a:srgbClr val="FFFFFF"/>
          </a:solidFill>
          <a:latin typeface="Arial" charset="0"/>
        </a:defRPr>
      </a:lvl5pPr>
      <a:lvl6pPr marL="457200" algn="l" rtl="0" eaLnBrk="1" fontAlgn="base" hangingPunct="1">
        <a:spcBef>
          <a:spcPct val="0"/>
        </a:spcBef>
        <a:spcAft>
          <a:spcPct val="0"/>
        </a:spcAft>
        <a:defRPr sz="3600" b="1">
          <a:solidFill>
            <a:srgbClr val="FFFFFF"/>
          </a:solidFill>
          <a:latin typeface="Arial" charset="0"/>
        </a:defRPr>
      </a:lvl6pPr>
      <a:lvl7pPr marL="914400" algn="l" rtl="0" eaLnBrk="1" fontAlgn="base" hangingPunct="1">
        <a:spcBef>
          <a:spcPct val="0"/>
        </a:spcBef>
        <a:spcAft>
          <a:spcPct val="0"/>
        </a:spcAft>
        <a:defRPr sz="3600" b="1">
          <a:solidFill>
            <a:srgbClr val="FFFFFF"/>
          </a:solidFill>
          <a:latin typeface="Arial" charset="0"/>
        </a:defRPr>
      </a:lvl7pPr>
      <a:lvl8pPr marL="1371600" algn="l" rtl="0" eaLnBrk="1" fontAlgn="base" hangingPunct="1">
        <a:spcBef>
          <a:spcPct val="0"/>
        </a:spcBef>
        <a:spcAft>
          <a:spcPct val="0"/>
        </a:spcAft>
        <a:defRPr sz="3600" b="1">
          <a:solidFill>
            <a:srgbClr val="FFFFFF"/>
          </a:solidFill>
          <a:latin typeface="Arial" charset="0"/>
        </a:defRPr>
      </a:lvl8pPr>
      <a:lvl9pPr marL="1828800" algn="l" rtl="0" eaLnBrk="1" fontAlgn="base" hangingPunct="1">
        <a:spcBef>
          <a:spcPct val="0"/>
        </a:spcBef>
        <a:spcAft>
          <a:spcPct val="0"/>
        </a:spcAft>
        <a:defRPr sz="3600" b="1">
          <a:solidFill>
            <a:srgbClr val="FFFFFF"/>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emf"/><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emf"/><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emf"/><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emf"/><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emf"/><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1"/>
          <p:cNvSpPr>
            <a:spLocks noGrp="1" noChangeArrowheads="1"/>
          </p:cNvSpPr>
          <p:nvPr>
            <p:ph type="ctrTitle"/>
          </p:nvPr>
        </p:nvSpPr>
        <p:spPr>
          <a:xfrm>
            <a:off x="2427167" y="120508"/>
            <a:ext cx="6752090" cy="870092"/>
          </a:xfrm>
          <a:effectLst>
            <a:outerShdw dist="17961" dir="2700000" algn="ctr" rotWithShape="0">
              <a:srgbClr val="F8F8F8">
                <a:alpha val="50000"/>
              </a:srgbClr>
            </a:outerShdw>
          </a:effectLst>
        </p:spPr>
        <p:txBody>
          <a:bodyPr/>
          <a:lstStyle/>
          <a:p>
            <a:pPr algn="ctr"/>
            <a:r>
              <a:rPr lang="en-US" dirty="0">
                <a:ln w="10541" cmpd="sng">
                  <a:solidFill>
                    <a:schemeClr val="tx1"/>
                  </a:solidFill>
                  <a:prstDash val="solid"/>
                </a:ln>
                <a:solidFill>
                  <a:srgbClr val="92D050"/>
                </a:solidFill>
                <a:effectLst>
                  <a:reflection blurRad="6350" stA="50000" endA="300" endPos="50000" dist="60007" dir="5400000" sy="-100000" algn="bl" rotWithShape="0"/>
                </a:effectLst>
              </a:rPr>
              <a:t>Software Measurement </a:t>
            </a:r>
            <a:br>
              <a:rPr lang="en-US" dirty="0">
                <a:ln w="10541" cmpd="sng">
                  <a:solidFill>
                    <a:schemeClr val="tx1"/>
                  </a:solidFill>
                  <a:prstDash val="solid"/>
                </a:ln>
                <a:solidFill>
                  <a:srgbClr val="92D050"/>
                </a:solidFill>
                <a:effectLst>
                  <a:reflection blurRad="6350" stA="50000" endA="300" endPos="50000" dist="60007" dir="5400000" sy="-100000" algn="bl" rotWithShape="0"/>
                </a:effectLst>
              </a:rPr>
            </a:br>
            <a:r>
              <a:rPr lang="en-US" dirty="0">
                <a:ln w="10541" cmpd="sng">
                  <a:solidFill>
                    <a:schemeClr val="tx1"/>
                  </a:solidFill>
                  <a:prstDash val="solid"/>
                </a:ln>
                <a:solidFill>
                  <a:srgbClr val="92D050"/>
                </a:solidFill>
                <a:effectLst>
                  <a:reflection blurRad="6350" stA="50000" endA="300" endPos="50000" dist="60007" dir="5400000" sy="-100000" algn="bl" rotWithShape="0"/>
                </a:effectLst>
              </a:rPr>
              <a:t>and Analysis</a:t>
            </a:r>
            <a:endParaRPr lang="en-US" dirty="0">
              <a:solidFill>
                <a:srgbClr val="C00000"/>
              </a:solidFill>
            </a:endParaRPr>
          </a:p>
        </p:txBody>
      </p:sp>
      <p:pic>
        <p:nvPicPr>
          <p:cNvPr id="9" name="Picture 59" descr="C:\Users\VOTINH\Desktop\HIT-hk2-N3\Logo HIT\HIT-Bi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4648200"/>
            <a:ext cx="3293381" cy="247021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3810000" y="2245240"/>
            <a:ext cx="5442516" cy="1754326"/>
          </a:xfrm>
          <a:prstGeom prst="rect">
            <a:avLst/>
          </a:prstGeom>
        </p:spPr>
        <p:txBody>
          <a:bodyPr wrap="none">
            <a:spAutoFit/>
          </a:bodyPr>
          <a:lstStyle/>
          <a:p>
            <a:pPr algn="ctr"/>
            <a:r>
              <a:rPr lang="en-US" sz="5400" spc="200" dirty="0" smtClean="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rPr>
              <a:t>Team </a:t>
            </a:r>
          </a:p>
          <a:p>
            <a:pPr algn="ctr"/>
            <a:r>
              <a:rPr lang="en-US" sz="5400" spc="200" dirty="0" smtClean="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rPr>
              <a:t>Assignment </a:t>
            </a:r>
            <a:r>
              <a:rPr lang="en-US" sz="5400" spc="200" dirty="0" smtClean="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rPr>
              <a:t>15</a:t>
            </a:r>
            <a:endParaRPr lang="en-US" sz="5400"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endParaRPr>
          </a:p>
        </p:txBody>
      </p:sp>
      <p:sp>
        <p:nvSpPr>
          <p:cNvPr id="11" name="Rectangle 41"/>
          <p:cNvSpPr txBox="1">
            <a:spLocks noChangeArrowheads="1"/>
          </p:cNvSpPr>
          <p:nvPr/>
        </p:nvSpPr>
        <p:spPr bwMode="gray">
          <a:xfrm>
            <a:off x="3733800" y="4648200"/>
            <a:ext cx="4421875" cy="1053536"/>
          </a:xfrm>
          <a:prstGeom prst="rect">
            <a:avLst/>
          </a:prstGeom>
          <a:noFill/>
          <a:ln>
            <a:noFill/>
          </a:ln>
          <a:effectLst>
            <a:outerShdw dist="17961" dir="2700000" algn="ctr" rotWithShape="0">
              <a:srgbClr val="F8F8F8">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b="1">
                <a:solidFill>
                  <a:schemeClr val="tx2"/>
                </a:solidFill>
                <a:latin typeface="+mj-lt"/>
                <a:ea typeface="+mj-ea"/>
                <a:cs typeface="+mj-cs"/>
              </a:defRPr>
            </a:lvl1pPr>
            <a:lvl2pPr algn="l" rtl="0" eaLnBrk="1" fontAlgn="base" hangingPunct="1">
              <a:spcBef>
                <a:spcPct val="0"/>
              </a:spcBef>
              <a:spcAft>
                <a:spcPct val="0"/>
              </a:spcAft>
              <a:defRPr sz="4000" b="1">
                <a:solidFill>
                  <a:schemeClr val="tx2"/>
                </a:solidFill>
                <a:latin typeface="Arial" charset="0"/>
              </a:defRPr>
            </a:lvl2pPr>
            <a:lvl3pPr algn="l" rtl="0" eaLnBrk="1" fontAlgn="base" hangingPunct="1">
              <a:spcBef>
                <a:spcPct val="0"/>
              </a:spcBef>
              <a:spcAft>
                <a:spcPct val="0"/>
              </a:spcAft>
              <a:defRPr sz="4000" b="1">
                <a:solidFill>
                  <a:schemeClr val="tx2"/>
                </a:solidFill>
                <a:latin typeface="Arial" charset="0"/>
              </a:defRPr>
            </a:lvl3pPr>
            <a:lvl4pPr algn="l" rtl="0" eaLnBrk="1" fontAlgn="base" hangingPunct="1">
              <a:spcBef>
                <a:spcPct val="0"/>
              </a:spcBef>
              <a:spcAft>
                <a:spcPct val="0"/>
              </a:spcAft>
              <a:defRPr sz="4000" b="1">
                <a:solidFill>
                  <a:schemeClr val="tx2"/>
                </a:solidFill>
                <a:latin typeface="Arial" charset="0"/>
              </a:defRPr>
            </a:lvl4pPr>
            <a:lvl5pPr algn="l" rtl="0" eaLnBrk="1" fontAlgn="base" hangingPunct="1">
              <a:spcBef>
                <a:spcPct val="0"/>
              </a:spcBef>
              <a:spcAft>
                <a:spcPct val="0"/>
              </a:spcAft>
              <a:defRPr sz="4000" b="1">
                <a:solidFill>
                  <a:schemeClr val="tx2"/>
                </a:solidFill>
                <a:latin typeface="Arial" charset="0"/>
              </a:defRPr>
            </a:lvl5pPr>
            <a:lvl6pPr marL="457200" algn="l" rtl="0" eaLnBrk="1" fontAlgn="base" hangingPunct="1">
              <a:spcBef>
                <a:spcPct val="0"/>
              </a:spcBef>
              <a:spcAft>
                <a:spcPct val="0"/>
              </a:spcAft>
              <a:defRPr sz="4000" b="1">
                <a:solidFill>
                  <a:schemeClr val="tx2"/>
                </a:solidFill>
                <a:latin typeface="Arial" charset="0"/>
              </a:defRPr>
            </a:lvl6pPr>
            <a:lvl7pPr marL="914400" algn="l" rtl="0" eaLnBrk="1" fontAlgn="base" hangingPunct="1">
              <a:spcBef>
                <a:spcPct val="0"/>
              </a:spcBef>
              <a:spcAft>
                <a:spcPct val="0"/>
              </a:spcAft>
              <a:defRPr sz="4000" b="1">
                <a:solidFill>
                  <a:schemeClr val="tx2"/>
                </a:solidFill>
                <a:latin typeface="Arial" charset="0"/>
              </a:defRPr>
            </a:lvl7pPr>
            <a:lvl8pPr marL="1371600" algn="l" rtl="0" eaLnBrk="1" fontAlgn="base" hangingPunct="1">
              <a:spcBef>
                <a:spcPct val="0"/>
              </a:spcBef>
              <a:spcAft>
                <a:spcPct val="0"/>
              </a:spcAft>
              <a:defRPr sz="4000" b="1">
                <a:solidFill>
                  <a:schemeClr val="tx2"/>
                </a:solidFill>
                <a:latin typeface="Arial" charset="0"/>
              </a:defRPr>
            </a:lvl8pPr>
            <a:lvl9pPr marL="1828800" algn="l" rtl="0" eaLnBrk="1" fontAlgn="base" hangingPunct="1">
              <a:spcBef>
                <a:spcPct val="0"/>
              </a:spcBef>
              <a:spcAft>
                <a:spcPct val="0"/>
              </a:spcAft>
              <a:defRPr sz="4000" b="1">
                <a:solidFill>
                  <a:schemeClr val="tx2"/>
                </a:solidFill>
                <a:latin typeface="Arial" charset="0"/>
              </a:defRPr>
            </a:lvl9pPr>
          </a:lstStyle>
          <a:p>
            <a:r>
              <a:rPr lang="en-US" sz="2800" dirty="0" smtClean="0">
                <a:solidFill>
                  <a:schemeClr val="tx1"/>
                </a:solidFill>
              </a:rPr>
              <a:t>-------=====-------</a:t>
            </a:r>
          </a:p>
          <a:p>
            <a:r>
              <a:rPr lang="en-US" sz="2800" dirty="0" smtClean="0">
                <a:solidFill>
                  <a:srgbClr val="C00000"/>
                </a:solidFill>
              </a:rPr>
              <a:t>K15T2 - Team 2</a:t>
            </a:r>
          </a:p>
          <a:p>
            <a:r>
              <a:rPr lang="en-US" sz="2800" dirty="0" smtClean="0">
                <a:solidFill>
                  <a:schemeClr val="tx1"/>
                </a:solidFill>
              </a:rPr>
              <a:t>-------=====-------</a:t>
            </a:r>
          </a:p>
        </p:txBody>
      </p:sp>
    </p:spTree>
  </p:cSld>
  <p:clrMapOvr>
    <a:masterClrMapping/>
  </p:clrMapOvr>
  <mc:AlternateContent xmlns:mc="http://schemas.openxmlformats.org/markup-compatibility/2006" xmlns:p14="http://schemas.microsoft.com/office/powerpoint/2010/main">
    <mc:Choice Requires="p14">
      <p:transition spd="slow" p14:dur="20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6" presetClass="entr" presetSubtype="16"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ircle(in)">
                                      <p:cBhvr>
                                        <p:cTn id="16"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Process</a:t>
            </a:r>
          </a:p>
        </p:txBody>
      </p:sp>
      <p:sp>
        <p:nvSpPr>
          <p:cNvPr id="3" name="Content Placeholder 2"/>
          <p:cNvSpPr>
            <a:spLocks noGrp="1"/>
          </p:cNvSpPr>
          <p:nvPr>
            <p:ph idx="1"/>
          </p:nvPr>
        </p:nvSpPr>
        <p:spPr/>
        <p:txBody>
          <a:bodyPr/>
          <a:lstStyle/>
          <a:p>
            <a:pPr marL="0" lvl="0" indent="0">
              <a:buNone/>
            </a:pPr>
            <a:r>
              <a:rPr lang="en-US" sz="2800" b="1" dirty="0" smtClean="0">
                <a:solidFill>
                  <a:srgbClr val="C00000"/>
                </a:solidFill>
              </a:rPr>
              <a:t>5. Control </a:t>
            </a:r>
            <a:r>
              <a:rPr lang="en-US" sz="2800" b="1" dirty="0">
                <a:solidFill>
                  <a:srgbClr val="C00000"/>
                </a:solidFill>
              </a:rPr>
              <a:t>the process.</a:t>
            </a:r>
            <a:r>
              <a:rPr lang="en-US" sz="2800" dirty="0">
                <a:solidFill>
                  <a:srgbClr val="C00000"/>
                </a:solidFill>
              </a:rPr>
              <a:t>  </a:t>
            </a:r>
            <a:endParaRPr lang="en-US" sz="2800" dirty="0" smtClean="0">
              <a:solidFill>
                <a:srgbClr val="C00000"/>
              </a:solidFill>
            </a:endParaRPr>
          </a:p>
          <a:p>
            <a:pPr marL="400050" lvl="1" indent="0">
              <a:buNone/>
            </a:pPr>
            <a:r>
              <a:rPr lang="en-US" dirty="0" smtClean="0"/>
              <a:t>If </a:t>
            </a:r>
            <a:r>
              <a:rPr lang="en-US" dirty="0"/>
              <a:t>measurements of product or performance attributes indicate that the process varies in unexpected or unpredictable ways, actions must be taken to remove assignable causes, stabilize the variability, and (if appropriate) return the process to its natural level of performance.</a:t>
            </a:r>
          </a:p>
          <a:p>
            <a:endParaRPr lang="en-US" sz="2800" dirty="0"/>
          </a:p>
        </p:txBody>
      </p:sp>
    </p:spTree>
    <p:extLst>
      <p:ext uri="{BB962C8B-B14F-4D97-AF65-F5344CB8AC3E}">
        <p14:creationId xmlns:p14="http://schemas.microsoft.com/office/powerpoint/2010/main" val="1899613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Process</a:t>
            </a:r>
          </a:p>
        </p:txBody>
      </p:sp>
      <p:sp>
        <p:nvSpPr>
          <p:cNvPr id="3" name="Content Placeholder 2"/>
          <p:cNvSpPr>
            <a:spLocks noGrp="1"/>
          </p:cNvSpPr>
          <p:nvPr>
            <p:ph idx="1"/>
          </p:nvPr>
        </p:nvSpPr>
        <p:spPr/>
        <p:txBody>
          <a:bodyPr/>
          <a:lstStyle/>
          <a:p>
            <a:pPr marL="0" lvl="0" indent="0">
              <a:buNone/>
            </a:pPr>
            <a:r>
              <a:rPr lang="en-US" sz="2800" b="1" dirty="0" smtClean="0">
                <a:solidFill>
                  <a:srgbClr val="0070C0"/>
                </a:solidFill>
              </a:rPr>
              <a:t>6. Improve </a:t>
            </a:r>
            <a:r>
              <a:rPr lang="en-US" sz="2800" b="1" dirty="0">
                <a:solidFill>
                  <a:srgbClr val="0070C0"/>
                </a:solidFill>
              </a:rPr>
              <a:t>the process.</a:t>
            </a:r>
            <a:r>
              <a:rPr lang="en-US" sz="2800" dirty="0">
                <a:solidFill>
                  <a:srgbClr val="0070C0"/>
                </a:solidFill>
              </a:rPr>
              <a:t> </a:t>
            </a:r>
            <a:endParaRPr lang="en-US" sz="2800" dirty="0" smtClean="0">
              <a:solidFill>
                <a:srgbClr val="0070C0"/>
              </a:solidFill>
            </a:endParaRPr>
          </a:p>
          <a:p>
            <a:pPr marL="400050" lvl="1" indent="0">
              <a:buNone/>
            </a:pPr>
            <a:r>
              <a:rPr lang="en-US" dirty="0" smtClean="0"/>
              <a:t>Once </a:t>
            </a:r>
            <a:r>
              <a:rPr lang="en-US" dirty="0"/>
              <a:t>measurements indicate that all variability in a process comes from a constant system of chance causes (i.e., only natural or inherent variation exists), process performance data can be relied on and used to guide actions aimed at changing the level of performance. Improvement actions whose benefits are subsequently validated by measurement can then be used to update and evolve the process definition.</a:t>
            </a:r>
          </a:p>
          <a:p>
            <a:endParaRPr lang="en-US" sz="2800" dirty="0"/>
          </a:p>
        </p:txBody>
      </p:sp>
    </p:spTree>
    <p:extLst>
      <p:ext uri="{BB962C8B-B14F-4D97-AF65-F5344CB8AC3E}">
        <p14:creationId xmlns:p14="http://schemas.microsoft.com/office/powerpoint/2010/main" val="713250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anim calcmode="lin" valueType="num">
                                      <p:cBhvr>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8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76200" y="1219199"/>
            <a:ext cx="4191000" cy="6019801"/>
          </a:xfrm>
          <a:prstGeom prst="rect">
            <a:avLst/>
          </a:prstGeom>
          <a:noFill/>
          <a:extLst>
            <a:ext uri="{909E8E84-426E-40DD-AFC4-6F175D3DCCD1}">
              <a14:hiddenFill xmlns:a14="http://schemas.microsoft.com/office/drawing/2010/main">
                <a:solidFill>
                  <a:srgbClr val="FFFFFF"/>
                </a:solidFill>
              </a14:hiddenFill>
            </a:ext>
          </a:extLst>
        </p:spPr>
      </p:pic>
      <p:sp>
        <p:nvSpPr>
          <p:cNvPr id="35844" name="Line 4"/>
          <p:cNvSpPr>
            <a:spLocks noChangeShapeType="1"/>
          </p:cNvSpPr>
          <p:nvPr/>
        </p:nvSpPr>
        <p:spPr bwMode="black">
          <a:xfrm>
            <a:off x="2971800" y="3048000"/>
            <a:ext cx="4800600" cy="0"/>
          </a:xfrm>
          <a:prstGeom prst="line">
            <a:avLst/>
          </a:prstGeom>
          <a:noFill/>
          <a:ln w="28575" cap="rnd">
            <a:solidFill>
              <a:srgbClr val="00B05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7" name="Rectangle 7"/>
          <p:cNvSpPr>
            <a:spLocks noGrp="1" noChangeArrowheads="1"/>
          </p:cNvSpPr>
          <p:nvPr>
            <p:ph type="title"/>
          </p:nvPr>
        </p:nvSpPr>
        <p:spPr/>
        <p:txBody>
          <a:bodyPr/>
          <a:lstStyle/>
          <a:p>
            <a:r>
              <a:rPr lang="en-US" dirty="0"/>
              <a:t>Contents</a:t>
            </a:r>
          </a:p>
        </p:txBody>
      </p:sp>
      <p:sp>
        <p:nvSpPr>
          <p:cNvPr id="35848" name="Rectangle 8"/>
          <p:cNvSpPr>
            <a:spLocks noChangeArrowheads="1"/>
          </p:cNvSpPr>
          <p:nvPr/>
        </p:nvSpPr>
        <p:spPr bwMode="black">
          <a:xfrm>
            <a:off x="3657600" y="26670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Introduction</a:t>
            </a:r>
          </a:p>
        </p:txBody>
      </p:sp>
      <p:sp>
        <p:nvSpPr>
          <p:cNvPr id="35849" name="Line 9"/>
          <p:cNvSpPr>
            <a:spLocks noChangeShapeType="1"/>
          </p:cNvSpPr>
          <p:nvPr/>
        </p:nvSpPr>
        <p:spPr bwMode="black">
          <a:xfrm>
            <a:off x="2955925" y="3810000"/>
            <a:ext cx="4800600" cy="0"/>
          </a:xfrm>
          <a:prstGeom prst="line">
            <a:avLst/>
          </a:prstGeom>
          <a:noFill/>
          <a:ln w="28575" cap="rnd">
            <a:solidFill>
              <a:srgbClr val="C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0" name="Rectangle 10"/>
          <p:cNvSpPr>
            <a:spLocks noChangeArrowheads="1"/>
          </p:cNvSpPr>
          <p:nvPr/>
        </p:nvSpPr>
        <p:spPr bwMode="black">
          <a:xfrm>
            <a:off x="3608387" y="34290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Measurement Process</a:t>
            </a:r>
            <a:endParaRPr lang="en-US" dirty="0"/>
          </a:p>
        </p:txBody>
      </p:sp>
      <p:sp>
        <p:nvSpPr>
          <p:cNvPr id="35851" name="Line 11"/>
          <p:cNvSpPr>
            <a:spLocks noChangeShapeType="1"/>
          </p:cNvSpPr>
          <p:nvPr/>
        </p:nvSpPr>
        <p:spPr bwMode="black">
          <a:xfrm>
            <a:off x="2971800" y="4560888"/>
            <a:ext cx="4800600" cy="0"/>
          </a:xfrm>
          <a:prstGeom prst="line">
            <a:avLst/>
          </a:prstGeom>
          <a:noFill/>
          <a:ln w="28575" cap="rnd">
            <a:solidFill>
              <a:srgbClr val="7030A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2" name="Rectangle 12"/>
          <p:cNvSpPr>
            <a:spLocks noChangeArrowheads="1"/>
          </p:cNvSpPr>
          <p:nvPr/>
        </p:nvSpPr>
        <p:spPr bwMode="black">
          <a:xfrm>
            <a:off x="3518990" y="4168160"/>
            <a:ext cx="40248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en-US" dirty="0"/>
              <a:t>Time and Roles for collecting data</a:t>
            </a:r>
            <a:endParaRPr lang="en-US" dirty="0"/>
          </a:p>
        </p:txBody>
      </p:sp>
      <p:pic>
        <p:nvPicPr>
          <p:cNvPr id="55" name="Picture 59" descr="C:\Users\VOTINH\Desktop\HIT-hk2-N3\Logo HIT\HIT-Bi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56525" y="5805226"/>
            <a:ext cx="1611954" cy="1209055"/>
          </a:xfrm>
          <a:prstGeom prst="rect">
            <a:avLst/>
          </a:prstGeom>
          <a:noFill/>
          <a:extLst>
            <a:ext uri="{909E8E84-426E-40DD-AFC4-6F175D3DCCD1}">
              <a14:hiddenFill xmlns:a14="http://schemas.microsoft.com/office/drawing/2010/main">
                <a:solidFill>
                  <a:srgbClr val="FFFFFF"/>
                </a:solidFill>
              </a14:hiddenFill>
            </a:ext>
          </a:extLst>
        </p:spPr>
      </p:pic>
      <p:sp>
        <p:nvSpPr>
          <p:cNvPr id="33" name="Line 9"/>
          <p:cNvSpPr>
            <a:spLocks noChangeShapeType="1"/>
          </p:cNvSpPr>
          <p:nvPr/>
        </p:nvSpPr>
        <p:spPr bwMode="black">
          <a:xfrm>
            <a:off x="2955925" y="5410200"/>
            <a:ext cx="4800600" cy="0"/>
          </a:xfrm>
          <a:prstGeom prst="line">
            <a:avLst/>
          </a:prstGeom>
          <a:noFill/>
          <a:ln w="28575" cap="rnd">
            <a:solidFill>
              <a:schemeClr val="accent6">
                <a:lumMod val="60000"/>
                <a:lumOff val="40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4" name="Rectangle 10"/>
          <p:cNvSpPr>
            <a:spLocks noChangeArrowheads="1"/>
          </p:cNvSpPr>
          <p:nvPr/>
        </p:nvSpPr>
        <p:spPr bwMode="black">
          <a:xfrm>
            <a:off x="3608387" y="4964668"/>
            <a:ext cx="42063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en-US" dirty="0"/>
              <a:t>Management Goals and </a:t>
            </a:r>
            <a:r>
              <a:rPr lang="en-US" dirty="0" smtClean="0"/>
              <a:t>Sub goals</a:t>
            </a:r>
            <a:endParaRPr lang="en-US" dirty="0"/>
          </a:p>
        </p:txBody>
      </p:sp>
      <p:sp>
        <p:nvSpPr>
          <p:cNvPr id="42" name="Line 9"/>
          <p:cNvSpPr>
            <a:spLocks noChangeShapeType="1"/>
          </p:cNvSpPr>
          <p:nvPr/>
        </p:nvSpPr>
        <p:spPr bwMode="black">
          <a:xfrm>
            <a:off x="2955925" y="6096000"/>
            <a:ext cx="4800600" cy="0"/>
          </a:xfrm>
          <a:prstGeom prst="line">
            <a:avLst/>
          </a:prstGeom>
          <a:noFill/>
          <a:ln w="28575" cap="rnd">
            <a:solidFill>
              <a:srgbClr val="00206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3" name="Rectangle 10"/>
          <p:cNvSpPr>
            <a:spLocks noChangeArrowheads="1"/>
          </p:cNvSpPr>
          <p:nvPr/>
        </p:nvSpPr>
        <p:spPr bwMode="black">
          <a:xfrm>
            <a:off x="3608387" y="5726668"/>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GQM for Viking Project</a:t>
            </a:r>
          </a:p>
        </p:txBody>
      </p:sp>
      <p:grpSp>
        <p:nvGrpSpPr>
          <p:cNvPr id="84" name="Group 94"/>
          <p:cNvGrpSpPr>
            <a:grpSpLocks/>
          </p:cNvGrpSpPr>
          <p:nvPr/>
        </p:nvGrpSpPr>
        <p:grpSpPr bwMode="auto">
          <a:xfrm>
            <a:off x="2955925" y="2642632"/>
            <a:ext cx="393700" cy="393700"/>
            <a:chOff x="2543" y="1006"/>
            <a:chExt cx="416" cy="416"/>
          </a:xfrm>
          <a:solidFill>
            <a:srgbClr val="2B7C02"/>
          </a:solidFill>
          <a:effectLst>
            <a:outerShdw blurRad="76200" dir="13500000" sy="23000" kx="1200000" algn="br" rotWithShape="0">
              <a:prstClr val="black">
                <a:alpha val="20000"/>
              </a:prstClr>
            </a:outerShdw>
          </a:effectLst>
        </p:grpSpPr>
        <p:sp>
          <p:nvSpPr>
            <p:cNvPr id="85" name="Oval 52"/>
            <p:cNvSpPr>
              <a:spLocks noChangeArrowheads="1"/>
            </p:cNvSpPr>
            <p:nvPr/>
          </p:nvSpPr>
          <p:spPr bwMode="gray">
            <a:xfrm>
              <a:off x="2543" y="1006"/>
              <a:ext cx="416" cy="416"/>
            </a:xfrm>
            <a:prstGeom prst="ellipse">
              <a:avLst/>
            </a:prstGeom>
            <a:grp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86" name="Group 53"/>
            <p:cNvGrpSpPr>
              <a:grpSpLocks/>
            </p:cNvGrpSpPr>
            <p:nvPr/>
          </p:nvGrpSpPr>
          <p:grpSpPr bwMode="auto">
            <a:xfrm rot="-2288454">
              <a:off x="2578" y="1034"/>
              <a:ext cx="348" cy="356"/>
              <a:chOff x="887" y="2040"/>
              <a:chExt cx="433" cy="422"/>
            </a:xfrm>
            <a:grpFill/>
          </p:grpSpPr>
          <p:pic>
            <p:nvPicPr>
              <p:cNvPr id="88" name="Picture 54"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grpFill/>
              <a:extLst/>
            </p:spPr>
          </p:pic>
          <p:sp>
            <p:nvSpPr>
              <p:cNvPr id="89" name="Oval 55"/>
              <p:cNvSpPr>
                <a:spLocks noChangeArrowheads="1"/>
              </p:cNvSpPr>
              <p:nvPr/>
            </p:nvSpPr>
            <p:spPr bwMode="gray">
              <a:xfrm>
                <a:off x="887" y="2040"/>
                <a:ext cx="433" cy="422"/>
              </a:xfrm>
              <a:prstGeom prst="ellipse">
                <a:avLst/>
              </a:prstGeom>
              <a:grp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90" name="Picture 56"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grpFill/>
              <a:extLst/>
            </p:spPr>
          </p:pic>
        </p:grpSp>
        <p:pic>
          <p:nvPicPr>
            <p:cNvPr id="87" name="Picture 57"/>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91" name="Group 93"/>
          <p:cNvGrpSpPr>
            <a:grpSpLocks/>
          </p:cNvGrpSpPr>
          <p:nvPr/>
        </p:nvGrpSpPr>
        <p:grpSpPr bwMode="auto">
          <a:xfrm>
            <a:off x="2971800" y="3416300"/>
            <a:ext cx="393700" cy="393700"/>
            <a:chOff x="3071" y="1006"/>
            <a:chExt cx="416" cy="416"/>
          </a:xfrm>
          <a:solidFill>
            <a:srgbClr val="FF0000"/>
          </a:solidFill>
        </p:grpSpPr>
        <p:sp>
          <p:nvSpPr>
            <p:cNvPr id="92" name="Oval 62"/>
            <p:cNvSpPr>
              <a:spLocks noChangeArrowheads="1"/>
            </p:cNvSpPr>
            <p:nvPr/>
          </p:nvSpPr>
          <p:spPr bwMode="gray">
            <a:xfrm>
              <a:off x="3071" y="1006"/>
              <a:ext cx="416" cy="416"/>
            </a:xfrm>
            <a:prstGeom prst="ellipse">
              <a:avLst/>
            </a:prstGeom>
            <a:grp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93" name="Group 63"/>
            <p:cNvGrpSpPr>
              <a:grpSpLocks/>
            </p:cNvGrpSpPr>
            <p:nvPr/>
          </p:nvGrpSpPr>
          <p:grpSpPr bwMode="auto">
            <a:xfrm rot="-2288454">
              <a:off x="3106" y="1034"/>
              <a:ext cx="348" cy="356"/>
              <a:chOff x="887" y="2040"/>
              <a:chExt cx="433" cy="422"/>
            </a:xfrm>
            <a:grpFill/>
          </p:grpSpPr>
          <p:pic>
            <p:nvPicPr>
              <p:cNvPr id="95" name="Picture 64"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grpFill/>
              <a:extLst/>
            </p:spPr>
          </p:pic>
          <p:sp>
            <p:nvSpPr>
              <p:cNvPr id="96" name="Oval 65"/>
              <p:cNvSpPr>
                <a:spLocks noChangeArrowheads="1"/>
              </p:cNvSpPr>
              <p:nvPr/>
            </p:nvSpPr>
            <p:spPr bwMode="gray">
              <a:xfrm>
                <a:off x="887" y="2040"/>
                <a:ext cx="433" cy="422"/>
              </a:xfrm>
              <a:prstGeom prst="ellipse">
                <a:avLst/>
              </a:prstGeom>
              <a:grp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97" name="Picture 66"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grpFill/>
              <a:extLst/>
            </p:spPr>
          </p:pic>
        </p:grpSp>
        <p:pic>
          <p:nvPicPr>
            <p:cNvPr id="94" name="Picture 86"/>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98" name="Group 92"/>
          <p:cNvGrpSpPr>
            <a:grpSpLocks/>
          </p:cNvGrpSpPr>
          <p:nvPr/>
        </p:nvGrpSpPr>
        <p:grpSpPr bwMode="auto">
          <a:xfrm>
            <a:off x="2959100" y="4143792"/>
            <a:ext cx="393700" cy="393700"/>
            <a:chOff x="3647" y="1006"/>
            <a:chExt cx="416" cy="416"/>
          </a:xfrm>
          <a:solidFill>
            <a:srgbClr val="7030A0"/>
          </a:solidFill>
        </p:grpSpPr>
        <p:sp>
          <p:nvSpPr>
            <p:cNvPr id="99" name="Oval 67"/>
            <p:cNvSpPr>
              <a:spLocks noChangeArrowheads="1"/>
            </p:cNvSpPr>
            <p:nvPr/>
          </p:nvSpPr>
          <p:spPr bwMode="gray">
            <a:xfrm>
              <a:off x="3647" y="1006"/>
              <a:ext cx="416" cy="416"/>
            </a:xfrm>
            <a:prstGeom prst="ellipse">
              <a:avLst/>
            </a:prstGeom>
            <a:grp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100" name="Group 68"/>
            <p:cNvGrpSpPr>
              <a:grpSpLocks/>
            </p:cNvGrpSpPr>
            <p:nvPr/>
          </p:nvGrpSpPr>
          <p:grpSpPr bwMode="auto">
            <a:xfrm rot="-2288454">
              <a:off x="3682" y="1034"/>
              <a:ext cx="348" cy="356"/>
              <a:chOff x="887" y="2040"/>
              <a:chExt cx="433" cy="422"/>
            </a:xfrm>
            <a:grpFill/>
          </p:grpSpPr>
          <p:pic>
            <p:nvPicPr>
              <p:cNvPr id="102" name="Picture 69"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grpFill/>
              <a:extLst/>
            </p:spPr>
          </p:pic>
          <p:sp>
            <p:nvSpPr>
              <p:cNvPr id="103" name="Oval 70"/>
              <p:cNvSpPr>
                <a:spLocks noChangeArrowheads="1"/>
              </p:cNvSpPr>
              <p:nvPr/>
            </p:nvSpPr>
            <p:spPr bwMode="gray">
              <a:xfrm>
                <a:off x="887" y="2040"/>
                <a:ext cx="433" cy="422"/>
              </a:xfrm>
              <a:prstGeom prst="ellipse">
                <a:avLst/>
              </a:prstGeom>
              <a:grp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104" name="Picture 71"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grpFill/>
              <a:extLst/>
            </p:spPr>
          </p:pic>
        </p:grpSp>
        <p:pic>
          <p:nvPicPr>
            <p:cNvPr id="101" name="Picture 87"/>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5" name="Group 91"/>
          <p:cNvGrpSpPr>
            <a:grpSpLocks/>
          </p:cNvGrpSpPr>
          <p:nvPr/>
        </p:nvGrpSpPr>
        <p:grpSpPr bwMode="auto">
          <a:xfrm>
            <a:off x="2948139" y="4964668"/>
            <a:ext cx="393700" cy="393700"/>
            <a:chOff x="4213" y="1006"/>
            <a:chExt cx="416" cy="416"/>
          </a:xfrm>
          <a:solidFill>
            <a:srgbClr val="D0D505"/>
          </a:solidFill>
        </p:grpSpPr>
        <p:sp>
          <p:nvSpPr>
            <p:cNvPr id="106" name="Oval 72"/>
            <p:cNvSpPr>
              <a:spLocks noChangeArrowheads="1"/>
            </p:cNvSpPr>
            <p:nvPr/>
          </p:nvSpPr>
          <p:spPr bwMode="gray">
            <a:xfrm>
              <a:off x="4213" y="1006"/>
              <a:ext cx="416" cy="416"/>
            </a:xfrm>
            <a:prstGeom prst="ellipse">
              <a:avLst/>
            </a:prstGeom>
            <a:grp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107" name="Group 73"/>
            <p:cNvGrpSpPr>
              <a:grpSpLocks/>
            </p:cNvGrpSpPr>
            <p:nvPr/>
          </p:nvGrpSpPr>
          <p:grpSpPr bwMode="auto">
            <a:xfrm rot="-2288454">
              <a:off x="4248" y="1034"/>
              <a:ext cx="348" cy="356"/>
              <a:chOff x="887" y="2040"/>
              <a:chExt cx="433" cy="422"/>
            </a:xfrm>
            <a:grpFill/>
          </p:grpSpPr>
          <p:pic>
            <p:nvPicPr>
              <p:cNvPr id="109" name="Picture 74"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grpFill/>
              <a:extLst/>
            </p:spPr>
          </p:pic>
          <p:sp>
            <p:nvSpPr>
              <p:cNvPr id="110" name="Oval 75"/>
              <p:cNvSpPr>
                <a:spLocks noChangeArrowheads="1"/>
              </p:cNvSpPr>
              <p:nvPr/>
            </p:nvSpPr>
            <p:spPr bwMode="gray">
              <a:xfrm>
                <a:off x="887" y="2040"/>
                <a:ext cx="433" cy="422"/>
              </a:xfrm>
              <a:prstGeom prst="ellipse">
                <a:avLst/>
              </a:prstGeom>
              <a:grp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111" name="Picture 76"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grpFill/>
              <a:extLst/>
            </p:spPr>
          </p:pic>
        </p:grpSp>
        <p:pic>
          <p:nvPicPr>
            <p:cNvPr id="108" name="Picture 88"/>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12" name="Group 91"/>
          <p:cNvGrpSpPr>
            <a:grpSpLocks/>
          </p:cNvGrpSpPr>
          <p:nvPr/>
        </p:nvGrpSpPr>
        <p:grpSpPr bwMode="auto">
          <a:xfrm>
            <a:off x="2973692" y="5702228"/>
            <a:ext cx="393700" cy="393700"/>
            <a:chOff x="4213" y="1006"/>
            <a:chExt cx="416" cy="416"/>
          </a:xfrm>
          <a:solidFill>
            <a:srgbClr val="000066"/>
          </a:solidFill>
        </p:grpSpPr>
        <p:sp>
          <p:nvSpPr>
            <p:cNvPr id="113" name="Oval 72"/>
            <p:cNvSpPr>
              <a:spLocks noChangeArrowheads="1"/>
            </p:cNvSpPr>
            <p:nvPr/>
          </p:nvSpPr>
          <p:spPr bwMode="gray">
            <a:xfrm>
              <a:off x="4213" y="1006"/>
              <a:ext cx="416" cy="416"/>
            </a:xfrm>
            <a:prstGeom prst="ellipse">
              <a:avLst/>
            </a:prstGeom>
            <a:grp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114" name="Group 73"/>
            <p:cNvGrpSpPr>
              <a:grpSpLocks/>
            </p:cNvGrpSpPr>
            <p:nvPr/>
          </p:nvGrpSpPr>
          <p:grpSpPr bwMode="auto">
            <a:xfrm rot="-2288454">
              <a:off x="4248" y="1034"/>
              <a:ext cx="348" cy="356"/>
              <a:chOff x="887" y="2040"/>
              <a:chExt cx="433" cy="422"/>
            </a:xfrm>
            <a:grpFill/>
          </p:grpSpPr>
          <p:pic>
            <p:nvPicPr>
              <p:cNvPr id="116" name="Picture 74"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grpFill/>
              <a:extLst/>
            </p:spPr>
          </p:pic>
          <p:sp>
            <p:nvSpPr>
              <p:cNvPr id="117" name="Oval 75"/>
              <p:cNvSpPr>
                <a:spLocks noChangeArrowheads="1"/>
              </p:cNvSpPr>
              <p:nvPr/>
            </p:nvSpPr>
            <p:spPr bwMode="gray">
              <a:xfrm>
                <a:off x="887" y="2040"/>
                <a:ext cx="433" cy="422"/>
              </a:xfrm>
              <a:prstGeom prst="ellipse">
                <a:avLst/>
              </a:prstGeom>
              <a:grp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118" name="Picture 76"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grpFill/>
              <a:extLst/>
            </p:spPr>
          </p:pic>
        </p:grpSp>
        <p:pic>
          <p:nvPicPr>
            <p:cNvPr id="115" name="Picture 88"/>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9" name="Striped Right Arrow 118"/>
          <p:cNvSpPr/>
          <p:nvPr/>
        </p:nvSpPr>
        <p:spPr bwMode="auto">
          <a:xfrm rot="10800000">
            <a:off x="6397388" y="3810000"/>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285293210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5848"/>
                                        </p:tgtEl>
                                        <p:attrNameLst>
                                          <p:attrName>style.visibility</p:attrName>
                                        </p:attrNameLst>
                                      </p:cBhvr>
                                      <p:to>
                                        <p:strVal val="visible"/>
                                      </p:to>
                                    </p:set>
                                    <p:anim calcmode="lin" valueType="num">
                                      <p:cBhvr>
                                        <p:cTn id="7" dur="1000" fill="hold"/>
                                        <p:tgtEl>
                                          <p:spTgt spid="35848"/>
                                        </p:tgtEl>
                                        <p:attrNameLst>
                                          <p:attrName>ppt_w</p:attrName>
                                        </p:attrNameLst>
                                      </p:cBhvr>
                                      <p:tavLst>
                                        <p:tav tm="0">
                                          <p:val>
                                            <p:fltVal val="0"/>
                                          </p:val>
                                        </p:tav>
                                        <p:tav tm="100000">
                                          <p:val>
                                            <p:strVal val="#ppt_w"/>
                                          </p:val>
                                        </p:tav>
                                      </p:tavLst>
                                    </p:anim>
                                    <p:anim calcmode="lin" valueType="num">
                                      <p:cBhvr>
                                        <p:cTn id="8" dur="1000" fill="hold"/>
                                        <p:tgtEl>
                                          <p:spTgt spid="35848"/>
                                        </p:tgtEl>
                                        <p:attrNameLst>
                                          <p:attrName>ppt_h</p:attrName>
                                        </p:attrNameLst>
                                      </p:cBhvr>
                                      <p:tavLst>
                                        <p:tav tm="0">
                                          <p:val>
                                            <p:fltVal val="0"/>
                                          </p:val>
                                        </p:tav>
                                        <p:tav tm="100000">
                                          <p:val>
                                            <p:strVal val="#ppt_h"/>
                                          </p:val>
                                        </p:tav>
                                      </p:tavLst>
                                    </p:anim>
                                    <p:anim calcmode="lin" valueType="num">
                                      <p:cBhvr>
                                        <p:cTn id="9" dur="1000" fill="hold"/>
                                        <p:tgtEl>
                                          <p:spTgt spid="35848"/>
                                        </p:tgtEl>
                                        <p:attrNameLst>
                                          <p:attrName>style.rotation</p:attrName>
                                        </p:attrNameLst>
                                      </p:cBhvr>
                                      <p:tavLst>
                                        <p:tav tm="0">
                                          <p:val>
                                            <p:fltVal val="90"/>
                                          </p:val>
                                        </p:tav>
                                        <p:tav tm="100000">
                                          <p:val>
                                            <p:fltVal val="0"/>
                                          </p:val>
                                        </p:tav>
                                      </p:tavLst>
                                    </p:anim>
                                    <p:animEffect transition="in" filter="fade">
                                      <p:cBhvr>
                                        <p:cTn id="10" dur="1000"/>
                                        <p:tgtEl>
                                          <p:spTgt spid="35848"/>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5850"/>
                                        </p:tgtEl>
                                        <p:attrNameLst>
                                          <p:attrName>style.visibility</p:attrName>
                                        </p:attrNameLst>
                                      </p:cBhvr>
                                      <p:to>
                                        <p:strVal val="visible"/>
                                      </p:to>
                                    </p:set>
                                    <p:anim calcmode="lin" valueType="num">
                                      <p:cBhvr>
                                        <p:cTn id="13" dur="1000" fill="hold"/>
                                        <p:tgtEl>
                                          <p:spTgt spid="35850"/>
                                        </p:tgtEl>
                                        <p:attrNameLst>
                                          <p:attrName>ppt_w</p:attrName>
                                        </p:attrNameLst>
                                      </p:cBhvr>
                                      <p:tavLst>
                                        <p:tav tm="0">
                                          <p:val>
                                            <p:fltVal val="0"/>
                                          </p:val>
                                        </p:tav>
                                        <p:tav tm="100000">
                                          <p:val>
                                            <p:strVal val="#ppt_w"/>
                                          </p:val>
                                        </p:tav>
                                      </p:tavLst>
                                    </p:anim>
                                    <p:anim calcmode="lin" valueType="num">
                                      <p:cBhvr>
                                        <p:cTn id="14" dur="1000" fill="hold"/>
                                        <p:tgtEl>
                                          <p:spTgt spid="35850"/>
                                        </p:tgtEl>
                                        <p:attrNameLst>
                                          <p:attrName>ppt_h</p:attrName>
                                        </p:attrNameLst>
                                      </p:cBhvr>
                                      <p:tavLst>
                                        <p:tav tm="0">
                                          <p:val>
                                            <p:fltVal val="0"/>
                                          </p:val>
                                        </p:tav>
                                        <p:tav tm="100000">
                                          <p:val>
                                            <p:strVal val="#ppt_h"/>
                                          </p:val>
                                        </p:tav>
                                      </p:tavLst>
                                    </p:anim>
                                    <p:anim calcmode="lin" valueType="num">
                                      <p:cBhvr>
                                        <p:cTn id="15" dur="1000" fill="hold"/>
                                        <p:tgtEl>
                                          <p:spTgt spid="35850"/>
                                        </p:tgtEl>
                                        <p:attrNameLst>
                                          <p:attrName>style.rotation</p:attrName>
                                        </p:attrNameLst>
                                      </p:cBhvr>
                                      <p:tavLst>
                                        <p:tav tm="0">
                                          <p:val>
                                            <p:fltVal val="90"/>
                                          </p:val>
                                        </p:tav>
                                        <p:tav tm="100000">
                                          <p:val>
                                            <p:fltVal val="0"/>
                                          </p:val>
                                        </p:tav>
                                      </p:tavLst>
                                    </p:anim>
                                    <p:animEffect transition="in" filter="fade">
                                      <p:cBhvr>
                                        <p:cTn id="16" dur="1000"/>
                                        <p:tgtEl>
                                          <p:spTgt spid="35850"/>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p:cTn id="19" dur="1000" fill="hold"/>
                                        <p:tgtEl>
                                          <p:spTgt spid="43"/>
                                        </p:tgtEl>
                                        <p:attrNameLst>
                                          <p:attrName>ppt_w</p:attrName>
                                        </p:attrNameLst>
                                      </p:cBhvr>
                                      <p:tavLst>
                                        <p:tav tm="0">
                                          <p:val>
                                            <p:fltVal val="0"/>
                                          </p:val>
                                        </p:tav>
                                        <p:tav tm="100000">
                                          <p:val>
                                            <p:strVal val="#ppt_w"/>
                                          </p:val>
                                        </p:tav>
                                      </p:tavLst>
                                    </p:anim>
                                    <p:anim calcmode="lin" valueType="num">
                                      <p:cBhvr>
                                        <p:cTn id="20" dur="1000" fill="hold"/>
                                        <p:tgtEl>
                                          <p:spTgt spid="43"/>
                                        </p:tgtEl>
                                        <p:attrNameLst>
                                          <p:attrName>ppt_h</p:attrName>
                                        </p:attrNameLst>
                                      </p:cBhvr>
                                      <p:tavLst>
                                        <p:tav tm="0">
                                          <p:val>
                                            <p:fltVal val="0"/>
                                          </p:val>
                                        </p:tav>
                                        <p:tav tm="100000">
                                          <p:val>
                                            <p:strVal val="#ppt_h"/>
                                          </p:val>
                                        </p:tav>
                                      </p:tavLst>
                                    </p:anim>
                                    <p:anim calcmode="lin" valueType="num">
                                      <p:cBhvr>
                                        <p:cTn id="21" dur="1000" fill="hold"/>
                                        <p:tgtEl>
                                          <p:spTgt spid="43"/>
                                        </p:tgtEl>
                                        <p:attrNameLst>
                                          <p:attrName>style.rotation</p:attrName>
                                        </p:attrNameLst>
                                      </p:cBhvr>
                                      <p:tavLst>
                                        <p:tav tm="0">
                                          <p:val>
                                            <p:fltVal val="90"/>
                                          </p:val>
                                        </p:tav>
                                        <p:tav tm="100000">
                                          <p:val>
                                            <p:fltVal val="0"/>
                                          </p:val>
                                        </p:tav>
                                      </p:tavLst>
                                    </p:anim>
                                    <p:animEffect transition="in" filter="fade">
                                      <p:cBhvr>
                                        <p:cTn id="22" dur="1000"/>
                                        <p:tgtEl>
                                          <p:spTgt spid="43"/>
                                        </p:tgtEl>
                                      </p:cBhvr>
                                    </p:animEffect>
                                  </p:childTnLst>
                                </p:cTn>
                              </p:par>
                              <p:par>
                                <p:cTn id="23" presetID="31" presetClass="entr" presetSubtype="0" fill="hold" nodeType="withEffect">
                                  <p:stCondLst>
                                    <p:cond delay="0"/>
                                  </p:stCondLst>
                                  <p:childTnLst>
                                    <p:set>
                                      <p:cBhvr>
                                        <p:cTn id="24" dur="1" fill="hold">
                                          <p:stCondLst>
                                            <p:cond delay="0"/>
                                          </p:stCondLst>
                                        </p:cTn>
                                        <p:tgtEl>
                                          <p:spTgt spid="84"/>
                                        </p:tgtEl>
                                        <p:attrNameLst>
                                          <p:attrName>style.visibility</p:attrName>
                                        </p:attrNameLst>
                                      </p:cBhvr>
                                      <p:to>
                                        <p:strVal val="visible"/>
                                      </p:to>
                                    </p:set>
                                    <p:anim calcmode="lin" valueType="num">
                                      <p:cBhvr>
                                        <p:cTn id="25" dur="1000" fill="hold"/>
                                        <p:tgtEl>
                                          <p:spTgt spid="84"/>
                                        </p:tgtEl>
                                        <p:attrNameLst>
                                          <p:attrName>ppt_w</p:attrName>
                                        </p:attrNameLst>
                                      </p:cBhvr>
                                      <p:tavLst>
                                        <p:tav tm="0">
                                          <p:val>
                                            <p:fltVal val="0"/>
                                          </p:val>
                                        </p:tav>
                                        <p:tav tm="100000">
                                          <p:val>
                                            <p:strVal val="#ppt_w"/>
                                          </p:val>
                                        </p:tav>
                                      </p:tavLst>
                                    </p:anim>
                                    <p:anim calcmode="lin" valueType="num">
                                      <p:cBhvr>
                                        <p:cTn id="26" dur="1000" fill="hold"/>
                                        <p:tgtEl>
                                          <p:spTgt spid="84"/>
                                        </p:tgtEl>
                                        <p:attrNameLst>
                                          <p:attrName>ppt_h</p:attrName>
                                        </p:attrNameLst>
                                      </p:cBhvr>
                                      <p:tavLst>
                                        <p:tav tm="0">
                                          <p:val>
                                            <p:fltVal val="0"/>
                                          </p:val>
                                        </p:tav>
                                        <p:tav tm="100000">
                                          <p:val>
                                            <p:strVal val="#ppt_h"/>
                                          </p:val>
                                        </p:tav>
                                      </p:tavLst>
                                    </p:anim>
                                    <p:anim calcmode="lin" valueType="num">
                                      <p:cBhvr>
                                        <p:cTn id="27" dur="1000" fill="hold"/>
                                        <p:tgtEl>
                                          <p:spTgt spid="84"/>
                                        </p:tgtEl>
                                        <p:attrNameLst>
                                          <p:attrName>style.rotation</p:attrName>
                                        </p:attrNameLst>
                                      </p:cBhvr>
                                      <p:tavLst>
                                        <p:tav tm="0">
                                          <p:val>
                                            <p:fltVal val="90"/>
                                          </p:val>
                                        </p:tav>
                                        <p:tav tm="100000">
                                          <p:val>
                                            <p:fltVal val="0"/>
                                          </p:val>
                                        </p:tav>
                                      </p:tavLst>
                                    </p:anim>
                                    <p:animEffect transition="in" filter="fade">
                                      <p:cBhvr>
                                        <p:cTn id="28" dur="1000"/>
                                        <p:tgtEl>
                                          <p:spTgt spid="84"/>
                                        </p:tgtEl>
                                      </p:cBhvr>
                                    </p:animEffect>
                                  </p:childTnLst>
                                </p:cTn>
                              </p:par>
                              <p:par>
                                <p:cTn id="29" presetID="31" presetClass="entr" presetSubtype="0" fill="hold" nodeType="withEffect">
                                  <p:stCondLst>
                                    <p:cond delay="0"/>
                                  </p:stCondLst>
                                  <p:childTnLst>
                                    <p:set>
                                      <p:cBhvr>
                                        <p:cTn id="30" dur="1" fill="hold">
                                          <p:stCondLst>
                                            <p:cond delay="0"/>
                                          </p:stCondLst>
                                        </p:cTn>
                                        <p:tgtEl>
                                          <p:spTgt spid="91"/>
                                        </p:tgtEl>
                                        <p:attrNameLst>
                                          <p:attrName>style.visibility</p:attrName>
                                        </p:attrNameLst>
                                      </p:cBhvr>
                                      <p:to>
                                        <p:strVal val="visible"/>
                                      </p:to>
                                    </p:set>
                                    <p:anim calcmode="lin" valueType="num">
                                      <p:cBhvr>
                                        <p:cTn id="31" dur="1000" fill="hold"/>
                                        <p:tgtEl>
                                          <p:spTgt spid="91"/>
                                        </p:tgtEl>
                                        <p:attrNameLst>
                                          <p:attrName>ppt_w</p:attrName>
                                        </p:attrNameLst>
                                      </p:cBhvr>
                                      <p:tavLst>
                                        <p:tav tm="0">
                                          <p:val>
                                            <p:fltVal val="0"/>
                                          </p:val>
                                        </p:tav>
                                        <p:tav tm="100000">
                                          <p:val>
                                            <p:strVal val="#ppt_w"/>
                                          </p:val>
                                        </p:tav>
                                      </p:tavLst>
                                    </p:anim>
                                    <p:anim calcmode="lin" valueType="num">
                                      <p:cBhvr>
                                        <p:cTn id="32" dur="1000" fill="hold"/>
                                        <p:tgtEl>
                                          <p:spTgt spid="91"/>
                                        </p:tgtEl>
                                        <p:attrNameLst>
                                          <p:attrName>ppt_h</p:attrName>
                                        </p:attrNameLst>
                                      </p:cBhvr>
                                      <p:tavLst>
                                        <p:tav tm="0">
                                          <p:val>
                                            <p:fltVal val="0"/>
                                          </p:val>
                                        </p:tav>
                                        <p:tav tm="100000">
                                          <p:val>
                                            <p:strVal val="#ppt_h"/>
                                          </p:val>
                                        </p:tav>
                                      </p:tavLst>
                                    </p:anim>
                                    <p:anim calcmode="lin" valueType="num">
                                      <p:cBhvr>
                                        <p:cTn id="33" dur="1000" fill="hold"/>
                                        <p:tgtEl>
                                          <p:spTgt spid="91"/>
                                        </p:tgtEl>
                                        <p:attrNameLst>
                                          <p:attrName>style.rotation</p:attrName>
                                        </p:attrNameLst>
                                      </p:cBhvr>
                                      <p:tavLst>
                                        <p:tav tm="0">
                                          <p:val>
                                            <p:fltVal val="90"/>
                                          </p:val>
                                        </p:tav>
                                        <p:tav tm="100000">
                                          <p:val>
                                            <p:fltVal val="0"/>
                                          </p:val>
                                        </p:tav>
                                      </p:tavLst>
                                    </p:anim>
                                    <p:animEffect transition="in" filter="fade">
                                      <p:cBhvr>
                                        <p:cTn id="34" dur="1000"/>
                                        <p:tgtEl>
                                          <p:spTgt spid="91"/>
                                        </p:tgtEl>
                                      </p:cBhvr>
                                    </p:animEffect>
                                  </p:childTnLst>
                                </p:cTn>
                              </p:par>
                              <p:par>
                                <p:cTn id="35" presetID="31" presetClass="entr" presetSubtype="0" fill="hold" nodeType="withEffect">
                                  <p:stCondLst>
                                    <p:cond delay="0"/>
                                  </p:stCondLst>
                                  <p:childTnLst>
                                    <p:set>
                                      <p:cBhvr>
                                        <p:cTn id="36" dur="1" fill="hold">
                                          <p:stCondLst>
                                            <p:cond delay="0"/>
                                          </p:stCondLst>
                                        </p:cTn>
                                        <p:tgtEl>
                                          <p:spTgt spid="98"/>
                                        </p:tgtEl>
                                        <p:attrNameLst>
                                          <p:attrName>style.visibility</p:attrName>
                                        </p:attrNameLst>
                                      </p:cBhvr>
                                      <p:to>
                                        <p:strVal val="visible"/>
                                      </p:to>
                                    </p:set>
                                    <p:anim calcmode="lin" valueType="num">
                                      <p:cBhvr>
                                        <p:cTn id="37" dur="1000" fill="hold"/>
                                        <p:tgtEl>
                                          <p:spTgt spid="98"/>
                                        </p:tgtEl>
                                        <p:attrNameLst>
                                          <p:attrName>ppt_w</p:attrName>
                                        </p:attrNameLst>
                                      </p:cBhvr>
                                      <p:tavLst>
                                        <p:tav tm="0">
                                          <p:val>
                                            <p:fltVal val="0"/>
                                          </p:val>
                                        </p:tav>
                                        <p:tav tm="100000">
                                          <p:val>
                                            <p:strVal val="#ppt_w"/>
                                          </p:val>
                                        </p:tav>
                                      </p:tavLst>
                                    </p:anim>
                                    <p:anim calcmode="lin" valueType="num">
                                      <p:cBhvr>
                                        <p:cTn id="38" dur="1000" fill="hold"/>
                                        <p:tgtEl>
                                          <p:spTgt spid="98"/>
                                        </p:tgtEl>
                                        <p:attrNameLst>
                                          <p:attrName>ppt_h</p:attrName>
                                        </p:attrNameLst>
                                      </p:cBhvr>
                                      <p:tavLst>
                                        <p:tav tm="0">
                                          <p:val>
                                            <p:fltVal val="0"/>
                                          </p:val>
                                        </p:tav>
                                        <p:tav tm="100000">
                                          <p:val>
                                            <p:strVal val="#ppt_h"/>
                                          </p:val>
                                        </p:tav>
                                      </p:tavLst>
                                    </p:anim>
                                    <p:anim calcmode="lin" valueType="num">
                                      <p:cBhvr>
                                        <p:cTn id="39" dur="1000" fill="hold"/>
                                        <p:tgtEl>
                                          <p:spTgt spid="98"/>
                                        </p:tgtEl>
                                        <p:attrNameLst>
                                          <p:attrName>style.rotation</p:attrName>
                                        </p:attrNameLst>
                                      </p:cBhvr>
                                      <p:tavLst>
                                        <p:tav tm="0">
                                          <p:val>
                                            <p:fltVal val="90"/>
                                          </p:val>
                                        </p:tav>
                                        <p:tav tm="100000">
                                          <p:val>
                                            <p:fltVal val="0"/>
                                          </p:val>
                                        </p:tav>
                                      </p:tavLst>
                                    </p:anim>
                                    <p:animEffect transition="in" filter="fade">
                                      <p:cBhvr>
                                        <p:cTn id="40" dur="1000"/>
                                        <p:tgtEl>
                                          <p:spTgt spid="98"/>
                                        </p:tgtEl>
                                      </p:cBhvr>
                                    </p:animEffect>
                                  </p:childTnLst>
                                </p:cTn>
                              </p:par>
                              <p:par>
                                <p:cTn id="41" presetID="31" presetClass="entr" presetSubtype="0" fill="hold" nodeType="withEffect">
                                  <p:stCondLst>
                                    <p:cond delay="0"/>
                                  </p:stCondLst>
                                  <p:childTnLst>
                                    <p:set>
                                      <p:cBhvr>
                                        <p:cTn id="42" dur="1" fill="hold">
                                          <p:stCondLst>
                                            <p:cond delay="0"/>
                                          </p:stCondLst>
                                        </p:cTn>
                                        <p:tgtEl>
                                          <p:spTgt spid="105"/>
                                        </p:tgtEl>
                                        <p:attrNameLst>
                                          <p:attrName>style.visibility</p:attrName>
                                        </p:attrNameLst>
                                      </p:cBhvr>
                                      <p:to>
                                        <p:strVal val="visible"/>
                                      </p:to>
                                    </p:set>
                                    <p:anim calcmode="lin" valueType="num">
                                      <p:cBhvr>
                                        <p:cTn id="43" dur="1000" fill="hold"/>
                                        <p:tgtEl>
                                          <p:spTgt spid="105"/>
                                        </p:tgtEl>
                                        <p:attrNameLst>
                                          <p:attrName>ppt_w</p:attrName>
                                        </p:attrNameLst>
                                      </p:cBhvr>
                                      <p:tavLst>
                                        <p:tav tm="0">
                                          <p:val>
                                            <p:fltVal val="0"/>
                                          </p:val>
                                        </p:tav>
                                        <p:tav tm="100000">
                                          <p:val>
                                            <p:strVal val="#ppt_w"/>
                                          </p:val>
                                        </p:tav>
                                      </p:tavLst>
                                    </p:anim>
                                    <p:anim calcmode="lin" valueType="num">
                                      <p:cBhvr>
                                        <p:cTn id="44" dur="1000" fill="hold"/>
                                        <p:tgtEl>
                                          <p:spTgt spid="105"/>
                                        </p:tgtEl>
                                        <p:attrNameLst>
                                          <p:attrName>ppt_h</p:attrName>
                                        </p:attrNameLst>
                                      </p:cBhvr>
                                      <p:tavLst>
                                        <p:tav tm="0">
                                          <p:val>
                                            <p:fltVal val="0"/>
                                          </p:val>
                                        </p:tav>
                                        <p:tav tm="100000">
                                          <p:val>
                                            <p:strVal val="#ppt_h"/>
                                          </p:val>
                                        </p:tav>
                                      </p:tavLst>
                                    </p:anim>
                                    <p:anim calcmode="lin" valueType="num">
                                      <p:cBhvr>
                                        <p:cTn id="45" dur="1000" fill="hold"/>
                                        <p:tgtEl>
                                          <p:spTgt spid="105"/>
                                        </p:tgtEl>
                                        <p:attrNameLst>
                                          <p:attrName>style.rotation</p:attrName>
                                        </p:attrNameLst>
                                      </p:cBhvr>
                                      <p:tavLst>
                                        <p:tav tm="0">
                                          <p:val>
                                            <p:fltVal val="90"/>
                                          </p:val>
                                        </p:tav>
                                        <p:tav tm="100000">
                                          <p:val>
                                            <p:fltVal val="0"/>
                                          </p:val>
                                        </p:tav>
                                      </p:tavLst>
                                    </p:anim>
                                    <p:animEffect transition="in" filter="fade">
                                      <p:cBhvr>
                                        <p:cTn id="46" dur="1000"/>
                                        <p:tgtEl>
                                          <p:spTgt spid="105"/>
                                        </p:tgtEl>
                                      </p:cBhvr>
                                    </p:animEffect>
                                  </p:childTnLst>
                                </p:cTn>
                              </p:par>
                              <p:par>
                                <p:cTn id="47" presetID="31" presetClass="entr" presetSubtype="0" fill="hold" nodeType="withEffect">
                                  <p:stCondLst>
                                    <p:cond delay="0"/>
                                  </p:stCondLst>
                                  <p:childTnLst>
                                    <p:set>
                                      <p:cBhvr>
                                        <p:cTn id="48" dur="1" fill="hold">
                                          <p:stCondLst>
                                            <p:cond delay="0"/>
                                          </p:stCondLst>
                                        </p:cTn>
                                        <p:tgtEl>
                                          <p:spTgt spid="112"/>
                                        </p:tgtEl>
                                        <p:attrNameLst>
                                          <p:attrName>style.visibility</p:attrName>
                                        </p:attrNameLst>
                                      </p:cBhvr>
                                      <p:to>
                                        <p:strVal val="visible"/>
                                      </p:to>
                                    </p:set>
                                    <p:anim calcmode="lin" valueType="num">
                                      <p:cBhvr>
                                        <p:cTn id="49" dur="1000" fill="hold"/>
                                        <p:tgtEl>
                                          <p:spTgt spid="112"/>
                                        </p:tgtEl>
                                        <p:attrNameLst>
                                          <p:attrName>ppt_w</p:attrName>
                                        </p:attrNameLst>
                                      </p:cBhvr>
                                      <p:tavLst>
                                        <p:tav tm="0">
                                          <p:val>
                                            <p:fltVal val="0"/>
                                          </p:val>
                                        </p:tav>
                                        <p:tav tm="100000">
                                          <p:val>
                                            <p:strVal val="#ppt_w"/>
                                          </p:val>
                                        </p:tav>
                                      </p:tavLst>
                                    </p:anim>
                                    <p:anim calcmode="lin" valueType="num">
                                      <p:cBhvr>
                                        <p:cTn id="50" dur="1000" fill="hold"/>
                                        <p:tgtEl>
                                          <p:spTgt spid="112"/>
                                        </p:tgtEl>
                                        <p:attrNameLst>
                                          <p:attrName>ppt_h</p:attrName>
                                        </p:attrNameLst>
                                      </p:cBhvr>
                                      <p:tavLst>
                                        <p:tav tm="0">
                                          <p:val>
                                            <p:fltVal val="0"/>
                                          </p:val>
                                        </p:tav>
                                        <p:tav tm="100000">
                                          <p:val>
                                            <p:strVal val="#ppt_h"/>
                                          </p:val>
                                        </p:tav>
                                      </p:tavLst>
                                    </p:anim>
                                    <p:anim calcmode="lin" valueType="num">
                                      <p:cBhvr>
                                        <p:cTn id="51" dur="1000" fill="hold"/>
                                        <p:tgtEl>
                                          <p:spTgt spid="112"/>
                                        </p:tgtEl>
                                        <p:attrNameLst>
                                          <p:attrName>style.rotation</p:attrName>
                                        </p:attrNameLst>
                                      </p:cBhvr>
                                      <p:tavLst>
                                        <p:tav tm="0">
                                          <p:val>
                                            <p:fltVal val="90"/>
                                          </p:val>
                                        </p:tav>
                                        <p:tav tm="100000">
                                          <p:val>
                                            <p:fltVal val="0"/>
                                          </p:val>
                                        </p:tav>
                                      </p:tavLst>
                                    </p:anim>
                                    <p:animEffect transition="in" filter="fade">
                                      <p:cBhvr>
                                        <p:cTn id="52" dur="1000"/>
                                        <p:tgtEl>
                                          <p:spTgt spid="112"/>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35844"/>
                                        </p:tgtEl>
                                        <p:attrNameLst>
                                          <p:attrName>style.visibility</p:attrName>
                                        </p:attrNameLst>
                                      </p:cBhvr>
                                      <p:to>
                                        <p:strVal val="visible"/>
                                      </p:to>
                                    </p:set>
                                    <p:anim calcmode="lin" valueType="num">
                                      <p:cBhvr>
                                        <p:cTn id="55" dur="1000" fill="hold"/>
                                        <p:tgtEl>
                                          <p:spTgt spid="35844"/>
                                        </p:tgtEl>
                                        <p:attrNameLst>
                                          <p:attrName>ppt_w</p:attrName>
                                        </p:attrNameLst>
                                      </p:cBhvr>
                                      <p:tavLst>
                                        <p:tav tm="0">
                                          <p:val>
                                            <p:fltVal val="0"/>
                                          </p:val>
                                        </p:tav>
                                        <p:tav tm="100000">
                                          <p:val>
                                            <p:strVal val="#ppt_w"/>
                                          </p:val>
                                        </p:tav>
                                      </p:tavLst>
                                    </p:anim>
                                    <p:anim calcmode="lin" valueType="num">
                                      <p:cBhvr>
                                        <p:cTn id="56" dur="1000" fill="hold"/>
                                        <p:tgtEl>
                                          <p:spTgt spid="35844"/>
                                        </p:tgtEl>
                                        <p:attrNameLst>
                                          <p:attrName>ppt_h</p:attrName>
                                        </p:attrNameLst>
                                      </p:cBhvr>
                                      <p:tavLst>
                                        <p:tav tm="0">
                                          <p:val>
                                            <p:fltVal val="0"/>
                                          </p:val>
                                        </p:tav>
                                        <p:tav tm="100000">
                                          <p:val>
                                            <p:strVal val="#ppt_h"/>
                                          </p:val>
                                        </p:tav>
                                      </p:tavLst>
                                    </p:anim>
                                    <p:anim calcmode="lin" valueType="num">
                                      <p:cBhvr>
                                        <p:cTn id="57" dur="1000" fill="hold"/>
                                        <p:tgtEl>
                                          <p:spTgt spid="35844"/>
                                        </p:tgtEl>
                                        <p:attrNameLst>
                                          <p:attrName>style.rotation</p:attrName>
                                        </p:attrNameLst>
                                      </p:cBhvr>
                                      <p:tavLst>
                                        <p:tav tm="0">
                                          <p:val>
                                            <p:fltVal val="90"/>
                                          </p:val>
                                        </p:tav>
                                        <p:tav tm="100000">
                                          <p:val>
                                            <p:fltVal val="0"/>
                                          </p:val>
                                        </p:tav>
                                      </p:tavLst>
                                    </p:anim>
                                    <p:animEffect transition="in" filter="fade">
                                      <p:cBhvr>
                                        <p:cTn id="58" dur="1000"/>
                                        <p:tgtEl>
                                          <p:spTgt spid="35844"/>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35849"/>
                                        </p:tgtEl>
                                        <p:attrNameLst>
                                          <p:attrName>style.visibility</p:attrName>
                                        </p:attrNameLst>
                                      </p:cBhvr>
                                      <p:to>
                                        <p:strVal val="visible"/>
                                      </p:to>
                                    </p:set>
                                    <p:anim calcmode="lin" valueType="num">
                                      <p:cBhvr>
                                        <p:cTn id="61" dur="1000" fill="hold"/>
                                        <p:tgtEl>
                                          <p:spTgt spid="35849"/>
                                        </p:tgtEl>
                                        <p:attrNameLst>
                                          <p:attrName>ppt_w</p:attrName>
                                        </p:attrNameLst>
                                      </p:cBhvr>
                                      <p:tavLst>
                                        <p:tav tm="0">
                                          <p:val>
                                            <p:fltVal val="0"/>
                                          </p:val>
                                        </p:tav>
                                        <p:tav tm="100000">
                                          <p:val>
                                            <p:strVal val="#ppt_w"/>
                                          </p:val>
                                        </p:tav>
                                      </p:tavLst>
                                    </p:anim>
                                    <p:anim calcmode="lin" valueType="num">
                                      <p:cBhvr>
                                        <p:cTn id="62" dur="1000" fill="hold"/>
                                        <p:tgtEl>
                                          <p:spTgt spid="35849"/>
                                        </p:tgtEl>
                                        <p:attrNameLst>
                                          <p:attrName>ppt_h</p:attrName>
                                        </p:attrNameLst>
                                      </p:cBhvr>
                                      <p:tavLst>
                                        <p:tav tm="0">
                                          <p:val>
                                            <p:fltVal val="0"/>
                                          </p:val>
                                        </p:tav>
                                        <p:tav tm="100000">
                                          <p:val>
                                            <p:strVal val="#ppt_h"/>
                                          </p:val>
                                        </p:tav>
                                      </p:tavLst>
                                    </p:anim>
                                    <p:anim calcmode="lin" valueType="num">
                                      <p:cBhvr>
                                        <p:cTn id="63" dur="1000" fill="hold"/>
                                        <p:tgtEl>
                                          <p:spTgt spid="35849"/>
                                        </p:tgtEl>
                                        <p:attrNameLst>
                                          <p:attrName>style.rotation</p:attrName>
                                        </p:attrNameLst>
                                      </p:cBhvr>
                                      <p:tavLst>
                                        <p:tav tm="0">
                                          <p:val>
                                            <p:fltVal val="90"/>
                                          </p:val>
                                        </p:tav>
                                        <p:tav tm="100000">
                                          <p:val>
                                            <p:fltVal val="0"/>
                                          </p:val>
                                        </p:tav>
                                      </p:tavLst>
                                    </p:anim>
                                    <p:animEffect transition="in" filter="fade">
                                      <p:cBhvr>
                                        <p:cTn id="64" dur="1000"/>
                                        <p:tgtEl>
                                          <p:spTgt spid="35849"/>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35851"/>
                                        </p:tgtEl>
                                        <p:attrNameLst>
                                          <p:attrName>style.visibility</p:attrName>
                                        </p:attrNameLst>
                                      </p:cBhvr>
                                      <p:to>
                                        <p:strVal val="visible"/>
                                      </p:to>
                                    </p:set>
                                    <p:anim calcmode="lin" valueType="num">
                                      <p:cBhvr>
                                        <p:cTn id="67" dur="1000" fill="hold"/>
                                        <p:tgtEl>
                                          <p:spTgt spid="35851"/>
                                        </p:tgtEl>
                                        <p:attrNameLst>
                                          <p:attrName>ppt_w</p:attrName>
                                        </p:attrNameLst>
                                      </p:cBhvr>
                                      <p:tavLst>
                                        <p:tav tm="0">
                                          <p:val>
                                            <p:fltVal val="0"/>
                                          </p:val>
                                        </p:tav>
                                        <p:tav tm="100000">
                                          <p:val>
                                            <p:strVal val="#ppt_w"/>
                                          </p:val>
                                        </p:tav>
                                      </p:tavLst>
                                    </p:anim>
                                    <p:anim calcmode="lin" valueType="num">
                                      <p:cBhvr>
                                        <p:cTn id="68" dur="1000" fill="hold"/>
                                        <p:tgtEl>
                                          <p:spTgt spid="35851"/>
                                        </p:tgtEl>
                                        <p:attrNameLst>
                                          <p:attrName>ppt_h</p:attrName>
                                        </p:attrNameLst>
                                      </p:cBhvr>
                                      <p:tavLst>
                                        <p:tav tm="0">
                                          <p:val>
                                            <p:fltVal val="0"/>
                                          </p:val>
                                        </p:tav>
                                        <p:tav tm="100000">
                                          <p:val>
                                            <p:strVal val="#ppt_h"/>
                                          </p:val>
                                        </p:tav>
                                      </p:tavLst>
                                    </p:anim>
                                    <p:anim calcmode="lin" valueType="num">
                                      <p:cBhvr>
                                        <p:cTn id="69" dur="1000" fill="hold"/>
                                        <p:tgtEl>
                                          <p:spTgt spid="35851"/>
                                        </p:tgtEl>
                                        <p:attrNameLst>
                                          <p:attrName>style.rotation</p:attrName>
                                        </p:attrNameLst>
                                      </p:cBhvr>
                                      <p:tavLst>
                                        <p:tav tm="0">
                                          <p:val>
                                            <p:fltVal val="90"/>
                                          </p:val>
                                        </p:tav>
                                        <p:tav tm="100000">
                                          <p:val>
                                            <p:fltVal val="0"/>
                                          </p:val>
                                        </p:tav>
                                      </p:tavLst>
                                    </p:anim>
                                    <p:animEffect transition="in" filter="fade">
                                      <p:cBhvr>
                                        <p:cTn id="70" dur="1000"/>
                                        <p:tgtEl>
                                          <p:spTgt spid="35851"/>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 calcmode="lin" valueType="num">
                                      <p:cBhvr>
                                        <p:cTn id="73" dur="1000" fill="hold"/>
                                        <p:tgtEl>
                                          <p:spTgt spid="42"/>
                                        </p:tgtEl>
                                        <p:attrNameLst>
                                          <p:attrName>ppt_w</p:attrName>
                                        </p:attrNameLst>
                                      </p:cBhvr>
                                      <p:tavLst>
                                        <p:tav tm="0">
                                          <p:val>
                                            <p:fltVal val="0"/>
                                          </p:val>
                                        </p:tav>
                                        <p:tav tm="100000">
                                          <p:val>
                                            <p:strVal val="#ppt_w"/>
                                          </p:val>
                                        </p:tav>
                                      </p:tavLst>
                                    </p:anim>
                                    <p:anim calcmode="lin" valueType="num">
                                      <p:cBhvr>
                                        <p:cTn id="74" dur="1000" fill="hold"/>
                                        <p:tgtEl>
                                          <p:spTgt spid="42"/>
                                        </p:tgtEl>
                                        <p:attrNameLst>
                                          <p:attrName>ppt_h</p:attrName>
                                        </p:attrNameLst>
                                      </p:cBhvr>
                                      <p:tavLst>
                                        <p:tav tm="0">
                                          <p:val>
                                            <p:fltVal val="0"/>
                                          </p:val>
                                        </p:tav>
                                        <p:tav tm="100000">
                                          <p:val>
                                            <p:strVal val="#ppt_h"/>
                                          </p:val>
                                        </p:tav>
                                      </p:tavLst>
                                    </p:anim>
                                    <p:anim calcmode="lin" valueType="num">
                                      <p:cBhvr>
                                        <p:cTn id="75" dur="1000" fill="hold"/>
                                        <p:tgtEl>
                                          <p:spTgt spid="42"/>
                                        </p:tgtEl>
                                        <p:attrNameLst>
                                          <p:attrName>style.rotation</p:attrName>
                                        </p:attrNameLst>
                                      </p:cBhvr>
                                      <p:tavLst>
                                        <p:tav tm="0">
                                          <p:val>
                                            <p:fltVal val="90"/>
                                          </p:val>
                                        </p:tav>
                                        <p:tav tm="100000">
                                          <p:val>
                                            <p:fltVal val="0"/>
                                          </p:val>
                                        </p:tav>
                                      </p:tavLst>
                                    </p:anim>
                                    <p:animEffect transition="in" filter="fade">
                                      <p:cBhvr>
                                        <p:cTn id="76" dur="1000"/>
                                        <p:tgtEl>
                                          <p:spTgt spid="42"/>
                                        </p:tgtEl>
                                      </p:cBhvr>
                                    </p:animEffect>
                                  </p:childTnLst>
                                </p:cTn>
                              </p:par>
                              <p:par>
                                <p:cTn id="77" presetID="31" presetClass="entr" presetSubtype="0"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 calcmode="lin" valueType="num">
                                      <p:cBhvr>
                                        <p:cTn id="79" dur="1000" fill="hold"/>
                                        <p:tgtEl>
                                          <p:spTgt spid="33"/>
                                        </p:tgtEl>
                                        <p:attrNameLst>
                                          <p:attrName>ppt_w</p:attrName>
                                        </p:attrNameLst>
                                      </p:cBhvr>
                                      <p:tavLst>
                                        <p:tav tm="0">
                                          <p:val>
                                            <p:fltVal val="0"/>
                                          </p:val>
                                        </p:tav>
                                        <p:tav tm="100000">
                                          <p:val>
                                            <p:strVal val="#ppt_w"/>
                                          </p:val>
                                        </p:tav>
                                      </p:tavLst>
                                    </p:anim>
                                    <p:anim calcmode="lin" valueType="num">
                                      <p:cBhvr>
                                        <p:cTn id="80" dur="1000" fill="hold"/>
                                        <p:tgtEl>
                                          <p:spTgt spid="33"/>
                                        </p:tgtEl>
                                        <p:attrNameLst>
                                          <p:attrName>ppt_h</p:attrName>
                                        </p:attrNameLst>
                                      </p:cBhvr>
                                      <p:tavLst>
                                        <p:tav tm="0">
                                          <p:val>
                                            <p:fltVal val="0"/>
                                          </p:val>
                                        </p:tav>
                                        <p:tav tm="100000">
                                          <p:val>
                                            <p:strVal val="#ppt_h"/>
                                          </p:val>
                                        </p:tav>
                                      </p:tavLst>
                                    </p:anim>
                                    <p:anim calcmode="lin" valueType="num">
                                      <p:cBhvr>
                                        <p:cTn id="81" dur="1000" fill="hold"/>
                                        <p:tgtEl>
                                          <p:spTgt spid="33"/>
                                        </p:tgtEl>
                                        <p:attrNameLst>
                                          <p:attrName>style.rotation</p:attrName>
                                        </p:attrNameLst>
                                      </p:cBhvr>
                                      <p:tavLst>
                                        <p:tav tm="0">
                                          <p:val>
                                            <p:fltVal val="90"/>
                                          </p:val>
                                        </p:tav>
                                        <p:tav tm="100000">
                                          <p:val>
                                            <p:fltVal val="0"/>
                                          </p:val>
                                        </p:tav>
                                      </p:tavLst>
                                    </p:anim>
                                    <p:animEffect transition="in" filter="fade">
                                      <p:cBhvr>
                                        <p:cTn id="82" dur="1000"/>
                                        <p:tgtEl>
                                          <p:spTgt spid="33"/>
                                        </p:tgtEl>
                                      </p:cBhvr>
                                    </p:animEffect>
                                  </p:childTnLst>
                                </p:cTn>
                              </p:par>
                              <p:par>
                                <p:cTn id="83" presetID="31" presetClass="entr" presetSubtype="0" fill="hold" grpId="0" nodeType="withEffect">
                                  <p:stCondLst>
                                    <p:cond delay="0"/>
                                  </p:stCondLst>
                                  <p:childTnLst>
                                    <p:set>
                                      <p:cBhvr>
                                        <p:cTn id="84" dur="1" fill="hold">
                                          <p:stCondLst>
                                            <p:cond delay="0"/>
                                          </p:stCondLst>
                                        </p:cTn>
                                        <p:tgtEl>
                                          <p:spTgt spid="34"/>
                                        </p:tgtEl>
                                        <p:attrNameLst>
                                          <p:attrName>style.visibility</p:attrName>
                                        </p:attrNameLst>
                                      </p:cBhvr>
                                      <p:to>
                                        <p:strVal val="visible"/>
                                      </p:to>
                                    </p:set>
                                    <p:anim calcmode="lin" valueType="num">
                                      <p:cBhvr>
                                        <p:cTn id="85" dur="1000" fill="hold"/>
                                        <p:tgtEl>
                                          <p:spTgt spid="34"/>
                                        </p:tgtEl>
                                        <p:attrNameLst>
                                          <p:attrName>ppt_w</p:attrName>
                                        </p:attrNameLst>
                                      </p:cBhvr>
                                      <p:tavLst>
                                        <p:tav tm="0">
                                          <p:val>
                                            <p:fltVal val="0"/>
                                          </p:val>
                                        </p:tav>
                                        <p:tav tm="100000">
                                          <p:val>
                                            <p:strVal val="#ppt_w"/>
                                          </p:val>
                                        </p:tav>
                                      </p:tavLst>
                                    </p:anim>
                                    <p:anim calcmode="lin" valueType="num">
                                      <p:cBhvr>
                                        <p:cTn id="86" dur="1000" fill="hold"/>
                                        <p:tgtEl>
                                          <p:spTgt spid="34"/>
                                        </p:tgtEl>
                                        <p:attrNameLst>
                                          <p:attrName>ppt_h</p:attrName>
                                        </p:attrNameLst>
                                      </p:cBhvr>
                                      <p:tavLst>
                                        <p:tav tm="0">
                                          <p:val>
                                            <p:fltVal val="0"/>
                                          </p:val>
                                        </p:tav>
                                        <p:tav tm="100000">
                                          <p:val>
                                            <p:strVal val="#ppt_h"/>
                                          </p:val>
                                        </p:tav>
                                      </p:tavLst>
                                    </p:anim>
                                    <p:anim calcmode="lin" valueType="num">
                                      <p:cBhvr>
                                        <p:cTn id="87" dur="1000" fill="hold"/>
                                        <p:tgtEl>
                                          <p:spTgt spid="34"/>
                                        </p:tgtEl>
                                        <p:attrNameLst>
                                          <p:attrName>style.rotation</p:attrName>
                                        </p:attrNameLst>
                                      </p:cBhvr>
                                      <p:tavLst>
                                        <p:tav tm="0">
                                          <p:val>
                                            <p:fltVal val="90"/>
                                          </p:val>
                                        </p:tav>
                                        <p:tav tm="100000">
                                          <p:val>
                                            <p:fltVal val="0"/>
                                          </p:val>
                                        </p:tav>
                                      </p:tavLst>
                                    </p:anim>
                                    <p:animEffect transition="in" filter="fade">
                                      <p:cBhvr>
                                        <p:cTn id="88" dur="1000"/>
                                        <p:tgtEl>
                                          <p:spTgt spid="34"/>
                                        </p:tgtEl>
                                      </p:cBhvr>
                                    </p:animEffect>
                                  </p:childTnLst>
                                </p:cTn>
                              </p:par>
                              <p:par>
                                <p:cTn id="89" presetID="31" presetClass="entr" presetSubtype="0" fill="hold" grpId="0" nodeType="withEffect">
                                  <p:stCondLst>
                                    <p:cond delay="0"/>
                                  </p:stCondLst>
                                  <p:childTnLst>
                                    <p:set>
                                      <p:cBhvr>
                                        <p:cTn id="90" dur="1" fill="hold">
                                          <p:stCondLst>
                                            <p:cond delay="0"/>
                                          </p:stCondLst>
                                        </p:cTn>
                                        <p:tgtEl>
                                          <p:spTgt spid="35852"/>
                                        </p:tgtEl>
                                        <p:attrNameLst>
                                          <p:attrName>style.visibility</p:attrName>
                                        </p:attrNameLst>
                                      </p:cBhvr>
                                      <p:to>
                                        <p:strVal val="visible"/>
                                      </p:to>
                                    </p:set>
                                    <p:anim calcmode="lin" valueType="num">
                                      <p:cBhvr>
                                        <p:cTn id="91" dur="1000" fill="hold"/>
                                        <p:tgtEl>
                                          <p:spTgt spid="35852"/>
                                        </p:tgtEl>
                                        <p:attrNameLst>
                                          <p:attrName>ppt_w</p:attrName>
                                        </p:attrNameLst>
                                      </p:cBhvr>
                                      <p:tavLst>
                                        <p:tav tm="0">
                                          <p:val>
                                            <p:fltVal val="0"/>
                                          </p:val>
                                        </p:tav>
                                        <p:tav tm="100000">
                                          <p:val>
                                            <p:strVal val="#ppt_w"/>
                                          </p:val>
                                        </p:tav>
                                      </p:tavLst>
                                    </p:anim>
                                    <p:anim calcmode="lin" valueType="num">
                                      <p:cBhvr>
                                        <p:cTn id="92" dur="1000" fill="hold"/>
                                        <p:tgtEl>
                                          <p:spTgt spid="35852"/>
                                        </p:tgtEl>
                                        <p:attrNameLst>
                                          <p:attrName>ppt_h</p:attrName>
                                        </p:attrNameLst>
                                      </p:cBhvr>
                                      <p:tavLst>
                                        <p:tav tm="0">
                                          <p:val>
                                            <p:fltVal val="0"/>
                                          </p:val>
                                        </p:tav>
                                        <p:tav tm="100000">
                                          <p:val>
                                            <p:strVal val="#ppt_h"/>
                                          </p:val>
                                        </p:tav>
                                      </p:tavLst>
                                    </p:anim>
                                    <p:anim calcmode="lin" valueType="num">
                                      <p:cBhvr>
                                        <p:cTn id="93" dur="1000" fill="hold"/>
                                        <p:tgtEl>
                                          <p:spTgt spid="35852"/>
                                        </p:tgtEl>
                                        <p:attrNameLst>
                                          <p:attrName>style.rotation</p:attrName>
                                        </p:attrNameLst>
                                      </p:cBhvr>
                                      <p:tavLst>
                                        <p:tav tm="0">
                                          <p:val>
                                            <p:fltVal val="90"/>
                                          </p:val>
                                        </p:tav>
                                        <p:tav tm="100000">
                                          <p:val>
                                            <p:fltVal val="0"/>
                                          </p:val>
                                        </p:tav>
                                      </p:tavLst>
                                    </p:anim>
                                    <p:animEffect transition="in" filter="fade">
                                      <p:cBhvr>
                                        <p:cTn id="94" dur="1000"/>
                                        <p:tgtEl>
                                          <p:spTgt spid="35852"/>
                                        </p:tgtEl>
                                      </p:cBhvr>
                                    </p:animEffect>
                                  </p:childTnLst>
                                </p:cTn>
                              </p:par>
                            </p:childTnLst>
                          </p:cTn>
                        </p:par>
                        <p:par>
                          <p:cTn id="95" fill="hold">
                            <p:stCondLst>
                              <p:cond delay="1000"/>
                            </p:stCondLst>
                            <p:childTnLst>
                              <p:par>
                                <p:cTn id="96" presetID="42" presetClass="entr" presetSubtype="0" fill="hold" nodeType="afterEffect">
                                  <p:stCondLst>
                                    <p:cond delay="0"/>
                                  </p:stCondLst>
                                  <p:childTnLst>
                                    <p:set>
                                      <p:cBhvr>
                                        <p:cTn id="97" dur="1" fill="hold">
                                          <p:stCondLst>
                                            <p:cond delay="0"/>
                                          </p:stCondLst>
                                        </p:cTn>
                                        <p:tgtEl>
                                          <p:spTgt spid="35889"/>
                                        </p:tgtEl>
                                        <p:attrNameLst>
                                          <p:attrName>style.visibility</p:attrName>
                                        </p:attrNameLst>
                                      </p:cBhvr>
                                      <p:to>
                                        <p:strVal val="visible"/>
                                      </p:to>
                                    </p:set>
                                    <p:animEffect transition="in" filter="fade">
                                      <p:cBhvr>
                                        <p:cTn id="98" dur="500"/>
                                        <p:tgtEl>
                                          <p:spTgt spid="35889"/>
                                        </p:tgtEl>
                                      </p:cBhvr>
                                    </p:animEffect>
                                    <p:anim calcmode="lin" valueType="num">
                                      <p:cBhvr>
                                        <p:cTn id="99" dur="500" fill="hold"/>
                                        <p:tgtEl>
                                          <p:spTgt spid="35889"/>
                                        </p:tgtEl>
                                        <p:attrNameLst>
                                          <p:attrName>ppt_x</p:attrName>
                                        </p:attrNameLst>
                                      </p:cBhvr>
                                      <p:tavLst>
                                        <p:tav tm="0">
                                          <p:val>
                                            <p:strVal val="#ppt_x"/>
                                          </p:val>
                                        </p:tav>
                                        <p:tav tm="100000">
                                          <p:val>
                                            <p:strVal val="#ppt_x"/>
                                          </p:val>
                                        </p:tav>
                                      </p:tavLst>
                                    </p:anim>
                                    <p:anim calcmode="lin" valueType="num">
                                      <p:cBhvr>
                                        <p:cTn id="100" dur="500" fill="hold"/>
                                        <p:tgtEl>
                                          <p:spTgt spid="35889"/>
                                        </p:tgtEl>
                                        <p:attrNameLst>
                                          <p:attrName>ppt_y</p:attrName>
                                        </p:attrNameLst>
                                      </p:cBhvr>
                                      <p:tavLst>
                                        <p:tav tm="0">
                                          <p:val>
                                            <p:strVal val="#ppt_y+.1"/>
                                          </p:val>
                                        </p:tav>
                                        <p:tav tm="100000">
                                          <p:val>
                                            <p:strVal val="#ppt_y"/>
                                          </p:val>
                                        </p:tav>
                                      </p:tavLst>
                                    </p:anim>
                                  </p:childTnLst>
                                </p:cTn>
                              </p:par>
                              <p:par>
                                <p:cTn id="101" presetID="10" presetClass="entr" presetSubtype="0" fill="hold" grpId="0" nodeType="withEffect">
                                  <p:stCondLst>
                                    <p:cond delay="0"/>
                                  </p:stCondLst>
                                  <p:childTnLst>
                                    <p:set>
                                      <p:cBhvr>
                                        <p:cTn id="102" dur="1" fill="hold">
                                          <p:stCondLst>
                                            <p:cond delay="0"/>
                                          </p:stCondLst>
                                        </p:cTn>
                                        <p:tgtEl>
                                          <p:spTgt spid="119"/>
                                        </p:tgtEl>
                                        <p:attrNameLst>
                                          <p:attrName>style.visibility</p:attrName>
                                        </p:attrNameLst>
                                      </p:cBhvr>
                                      <p:to>
                                        <p:strVal val="visible"/>
                                      </p:to>
                                    </p:set>
                                    <p:animEffect transition="in" filter="fade">
                                      <p:cBhvr>
                                        <p:cTn id="103"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8" grpId="0"/>
      <p:bldP spid="35849" grpId="0" animBg="1"/>
      <p:bldP spid="35850" grpId="0"/>
      <p:bldP spid="35851" grpId="0" animBg="1"/>
      <p:bldP spid="35852" grpId="0"/>
      <p:bldP spid="33" grpId="0" animBg="1"/>
      <p:bldP spid="34" grpId="0"/>
      <p:bldP spid="42" grpId="0" animBg="1"/>
      <p:bldP spid="43" grpId="0"/>
      <p:bldP spid="1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924800" cy="838200"/>
          </a:xfrm>
        </p:spPr>
        <p:txBody>
          <a:bodyPr/>
          <a:lstStyle/>
          <a:p>
            <a:pPr lvl="0"/>
            <a:r>
              <a:rPr lang="en-US" dirty="0"/>
              <a:t>Time and Roles for collecting </a:t>
            </a:r>
            <a:r>
              <a:rPr lang="en-US" dirty="0" smtClean="0"/>
              <a:t>data</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122340224"/>
              </p:ext>
            </p:extLst>
          </p:nvPr>
        </p:nvGraphicFramePr>
        <p:xfrm>
          <a:off x="533400" y="1930398"/>
          <a:ext cx="8153400" cy="3854875"/>
        </p:xfrm>
        <a:graphic>
          <a:graphicData uri="http://schemas.openxmlformats.org/drawingml/2006/table">
            <a:tbl>
              <a:tblPr firstRow="1" bandRow="1">
                <a:tableStyleId>{5C22544A-7EE6-4342-B048-85BDC9FD1C3A}</a:tableStyleId>
              </a:tblPr>
              <a:tblGrid>
                <a:gridCol w="1143000"/>
                <a:gridCol w="1981200"/>
                <a:gridCol w="3581400"/>
                <a:gridCol w="1447800"/>
              </a:tblGrid>
              <a:tr h="630767">
                <a:tc>
                  <a:txBody>
                    <a:bodyPr/>
                    <a:lstStyle/>
                    <a:p>
                      <a:pPr algn="ctr"/>
                      <a:r>
                        <a:rPr lang="en-US" sz="2000" dirty="0" smtClean="0"/>
                        <a:t>No.</a:t>
                      </a:r>
                      <a:endParaRPr lang="en-US" sz="2000" dirty="0"/>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tcPr>
                </a:tc>
                <a:tc>
                  <a:txBody>
                    <a:bodyPr/>
                    <a:lstStyle/>
                    <a:p>
                      <a:pPr algn="ctr"/>
                      <a:r>
                        <a:rPr lang="en-US" sz="2000" dirty="0" smtClean="0"/>
                        <a:t>Goal</a:t>
                      </a:r>
                      <a:endParaRPr lang="en-US" sz="2000" dirty="0"/>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tcPr>
                </a:tc>
                <a:tc>
                  <a:txBody>
                    <a:bodyPr/>
                    <a:lstStyle/>
                    <a:p>
                      <a:pPr algn="ctr"/>
                      <a:r>
                        <a:rPr lang="en-US" sz="2000" dirty="0" smtClean="0"/>
                        <a:t>Role – Name</a:t>
                      </a:r>
                      <a:endParaRPr lang="en-US" sz="2000" dirty="0"/>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tcPr>
                </a:tc>
                <a:tc>
                  <a:txBody>
                    <a:bodyPr/>
                    <a:lstStyle/>
                    <a:p>
                      <a:pPr algn="ctr"/>
                      <a:r>
                        <a:rPr lang="en-US" sz="2000" dirty="0" smtClean="0"/>
                        <a:t>Time</a:t>
                      </a:r>
                      <a:endParaRPr lang="en-US" sz="2000" dirty="0"/>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tcPr>
                </a:tc>
              </a:tr>
              <a:tr h="630767">
                <a:tc>
                  <a:txBody>
                    <a:bodyPr/>
                    <a:lstStyle/>
                    <a:p>
                      <a:pPr algn="ctr"/>
                      <a:r>
                        <a:rPr lang="en-US" sz="2000" dirty="0" smtClean="0"/>
                        <a:t>1</a:t>
                      </a:r>
                      <a:endParaRPr lang="en-US" sz="2000"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en-US" sz="2000" dirty="0" smtClean="0"/>
                        <a:t>Schedule</a:t>
                      </a: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en-US" sz="2000" kern="1200" dirty="0" smtClean="0">
                          <a:solidFill>
                            <a:schemeClr val="dk1"/>
                          </a:solidFill>
                          <a:effectLst/>
                          <a:latin typeface="+mn-lt"/>
                          <a:ea typeface="+mn-ea"/>
                          <a:cs typeface="+mn-cs"/>
                        </a:rPr>
                        <a:t>Leader – Ha </a:t>
                      </a:r>
                      <a:r>
                        <a:rPr lang="en-US" sz="2000" kern="1200" dirty="0" err="1" smtClean="0">
                          <a:solidFill>
                            <a:schemeClr val="dk1"/>
                          </a:solidFill>
                          <a:effectLst/>
                          <a:latin typeface="+mn-lt"/>
                          <a:ea typeface="+mn-ea"/>
                          <a:cs typeface="+mn-cs"/>
                        </a:rPr>
                        <a:t>Thanh</a:t>
                      </a:r>
                      <a:endParaRPr lang="en-US" sz="2000"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en-US" sz="2000" kern="1200" dirty="0" smtClean="0">
                          <a:solidFill>
                            <a:schemeClr val="dk1"/>
                          </a:solidFill>
                          <a:effectLst/>
                          <a:latin typeface="+mn-lt"/>
                          <a:ea typeface="+mn-ea"/>
                          <a:cs typeface="+mn-cs"/>
                        </a:rPr>
                        <a:t>Monthly</a:t>
                      </a:r>
                      <a:endParaRPr lang="en-US" sz="2000"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r>
              <a:tr h="630767">
                <a:tc>
                  <a:txBody>
                    <a:bodyPr/>
                    <a:lstStyle/>
                    <a:p>
                      <a:pPr algn="ctr"/>
                      <a:r>
                        <a:rPr lang="en-US" sz="2000" dirty="0" smtClean="0"/>
                        <a:t>2</a:t>
                      </a:r>
                      <a:endParaRPr lang="en-US" sz="2000"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en-US" sz="2000" kern="1200" dirty="0" smtClean="0">
                          <a:solidFill>
                            <a:schemeClr val="dk1"/>
                          </a:solidFill>
                          <a:effectLst/>
                          <a:latin typeface="+mn-lt"/>
                          <a:ea typeface="+mn-ea"/>
                          <a:cs typeface="+mn-cs"/>
                        </a:rPr>
                        <a:t>Productivity</a:t>
                      </a:r>
                      <a:endParaRPr lang="en-US" sz="2000"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en-US" sz="2000" kern="1200" dirty="0" smtClean="0">
                          <a:solidFill>
                            <a:schemeClr val="dk1"/>
                          </a:solidFill>
                          <a:effectLst/>
                          <a:latin typeface="+mn-lt"/>
                          <a:ea typeface="+mn-ea"/>
                          <a:cs typeface="+mn-cs"/>
                        </a:rPr>
                        <a:t>Member – </a:t>
                      </a:r>
                      <a:r>
                        <a:rPr lang="en-US" sz="2000" kern="1200" dirty="0" err="1" smtClean="0">
                          <a:solidFill>
                            <a:schemeClr val="dk1"/>
                          </a:solidFill>
                          <a:effectLst/>
                          <a:latin typeface="+mn-lt"/>
                          <a:ea typeface="+mn-ea"/>
                          <a:cs typeface="+mn-cs"/>
                        </a:rPr>
                        <a:t>Quang</a:t>
                      </a:r>
                      <a:r>
                        <a:rPr lang="en-US" sz="2000" kern="1200" dirty="0" smtClean="0">
                          <a:solidFill>
                            <a:schemeClr val="dk1"/>
                          </a:solidFill>
                          <a:effectLst/>
                          <a:latin typeface="+mn-lt"/>
                          <a:ea typeface="+mn-ea"/>
                          <a:cs typeface="+mn-cs"/>
                        </a:rPr>
                        <a:t> </a:t>
                      </a:r>
                      <a:r>
                        <a:rPr lang="en-US" sz="2000" kern="1200" dirty="0" err="1" smtClean="0">
                          <a:solidFill>
                            <a:schemeClr val="dk1"/>
                          </a:solidFill>
                          <a:effectLst/>
                          <a:latin typeface="+mn-lt"/>
                          <a:ea typeface="+mn-ea"/>
                          <a:cs typeface="+mn-cs"/>
                        </a:rPr>
                        <a:t>Hiep</a:t>
                      </a:r>
                      <a:endParaRPr lang="en-US" sz="2000"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en-US" sz="2000" kern="1200" dirty="0" smtClean="0">
                          <a:solidFill>
                            <a:schemeClr val="dk1"/>
                          </a:solidFill>
                          <a:effectLst/>
                          <a:latin typeface="+mn-lt"/>
                          <a:ea typeface="+mn-ea"/>
                          <a:cs typeface="+mn-cs"/>
                        </a:rPr>
                        <a:t>Weekly</a:t>
                      </a:r>
                      <a:endParaRPr lang="en-US" sz="2000"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r>
              <a:tr h="630767">
                <a:tc>
                  <a:txBody>
                    <a:bodyPr/>
                    <a:lstStyle/>
                    <a:p>
                      <a:pPr algn="ctr"/>
                      <a:r>
                        <a:rPr lang="en-US" sz="2000" dirty="0" smtClean="0"/>
                        <a:t>3</a:t>
                      </a:r>
                      <a:endParaRPr lang="en-US" sz="2000"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en-US" sz="2000" kern="1200" dirty="0" smtClean="0">
                          <a:solidFill>
                            <a:schemeClr val="dk1"/>
                          </a:solidFill>
                          <a:effectLst/>
                          <a:latin typeface="+mn-lt"/>
                          <a:ea typeface="+mn-ea"/>
                          <a:cs typeface="+mn-cs"/>
                        </a:rPr>
                        <a:t>Team Morale</a:t>
                      </a:r>
                      <a:endParaRPr lang="en-US" sz="2000"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en-US" sz="2000" kern="1200" dirty="0" smtClean="0">
                          <a:solidFill>
                            <a:schemeClr val="dk1"/>
                          </a:solidFill>
                          <a:effectLst/>
                          <a:latin typeface="+mn-lt"/>
                          <a:ea typeface="+mn-ea"/>
                          <a:cs typeface="+mn-cs"/>
                        </a:rPr>
                        <a:t>Member – Hong </a:t>
                      </a:r>
                      <a:r>
                        <a:rPr lang="en-US" sz="2000" kern="1200" dirty="0" err="1" smtClean="0">
                          <a:solidFill>
                            <a:schemeClr val="dk1"/>
                          </a:solidFill>
                          <a:effectLst/>
                          <a:latin typeface="+mn-lt"/>
                          <a:ea typeface="+mn-ea"/>
                          <a:cs typeface="+mn-cs"/>
                        </a:rPr>
                        <a:t>Phuc</a:t>
                      </a:r>
                      <a:endParaRPr lang="en-US" sz="2000"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en-US" sz="2000" kern="1200" dirty="0" smtClean="0">
                          <a:solidFill>
                            <a:schemeClr val="dk1"/>
                          </a:solidFill>
                          <a:effectLst/>
                          <a:latin typeface="+mn-lt"/>
                          <a:ea typeface="+mn-ea"/>
                          <a:cs typeface="+mn-cs"/>
                        </a:rPr>
                        <a:t>Weekly</a:t>
                      </a:r>
                      <a:endParaRPr lang="en-US" sz="2000"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r>
              <a:tr h="630767">
                <a:tc>
                  <a:txBody>
                    <a:bodyPr/>
                    <a:lstStyle/>
                    <a:p>
                      <a:pPr algn="ctr"/>
                      <a:r>
                        <a:rPr lang="en-US" sz="2000" dirty="0" smtClean="0"/>
                        <a:t>4</a:t>
                      </a:r>
                      <a:endParaRPr lang="en-US" sz="2000"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en-US" sz="2000" kern="1200" dirty="0" smtClean="0">
                          <a:solidFill>
                            <a:schemeClr val="dk1"/>
                          </a:solidFill>
                          <a:effectLst/>
                          <a:latin typeface="+mn-lt"/>
                          <a:ea typeface="+mn-ea"/>
                          <a:cs typeface="+mn-cs"/>
                        </a:rPr>
                        <a:t>Customer Satisfaction</a:t>
                      </a:r>
                      <a:endParaRPr lang="en-US" sz="2000"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en-US" sz="2000" kern="1200" dirty="0" smtClean="0">
                          <a:solidFill>
                            <a:schemeClr val="dk1"/>
                          </a:solidFill>
                          <a:effectLst/>
                          <a:latin typeface="+mn-lt"/>
                          <a:ea typeface="+mn-ea"/>
                          <a:cs typeface="+mn-cs"/>
                        </a:rPr>
                        <a:t>Member – </a:t>
                      </a:r>
                      <a:r>
                        <a:rPr lang="en-US" sz="2000" kern="1200" dirty="0" err="1" smtClean="0">
                          <a:solidFill>
                            <a:schemeClr val="dk1"/>
                          </a:solidFill>
                          <a:effectLst/>
                          <a:latin typeface="+mn-lt"/>
                          <a:ea typeface="+mn-ea"/>
                          <a:cs typeface="+mn-cs"/>
                        </a:rPr>
                        <a:t>Trong</a:t>
                      </a:r>
                      <a:r>
                        <a:rPr lang="en-US" sz="2000" kern="1200" dirty="0" smtClean="0">
                          <a:solidFill>
                            <a:schemeClr val="dk1"/>
                          </a:solidFill>
                          <a:effectLst/>
                          <a:latin typeface="+mn-lt"/>
                          <a:ea typeface="+mn-ea"/>
                          <a:cs typeface="+mn-cs"/>
                        </a:rPr>
                        <a:t> </a:t>
                      </a:r>
                      <a:r>
                        <a:rPr lang="en-US" sz="2000" kern="1200" dirty="0" err="1" smtClean="0">
                          <a:solidFill>
                            <a:schemeClr val="dk1"/>
                          </a:solidFill>
                          <a:effectLst/>
                          <a:latin typeface="+mn-lt"/>
                          <a:ea typeface="+mn-ea"/>
                          <a:cs typeface="+mn-cs"/>
                        </a:rPr>
                        <a:t>Giang</a:t>
                      </a:r>
                      <a:endParaRPr lang="en-US" sz="2000"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en-US" sz="2000" kern="1200" dirty="0" smtClean="0">
                          <a:solidFill>
                            <a:schemeClr val="dk1"/>
                          </a:solidFill>
                          <a:effectLst/>
                          <a:latin typeface="+mn-lt"/>
                          <a:ea typeface="+mn-ea"/>
                          <a:cs typeface="+mn-cs"/>
                        </a:rPr>
                        <a:t>Release</a:t>
                      </a:r>
                      <a:endParaRPr lang="en-US" sz="2000"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r>
              <a:tr h="630767">
                <a:tc>
                  <a:txBody>
                    <a:bodyPr/>
                    <a:lstStyle/>
                    <a:p>
                      <a:pPr algn="ctr"/>
                      <a:r>
                        <a:rPr lang="en-US" sz="2000" dirty="0" smtClean="0"/>
                        <a:t>5</a:t>
                      </a:r>
                      <a:endParaRPr lang="en-US" sz="2000"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en-US" sz="2000" kern="1200" dirty="0" smtClean="0">
                          <a:solidFill>
                            <a:schemeClr val="dk1"/>
                          </a:solidFill>
                          <a:effectLst/>
                          <a:latin typeface="+mn-lt"/>
                          <a:ea typeface="+mn-ea"/>
                          <a:cs typeface="+mn-cs"/>
                        </a:rPr>
                        <a:t>Defect</a:t>
                      </a:r>
                      <a:endParaRPr lang="en-US" sz="2000"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en-US" sz="2000" kern="1200" dirty="0" smtClean="0">
                          <a:solidFill>
                            <a:schemeClr val="dk1"/>
                          </a:solidFill>
                          <a:effectLst/>
                          <a:latin typeface="+mn-lt"/>
                          <a:ea typeface="+mn-ea"/>
                          <a:cs typeface="+mn-cs"/>
                        </a:rPr>
                        <a:t>Member – Chan </a:t>
                      </a:r>
                      <a:r>
                        <a:rPr lang="en-US" sz="2000" kern="1200" dirty="0" err="1" smtClean="0">
                          <a:solidFill>
                            <a:schemeClr val="dk1"/>
                          </a:solidFill>
                          <a:effectLst/>
                          <a:latin typeface="+mn-lt"/>
                          <a:ea typeface="+mn-ea"/>
                          <a:cs typeface="+mn-cs"/>
                        </a:rPr>
                        <a:t>Huy</a:t>
                      </a:r>
                      <a:r>
                        <a:rPr lang="en-US" sz="2000" kern="1200" dirty="0" smtClean="0">
                          <a:solidFill>
                            <a:schemeClr val="dk1"/>
                          </a:solidFill>
                          <a:effectLst/>
                          <a:latin typeface="+mn-lt"/>
                          <a:ea typeface="+mn-ea"/>
                          <a:cs typeface="+mn-cs"/>
                        </a:rPr>
                        <a:t>, Dung </a:t>
                      </a:r>
                      <a:r>
                        <a:rPr lang="en-US" sz="2000" kern="1200" dirty="0" err="1" smtClean="0">
                          <a:solidFill>
                            <a:schemeClr val="dk1"/>
                          </a:solidFill>
                          <a:effectLst/>
                          <a:latin typeface="+mn-lt"/>
                          <a:ea typeface="+mn-ea"/>
                          <a:cs typeface="+mn-cs"/>
                        </a:rPr>
                        <a:t>Dat</a:t>
                      </a:r>
                      <a:endParaRPr lang="en-US" sz="2000"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en-US" sz="2000" kern="1200" dirty="0" smtClean="0">
                          <a:solidFill>
                            <a:schemeClr val="dk1"/>
                          </a:solidFill>
                          <a:effectLst/>
                          <a:latin typeface="+mn-lt"/>
                          <a:ea typeface="+mn-ea"/>
                          <a:cs typeface="+mn-cs"/>
                        </a:rPr>
                        <a:t>Weekly</a:t>
                      </a:r>
                      <a:endParaRPr lang="en-US" sz="2000"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r>
            </a:tbl>
          </a:graphicData>
        </a:graphic>
      </p:graphicFrame>
    </p:spTree>
    <p:extLst>
      <p:ext uri="{BB962C8B-B14F-4D97-AF65-F5344CB8AC3E}">
        <p14:creationId xmlns:p14="http://schemas.microsoft.com/office/powerpoint/2010/main" val="2887314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8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76200" y="1219199"/>
            <a:ext cx="4191000" cy="6019801"/>
          </a:xfrm>
          <a:prstGeom prst="rect">
            <a:avLst/>
          </a:prstGeom>
          <a:noFill/>
          <a:extLst>
            <a:ext uri="{909E8E84-426E-40DD-AFC4-6F175D3DCCD1}">
              <a14:hiddenFill xmlns:a14="http://schemas.microsoft.com/office/drawing/2010/main">
                <a:solidFill>
                  <a:srgbClr val="FFFFFF"/>
                </a:solidFill>
              </a14:hiddenFill>
            </a:ext>
          </a:extLst>
        </p:spPr>
      </p:pic>
      <p:sp>
        <p:nvSpPr>
          <p:cNvPr id="35844" name="Line 4"/>
          <p:cNvSpPr>
            <a:spLocks noChangeShapeType="1"/>
          </p:cNvSpPr>
          <p:nvPr/>
        </p:nvSpPr>
        <p:spPr bwMode="black">
          <a:xfrm>
            <a:off x="2971800" y="3048000"/>
            <a:ext cx="4800600" cy="0"/>
          </a:xfrm>
          <a:prstGeom prst="line">
            <a:avLst/>
          </a:prstGeom>
          <a:noFill/>
          <a:ln w="28575" cap="rnd">
            <a:solidFill>
              <a:srgbClr val="00B05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7" name="Rectangle 7"/>
          <p:cNvSpPr>
            <a:spLocks noGrp="1" noChangeArrowheads="1"/>
          </p:cNvSpPr>
          <p:nvPr>
            <p:ph type="title"/>
          </p:nvPr>
        </p:nvSpPr>
        <p:spPr/>
        <p:txBody>
          <a:bodyPr/>
          <a:lstStyle/>
          <a:p>
            <a:r>
              <a:rPr lang="en-US" dirty="0"/>
              <a:t>Contents</a:t>
            </a:r>
          </a:p>
        </p:txBody>
      </p:sp>
      <p:sp>
        <p:nvSpPr>
          <p:cNvPr id="35848" name="Rectangle 8"/>
          <p:cNvSpPr>
            <a:spLocks noChangeArrowheads="1"/>
          </p:cNvSpPr>
          <p:nvPr/>
        </p:nvSpPr>
        <p:spPr bwMode="black">
          <a:xfrm>
            <a:off x="3657600" y="26670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Introduction</a:t>
            </a:r>
          </a:p>
        </p:txBody>
      </p:sp>
      <p:sp>
        <p:nvSpPr>
          <p:cNvPr id="35849" name="Line 9"/>
          <p:cNvSpPr>
            <a:spLocks noChangeShapeType="1"/>
          </p:cNvSpPr>
          <p:nvPr/>
        </p:nvSpPr>
        <p:spPr bwMode="black">
          <a:xfrm>
            <a:off x="2955925" y="3810000"/>
            <a:ext cx="4800600" cy="0"/>
          </a:xfrm>
          <a:prstGeom prst="line">
            <a:avLst/>
          </a:prstGeom>
          <a:noFill/>
          <a:ln w="28575" cap="rnd">
            <a:solidFill>
              <a:srgbClr val="C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0" name="Rectangle 10"/>
          <p:cNvSpPr>
            <a:spLocks noChangeArrowheads="1"/>
          </p:cNvSpPr>
          <p:nvPr/>
        </p:nvSpPr>
        <p:spPr bwMode="black">
          <a:xfrm>
            <a:off x="3608387" y="34290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Measurement Process</a:t>
            </a:r>
            <a:endParaRPr lang="en-US" dirty="0"/>
          </a:p>
        </p:txBody>
      </p:sp>
      <p:sp>
        <p:nvSpPr>
          <p:cNvPr id="35851" name="Line 11"/>
          <p:cNvSpPr>
            <a:spLocks noChangeShapeType="1"/>
          </p:cNvSpPr>
          <p:nvPr/>
        </p:nvSpPr>
        <p:spPr bwMode="black">
          <a:xfrm>
            <a:off x="2971800" y="4560888"/>
            <a:ext cx="4800600" cy="0"/>
          </a:xfrm>
          <a:prstGeom prst="line">
            <a:avLst/>
          </a:prstGeom>
          <a:noFill/>
          <a:ln w="28575" cap="rnd">
            <a:solidFill>
              <a:srgbClr val="7030A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2" name="Rectangle 12"/>
          <p:cNvSpPr>
            <a:spLocks noChangeArrowheads="1"/>
          </p:cNvSpPr>
          <p:nvPr/>
        </p:nvSpPr>
        <p:spPr bwMode="black">
          <a:xfrm>
            <a:off x="3518990" y="4168160"/>
            <a:ext cx="40248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en-US" dirty="0"/>
              <a:t>Time and Roles for collecting data</a:t>
            </a:r>
            <a:endParaRPr lang="en-US" dirty="0"/>
          </a:p>
        </p:txBody>
      </p:sp>
      <p:pic>
        <p:nvPicPr>
          <p:cNvPr id="55" name="Picture 59" descr="C:\Users\VOTINH\Desktop\HIT-hk2-N3\Logo HIT\HIT-Bi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56525" y="5805226"/>
            <a:ext cx="1611954" cy="1209055"/>
          </a:xfrm>
          <a:prstGeom prst="rect">
            <a:avLst/>
          </a:prstGeom>
          <a:noFill/>
          <a:extLst>
            <a:ext uri="{909E8E84-426E-40DD-AFC4-6F175D3DCCD1}">
              <a14:hiddenFill xmlns:a14="http://schemas.microsoft.com/office/drawing/2010/main">
                <a:solidFill>
                  <a:srgbClr val="FFFFFF"/>
                </a:solidFill>
              </a14:hiddenFill>
            </a:ext>
          </a:extLst>
        </p:spPr>
      </p:pic>
      <p:sp>
        <p:nvSpPr>
          <p:cNvPr id="33" name="Line 9"/>
          <p:cNvSpPr>
            <a:spLocks noChangeShapeType="1"/>
          </p:cNvSpPr>
          <p:nvPr/>
        </p:nvSpPr>
        <p:spPr bwMode="black">
          <a:xfrm>
            <a:off x="2955925" y="5410200"/>
            <a:ext cx="4800600" cy="0"/>
          </a:xfrm>
          <a:prstGeom prst="line">
            <a:avLst/>
          </a:prstGeom>
          <a:noFill/>
          <a:ln w="28575" cap="rnd">
            <a:solidFill>
              <a:schemeClr val="accent6">
                <a:lumMod val="60000"/>
                <a:lumOff val="40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4" name="Rectangle 10"/>
          <p:cNvSpPr>
            <a:spLocks noChangeArrowheads="1"/>
          </p:cNvSpPr>
          <p:nvPr/>
        </p:nvSpPr>
        <p:spPr bwMode="black">
          <a:xfrm>
            <a:off x="3608387" y="4964668"/>
            <a:ext cx="42063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en-US" dirty="0"/>
              <a:t>Management Goals and </a:t>
            </a:r>
            <a:r>
              <a:rPr lang="en-US" dirty="0" smtClean="0"/>
              <a:t>Sub goals</a:t>
            </a:r>
            <a:endParaRPr lang="en-US" dirty="0"/>
          </a:p>
        </p:txBody>
      </p:sp>
      <p:sp>
        <p:nvSpPr>
          <p:cNvPr id="42" name="Line 9"/>
          <p:cNvSpPr>
            <a:spLocks noChangeShapeType="1"/>
          </p:cNvSpPr>
          <p:nvPr/>
        </p:nvSpPr>
        <p:spPr bwMode="black">
          <a:xfrm>
            <a:off x="2955925" y="6096000"/>
            <a:ext cx="4800600" cy="0"/>
          </a:xfrm>
          <a:prstGeom prst="line">
            <a:avLst/>
          </a:prstGeom>
          <a:noFill/>
          <a:ln w="28575" cap="rnd">
            <a:solidFill>
              <a:srgbClr val="00206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3" name="Rectangle 10"/>
          <p:cNvSpPr>
            <a:spLocks noChangeArrowheads="1"/>
          </p:cNvSpPr>
          <p:nvPr/>
        </p:nvSpPr>
        <p:spPr bwMode="black">
          <a:xfrm>
            <a:off x="3608387" y="5726668"/>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GQM for Viking Project</a:t>
            </a:r>
          </a:p>
        </p:txBody>
      </p:sp>
      <p:grpSp>
        <p:nvGrpSpPr>
          <p:cNvPr id="84" name="Group 94"/>
          <p:cNvGrpSpPr>
            <a:grpSpLocks/>
          </p:cNvGrpSpPr>
          <p:nvPr/>
        </p:nvGrpSpPr>
        <p:grpSpPr bwMode="auto">
          <a:xfrm>
            <a:off x="2955925" y="2642632"/>
            <a:ext cx="393700" cy="393700"/>
            <a:chOff x="2543" y="1006"/>
            <a:chExt cx="416" cy="416"/>
          </a:xfrm>
          <a:solidFill>
            <a:srgbClr val="2B7C02"/>
          </a:solidFill>
          <a:effectLst>
            <a:outerShdw blurRad="76200" dir="13500000" sy="23000" kx="1200000" algn="br" rotWithShape="0">
              <a:prstClr val="black">
                <a:alpha val="20000"/>
              </a:prstClr>
            </a:outerShdw>
          </a:effectLst>
        </p:grpSpPr>
        <p:sp>
          <p:nvSpPr>
            <p:cNvPr id="85" name="Oval 52"/>
            <p:cNvSpPr>
              <a:spLocks noChangeArrowheads="1"/>
            </p:cNvSpPr>
            <p:nvPr/>
          </p:nvSpPr>
          <p:spPr bwMode="gray">
            <a:xfrm>
              <a:off x="2543" y="1006"/>
              <a:ext cx="416" cy="416"/>
            </a:xfrm>
            <a:prstGeom prst="ellipse">
              <a:avLst/>
            </a:prstGeom>
            <a:grp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86" name="Group 53"/>
            <p:cNvGrpSpPr>
              <a:grpSpLocks/>
            </p:cNvGrpSpPr>
            <p:nvPr/>
          </p:nvGrpSpPr>
          <p:grpSpPr bwMode="auto">
            <a:xfrm rot="-2288454">
              <a:off x="2578" y="1034"/>
              <a:ext cx="348" cy="356"/>
              <a:chOff x="887" y="2040"/>
              <a:chExt cx="433" cy="422"/>
            </a:xfrm>
            <a:grpFill/>
          </p:grpSpPr>
          <p:pic>
            <p:nvPicPr>
              <p:cNvPr id="88" name="Picture 54"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grpFill/>
              <a:extLst/>
            </p:spPr>
          </p:pic>
          <p:sp>
            <p:nvSpPr>
              <p:cNvPr id="89" name="Oval 55"/>
              <p:cNvSpPr>
                <a:spLocks noChangeArrowheads="1"/>
              </p:cNvSpPr>
              <p:nvPr/>
            </p:nvSpPr>
            <p:spPr bwMode="gray">
              <a:xfrm>
                <a:off x="887" y="2040"/>
                <a:ext cx="433" cy="422"/>
              </a:xfrm>
              <a:prstGeom prst="ellipse">
                <a:avLst/>
              </a:prstGeom>
              <a:grp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90" name="Picture 56"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grpFill/>
              <a:extLst/>
            </p:spPr>
          </p:pic>
        </p:grpSp>
        <p:pic>
          <p:nvPicPr>
            <p:cNvPr id="87" name="Picture 57"/>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91" name="Group 93"/>
          <p:cNvGrpSpPr>
            <a:grpSpLocks/>
          </p:cNvGrpSpPr>
          <p:nvPr/>
        </p:nvGrpSpPr>
        <p:grpSpPr bwMode="auto">
          <a:xfrm>
            <a:off x="2971800" y="3416300"/>
            <a:ext cx="393700" cy="393700"/>
            <a:chOff x="3071" y="1006"/>
            <a:chExt cx="416" cy="416"/>
          </a:xfrm>
          <a:solidFill>
            <a:srgbClr val="FF0000"/>
          </a:solidFill>
        </p:grpSpPr>
        <p:sp>
          <p:nvSpPr>
            <p:cNvPr id="92" name="Oval 62"/>
            <p:cNvSpPr>
              <a:spLocks noChangeArrowheads="1"/>
            </p:cNvSpPr>
            <p:nvPr/>
          </p:nvSpPr>
          <p:spPr bwMode="gray">
            <a:xfrm>
              <a:off x="3071" y="1006"/>
              <a:ext cx="416" cy="416"/>
            </a:xfrm>
            <a:prstGeom prst="ellipse">
              <a:avLst/>
            </a:prstGeom>
            <a:grp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93" name="Group 63"/>
            <p:cNvGrpSpPr>
              <a:grpSpLocks/>
            </p:cNvGrpSpPr>
            <p:nvPr/>
          </p:nvGrpSpPr>
          <p:grpSpPr bwMode="auto">
            <a:xfrm rot="-2288454">
              <a:off x="3106" y="1034"/>
              <a:ext cx="348" cy="356"/>
              <a:chOff x="887" y="2040"/>
              <a:chExt cx="433" cy="422"/>
            </a:xfrm>
            <a:grpFill/>
          </p:grpSpPr>
          <p:pic>
            <p:nvPicPr>
              <p:cNvPr id="95" name="Picture 64"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grpFill/>
              <a:extLst/>
            </p:spPr>
          </p:pic>
          <p:sp>
            <p:nvSpPr>
              <p:cNvPr id="96" name="Oval 65"/>
              <p:cNvSpPr>
                <a:spLocks noChangeArrowheads="1"/>
              </p:cNvSpPr>
              <p:nvPr/>
            </p:nvSpPr>
            <p:spPr bwMode="gray">
              <a:xfrm>
                <a:off x="887" y="2040"/>
                <a:ext cx="433" cy="422"/>
              </a:xfrm>
              <a:prstGeom prst="ellipse">
                <a:avLst/>
              </a:prstGeom>
              <a:grp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97" name="Picture 66"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grpFill/>
              <a:extLst/>
            </p:spPr>
          </p:pic>
        </p:grpSp>
        <p:pic>
          <p:nvPicPr>
            <p:cNvPr id="94" name="Picture 86"/>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98" name="Group 92"/>
          <p:cNvGrpSpPr>
            <a:grpSpLocks/>
          </p:cNvGrpSpPr>
          <p:nvPr/>
        </p:nvGrpSpPr>
        <p:grpSpPr bwMode="auto">
          <a:xfrm>
            <a:off x="2959100" y="4143792"/>
            <a:ext cx="393700" cy="393700"/>
            <a:chOff x="3647" y="1006"/>
            <a:chExt cx="416" cy="416"/>
          </a:xfrm>
          <a:solidFill>
            <a:srgbClr val="7030A0"/>
          </a:solidFill>
        </p:grpSpPr>
        <p:sp>
          <p:nvSpPr>
            <p:cNvPr id="99" name="Oval 67"/>
            <p:cNvSpPr>
              <a:spLocks noChangeArrowheads="1"/>
            </p:cNvSpPr>
            <p:nvPr/>
          </p:nvSpPr>
          <p:spPr bwMode="gray">
            <a:xfrm>
              <a:off x="3647" y="1006"/>
              <a:ext cx="416" cy="416"/>
            </a:xfrm>
            <a:prstGeom prst="ellipse">
              <a:avLst/>
            </a:prstGeom>
            <a:grp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100" name="Group 68"/>
            <p:cNvGrpSpPr>
              <a:grpSpLocks/>
            </p:cNvGrpSpPr>
            <p:nvPr/>
          </p:nvGrpSpPr>
          <p:grpSpPr bwMode="auto">
            <a:xfrm rot="-2288454">
              <a:off x="3682" y="1034"/>
              <a:ext cx="348" cy="356"/>
              <a:chOff x="887" y="2040"/>
              <a:chExt cx="433" cy="422"/>
            </a:xfrm>
            <a:grpFill/>
          </p:grpSpPr>
          <p:pic>
            <p:nvPicPr>
              <p:cNvPr id="102" name="Picture 69"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grpFill/>
              <a:extLst/>
            </p:spPr>
          </p:pic>
          <p:sp>
            <p:nvSpPr>
              <p:cNvPr id="103" name="Oval 70"/>
              <p:cNvSpPr>
                <a:spLocks noChangeArrowheads="1"/>
              </p:cNvSpPr>
              <p:nvPr/>
            </p:nvSpPr>
            <p:spPr bwMode="gray">
              <a:xfrm>
                <a:off x="887" y="2040"/>
                <a:ext cx="433" cy="422"/>
              </a:xfrm>
              <a:prstGeom prst="ellipse">
                <a:avLst/>
              </a:prstGeom>
              <a:grp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104" name="Picture 71"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grpFill/>
              <a:extLst/>
            </p:spPr>
          </p:pic>
        </p:grpSp>
        <p:pic>
          <p:nvPicPr>
            <p:cNvPr id="101" name="Picture 87"/>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5" name="Group 91"/>
          <p:cNvGrpSpPr>
            <a:grpSpLocks/>
          </p:cNvGrpSpPr>
          <p:nvPr/>
        </p:nvGrpSpPr>
        <p:grpSpPr bwMode="auto">
          <a:xfrm>
            <a:off x="2948139" y="4964668"/>
            <a:ext cx="393700" cy="393700"/>
            <a:chOff x="4213" y="1006"/>
            <a:chExt cx="416" cy="416"/>
          </a:xfrm>
          <a:solidFill>
            <a:srgbClr val="D0D505"/>
          </a:solidFill>
        </p:grpSpPr>
        <p:sp>
          <p:nvSpPr>
            <p:cNvPr id="106" name="Oval 72"/>
            <p:cNvSpPr>
              <a:spLocks noChangeArrowheads="1"/>
            </p:cNvSpPr>
            <p:nvPr/>
          </p:nvSpPr>
          <p:spPr bwMode="gray">
            <a:xfrm>
              <a:off x="4213" y="1006"/>
              <a:ext cx="416" cy="416"/>
            </a:xfrm>
            <a:prstGeom prst="ellipse">
              <a:avLst/>
            </a:prstGeom>
            <a:grp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107" name="Group 73"/>
            <p:cNvGrpSpPr>
              <a:grpSpLocks/>
            </p:cNvGrpSpPr>
            <p:nvPr/>
          </p:nvGrpSpPr>
          <p:grpSpPr bwMode="auto">
            <a:xfrm rot="-2288454">
              <a:off x="4248" y="1034"/>
              <a:ext cx="348" cy="356"/>
              <a:chOff x="887" y="2040"/>
              <a:chExt cx="433" cy="422"/>
            </a:xfrm>
            <a:grpFill/>
          </p:grpSpPr>
          <p:pic>
            <p:nvPicPr>
              <p:cNvPr id="109" name="Picture 74"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grpFill/>
              <a:extLst/>
            </p:spPr>
          </p:pic>
          <p:sp>
            <p:nvSpPr>
              <p:cNvPr id="110" name="Oval 75"/>
              <p:cNvSpPr>
                <a:spLocks noChangeArrowheads="1"/>
              </p:cNvSpPr>
              <p:nvPr/>
            </p:nvSpPr>
            <p:spPr bwMode="gray">
              <a:xfrm>
                <a:off x="887" y="2040"/>
                <a:ext cx="433" cy="422"/>
              </a:xfrm>
              <a:prstGeom prst="ellipse">
                <a:avLst/>
              </a:prstGeom>
              <a:grp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111" name="Picture 76"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grpFill/>
              <a:extLst/>
            </p:spPr>
          </p:pic>
        </p:grpSp>
        <p:pic>
          <p:nvPicPr>
            <p:cNvPr id="108" name="Picture 88"/>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12" name="Group 91"/>
          <p:cNvGrpSpPr>
            <a:grpSpLocks/>
          </p:cNvGrpSpPr>
          <p:nvPr/>
        </p:nvGrpSpPr>
        <p:grpSpPr bwMode="auto">
          <a:xfrm>
            <a:off x="2973692" y="5702228"/>
            <a:ext cx="393700" cy="393700"/>
            <a:chOff x="4213" y="1006"/>
            <a:chExt cx="416" cy="416"/>
          </a:xfrm>
          <a:solidFill>
            <a:srgbClr val="000066"/>
          </a:solidFill>
        </p:grpSpPr>
        <p:sp>
          <p:nvSpPr>
            <p:cNvPr id="113" name="Oval 72"/>
            <p:cNvSpPr>
              <a:spLocks noChangeArrowheads="1"/>
            </p:cNvSpPr>
            <p:nvPr/>
          </p:nvSpPr>
          <p:spPr bwMode="gray">
            <a:xfrm>
              <a:off x="4213" y="1006"/>
              <a:ext cx="416" cy="416"/>
            </a:xfrm>
            <a:prstGeom prst="ellipse">
              <a:avLst/>
            </a:prstGeom>
            <a:grp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114" name="Group 73"/>
            <p:cNvGrpSpPr>
              <a:grpSpLocks/>
            </p:cNvGrpSpPr>
            <p:nvPr/>
          </p:nvGrpSpPr>
          <p:grpSpPr bwMode="auto">
            <a:xfrm rot="-2288454">
              <a:off x="4248" y="1034"/>
              <a:ext cx="348" cy="356"/>
              <a:chOff x="887" y="2040"/>
              <a:chExt cx="433" cy="422"/>
            </a:xfrm>
            <a:grpFill/>
          </p:grpSpPr>
          <p:pic>
            <p:nvPicPr>
              <p:cNvPr id="116" name="Picture 74"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grpFill/>
              <a:extLst/>
            </p:spPr>
          </p:pic>
          <p:sp>
            <p:nvSpPr>
              <p:cNvPr id="117" name="Oval 75"/>
              <p:cNvSpPr>
                <a:spLocks noChangeArrowheads="1"/>
              </p:cNvSpPr>
              <p:nvPr/>
            </p:nvSpPr>
            <p:spPr bwMode="gray">
              <a:xfrm>
                <a:off x="887" y="2040"/>
                <a:ext cx="433" cy="422"/>
              </a:xfrm>
              <a:prstGeom prst="ellipse">
                <a:avLst/>
              </a:prstGeom>
              <a:grp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118" name="Picture 76"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grpFill/>
              <a:extLst/>
            </p:spPr>
          </p:pic>
        </p:grpSp>
        <p:pic>
          <p:nvPicPr>
            <p:cNvPr id="115" name="Picture 88"/>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9" name="Striped Right Arrow 118"/>
          <p:cNvSpPr/>
          <p:nvPr/>
        </p:nvSpPr>
        <p:spPr bwMode="auto">
          <a:xfrm rot="10800000">
            <a:off x="6422977" y="4547881"/>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306015842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5848"/>
                                        </p:tgtEl>
                                        <p:attrNameLst>
                                          <p:attrName>style.visibility</p:attrName>
                                        </p:attrNameLst>
                                      </p:cBhvr>
                                      <p:to>
                                        <p:strVal val="visible"/>
                                      </p:to>
                                    </p:set>
                                    <p:anim calcmode="lin" valueType="num">
                                      <p:cBhvr>
                                        <p:cTn id="7" dur="1000" fill="hold"/>
                                        <p:tgtEl>
                                          <p:spTgt spid="35848"/>
                                        </p:tgtEl>
                                        <p:attrNameLst>
                                          <p:attrName>ppt_w</p:attrName>
                                        </p:attrNameLst>
                                      </p:cBhvr>
                                      <p:tavLst>
                                        <p:tav tm="0">
                                          <p:val>
                                            <p:fltVal val="0"/>
                                          </p:val>
                                        </p:tav>
                                        <p:tav tm="100000">
                                          <p:val>
                                            <p:strVal val="#ppt_w"/>
                                          </p:val>
                                        </p:tav>
                                      </p:tavLst>
                                    </p:anim>
                                    <p:anim calcmode="lin" valueType="num">
                                      <p:cBhvr>
                                        <p:cTn id="8" dur="1000" fill="hold"/>
                                        <p:tgtEl>
                                          <p:spTgt spid="35848"/>
                                        </p:tgtEl>
                                        <p:attrNameLst>
                                          <p:attrName>ppt_h</p:attrName>
                                        </p:attrNameLst>
                                      </p:cBhvr>
                                      <p:tavLst>
                                        <p:tav tm="0">
                                          <p:val>
                                            <p:fltVal val="0"/>
                                          </p:val>
                                        </p:tav>
                                        <p:tav tm="100000">
                                          <p:val>
                                            <p:strVal val="#ppt_h"/>
                                          </p:val>
                                        </p:tav>
                                      </p:tavLst>
                                    </p:anim>
                                    <p:anim calcmode="lin" valueType="num">
                                      <p:cBhvr>
                                        <p:cTn id="9" dur="1000" fill="hold"/>
                                        <p:tgtEl>
                                          <p:spTgt spid="35848"/>
                                        </p:tgtEl>
                                        <p:attrNameLst>
                                          <p:attrName>style.rotation</p:attrName>
                                        </p:attrNameLst>
                                      </p:cBhvr>
                                      <p:tavLst>
                                        <p:tav tm="0">
                                          <p:val>
                                            <p:fltVal val="90"/>
                                          </p:val>
                                        </p:tav>
                                        <p:tav tm="100000">
                                          <p:val>
                                            <p:fltVal val="0"/>
                                          </p:val>
                                        </p:tav>
                                      </p:tavLst>
                                    </p:anim>
                                    <p:animEffect transition="in" filter="fade">
                                      <p:cBhvr>
                                        <p:cTn id="10" dur="1000"/>
                                        <p:tgtEl>
                                          <p:spTgt spid="35848"/>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5850"/>
                                        </p:tgtEl>
                                        <p:attrNameLst>
                                          <p:attrName>style.visibility</p:attrName>
                                        </p:attrNameLst>
                                      </p:cBhvr>
                                      <p:to>
                                        <p:strVal val="visible"/>
                                      </p:to>
                                    </p:set>
                                    <p:anim calcmode="lin" valueType="num">
                                      <p:cBhvr>
                                        <p:cTn id="13" dur="1000" fill="hold"/>
                                        <p:tgtEl>
                                          <p:spTgt spid="35850"/>
                                        </p:tgtEl>
                                        <p:attrNameLst>
                                          <p:attrName>ppt_w</p:attrName>
                                        </p:attrNameLst>
                                      </p:cBhvr>
                                      <p:tavLst>
                                        <p:tav tm="0">
                                          <p:val>
                                            <p:fltVal val="0"/>
                                          </p:val>
                                        </p:tav>
                                        <p:tav tm="100000">
                                          <p:val>
                                            <p:strVal val="#ppt_w"/>
                                          </p:val>
                                        </p:tav>
                                      </p:tavLst>
                                    </p:anim>
                                    <p:anim calcmode="lin" valueType="num">
                                      <p:cBhvr>
                                        <p:cTn id="14" dur="1000" fill="hold"/>
                                        <p:tgtEl>
                                          <p:spTgt spid="35850"/>
                                        </p:tgtEl>
                                        <p:attrNameLst>
                                          <p:attrName>ppt_h</p:attrName>
                                        </p:attrNameLst>
                                      </p:cBhvr>
                                      <p:tavLst>
                                        <p:tav tm="0">
                                          <p:val>
                                            <p:fltVal val="0"/>
                                          </p:val>
                                        </p:tav>
                                        <p:tav tm="100000">
                                          <p:val>
                                            <p:strVal val="#ppt_h"/>
                                          </p:val>
                                        </p:tav>
                                      </p:tavLst>
                                    </p:anim>
                                    <p:anim calcmode="lin" valueType="num">
                                      <p:cBhvr>
                                        <p:cTn id="15" dur="1000" fill="hold"/>
                                        <p:tgtEl>
                                          <p:spTgt spid="35850"/>
                                        </p:tgtEl>
                                        <p:attrNameLst>
                                          <p:attrName>style.rotation</p:attrName>
                                        </p:attrNameLst>
                                      </p:cBhvr>
                                      <p:tavLst>
                                        <p:tav tm="0">
                                          <p:val>
                                            <p:fltVal val="90"/>
                                          </p:val>
                                        </p:tav>
                                        <p:tav tm="100000">
                                          <p:val>
                                            <p:fltVal val="0"/>
                                          </p:val>
                                        </p:tav>
                                      </p:tavLst>
                                    </p:anim>
                                    <p:animEffect transition="in" filter="fade">
                                      <p:cBhvr>
                                        <p:cTn id="16" dur="1000"/>
                                        <p:tgtEl>
                                          <p:spTgt spid="35850"/>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p:cTn id="19" dur="1000" fill="hold"/>
                                        <p:tgtEl>
                                          <p:spTgt spid="43"/>
                                        </p:tgtEl>
                                        <p:attrNameLst>
                                          <p:attrName>ppt_w</p:attrName>
                                        </p:attrNameLst>
                                      </p:cBhvr>
                                      <p:tavLst>
                                        <p:tav tm="0">
                                          <p:val>
                                            <p:fltVal val="0"/>
                                          </p:val>
                                        </p:tav>
                                        <p:tav tm="100000">
                                          <p:val>
                                            <p:strVal val="#ppt_w"/>
                                          </p:val>
                                        </p:tav>
                                      </p:tavLst>
                                    </p:anim>
                                    <p:anim calcmode="lin" valueType="num">
                                      <p:cBhvr>
                                        <p:cTn id="20" dur="1000" fill="hold"/>
                                        <p:tgtEl>
                                          <p:spTgt spid="43"/>
                                        </p:tgtEl>
                                        <p:attrNameLst>
                                          <p:attrName>ppt_h</p:attrName>
                                        </p:attrNameLst>
                                      </p:cBhvr>
                                      <p:tavLst>
                                        <p:tav tm="0">
                                          <p:val>
                                            <p:fltVal val="0"/>
                                          </p:val>
                                        </p:tav>
                                        <p:tav tm="100000">
                                          <p:val>
                                            <p:strVal val="#ppt_h"/>
                                          </p:val>
                                        </p:tav>
                                      </p:tavLst>
                                    </p:anim>
                                    <p:anim calcmode="lin" valueType="num">
                                      <p:cBhvr>
                                        <p:cTn id="21" dur="1000" fill="hold"/>
                                        <p:tgtEl>
                                          <p:spTgt spid="43"/>
                                        </p:tgtEl>
                                        <p:attrNameLst>
                                          <p:attrName>style.rotation</p:attrName>
                                        </p:attrNameLst>
                                      </p:cBhvr>
                                      <p:tavLst>
                                        <p:tav tm="0">
                                          <p:val>
                                            <p:fltVal val="90"/>
                                          </p:val>
                                        </p:tav>
                                        <p:tav tm="100000">
                                          <p:val>
                                            <p:fltVal val="0"/>
                                          </p:val>
                                        </p:tav>
                                      </p:tavLst>
                                    </p:anim>
                                    <p:animEffect transition="in" filter="fade">
                                      <p:cBhvr>
                                        <p:cTn id="22" dur="1000"/>
                                        <p:tgtEl>
                                          <p:spTgt spid="43"/>
                                        </p:tgtEl>
                                      </p:cBhvr>
                                    </p:animEffect>
                                  </p:childTnLst>
                                </p:cTn>
                              </p:par>
                              <p:par>
                                <p:cTn id="23" presetID="31" presetClass="entr" presetSubtype="0" fill="hold" nodeType="withEffect">
                                  <p:stCondLst>
                                    <p:cond delay="0"/>
                                  </p:stCondLst>
                                  <p:childTnLst>
                                    <p:set>
                                      <p:cBhvr>
                                        <p:cTn id="24" dur="1" fill="hold">
                                          <p:stCondLst>
                                            <p:cond delay="0"/>
                                          </p:stCondLst>
                                        </p:cTn>
                                        <p:tgtEl>
                                          <p:spTgt spid="84"/>
                                        </p:tgtEl>
                                        <p:attrNameLst>
                                          <p:attrName>style.visibility</p:attrName>
                                        </p:attrNameLst>
                                      </p:cBhvr>
                                      <p:to>
                                        <p:strVal val="visible"/>
                                      </p:to>
                                    </p:set>
                                    <p:anim calcmode="lin" valueType="num">
                                      <p:cBhvr>
                                        <p:cTn id="25" dur="1000" fill="hold"/>
                                        <p:tgtEl>
                                          <p:spTgt spid="84"/>
                                        </p:tgtEl>
                                        <p:attrNameLst>
                                          <p:attrName>ppt_w</p:attrName>
                                        </p:attrNameLst>
                                      </p:cBhvr>
                                      <p:tavLst>
                                        <p:tav tm="0">
                                          <p:val>
                                            <p:fltVal val="0"/>
                                          </p:val>
                                        </p:tav>
                                        <p:tav tm="100000">
                                          <p:val>
                                            <p:strVal val="#ppt_w"/>
                                          </p:val>
                                        </p:tav>
                                      </p:tavLst>
                                    </p:anim>
                                    <p:anim calcmode="lin" valueType="num">
                                      <p:cBhvr>
                                        <p:cTn id="26" dur="1000" fill="hold"/>
                                        <p:tgtEl>
                                          <p:spTgt spid="84"/>
                                        </p:tgtEl>
                                        <p:attrNameLst>
                                          <p:attrName>ppt_h</p:attrName>
                                        </p:attrNameLst>
                                      </p:cBhvr>
                                      <p:tavLst>
                                        <p:tav tm="0">
                                          <p:val>
                                            <p:fltVal val="0"/>
                                          </p:val>
                                        </p:tav>
                                        <p:tav tm="100000">
                                          <p:val>
                                            <p:strVal val="#ppt_h"/>
                                          </p:val>
                                        </p:tav>
                                      </p:tavLst>
                                    </p:anim>
                                    <p:anim calcmode="lin" valueType="num">
                                      <p:cBhvr>
                                        <p:cTn id="27" dur="1000" fill="hold"/>
                                        <p:tgtEl>
                                          <p:spTgt spid="84"/>
                                        </p:tgtEl>
                                        <p:attrNameLst>
                                          <p:attrName>style.rotation</p:attrName>
                                        </p:attrNameLst>
                                      </p:cBhvr>
                                      <p:tavLst>
                                        <p:tav tm="0">
                                          <p:val>
                                            <p:fltVal val="90"/>
                                          </p:val>
                                        </p:tav>
                                        <p:tav tm="100000">
                                          <p:val>
                                            <p:fltVal val="0"/>
                                          </p:val>
                                        </p:tav>
                                      </p:tavLst>
                                    </p:anim>
                                    <p:animEffect transition="in" filter="fade">
                                      <p:cBhvr>
                                        <p:cTn id="28" dur="1000"/>
                                        <p:tgtEl>
                                          <p:spTgt spid="84"/>
                                        </p:tgtEl>
                                      </p:cBhvr>
                                    </p:animEffect>
                                  </p:childTnLst>
                                </p:cTn>
                              </p:par>
                              <p:par>
                                <p:cTn id="29" presetID="31" presetClass="entr" presetSubtype="0" fill="hold" nodeType="withEffect">
                                  <p:stCondLst>
                                    <p:cond delay="0"/>
                                  </p:stCondLst>
                                  <p:childTnLst>
                                    <p:set>
                                      <p:cBhvr>
                                        <p:cTn id="30" dur="1" fill="hold">
                                          <p:stCondLst>
                                            <p:cond delay="0"/>
                                          </p:stCondLst>
                                        </p:cTn>
                                        <p:tgtEl>
                                          <p:spTgt spid="91"/>
                                        </p:tgtEl>
                                        <p:attrNameLst>
                                          <p:attrName>style.visibility</p:attrName>
                                        </p:attrNameLst>
                                      </p:cBhvr>
                                      <p:to>
                                        <p:strVal val="visible"/>
                                      </p:to>
                                    </p:set>
                                    <p:anim calcmode="lin" valueType="num">
                                      <p:cBhvr>
                                        <p:cTn id="31" dur="1000" fill="hold"/>
                                        <p:tgtEl>
                                          <p:spTgt spid="91"/>
                                        </p:tgtEl>
                                        <p:attrNameLst>
                                          <p:attrName>ppt_w</p:attrName>
                                        </p:attrNameLst>
                                      </p:cBhvr>
                                      <p:tavLst>
                                        <p:tav tm="0">
                                          <p:val>
                                            <p:fltVal val="0"/>
                                          </p:val>
                                        </p:tav>
                                        <p:tav tm="100000">
                                          <p:val>
                                            <p:strVal val="#ppt_w"/>
                                          </p:val>
                                        </p:tav>
                                      </p:tavLst>
                                    </p:anim>
                                    <p:anim calcmode="lin" valueType="num">
                                      <p:cBhvr>
                                        <p:cTn id="32" dur="1000" fill="hold"/>
                                        <p:tgtEl>
                                          <p:spTgt spid="91"/>
                                        </p:tgtEl>
                                        <p:attrNameLst>
                                          <p:attrName>ppt_h</p:attrName>
                                        </p:attrNameLst>
                                      </p:cBhvr>
                                      <p:tavLst>
                                        <p:tav tm="0">
                                          <p:val>
                                            <p:fltVal val="0"/>
                                          </p:val>
                                        </p:tav>
                                        <p:tav tm="100000">
                                          <p:val>
                                            <p:strVal val="#ppt_h"/>
                                          </p:val>
                                        </p:tav>
                                      </p:tavLst>
                                    </p:anim>
                                    <p:anim calcmode="lin" valueType="num">
                                      <p:cBhvr>
                                        <p:cTn id="33" dur="1000" fill="hold"/>
                                        <p:tgtEl>
                                          <p:spTgt spid="91"/>
                                        </p:tgtEl>
                                        <p:attrNameLst>
                                          <p:attrName>style.rotation</p:attrName>
                                        </p:attrNameLst>
                                      </p:cBhvr>
                                      <p:tavLst>
                                        <p:tav tm="0">
                                          <p:val>
                                            <p:fltVal val="90"/>
                                          </p:val>
                                        </p:tav>
                                        <p:tav tm="100000">
                                          <p:val>
                                            <p:fltVal val="0"/>
                                          </p:val>
                                        </p:tav>
                                      </p:tavLst>
                                    </p:anim>
                                    <p:animEffect transition="in" filter="fade">
                                      <p:cBhvr>
                                        <p:cTn id="34" dur="1000"/>
                                        <p:tgtEl>
                                          <p:spTgt spid="91"/>
                                        </p:tgtEl>
                                      </p:cBhvr>
                                    </p:animEffect>
                                  </p:childTnLst>
                                </p:cTn>
                              </p:par>
                              <p:par>
                                <p:cTn id="35" presetID="31" presetClass="entr" presetSubtype="0" fill="hold" nodeType="withEffect">
                                  <p:stCondLst>
                                    <p:cond delay="0"/>
                                  </p:stCondLst>
                                  <p:childTnLst>
                                    <p:set>
                                      <p:cBhvr>
                                        <p:cTn id="36" dur="1" fill="hold">
                                          <p:stCondLst>
                                            <p:cond delay="0"/>
                                          </p:stCondLst>
                                        </p:cTn>
                                        <p:tgtEl>
                                          <p:spTgt spid="98"/>
                                        </p:tgtEl>
                                        <p:attrNameLst>
                                          <p:attrName>style.visibility</p:attrName>
                                        </p:attrNameLst>
                                      </p:cBhvr>
                                      <p:to>
                                        <p:strVal val="visible"/>
                                      </p:to>
                                    </p:set>
                                    <p:anim calcmode="lin" valueType="num">
                                      <p:cBhvr>
                                        <p:cTn id="37" dur="1000" fill="hold"/>
                                        <p:tgtEl>
                                          <p:spTgt spid="98"/>
                                        </p:tgtEl>
                                        <p:attrNameLst>
                                          <p:attrName>ppt_w</p:attrName>
                                        </p:attrNameLst>
                                      </p:cBhvr>
                                      <p:tavLst>
                                        <p:tav tm="0">
                                          <p:val>
                                            <p:fltVal val="0"/>
                                          </p:val>
                                        </p:tav>
                                        <p:tav tm="100000">
                                          <p:val>
                                            <p:strVal val="#ppt_w"/>
                                          </p:val>
                                        </p:tav>
                                      </p:tavLst>
                                    </p:anim>
                                    <p:anim calcmode="lin" valueType="num">
                                      <p:cBhvr>
                                        <p:cTn id="38" dur="1000" fill="hold"/>
                                        <p:tgtEl>
                                          <p:spTgt spid="98"/>
                                        </p:tgtEl>
                                        <p:attrNameLst>
                                          <p:attrName>ppt_h</p:attrName>
                                        </p:attrNameLst>
                                      </p:cBhvr>
                                      <p:tavLst>
                                        <p:tav tm="0">
                                          <p:val>
                                            <p:fltVal val="0"/>
                                          </p:val>
                                        </p:tav>
                                        <p:tav tm="100000">
                                          <p:val>
                                            <p:strVal val="#ppt_h"/>
                                          </p:val>
                                        </p:tav>
                                      </p:tavLst>
                                    </p:anim>
                                    <p:anim calcmode="lin" valueType="num">
                                      <p:cBhvr>
                                        <p:cTn id="39" dur="1000" fill="hold"/>
                                        <p:tgtEl>
                                          <p:spTgt spid="98"/>
                                        </p:tgtEl>
                                        <p:attrNameLst>
                                          <p:attrName>style.rotation</p:attrName>
                                        </p:attrNameLst>
                                      </p:cBhvr>
                                      <p:tavLst>
                                        <p:tav tm="0">
                                          <p:val>
                                            <p:fltVal val="90"/>
                                          </p:val>
                                        </p:tav>
                                        <p:tav tm="100000">
                                          <p:val>
                                            <p:fltVal val="0"/>
                                          </p:val>
                                        </p:tav>
                                      </p:tavLst>
                                    </p:anim>
                                    <p:animEffect transition="in" filter="fade">
                                      <p:cBhvr>
                                        <p:cTn id="40" dur="1000"/>
                                        <p:tgtEl>
                                          <p:spTgt spid="98"/>
                                        </p:tgtEl>
                                      </p:cBhvr>
                                    </p:animEffect>
                                  </p:childTnLst>
                                </p:cTn>
                              </p:par>
                              <p:par>
                                <p:cTn id="41" presetID="31" presetClass="entr" presetSubtype="0" fill="hold" nodeType="withEffect">
                                  <p:stCondLst>
                                    <p:cond delay="0"/>
                                  </p:stCondLst>
                                  <p:childTnLst>
                                    <p:set>
                                      <p:cBhvr>
                                        <p:cTn id="42" dur="1" fill="hold">
                                          <p:stCondLst>
                                            <p:cond delay="0"/>
                                          </p:stCondLst>
                                        </p:cTn>
                                        <p:tgtEl>
                                          <p:spTgt spid="105"/>
                                        </p:tgtEl>
                                        <p:attrNameLst>
                                          <p:attrName>style.visibility</p:attrName>
                                        </p:attrNameLst>
                                      </p:cBhvr>
                                      <p:to>
                                        <p:strVal val="visible"/>
                                      </p:to>
                                    </p:set>
                                    <p:anim calcmode="lin" valueType="num">
                                      <p:cBhvr>
                                        <p:cTn id="43" dur="1000" fill="hold"/>
                                        <p:tgtEl>
                                          <p:spTgt spid="105"/>
                                        </p:tgtEl>
                                        <p:attrNameLst>
                                          <p:attrName>ppt_w</p:attrName>
                                        </p:attrNameLst>
                                      </p:cBhvr>
                                      <p:tavLst>
                                        <p:tav tm="0">
                                          <p:val>
                                            <p:fltVal val="0"/>
                                          </p:val>
                                        </p:tav>
                                        <p:tav tm="100000">
                                          <p:val>
                                            <p:strVal val="#ppt_w"/>
                                          </p:val>
                                        </p:tav>
                                      </p:tavLst>
                                    </p:anim>
                                    <p:anim calcmode="lin" valueType="num">
                                      <p:cBhvr>
                                        <p:cTn id="44" dur="1000" fill="hold"/>
                                        <p:tgtEl>
                                          <p:spTgt spid="105"/>
                                        </p:tgtEl>
                                        <p:attrNameLst>
                                          <p:attrName>ppt_h</p:attrName>
                                        </p:attrNameLst>
                                      </p:cBhvr>
                                      <p:tavLst>
                                        <p:tav tm="0">
                                          <p:val>
                                            <p:fltVal val="0"/>
                                          </p:val>
                                        </p:tav>
                                        <p:tav tm="100000">
                                          <p:val>
                                            <p:strVal val="#ppt_h"/>
                                          </p:val>
                                        </p:tav>
                                      </p:tavLst>
                                    </p:anim>
                                    <p:anim calcmode="lin" valueType="num">
                                      <p:cBhvr>
                                        <p:cTn id="45" dur="1000" fill="hold"/>
                                        <p:tgtEl>
                                          <p:spTgt spid="105"/>
                                        </p:tgtEl>
                                        <p:attrNameLst>
                                          <p:attrName>style.rotation</p:attrName>
                                        </p:attrNameLst>
                                      </p:cBhvr>
                                      <p:tavLst>
                                        <p:tav tm="0">
                                          <p:val>
                                            <p:fltVal val="90"/>
                                          </p:val>
                                        </p:tav>
                                        <p:tav tm="100000">
                                          <p:val>
                                            <p:fltVal val="0"/>
                                          </p:val>
                                        </p:tav>
                                      </p:tavLst>
                                    </p:anim>
                                    <p:animEffect transition="in" filter="fade">
                                      <p:cBhvr>
                                        <p:cTn id="46" dur="1000"/>
                                        <p:tgtEl>
                                          <p:spTgt spid="105"/>
                                        </p:tgtEl>
                                      </p:cBhvr>
                                    </p:animEffect>
                                  </p:childTnLst>
                                </p:cTn>
                              </p:par>
                              <p:par>
                                <p:cTn id="47" presetID="31" presetClass="entr" presetSubtype="0" fill="hold" nodeType="withEffect">
                                  <p:stCondLst>
                                    <p:cond delay="0"/>
                                  </p:stCondLst>
                                  <p:childTnLst>
                                    <p:set>
                                      <p:cBhvr>
                                        <p:cTn id="48" dur="1" fill="hold">
                                          <p:stCondLst>
                                            <p:cond delay="0"/>
                                          </p:stCondLst>
                                        </p:cTn>
                                        <p:tgtEl>
                                          <p:spTgt spid="112"/>
                                        </p:tgtEl>
                                        <p:attrNameLst>
                                          <p:attrName>style.visibility</p:attrName>
                                        </p:attrNameLst>
                                      </p:cBhvr>
                                      <p:to>
                                        <p:strVal val="visible"/>
                                      </p:to>
                                    </p:set>
                                    <p:anim calcmode="lin" valueType="num">
                                      <p:cBhvr>
                                        <p:cTn id="49" dur="1000" fill="hold"/>
                                        <p:tgtEl>
                                          <p:spTgt spid="112"/>
                                        </p:tgtEl>
                                        <p:attrNameLst>
                                          <p:attrName>ppt_w</p:attrName>
                                        </p:attrNameLst>
                                      </p:cBhvr>
                                      <p:tavLst>
                                        <p:tav tm="0">
                                          <p:val>
                                            <p:fltVal val="0"/>
                                          </p:val>
                                        </p:tav>
                                        <p:tav tm="100000">
                                          <p:val>
                                            <p:strVal val="#ppt_w"/>
                                          </p:val>
                                        </p:tav>
                                      </p:tavLst>
                                    </p:anim>
                                    <p:anim calcmode="lin" valueType="num">
                                      <p:cBhvr>
                                        <p:cTn id="50" dur="1000" fill="hold"/>
                                        <p:tgtEl>
                                          <p:spTgt spid="112"/>
                                        </p:tgtEl>
                                        <p:attrNameLst>
                                          <p:attrName>ppt_h</p:attrName>
                                        </p:attrNameLst>
                                      </p:cBhvr>
                                      <p:tavLst>
                                        <p:tav tm="0">
                                          <p:val>
                                            <p:fltVal val="0"/>
                                          </p:val>
                                        </p:tav>
                                        <p:tav tm="100000">
                                          <p:val>
                                            <p:strVal val="#ppt_h"/>
                                          </p:val>
                                        </p:tav>
                                      </p:tavLst>
                                    </p:anim>
                                    <p:anim calcmode="lin" valueType="num">
                                      <p:cBhvr>
                                        <p:cTn id="51" dur="1000" fill="hold"/>
                                        <p:tgtEl>
                                          <p:spTgt spid="112"/>
                                        </p:tgtEl>
                                        <p:attrNameLst>
                                          <p:attrName>style.rotation</p:attrName>
                                        </p:attrNameLst>
                                      </p:cBhvr>
                                      <p:tavLst>
                                        <p:tav tm="0">
                                          <p:val>
                                            <p:fltVal val="90"/>
                                          </p:val>
                                        </p:tav>
                                        <p:tav tm="100000">
                                          <p:val>
                                            <p:fltVal val="0"/>
                                          </p:val>
                                        </p:tav>
                                      </p:tavLst>
                                    </p:anim>
                                    <p:animEffect transition="in" filter="fade">
                                      <p:cBhvr>
                                        <p:cTn id="52" dur="1000"/>
                                        <p:tgtEl>
                                          <p:spTgt spid="112"/>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35844"/>
                                        </p:tgtEl>
                                        <p:attrNameLst>
                                          <p:attrName>style.visibility</p:attrName>
                                        </p:attrNameLst>
                                      </p:cBhvr>
                                      <p:to>
                                        <p:strVal val="visible"/>
                                      </p:to>
                                    </p:set>
                                    <p:anim calcmode="lin" valueType="num">
                                      <p:cBhvr>
                                        <p:cTn id="55" dur="1000" fill="hold"/>
                                        <p:tgtEl>
                                          <p:spTgt spid="35844"/>
                                        </p:tgtEl>
                                        <p:attrNameLst>
                                          <p:attrName>ppt_w</p:attrName>
                                        </p:attrNameLst>
                                      </p:cBhvr>
                                      <p:tavLst>
                                        <p:tav tm="0">
                                          <p:val>
                                            <p:fltVal val="0"/>
                                          </p:val>
                                        </p:tav>
                                        <p:tav tm="100000">
                                          <p:val>
                                            <p:strVal val="#ppt_w"/>
                                          </p:val>
                                        </p:tav>
                                      </p:tavLst>
                                    </p:anim>
                                    <p:anim calcmode="lin" valueType="num">
                                      <p:cBhvr>
                                        <p:cTn id="56" dur="1000" fill="hold"/>
                                        <p:tgtEl>
                                          <p:spTgt spid="35844"/>
                                        </p:tgtEl>
                                        <p:attrNameLst>
                                          <p:attrName>ppt_h</p:attrName>
                                        </p:attrNameLst>
                                      </p:cBhvr>
                                      <p:tavLst>
                                        <p:tav tm="0">
                                          <p:val>
                                            <p:fltVal val="0"/>
                                          </p:val>
                                        </p:tav>
                                        <p:tav tm="100000">
                                          <p:val>
                                            <p:strVal val="#ppt_h"/>
                                          </p:val>
                                        </p:tav>
                                      </p:tavLst>
                                    </p:anim>
                                    <p:anim calcmode="lin" valueType="num">
                                      <p:cBhvr>
                                        <p:cTn id="57" dur="1000" fill="hold"/>
                                        <p:tgtEl>
                                          <p:spTgt spid="35844"/>
                                        </p:tgtEl>
                                        <p:attrNameLst>
                                          <p:attrName>style.rotation</p:attrName>
                                        </p:attrNameLst>
                                      </p:cBhvr>
                                      <p:tavLst>
                                        <p:tav tm="0">
                                          <p:val>
                                            <p:fltVal val="90"/>
                                          </p:val>
                                        </p:tav>
                                        <p:tav tm="100000">
                                          <p:val>
                                            <p:fltVal val="0"/>
                                          </p:val>
                                        </p:tav>
                                      </p:tavLst>
                                    </p:anim>
                                    <p:animEffect transition="in" filter="fade">
                                      <p:cBhvr>
                                        <p:cTn id="58" dur="1000"/>
                                        <p:tgtEl>
                                          <p:spTgt spid="35844"/>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35849"/>
                                        </p:tgtEl>
                                        <p:attrNameLst>
                                          <p:attrName>style.visibility</p:attrName>
                                        </p:attrNameLst>
                                      </p:cBhvr>
                                      <p:to>
                                        <p:strVal val="visible"/>
                                      </p:to>
                                    </p:set>
                                    <p:anim calcmode="lin" valueType="num">
                                      <p:cBhvr>
                                        <p:cTn id="61" dur="1000" fill="hold"/>
                                        <p:tgtEl>
                                          <p:spTgt spid="35849"/>
                                        </p:tgtEl>
                                        <p:attrNameLst>
                                          <p:attrName>ppt_w</p:attrName>
                                        </p:attrNameLst>
                                      </p:cBhvr>
                                      <p:tavLst>
                                        <p:tav tm="0">
                                          <p:val>
                                            <p:fltVal val="0"/>
                                          </p:val>
                                        </p:tav>
                                        <p:tav tm="100000">
                                          <p:val>
                                            <p:strVal val="#ppt_w"/>
                                          </p:val>
                                        </p:tav>
                                      </p:tavLst>
                                    </p:anim>
                                    <p:anim calcmode="lin" valueType="num">
                                      <p:cBhvr>
                                        <p:cTn id="62" dur="1000" fill="hold"/>
                                        <p:tgtEl>
                                          <p:spTgt spid="35849"/>
                                        </p:tgtEl>
                                        <p:attrNameLst>
                                          <p:attrName>ppt_h</p:attrName>
                                        </p:attrNameLst>
                                      </p:cBhvr>
                                      <p:tavLst>
                                        <p:tav tm="0">
                                          <p:val>
                                            <p:fltVal val="0"/>
                                          </p:val>
                                        </p:tav>
                                        <p:tav tm="100000">
                                          <p:val>
                                            <p:strVal val="#ppt_h"/>
                                          </p:val>
                                        </p:tav>
                                      </p:tavLst>
                                    </p:anim>
                                    <p:anim calcmode="lin" valueType="num">
                                      <p:cBhvr>
                                        <p:cTn id="63" dur="1000" fill="hold"/>
                                        <p:tgtEl>
                                          <p:spTgt spid="35849"/>
                                        </p:tgtEl>
                                        <p:attrNameLst>
                                          <p:attrName>style.rotation</p:attrName>
                                        </p:attrNameLst>
                                      </p:cBhvr>
                                      <p:tavLst>
                                        <p:tav tm="0">
                                          <p:val>
                                            <p:fltVal val="90"/>
                                          </p:val>
                                        </p:tav>
                                        <p:tav tm="100000">
                                          <p:val>
                                            <p:fltVal val="0"/>
                                          </p:val>
                                        </p:tav>
                                      </p:tavLst>
                                    </p:anim>
                                    <p:animEffect transition="in" filter="fade">
                                      <p:cBhvr>
                                        <p:cTn id="64" dur="1000"/>
                                        <p:tgtEl>
                                          <p:spTgt spid="35849"/>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35851"/>
                                        </p:tgtEl>
                                        <p:attrNameLst>
                                          <p:attrName>style.visibility</p:attrName>
                                        </p:attrNameLst>
                                      </p:cBhvr>
                                      <p:to>
                                        <p:strVal val="visible"/>
                                      </p:to>
                                    </p:set>
                                    <p:anim calcmode="lin" valueType="num">
                                      <p:cBhvr>
                                        <p:cTn id="67" dur="1000" fill="hold"/>
                                        <p:tgtEl>
                                          <p:spTgt spid="35851"/>
                                        </p:tgtEl>
                                        <p:attrNameLst>
                                          <p:attrName>ppt_w</p:attrName>
                                        </p:attrNameLst>
                                      </p:cBhvr>
                                      <p:tavLst>
                                        <p:tav tm="0">
                                          <p:val>
                                            <p:fltVal val="0"/>
                                          </p:val>
                                        </p:tav>
                                        <p:tav tm="100000">
                                          <p:val>
                                            <p:strVal val="#ppt_w"/>
                                          </p:val>
                                        </p:tav>
                                      </p:tavLst>
                                    </p:anim>
                                    <p:anim calcmode="lin" valueType="num">
                                      <p:cBhvr>
                                        <p:cTn id="68" dur="1000" fill="hold"/>
                                        <p:tgtEl>
                                          <p:spTgt spid="35851"/>
                                        </p:tgtEl>
                                        <p:attrNameLst>
                                          <p:attrName>ppt_h</p:attrName>
                                        </p:attrNameLst>
                                      </p:cBhvr>
                                      <p:tavLst>
                                        <p:tav tm="0">
                                          <p:val>
                                            <p:fltVal val="0"/>
                                          </p:val>
                                        </p:tav>
                                        <p:tav tm="100000">
                                          <p:val>
                                            <p:strVal val="#ppt_h"/>
                                          </p:val>
                                        </p:tav>
                                      </p:tavLst>
                                    </p:anim>
                                    <p:anim calcmode="lin" valueType="num">
                                      <p:cBhvr>
                                        <p:cTn id="69" dur="1000" fill="hold"/>
                                        <p:tgtEl>
                                          <p:spTgt spid="35851"/>
                                        </p:tgtEl>
                                        <p:attrNameLst>
                                          <p:attrName>style.rotation</p:attrName>
                                        </p:attrNameLst>
                                      </p:cBhvr>
                                      <p:tavLst>
                                        <p:tav tm="0">
                                          <p:val>
                                            <p:fltVal val="90"/>
                                          </p:val>
                                        </p:tav>
                                        <p:tav tm="100000">
                                          <p:val>
                                            <p:fltVal val="0"/>
                                          </p:val>
                                        </p:tav>
                                      </p:tavLst>
                                    </p:anim>
                                    <p:animEffect transition="in" filter="fade">
                                      <p:cBhvr>
                                        <p:cTn id="70" dur="1000"/>
                                        <p:tgtEl>
                                          <p:spTgt spid="35851"/>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 calcmode="lin" valueType="num">
                                      <p:cBhvr>
                                        <p:cTn id="73" dur="1000" fill="hold"/>
                                        <p:tgtEl>
                                          <p:spTgt spid="42"/>
                                        </p:tgtEl>
                                        <p:attrNameLst>
                                          <p:attrName>ppt_w</p:attrName>
                                        </p:attrNameLst>
                                      </p:cBhvr>
                                      <p:tavLst>
                                        <p:tav tm="0">
                                          <p:val>
                                            <p:fltVal val="0"/>
                                          </p:val>
                                        </p:tav>
                                        <p:tav tm="100000">
                                          <p:val>
                                            <p:strVal val="#ppt_w"/>
                                          </p:val>
                                        </p:tav>
                                      </p:tavLst>
                                    </p:anim>
                                    <p:anim calcmode="lin" valueType="num">
                                      <p:cBhvr>
                                        <p:cTn id="74" dur="1000" fill="hold"/>
                                        <p:tgtEl>
                                          <p:spTgt spid="42"/>
                                        </p:tgtEl>
                                        <p:attrNameLst>
                                          <p:attrName>ppt_h</p:attrName>
                                        </p:attrNameLst>
                                      </p:cBhvr>
                                      <p:tavLst>
                                        <p:tav tm="0">
                                          <p:val>
                                            <p:fltVal val="0"/>
                                          </p:val>
                                        </p:tav>
                                        <p:tav tm="100000">
                                          <p:val>
                                            <p:strVal val="#ppt_h"/>
                                          </p:val>
                                        </p:tav>
                                      </p:tavLst>
                                    </p:anim>
                                    <p:anim calcmode="lin" valueType="num">
                                      <p:cBhvr>
                                        <p:cTn id="75" dur="1000" fill="hold"/>
                                        <p:tgtEl>
                                          <p:spTgt spid="42"/>
                                        </p:tgtEl>
                                        <p:attrNameLst>
                                          <p:attrName>style.rotation</p:attrName>
                                        </p:attrNameLst>
                                      </p:cBhvr>
                                      <p:tavLst>
                                        <p:tav tm="0">
                                          <p:val>
                                            <p:fltVal val="90"/>
                                          </p:val>
                                        </p:tav>
                                        <p:tav tm="100000">
                                          <p:val>
                                            <p:fltVal val="0"/>
                                          </p:val>
                                        </p:tav>
                                      </p:tavLst>
                                    </p:anim>
                                    <p:animEffect transition="in" filter="fade">
                                      <p:cBhvr>
                                        <p:cTn id="76" dur="1000"/>
                                        <p:tgtEl>
                                          <p:spTgt spid="42"/>
                                        </p:tgtEl>
                                      </p:cBhvr>
                                    </p:animEffect>
                                  </p:childTnLst>
                                </p:cTn>
                              </p:par>
                              <p:par>
                                <p:cTn id="77" presetID="31" presetClass="entr" presetSubtype="0"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 calcmode="lin" valueType="num">
                                      <p:cBhvr>
                                        <p:cTn id="79" dur="1000" fill="hold"/>
                                        <p:tgtEl>
                                          <p:spTgt spid="33"/>
                                        </p:tgtEl>
                                        <p:attrNameLst>
                                          <p:attrName>ppt_w</p:attrName>
                                        </p:attrNameLst>
                                      </p:cBhvr>
                                      <p:tavLst>
                                        <p:tav tm="0">
                                          <p:val>
                                            <p:fltVal val="0"/>
                                          </p:val>
                                        </p:tav>
                                        <p:tav tm="100000">
                                          <p:val>
                                            <p:strVal val="#ppt_w"/>
                                          </p:val>
                                        </p:tav>
                                      </p:tavLst>
                                    </p:anim>
                                    <p:anim calcmode="lin" valueType="num">
                                      <p:cBhvr>
                                        <p:cTn id="80" dur="1000" fill="hold"/>
                                        <p:tgtEl>
                                          <p:spTgt spid="33"/>
                                        </p:tgtEl>
                                        <p:attrNameLst>
                                          <p:attrName>ppt_h</p:attrName>
                                        </p:attrNameLst>
                                      </p:cBhvr>
                                      <p:tavLst>
                                        <p:tav tm="0">
                                          <p:val>
                                            <p:fltVal val="0"/>
                                          </p:val>
                                        </p:tav>
                                        <p:tav tm="100000">
                                          <p:val>
                                            <p:strVal val="#ppt_h"/>
                                          </p:val>
                                        </p:tav>
                                      </p:tavLst>
                                    </p:anim>
                                    <p:anim calcmode="lin" valueType="num">
                                      <p:cBhvr>
                                        <p:cTn id="81" dur="1000" fill="hold"/>
                                        <p:tgtEl>
                                          <p:spTgt spid="33"/>
                                        </p:tgtEl>
                                        <p:attrNameLst>
                                          <p:attrName>style.rotation</p:attrName>
                                        </p:attrNameLst>
                                      </p:cBhvr>
                                      <p:tavLst>
                                        <p:tav tm="0">
                                          <p:val>
                                            <p:fltVal val="90"/>
                                          </p:val>
                                        </p:tav>
                                        <p:tav tm="100000">
                                          <p:val>
                                            <p:fltVal val="0"/>
                                          </p:val>
                                        </p:tav>
                                      </p:tavLst>
                                    </p:anim>
                                    <p:animEffect transition="in" filter="fade">
                                      <p:cBhvr>
                                        <p:cTn id="82" dur="1000"/>
                                        <p:tgtEl>
                                          <p:spTgt spid="33"/>
                                        </p:tgtEl>
                                      </p:cBhvr>
                                    </p:animEffect>
                                  </p:childTnLst>
                                </p:cTn>
                              </p:par>
                              <p:par>
                                <p:cTn id="83" presetID="31" presetClass="entr" presetSubtype="0" fill="hold" grpId="0" nodeType="withEffect">
                                  <p:stCondLst>
                                    <p:cond delay="0"/>
                                  </p:stCondLst>
                                  <p:childTnLst>
                                    <p:set>
                                      <p:cBhvr>
                                        <p:cTn id="84" dur="1" fill="hold">
                                          <p:stCondLst>
                                            <p:cond delay="0"/>
                                          </p:stCondLst>
                                        </p:cTn>
                                        <p:tgtEl>
                                          <p:spTgt spid="34"/>
                                        </p:tgtEl>
                                        <p:attrNameLst>
                                          <p:attrName>style.visibility</p:attrName>
                                        </p:attrNameLst>
                                      </p:cBhvr>
                                      <p:to>
                                        <p:strVal val="visible"/>
                                      </p:to>
                                    </p:set>
                                    <p:anim calcmode="lin" valueType="num">
                                      <p:cBhvr>
                                        <p:cTn id="85" dur="1000" fill="hold"/>
                                        <p:tgtEl>
                                          <p:spTgt spid="34"/>
                                        </p:tgtEl>
                                        <p:attrNameLst>
                                          <p:attrName>ppt_w</p:attrName>
                                        </p:attrNameLst>
                                      </p:cBhvr>
                                      <p:tavLst>
                                        <p:tav tm="0">
                                          <p:val>
                                            <p:fltVal val="0"/>
                                          </p:val>
                                        </p:tav>
                                        <p:tav tm="100000">
                                          <p:val>
                                            <p:strVal val="#ppt_w"/>
                                          </p:val>
                                        </p:tav>
                                      </p:tavLst>
                                    </p:anim>
                                    <p:anim calcmode="lin" valueType="num">
                                      <p:cBhvr>
                                        <p:cTn id="86" dur="1000" fill="hold"/>
                                        <p:tgtEl>
                                          <p:spTgt spid="34"/>
                                        </p:tgtEl>
                                        <p:attrNameLst>
                                          <p:attrName>ppt_h</p:attrName>
                                        </p:attrNameLst>
                                      </p:cBhvr>
                                      <p:tavLst>
                                        <p:tav tm="0">
                                          <p:val>
                                            <p:fltVal val="0"/>
                                          </p:val>
                                        </p:tav>
                                        <p:tav tm="100000">
                                          <p:val>
                                            <p:strVal val="#ppt_h"/>
                                          </p:val>
                                        </p:tav>
                                      </p:tavLst>
                                    </p:anim>
                                    <p:anim calcmode="lin" valueType="num">
                                      <p:cBhvr>
                                        <p:cTn id="87" dur="1000" fill="hold"/>
                                        <p:tgtEl>
                                          <p:spTgt spid="34"/>
                                        </p:tgtEl>
                                        <p:attrNameLst>
                                          <p:attrName>style.rotation</p:attrName>
                                        </p:attrNameLst>
                                      </p:cBhvr>
                                      <p:tavLst>
                                        <p:tav tm="0">
                                          <p:val>
                                            <p:fltVal val="90"/>
                                          </p:val>
                                        </p:tav>
                                        <p:tav tm="100000">
                                          <p:val>
                                            <p:fltVal val="0"/>
                                          </p:val>
                                        </p:tav>
                                      </p:tavLst>
                                    </p:anim>
                                    <p:animEffect transition="in" filter="fade">
                                      <p:cBhvr>
                                        <p:cTn id="88" dur="1000"/>
                                        <p:tgtEl>
                                          <p:spTgt spid="34"/>
                                        </p:tgtEl>
                                      </p:cBhvr>
                                    </p:animEffect>
                                  </p:childTnLst>
                                </p:cTn>
                              </p:par>
                              <p:par>
                                <p:cTn id="89" presetID="31" presetClass="entr" presetSubtype="0" fill="hold" grpId="0" nodeType="withEffect">
                                  <p:stCondLst>
                                    <p:cond delay="0"/>
                                  </p:stCondLst>
                                  <p:childTnLst>
                                    <p:set>
                                      <p:cBhvr>
                                        <p:cTn id="90" dur="1" fill="hold">
                                          <p:stCondLst>
                                            <p:cond delay="0"/>
                                          </p:stCondLst>
                                        </p:cTn>
                                        <p:tgtEl>
                                          <p:spTgt spid="35852"/>
                                        </p:tgtEl>
                                        <p:attrNameLst>
                                          <p:attrName>style.visibility</p:attrName>
                                        </p:attrNameLst>
                                      </p:cBhvr>
                                      <p:to>
                                        <p:strVal val="visible"/>
                                      </p:to>
                                    </p:set>
                                    <p:anim calcmode="lin" valueType="num">
                                      <p:cBhvr>
                                        <p:cTn id="91" dur="1000" fill="hold"/>
                                        <p:tgtEl>
                                          <p:spTgt spid="35852"/>
                                        </p:tgtEl>
                                        <p:attrNameLst>
                                          <p:attrName>ppt_w</p:attrName>
                                        </p:attrNameLst>
                                      </p:cBhvr>
                                      <p:tavLst>
                                        <p:tav tm="0">
                                          <p:val>
                                            <p:fltVal val="0"/>
                                          </p:val>
                                        </p:tav>
                                        <p:tav tm="100000">
                                          <p:val>
                                            <p:strVal val="#ppt_w"/>
                                          </p:val>
                                        </p:tav>
                                      </p:tavLst>
                                    </p:anim>
                                    <p:anim calcmode="lin" valueType="num">
                                      <p:cBhvr>
                                        <p:cTn id="92" dur="1000" fill="hold"/>
                                        <p:tgtEl>
                                          <p:spTgt spid="35852"/>
                                        </p:tgtEl>
                                        <p:attrNameLst>
                                          <p:attrName>ppt_h</p:attrName>
                                        </p:attrNameLst>
                                      </p:cBhvr>
                                      <p:tavLst>
                                        <p:tav tm="0">
                                          <p:val>
                                            <p:fltVal val="0"/>
                                          </p:val>
                                        </p:tav>
                                        <p:tav tm="100000">
                                          <p:val>
                                            <p:strVal val="#ppt_h"/>
                                          </p:val>
                                        </p:tav>
                                      </p:tavLst>
                                    </p:anim>
                                    <p:anim calcmode="lin" valueType="num">
                                      <p:cBhvr>
                                        <p:cTn id="93" dur="1000" fill="hold"/>
                                        <p:tgtEl>
                                          <p:spTgt spid="35852"/>
                                        </p:tgtEl>
                                        <p:attrNameLst>
                                          <p:attrName>style.rotation</p:attrName>
                                        </p:attrNameLst>
                                      </p:cBhvr>
                                      <p:tavLst>
                                        <p:tav tm="0">
                                          <p:val>
                                            <p:fltVal val="90"/>
                                          </p:val>
                                        </p:tav>
                                        <p:tav tm="100000">
                                          <p:val>
                                            <p:fltVal val="0"/>
                                          </p:val>
                                        </p:tav>
                                      </p:tavLst>
                                    </p:anim>
                                    <p:animEffect transition="in" filter="fade">
                                      <p:cBhvr>
                                        <p:cTn id="94" dur="1000"/>
                                        <p:tgtEl>
                                          <p:spTgt spid="35852"/>
                                        </p:tgtEl>
                                      </p:cBhvr>
                                    </p:animEffect>
                                  </p:childTnLst>
                                </p:cTn>
                              </p:par>
                            </p:childTnLst>
                          </p:cTn>
                        </p:par>
                        <p:par>
                          <p:cTn id="95" fill="hold">
                            <p:stCondLst>
                              <p:cond delay="1000"/>
                            </p:stCondLst>
                            <p:childTnLst>
                              <p:par>
                                <p:cTn id="96" presetID="42" presetClass="entr" presetSubtype="0" fill="hold" nodeType="afterEffect">
                                  <p:stCondLst>
                                    <p:cond delay="0"/>
                                  </p:stCondLst>
                                  <p:childTnLst>
                                    <p:set>
                                      <p:cBhvr>
                                        <p:cTn id="97" dur="1" fill="hold">
                                          <p:stCondLst>
                                            <p:cond delay="0"/>
                                          </p:stCondLst>
                                        </p:cTn>
                                        <p:tgtEl>
                                          <p:spTgt spid="35889"/>
                                        </p:tgtEl>
                                        <p:attrNameLst>
                                          <p:attrName>style.visibility</p:attrName>
                                        </p:attrNameLst>
                                      </p:cBhvr>
                                      <p:to>
                                        <p:strVal val="visible"/>
                                      </p:to>
                                    </p:set>
                                    <p:animEffect transition="in" filter="fade">
                                      <p:cBhvr>
                                        <p:cTn id="98" dur="500"/>
                                        <p:tgtEl>
                                          <p:spTgt spid="35889"/>
                                        </p:tgtEl>
                                      </p:cBhvr>
                                    </p:animEffect>
                                    <p:anim calcmode="lin" valueType="num">
                                      <p:cBhvr>
                                        <p:cTn id="99" dur="500" fill="hold"/>
                                        <p:tgtEl>
                                          <p:spTgt spid="35889"/>
                                        </p:tgtEl>
                                        <p:attrNameLst>
                                          <p:attrName>ppt_x</p:attrName>
                                        </p:attrNameLst>
                                      </p:cBhvr>
                                      <p:tavLst>
                                        <p:tav tm="0">
                                          <p:val>
                                            <p:strVal val="#ppt_x"/>
                                          </p:val>
                                        </p:tav>
                                        <p:tav tm="100000">
                                          <p:val>
                                            <p:strVal val="#ppt_x"/>
                                          </p:val>
                                        </p:tav>
                                      </p:tavLst>
                                    </p:anim>
                                    <p:anim calcmode="lin" valueType="num">
                                      <p:cBhvr>
                                        <p:cTn id="100" dur="500" fill="hold"/>
                                        <p:tgtEl>
                                          <p:spTgt spid="35889"/>
                                        </p:tgtEl>
                                        <p:attrNameLst>
                                          <p:attrName>ppt_y</p:attrName>
                                        </p:attrNameLst>
                                      </p:cBhvr>
                                      <p:tavLst>
                                        <p:tav tm="0">
                                          <p:val>
                                            <p:strVal val="#ppt_y+.1"/>
                                          </p:val>
                                        </p:tav>
                                        <p:tav tm="100000">
                                          <p:val>
                                            <p:strVal val="#ppt_y"/>
                                          </p:val>
                                        </p:tav>
                                      </p:tavLst>
                                    </p:anim>
                                  </p:childTnLst>
                                </p:cTn>
                              </p:par>
                              <p:par>
                                <p:cTn id="101" presetID="10" presetClass="entr" presetSubtype="0" fill="hold" grpId="0" nodeType="withEffect">
                                  <p:stCondLst>
                                    <p:cond delay="0"/>
                                  </p:stCondLst>
                                  <p:childTnLst>
                                    <p:set>
                                      <p:cBhvr>
                                        <p:cTn id="102" dur="1" fill="hold">
                                          <p:stCondLst>
                                            <p:cond delay="0"/>
                                          </p:stCondLst>
                                        </p:cTn>
                                        <p:tgtEl>
                                          <p:spTgt spid="119"/>
                                        </p:tgtEl>
                                        <p:attrNameLst>
                                          <p:attrName>style.visibility</p:attrName>
                                        </p:attrNameLst>
                                      </p:cBhvr>
                                      <p:to>
                                        <p:strVal val="visible"/>
                                      </p:to>
                                    </p:set>
                                    <p:animEffect transition="in" filter="fade">
                                      <p:cBhvr>
                                        <p:cTn id="103"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8" grpId="0"/>
      <p:bldP spid="35849" grpId="0" animBg="1"/>
      <p:bldP spid="35850" grpId="0"/>
      <p:bldP spid="35851" grpId="0" animBg="1"/>
      <p:bldP spid="35852" grpId="0"/>
      <p:bldP spid="33" grpId="0" animBg="1"/>
      <p:bldP spid="34" grpId="0"/>
      <p:bldP spid="42" grpId="0" animBg="1"/>
      <p:bldP spid="43" grpId="0"/>
      <p:bldP spid="1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8153400" cy="838200"/>
          </a:xfrm>
        </p:spPr>
        <p:txBody>
          <a:bodyPr/>
          <a:lstStyle/>
          <a:p>
            <a:pPr lvl="0"/>
            <a:r>
              <a:rPr lang="en-US" dirty="0"/>
              <a:t>Management Goals and </a:t>
            </a:r>
            <a:r>
              <a:rPr lang="en-US" dirty="0" smtClean="0"/>
              <a:t>Sub goals</a:t>
            </a:r>
            <a:endParaRPr lang="en-US" dirty="0"/>
          </a:p>
        </p:txBody>
      </p:sp>
      <p:sp>
        <p:nvSpPr>
          <p:cNvPr id="3" name="Content Placeholder 2"/>
          <p:cNvSpPr>
            <a:spLocks noGrp="1"/>
          </p:cNvSpPr>
          <p:nvPr>
            <p:ph idx="1"/>
          </p:nvPr>
        </p:nvSpPr>
        <p:spPr/>
        <p:txBody>
          <a:bodyPr/>
          <a:lstStyle/>
          <a:p>
            <a:r>
              <a:rPr lang="en-US" sz="2800" dirty="0">
                <a:latin typeface="+mj-lt"/>
              </a:rPr>
              <a:t>Having goals and sub goals help project manager define questions. From each question, we will define metrics. With GQM, we can define a process which can show a relationship of GQM.</a:t>
            </a:r>
          </a:p>
          <a:p>
            <a:r>
              <a:rPr lang="en-US" sz="2800" dirty="0">
                <a:latin typeface="+mj-lt"/>
              </a:rPr>
              <a:t>From one or many metric for a question, and with many question, we can determine a information that can be satisfied the goal.</a:t>
            </a:r>
          </a:p>
          <a:p>
            <a:endParaRPr lang="en-US" sz="2800" dirty="0">
              <a:latin typeface="+mj-lt"/>
            </a:endParaRPr>
          </a:p>
        </p:txBody>
      </p:sp>
    </p:spTree>
    <p:extLst>
      <p:ext uri="{BB962C8B-B14F-4D97-AF65-F5344CB8AC3E}">
        <p14:creationId xmlns:p14="http://schemas.microsoft.com/office/powerpoint/2010/main" val="2295792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8077200" cy="838200"/>
          </a:xfrm>
        </p:spPr>
        <p:txBody>
          <a:bodyPr/>
          <a:lstStyle/>
          <a:p>
            <a:r>
              <a:rPr lang="en-US" dirty="0"/>
              <a:t>Management Goals and Sub goals</a:t>
            </a:r>
          </a:p>
        </p:txBody>
      </p:sp>
      <p:sp>
        <p:nvSpPr>
          <p:cNvPr id="3" name="Content Placeholder 2"/>
          <p:cNvSpPr>
            <a:spLocks noGrp="1"/>
          </p:cNvSpPr>
          <p:nvPr>
            <p:ph idx="1"/>
          </p:nvPr>
        </p:nvSpPr>
        <p:spPr>
          <a:xfrm>
            <a:off x="457200" y="1600200"/>
            <a:ext cx="8229600" cy="5029200"/>
          </a:xfrm>
        </p:spPr>
        <p:txBody>
          <a:bodyPr/>
          <a:lstStyle/>
          <a:p>
            <a:r>
              <a:rPr lang="en-US" sz="2800" dirty="0"/>
              <a:t>Some possible goal and sub goal for example:</a:t>
            </a:r>
          </a:p>
          <a:p>
            <a:pPr marL="457200" lvl="1" indent="0">
              <a:buNone/>
            </a:pPr>
            <a:r>
              <a:rPr lang="en-US" sz="2400" dirty="0"/>
              <a:t>  - Reduce product schedule by 10%</a:t>
            </a:r>
          </a:p>
          <a:p>
            <a:pPr marL="457200" lvl="1" indent="0">
              <a:buNone/>
            </a:pPr>
            <a:r>
              <a:rPr lang="en-US" sz="2400" dirty="0"/>
              <a:t>  - Improve productivity by 10%</a:t>
            </a:r>
          </a:p>
          <a:p>
            <a:pPr marL="457200" lvl="1" indent="0">
              <a:buNone/>
            </a:pPr>
            <a:r>
              <a:rPr lang="en-US" sz="2400" dirty="0"/>
              <a:t>  - Reduce project costs by 10%</a:t>
            </a:r>
          </a:p>
          <a:p>
            <a:pPr marL="457200" lvl="1" indent="0">
              <a:buNone/>
            </a:pPr>
            <a:r>
              <a:rPr lang="en-US" sz="2400" dirty="0"/>
              <a:t>  - Improve product quality by 10%</a:t>
            </a:r>
          </a:p>
          <a:p>
            <a:pPr marL="457200" lvl="1" indent="0">
              <a:buNone/>
            </a:pPr>
            <a:r>
              <a:rPr lang="en-US" sz="2400" dirty="0"/>
              <a:t>  - Reduce project risk by 10%</a:t>
            </a:r>
          </a:p>
          <a:p>
            <a:pPr marL="457200" lvl="1" indent="0">
              <a:buNone/>
            </a:pPr>
            <a:r>
              <a:rPr lang="en-US" sz="2400" dirty="0"/>
              <a:t>  - Reduce product change by 10%</a:t>
            </a:r>
          </a:p>
          <a:p>
            <a:pPr marL="457200" lvl="1" indent="0">
              <a:buNone/>
            </a:pPr>
            <a:r>
              <a:rPr lang="en-US" sz="2400" dirty="0"/>
              <a:t>  - Improve customer satisfaction by 10%</a:t>
            </a:r>
          </a:p>
          <a:p>
            <a:pPr marL="457200" lvl="1" indent="0">
              <a:buNone/>
            </a:pPr>
            <a:r>
              <a:rPr lang="en-US" sz="2400" dirty="0"/>
              <a:t>  - Increase team morale by 10%</a:t>
            </a:r>
          </a:p>
          <a:p>
            <a:pPr marL="457200" lvl="1" indent="0">
              <a:buNone/>
            </a:pPr>
            <a:r>
              <a:rPr lang="en-US" sz="2400" dirty="0"/>
              <a:t>  - Reduce defects found by system test by 10%</a:t>
            </a:r>
          </a:p>
          <a:p>
            <a:pPr marL="457200" lvl="1" indent="0">
              <a:buNone/>
            </a:pPr>
            <a:r>
              <a:rPr lang="en-US" sz="2400" dirty="0"/>
              <a:t>  - Increase project schedule predictability by 10</a:t>
            </a:r>
            <a:r>
              <a:rPr lang="en-US" sz="2400" dirty="0" smtClean="0"/>
              <a:t>%</a:t>
            </a:r>
            <a:endParaRPr lang="en-US" sz="2400" dirty="0"/>
          </a:p>
        </p:txBody>
      </p:sp>
    </p:spTree>
    <p:extLst>
      <p:ext uri="{BB962C8B-B14F-4D97-AF65-F5344CB8AC3E}">
        <p14:creationId xmlns:p14="http://schemas.microsoft.com/office/powerpoint/2010/main" val="29878705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8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76200" y="1219199"/>
            <a:ext cx="4191000" cy="6019801"/>
          </a:xfrm>
          <a:prstGeom prst="rect">
            <a:avLst/>
          </a:prstGeom>
          <a:noFill/>
          <a:extLst>
            <a:ext uri="{909E8E84-426E-40DD-AFC4-6F175D3DCCD1}">
              <a14:hiddenFill xmlns:a14="http://schemas.microsoft.com/office/drawing/2010/main">
                <a:solidFill>
                  <a:srgbClr val="FFFFFF"/>
                </a:solidFill>
              </a14:hiddenFill>
            </a:ext>
          </a:extLst>
        </p:spPr>
      </p:pic>
      <p:sp>
        <p:nvSpPr>
          <p:cNvPr id="35844" name="Line 4"/>
          <p:cNvSpPr>
            <a:spLocks noChangeShapeType="1"/>
          </p:cNvSpPr>
          <p:nvPr/>
        </p:nvSpPr>
        <p:spPr bwMode="black">
          <a:xfrm>
            <a:off x="2971800" y="3048000"/>
            <a:ext cx="4800600" cy="0"/>
          </a:xfrm>
          <a:prstGeom prst="line">
            <a:avLst/>
          </a:prstGeom>
          <a:noFill/>
          <a:ln w="28575" cap="rnd">
            <a:solidFill>
              <a:srgbClr val="00B05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7" name="Rectangle 7"/>
          <p:cNvSpPr>
            <a:spLocks noGrp="1" noChangeArrowheads="1"/>
          </p:cNvSpPr>
          <p:nvPr>
            <p:ph type="title"/>
          </p:nvPr>
        </p:nvSpPr>
        <p:spPr/>
        <p:txBody>
          <a:bodyPr/>
          <a:lstStyle/>
          <a:p>
            <a:r>
              <a:rPr lang="en-US" dirty="0"/>
              <a:t>Contents</a:t>
            </a:r>
          </a:p>
        </p:txBody>
      </p:sp>
      <p:sp>
        <p:nvSpPr>
          <p:cNvPr id="35848" name="Rectangle 8"/>
          <p:cNvSpPr>
            <a:spLocks noChangeArrowheads="1"/>
          </p:cNvSpPr>
          <p:nvPr/>
        </p:nvSpPr>
        <p:spPr bwMode="black">
          <a:xfrm>
            <a:off x="3657600" y="26670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Introduction</a:t>
            </a:r>
          </a:p>
        </p:txBody>
      </p:sp>
      <p:sp>
        <p:nvSpPr>
          <p:cNvPr id="35849" name="Line 9"/>
          <p:cNvSpPr>
            <a:spLocks noChangeShapeType="1"/>
          </p:cNvSpPr>
          <p:nvPr/>
        </p:nvSpPr>
        <p:spPr bwMode="black">
          <a:xfrm>
            <a:off x="2955925" y="3810000"/>
            <a:ext cx="4800600" cy="0"/>
          </a:xfrm>
          <a:prstGeom prst="line">
            <a:avLst/>
          </a:prstGeom>
          <a:noFill/>
          <a:ln w="28575" cap="rnd">
            <a:solidFill>
              <a:srgbClr val="C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0" name="Rectangle 10"/>
          <p:cNvSpPr>
            <a:spLocks noChangeArrowheads="1"/>
          </p:cNvSpPr>
          <p:nvPr/>
        </p:nvSpPr>
        <p:spPr bwMode="black">
          <a:xfrm>
            <a:off x="3608387" y="34290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Measurement Process</a:t>
            </a:r>
            <a:endParaRPr lang="en-US" dirty="0"/>
          </a:p>
        </p:txBody>
      </p:sp>
      <p:sp>
        <p:nvSpPr>
          <p:cNvPr id="35851" name="Line 11"/>
          <p:cNvSpPr>
            <a:spLocks noChangeShapeType="1"/>
          </p:cNvSpPr>
          <p:nvPr/>
        </p:nvSpPr>
        <p:spPr bwMode="black">
          <a:xfrm>
            <a:off x="2971800" y="4560888"/>
            <a:ext cx="4800600" cy="0"/>
          </a:xfrm>
          <a:prstGeom prst="line">
            <a:avLst/>
          </a:prstGeom>
          <a:noFill/>
          <a:ln w="28575" cap="rnd">
            <a:solidFill>
              <a:srgbClr val="7030A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2" name="Rectangle 12"/>
          <p:cNvSpPr>
            <a:spLocks noChangeArrowheads="1"/>
          </p:cNvSpPr>
          <p:nvPr/>
        </p:nvSpPr>
        <p:spPr bwMode="black">
          <a:xfrm>
            <a:off x="3518990" y="4168160"/>
            <a:ext cx="40248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en-US" dirty="0"/>
              <a:t>Time and Roles for collecting data</a:t>
            </a:r>
            <a:endParaRPr lang="en-US" dirty="0"/>
          </a:p>
        </p:txBody>
      </p:sp>
      <p:pic>
        <p:nvPicPr>
          <p:cNvPr id="55" name="Picture 59" descr="C:\Users\VOTINH\Desktop\HIT-hk2-N3\Logo HIT\HIT-Bi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56525" y="5805226"/>
            <a:ext cx="1611954" cy="1209055"/>
          </a:xfrm>
          <a:prstGeom prst="rect">
            <a:avLst/>
          </a:prstGeom>
          <a:noFill/>
          <a:extLst>
            <a:ext uri="{909E8E84-426E-40DD-AFC4-6F175D3DCCD1}">
              <a14:hiddenFill xmlns:a14="http://schemas.microsoft.com/office/drawing/2010/main">
                <a:solidFill>
                  <a:srgbClr val="FFFFFF"/>
                </a:solidFill>
              </a14:hiddenFill>
            </a:ext>
          </a:extLst>
        </p:spPr>
      </p:pic>
      <p:sp>
        <p:nvSpPr>
          <p:cNvPr id="33" name="Line 9"/>
          <p:cNvSpPr>
            <a:spLocks noChangeShapeType="1"/>
          </p:cNvSpPr>
          <p:nvPr/>
        </p:nvSpPr>
        <p:spPr bwMode="black">
          <a:xfrm>
            <a:off x="2955925" y="5410200"/>
            <a:ext cx="4800600" cy="0"/>
          </a:xfrm>
          <a:prstGeom prst="line">
            <a:avLst/>
          </a:prstGeom>
          <a:noFill/>
          <a:ln w="28575" cap="rnd">
            <a:solidFill>
              <a:schemeClr val="accent6">
                <a:lumMod val="60000"/>
                <a:lumOff val="40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4" name="Rectangle 10"/>
          <p:cNvSpPr>
            <a:spLocks noChangeArrowheads="1"/>
          </p:cNvSpPr>
          <p:nvPr/>
        </p:nvSpPr>
        <p:spPr bwMode="black">
          <a:xfrm>
            <a:off x="3608387" y="4964668"/>
            <a:ext cx="42063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en-US" dirty="0"/>
              <a:t>Management Goals and </a:t>
            </a:r>
            <a:r>
              <a:rPr lang="en-US" dirty="0" smtClean="0"/>
              <a:t>Sub goals</a:t>
            </a:r>
            <a:endParaRPr lang="en-US" dirty="0"/>
          </a:p>
        </p:txBody>
      </p:sp>
      <p:sp>
        <p:nvSpPr>
          <p:cNvPr id="42" name="Line 9"/>
          <p:cNvSpPr>
            <a:spLocks noChangeShapeType="1"/>
          </p:cNvSpPr>
          <p:nvPr/>
        </p:nvSpPr>
        <p:spPr bwMode="black">
          <a:xfrm>
            <a:off x="2955925" y="6096000"/>
            <a:ext cx="4800600" cy="0"/>
          </a:xfrm>
          <a:prstGeom prst="line">
            <a:avLst/>
          </a:prstGeom>
          <a:noFill/>
          <a:ln w="28575" cap="rnd">
            <a:solidFill>
              <a:srgbClr val="00206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3" name="Rectangle 10"/>
          <p:cNvSpPr>
            <a:spLocks noChangeArrowheads="1"/>
          </p:cNvSpPr>
          <p:nvPr/>
        </p:nvSpPr>
        <p:spPr bwMode="black">
          <a:xfrm>
            <a:off x="3608387" y="5726668"/>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GQM for Viking Project</a:t>
            </a:r>
          </a:p>
        </p:txBody>
      </p:sp>
      <p:grpSp>
        <p:nvGrpSpPr>
          <p:cNvPr id="84" name="Group 94"/>
          <p:cNvGrpSpPr>
            <a:grpSpLocks/>
          </p:cNvGrpSpPr>
          <p:nvPr/>
        </p:nvGrpSpPr>
        <p:grpSpPr bwMode="auto">
          <a:xfrm>
            <a:off x="2955925" y="2642632"/>
            <a:ext cx="393700" cy="393700"/>
            <a:chOff x="2543" y="1006"/>
            <a:chExt cx="416" cy="416"/>
          </a:xfrm>
          <a:solidFill>
            <a:srgbClr val="2B7C02"/>
          </a:solidFill>
          <a:effectLst>
            <a:outerShdw blurRad="76200" dir="13500000" sy="23000" kx="1200000" algn="br" rotWithShape="0">
              <a:prstClr val="black">
                <a:alpha val="20000"/>
              </a:prstClr>
            </a:outerShdw>
          </a:effectLst>
        </p:grpSpPr>
        <p:sp>
          <p:nvSpPr>
            <p:cNvPr id="85" name="Oval 52"/>
            <p:cNvSpPr>
              <a:spLocks noChangeArrowheads="1"/>
            </p:cNvSpPr>
            <p:nvPr/>
          </p:nvSpPr>
          <p:spPr bwMode="gray">
            <a:xfrm>
              <a:off x="2543" y="1006"/>
              <a:ext cx="416" cy="416"/>
            </a:xfrm>
            <a:prstGeom prst="ellipse">
              <a:avLst/>
            </a:prstGeom>
            <a:grp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86" name="Group 53"/>
            <p:cNvGrpSpPr>
              <a:grpSpLocks/>
            </p:cNvGrpSpPr>
            <p:nvPr/>
          </p:nvGrpSpPr>
          <p:grpSpPr bwMode="auto">
            <a:xfrm rot="-2288454">
              <a:off x="2578" y="1034"/>
              <a:ext cx="348" cy="356"/>
              <a:chOff x="887" y="2040"/>
              <a:chExt cx="433" cy="422"/>
            </a:xfrm>
            <a:grpFill/>
          </p:grpSpPr>
          <p:pic>
            <p:nvPicPr>
              <p:cNvPr id="88" name="Picture 54"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grpFill/>
              <a:extLst/>
            </p:spPr>
          </p:pic>
          <p:sp>
            <p:nvSpPr>
              <p:cNvPr id="89" name="Oval 55"/>
              <p:cNvSpPr>
                <a:spLocks noChangeArrowheads="1"/>
              </p:cNvSpPr>
              <p:nvPr/>
            </p:nvSpPr>
            <p:spPr bwMode="gray">
              <a:xfrm>
                <a:off x="887" y="2040"/>
                <a:ext cx="433" cy="422"/>
              </a:xfrm>
              <a:prstGeom prst="ellipse">
                <a:avLst/>
              </a:prstGeom>
              <a:grp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90" name="Picture 56"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grpFill/>
              <a:extLst/>
            </p:spPr>
          </p:pic>
        </p:grpSp>
        <p:pic>
          <p:nvPicPr>
            <p:cNvPr id="87" name="Picture 57"/>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91" name="Group 93"/>
          <p:cNvGrpSpPr>
            <a:grpSpLocks/>
          </p:cNvGrpSpPr>
          <p:nvPr/>
        </p:nvGrpSpPr>
        <p:grpSpPr bwMode="auto">
          <a:xfrm>
            <a:off x="2971800" y="3416300"/>
            <a:ext cx="393700" cy="393700"/>
            <a:chOff x="3071" y="1006"/>
            <a:chExt cx="416" cy="416"/>
          </a:xfrm>
          <a:solidFill>
            <a:srgbClr val="FF0000"/>
          </a:solidFill>
        </p:grpSpPr>
        <p:sp>
          <p:nvSpPr>
            <p:cNvPr id="92" name="Oval 62"/>
            <p:cNvSpPr>
              <a:spLocks noChangeArrowheads="1"/>
            </p:cNvSpPr>
            <p:nvPr/>
          </p:nvSpPr>
          <p:spPr bwMode="gray">
            <a:xfrm>
              <a:off x="3071" y="1006"/>
              <a:ext cx="416" cy="416"/>
            </a:xfrm>
            <a:prstGeom prst="ellipse">
              <a:avLst/>
            </a:prstGeom>
            <a:grp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93" name="Group 63"/>
            <p:cNvGrpSpPr>
              <a:grpSpLocks/>
            </p:cNvGrpSpPr>
            <p:nvPr/>
          </p:nvGrpSpPr>
          <p:grpSpPr bwMode="auto">
            <a:xfrm rot="-2288454">
              <a:off x="3106" y="1034"/>
              <a:ext cx="348" cy="356"/>
              <a:chOff x="887" y="2040"/>
              <a:chExt cx="433" cy="422"/>
            </a:xfrm>
            <a:grpFill/>
          </p:grpSpPr>
          <p:pic>
            <p:nvPicPr>
              <p:cNvPr id="95" name="Picture 64"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grpFill/>
              <a:extLst/>
            </p:spPr>
          </p:pic>
          <p:sp>
            <p:nvSpPr>
              <p:cNvPr id="96" name="Oval 65"/>
              <p:cNvSpPr>
                <a:spLocks noChangeArrowheads="1"/>
              </p:cNvSpPr>
              <p:nvPr/>
            </p:nvSpPr>
            <p:spPr bwMode="gray">
              <a:xfrm>
                <a:off x="887" y="2040"/>
                <a:ext cx="433" cy="422"/>
              </a:xfrm>
              <a:prstGeom prst="ellipse">
                <a:avLst/>
              </a:prstGeom>
              <a:grp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97" name="Picture 66"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grpFill/>
              <a:extLst/>
            </p:spPr>
          </p:pic>
        </p:grpSp>
        <p:pic>
          <p:nvPicPr>
            <p:cNvPr id="94" name="Picture 86"/>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98" name="Group 92"/>
          <p:cNvGrpSpPr>
            <a:grpSpLocks/>
          </p:cNvGrpSpPr>
          <p:nvPr/>
        </p:nvGrpSpPr>
        <p:grpSpPr bwMode="auto">
          <a:xfrm>
            <a:off x="2959100" y="4143792"/>
            <a:ext cx="393700" cy="393700"/>
            <a:chOff x="3647" y="1006"/>
            <a:chExt cx="416" cy="416"/>
          </a:xfrm>
          <a:solidFill>
            <a:srgbClr val="7030A0"/>
          </a:solidFill>
        </p:grpSpPr>
        <p:sp>
          <p:nvSpPr>
            <p:cNvPr id="99" name="Oval 67"/>
            <p:cNvSpPr>
              <a:spLocks noChangeArrowheads="1"/>
            </p:cNvSpPr>
            <p:nvPr/>
          </p:nvSpPr>
          <p:spPr bwMode="gray">
            <a:xfrm>
              <a:off x="3647" y="1006"/>
              <a:ext cx="416" cy="416"/>
            </a:xfrm>
            <a:prstGeom prst="ellipse">
              <a:avLst/>
            </a:prstGeom>
            <a:grp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100" name="Group 68"/>
            <p:cNvGrpSpPr>
              <a:grpSpLocks/>
            </p:cNvGrpSpPr>
            <p:nvPr/>
          </p:nvGrpSpPr>
          <p:grpSpPr bwMode="auto">
            <a:xfrm rot="-2288454">
              <a:off x="3682" y="1034"/>
              <a:ext cx="348" cy="356"/>
              <a:chOff x="887" y="2040"/>
              <a:chExt cx="433" cy="422"/>
            </a:xfrm>
            <a:grpFill/>
          </p:grpSpPr>
          <p:pic>
            <p:nvPicPr>
              <p:cNvPr id="102" name="Picture 69"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grpFill/>
              <a:extLst/>
            </p:spPr>
          </p:pic>
          <p:sp>
            <p:nvSpPr>
              <p:cNvPr id="103" name="Oval 70"/>
              <p:cNvSpPr>
                <a:spLocks noChangeArrowheads="1"/>
              </p:cNvSpPr>
              <p:nvPr/>
            </p:nvSpPr>
            <p:spPr bwMode="gray">
              <a:xfrm>
                <a:off x="887" y="2040"/>
                <a:ext cx="433" cy="422"/>
              </a:xfrm>
              <a:prstGeom prst="ellipse">
                <a:avLst/>
              </a:prstGeom>
              <a:grp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104" name="Picture 71"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grpFill/>
              <a:extLst/>
            </p:spPr>
          </p:pic>
        </p:grpSp>
        <p:pic>
          <p:nvPicPr>
            <p:cNvPr id="101" name="Picture 87"/>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5" name="Group 91"/>
          <p:cNvGrpSpPr>
            <a:grpSpLocks/>
          </p:cNvGrpSpPr>
          <p:nvPr/>
        </p:nvGrpSpPr>
        <p:grpSpPr bwMode="auto">
          <a:xfrm>
            <a:off x="2948139" y="4964668"/>
            <a:ext cx="393700" cy="393700"/>
            <a:chOff x="4213" y="1006"/>
            <a:chExt cx="416" cy="416"/>
          </a:xfrm>
          <a:solidFill>
            <a:srgbClr val="D0D505"/>
          </a:solidFill>
        </p:grpSpPr>
        <p:sp>
          <p:nvSpPr>
            <p:cNvPr id="106" name="Oval 72"/>
            <p:cNvSpPr>
              <a:spLocks noChangeArrowheads="1"/>
            </p:cNvSpPr>
            <p:nvPr/>
          </p:nvSpPr>
          <p:spPr bwMode="gray">
            <a:xfrm>
              <a:off x="4213" y="1006"/>
              <a:ext cx="416" cy="416"/>
            </a:xfrm>
            <a:prstGeom prst="ellipse">
              <a:avLst/>
            </a:prstGeom>
            <a:grp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107" name="Group 73"/>
            <p:cNvGrpSpPr>
              <a:grpSpLocks/>
            </p:cNvGrpSpPr>
            <p:nvPr/>
          </p:nvGrpSpPr>
          <p:grpSpPr bwMode="auto">
            <a:xfrm rot="-2288454">
              <a:off x="4248" y="1034"/>
              <a:ext cx="348" cy="356"/>
              <a:chOff x="887" y="2040"/>
              <a:chExt cx="433" cy="422"/>
            </a:xfrm>
            <a:grpFill/>
          </p:grpSpPr>
          <p:pic>
            <p:nvPicPr>
              <p:cNvPr id="109" name="Picture 74"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grpFill/>
              <a:extLst/>
            </p:spPr>
          </p:pic>
          <p:sp>
            <p:nvSpPr>
              <p:cNvPr id="110" name="Oval 75"/>
              <p:cNvSpPr>
                <a:spLocks noChangeArrowheads="1"/>
              </p:cNvSpPr>
              <p:nvPr/>
            </p:nvSpPr>
            <p:spPr bwMode="gray">
              <a:xfrm>
                <a:off x="887" y="2040"/>
                <a:ext cx="433" cy="422"/>
              </a:xfrm>
              <a:prstGeom prst="ellipse">
                <a:avLst/>
              </a:prstGeom>
              <a:grp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111" name="Picture 76"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grpFill/>
              <a:extLst/>
            </p:spPr>
          </p:pic>
        </p:grpSp>
        <p:pic>
          <p:nvPicPr>
            <p:cNvPr id="108" name="Picture 88"/>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12" name="Group 91"/>
          <p:cNvGrpSpPr>
            <a:grpSpLocks/>
          </p:cNvGrpSpPr>
          <p:nvPr/>
        </p:nvGrpSpPr>
        <p:grpSpPr bwMode="auto">
          <a:xfrm>
            <a:off x="2973692" y="5702228"/>
            <a:ext cx="393700" cy="393700"/>
            <a:chOff x="4213" y="1006"/>
            <a:chExt cx="416" cy="416"/>
          </a:xfrm>
          <a:solidFill>
            <a:srgbClr val="000066"/>
          </a:solidFill>
        </p:grpSpPr>
        <p:sp>
          <p:nvSpPr>
            <p:cNvPr id="113" name="Oval 72"/>
            <p:cNvSpPr>
              <a:spLocks noChangeArrowheads="1"/>
            </p:cNvSpPr>
            <p:nvPr/>
          </p:nvSpPr>
          <p:spPr bwMode="gray">
            <a:xfrm>
              <a:off x="4213" y="1006"/>
              <a:ext cx="416" cy="416"/>
            </a:xfrm>
            <a:prstGeom prst="ellipse">
              <a:avLst/>
            </a:prstGeom>
            <a:grp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114" name="Group 73"/>
            <p:cNvGrpSpPr>
              <a:grpSpLocks/>
            </p:cNvGrpSpPr>
            <p:nvPr/>
          </p:nvGrpSpPr>
          <p:grpSpPr bwMode="auto">
            <a:xfrm rot="-2288454">
              <a:off x="4248" y="1034"/>
              <a:ext cx="348" cy="356"/>
              <a:chOff x="887" y="2040"/>
              <a:chExt cx="433" cy="422"/>
            </a:xfrm>
            <a:grpFill/>
          </p:grpSpPr>
          <p:pic>
            <p:nvPicPr>
              <p:cNvPr id="116" name="Picture 74"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grpFill/>
              <a:extLst/>
            </p:spPr>
          </p:pic>
          <p:sp>
            <p:nvSpPr>
              <p:cNvPr id="117" name="Oval 75"/>
              <p:cNvSpPr>
                <a:spLocks noChangeArrowheads="1"/>
              </p:cNvSpPr>
              <p:nvPr/>
            </p:nvSpPr>
            <p:spPr bwMode="gray">
              <a:xfrm>
                <a:off x="887" y="2040"/>
                <a:ext cx="433" cy="422"/>
              </a:xfrm>
              <a:prstGeom prst="ellipse">
                <a:avLst/>
              </a:prstGeom>
              <a:grp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118" name="Picture 76"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grpFill/>
              <a:extLst/>
            </p:spPr>
          </p:pic>
        </p:grpSp>
        <p:pic>
          <p:nvPicPr>
            <p:cNvPr id="115" name="Picture 88"/>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9" name="Striped Right Arrow 118"/>
          <p:cNvSpPr/>
          <p:nvPr/>
        </p:nvSpPr>
        <p:spPr bwMode="auto">
          <a:xfrm rot="10800000">
            <a:off x="6383290" y="5448454"/>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2037660150"/>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5848"/>
                                        </p:tgtEl>
                                        <p:attrNameLst>
                                          <p:attrName>style.visibility</p:attrName>
                                        </p:attrNameLst>
                                      </p:cBhvr>
                                      <p:to>
                                        <p:strVal val="visible"/>
                                      </p:to>
                                    </p:set>
                                    <p:anim calcmode="lin" valueType="num">
                                      <p:cBhvr>
                                        <p:cTn id="7" dur="1000" fill="hold"/>
                                        <p:tgtEl>
                                          <p:spTgt spid="35848"/>
                                        </p:tgtEl>
                                        <p:attrNameLst>
                                          <p:attrName>ppt_w</p:attrName>
                                        </p:attrNameLst>
                                      </p:cBhvr>
                                      <p:tavLst>
                                        <p:tav tm="0">
                                          <p:val>
                                            <p:fltVal val="0"/>
                                          </p:val>
                                        </p:tav>
                                        <p:tav tm="100000">
                                          <p:val>
                                            <p:strVal val="#ppt_w"/>
                                          </p:val>
                                        </p:tav>
                                      </p:tavLst>
                                    </p:anim>
                                    <p:anim calcmode="lin" valueType="num">
                                      <p:cBhvr>
                                        <p:cTn id="8" dur="1000" fill="hold"/>
                                        <p:tgtEl>
                                          <p:spTgt spid="35848"/>
                                        </p:tgtEl>
                                        <p:attrNameLst>
                                          <p:attrName>ppt_h</p:attrName>
                                        </p:attrNameLst>
                                      </p:cBhvr>
                                      <p:tavLst>
                                        <p:tav tm="0">
                                          <p:val>
                                            <p:fltVal val="0"/>
                                          </p:val>
                                        </p:tav>
                                        <p:tav tm="100000">
                                          <p:val>
                                            <p:strVal val="#ppt_h"/>
                                          </p:val>
                                        </p:tav>
                                      </p:tavLst>
                                    </p:anim>
                                    <p:anim calcmode="lin" valueType="num">
                                      <p:cBhvr>
                                        <p:cTn id="9" dur="1000" fill="hold"/>
                                        <p:tgtEl>
                                          <p:spTgt spid="35848"/>
                                        </p:tgtEl>
                                        <p:attrNameLst>
                                          <p:attrName>style.rotation</p:attrName>
                                        </p:attrNameLst>
                                      </p:cBhvr>
                                      <p:tavLst>
                                        <p:tav tm="0">
                                          <p:val>
                                            <p:fltVal val="90"/>
                                          </p:val>
                                        </p:tav>
                                        <p:tav tm="100000">
                                          <p:val>
                                            <p:fltVal val="0"/>
                                          </p:val>
                                        </p:tav>
                                      </p:tavLst>
                                    </p:anim>
                                    <p:animEffect transition="in" filter="fade">
                                      <p:cBhvr>
                                        <p:cTn id="10" dur="1000"/>
                                        <p:tgtEl>
                                          <p:spTgt spid="35848"/>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5850"/>
                                        </p:tgtEl>
                                        <p:attrNameLst>
                                          <p:attrName>style.visibility</p:attrName>
                                        </p:attrNameLst>
                                      </p:cBhvr>
                                      <p:to>
                                        <p:strVal val="visible"/>
                                      </p:to>
                                    </p:set>
                                    <p:anim calcmode="lin" valueType="num">
                                      <p:cBhvr>
                                        <p:cTn id="13" dur="1000" fill="hold"/>
                                        <p:tgtEl>
                                          <p:spTgt spid="35850"/>
                                        </p:tgtEl>
                                        <p:attrNameLst>
                                          <p:attrName>ppt_w</p:attrName>
                                        </p:attrNameLst>
                                      </p:cBhvr>
                                      <p:tavLst>
                                        <p:tav tm="0">
                                          <p:val>
                                            <p:fltVal val="0"/>
                                          </p:val>
                                        </p:tav>
                                        <p:tav tm="100000">
                                          <p:val>
                                            <p:strVal val="#ppt_w"/>
                                          </p:val>
                                        </p:tav>
                                      </p:tavLst>
                                    </p:anim>
                                    <p:anim calcmode="lin" valueType="num">
                                      <p:cBhvr>
                                        <p:cTn id="14" dur="1000" fill="hold"/>
                                        <p:tgtEl>
                                          <p:spTgt spid="35850"/>
                                        </p:tgtEl>
                                        <p:attrNameLst>
                                          <p:attrName>ppt_h</p:attrName>
                                        </p:attrNameLst>
                                      </p:cBhvr>
                                      <p:tavLst>
                                        <p:tav tm="0">
                                          <p:val>
                                            <p:fltVal val="0"/>
                                          </p:val>
                                        </p:tav>
                                        <p:tav tm="100000">
                                          <p:val>
                                            <p:strVal val="#ppt_h"/>
                                          </p:val>
                                        </p:tav>
                                      </p:tavLst>
                                    </p:anim>
                                    <p:anim calcmode="lin" valueType="num">
                                      <p:cBhvr>
                                        <p:cTn id="15" dur="1000" fill="hold"/>
                                        <p:tgtEl>
                                          <p:spTgt spid="35850"/>
                                        </p:tgtEl>
                                        <p:attrNameLst>
                                          <p:attrName>style.rotation</p:attrName>
                                        </p:attrNameLst>
                                      </p:cBhvr>
                                      <p:tavLst>
                                        <p:tav tm="0">
                                          <p:val>
                                            <p:fltVal val="90"/>
                                          </p:val>
                                        </p:tav>
                                        <p:tav tm="100000">
                                          <p:val>
                                            <p:fltVal val="0"/>
                                          </p:val>
                                        </p:tav>
                                      </p:tavLst>
                                    </p:anim>
                                    <p:animEffect transition="in" filter="fade">
                                      <p:cBhvr>
                                        <p:cTn id="16" dur="1000"/>
                                        <p:tgtEl>
                                          <p:spTgt spid="35850"/>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p:cTn id="19" dur="1000" fill="hold"/>
                                        <p:tgtEl>
                                          <p:spTgt spid="43"/>
                                        </p:tgtEl>
                                        <p:attrNameLst>
                                          <p:attrName>ppt_w</p:attrName>
                                        </p:attrNameLst>
                                      </p:cBhvr>
                                      <p:tavLst>
                                        <p:tav tm="0">
                                          <p:val>
                                            <p:fltVal val="0"/>
                                          </p:val>
                                        </p:tav>
                                        <p:tav tm="100000">
                                          <p:val>
                                            <p:strVal val="#ppt_w"/>
                                          </p:val>
                                        </p:tav>
                                      </p:tavLst>
                                    </p:anim>
                                    <p:anim calcmode="lin" valueType="num">
                                      <p:cBhvr>
                                        <p:cTn id="20" dur="1000" fill="hold"/>
                                        <p:tgtEl>
                                          <p:spTgt spid="43"/>
                                        </p:tgtEl>
                                        <p:attrNameLst>
                                          <p:attrName>ppt_h</p:attrName>
                                        </p:attrNameLst>
                                      </p:cBhvr>
                                      <p:tavLst>
                                        <p:tav tm="0">
                                          <p:val>
                                            <p:fltVal val="0"/>
                                          </p:val>
                                        </p:tav>
                                        <p:tav tm="100000">
                                          <p:val>
                                            <p:strVal val="#ppt_h"/>
                                          </p:val>
                                        </p:tav>
                                      </p:tavLst>
                                    </p:anim>
                                    <p:anim calcmode="lin" valueType="num">
                                      <p:cBhvr>
                                        <p:cTn id="21" dur="1000" fill="hold"/>
                                        <p:tgtEl>
                                          <p:spTgt spid="43"/>
                                        </p:tgtEl>
                                        <p:attrNameLst>
                                          <p:attrName>style.rotation</p:attrName>
                                        </p:attrNameLst>
                                      </p:cBhvr>
                                      <p:tavLst>
                                        <p:tav tm="0">
                                          <p:val>
                                            <p:fltVal val="90"/>
                                          </p:val>
                                        </p:tav>
                                        <p:tav tm="100000">
                                          <p:val>
                                            <p:fltVal val="0"/>
                                          </p:val>
                                        </p:tav>
                                      </p:tavLst>
                                    </p:anim>
                                    <p:animEffect transition="in" filter="fade">
                                      <p:cBhvr>
                                        <p:cTn id="22" dur="1000"/>
                                        <p:tgtEl>
                                          <p:spTgt spid="43"/>
                                        </p:tgtEl>
                                      </p:cBhvr>
                                    </p:animEffect>
                                  </p:childTnLst>
                                </p:cTn>
                              </p:par>
                              <p:par>
                                <p:cTn id="23" presetID="31" presetClass="entr" presetSubtype="0" fill="hold" nodeType="withEffect">
                                  <p:stCondLst>
                                    <p:cond delay="0"/>
                                  </p:stCondLst>
                                  <p:childTnLst>
                                    <p:set>
                                      <p:cBhvr>
                                        <p:cTn id="24" dur="1" fill="hold">
                                          <p:stCondLst>
                                            <p:cond delay="0"/>
                                          </p:stCondLst>
                                        </p:cTn>
                                        <p:tgtEl>
                                          <p:spTgt spid="84"/>
                                        </p:tgtEl>
                                        <p:attrNameLst>
                                          <p:attrName>style.visibility</p:attrName>
                                        </p:attrNameLst>
                                      </p:cBhvr>
                                      <p:to>
                                        <p:strVal val="visible"/>
                                      </p:to>
                                    </p:set>
                                    <p:anim calcmode="lin" valueType="num">
                                      <p:cBhvr>
                                        <p:cTn id="25" dur="1000" fill="hold"/>
                                        <p:tgtEl>
                                          <p:spTgt spid="84"/>
                                        </p:tgtEl>
                                        <p:attrNameLst>
                                          <p:attrName>ppt_w</p:attrName>
                                        </p:attrNameLst>
                                      </p:cBhvr>
                                      <p:tavLst>
                                        <p:tav tm="0">
                                          <p:val>
                                            <p:fltVal val="0"/>
                                          </p:val>
                                        </p:tav>
                                        <p:tav tm="100000">
                                          <p:val>
                                            <p:strVal val="#ppt_w"/>
                                          </p:val>
                                        </p:tav>
                                      </p:tavLst>
                                    </p:anim>
                                    <p:anim calcmode="lin" valueType="num">
                                      <p:cBhvr>
                                        <p:cTn id="26" dur="1000" fill="hold"/>
                                        <p:tgtEl>
                                          <p:spTgt spid="84"/>
                                        </p:tgtEl>
                                        <p:attrNameLst>
                                          <p:attrName>ppt_h</p:attrName>
                                        </p:attrNameLst>
                                      </p:cBhvr>
                                      <p:tavLst>
                                        <p:tav tm="0">
                                          <p:val>
                                            <p:fltVal val="0"/>
                                          </p:val>
                                        </p:tav>
                                        <p:tav tm="100000">
                                          <p:val>
                                            <p:strVal val="#ppt_h"/>
                                          </p:val>
                                        </p:tav>
                                      </p:tavLst>
                                    </p:anim>
                                    <p:anim calcmode="lin" valueType="num">
                                      <p:cBhvr>
                                        <p:cTn id="27" dur="1000" fill="hold"/>
                                        <p:tgtEl>
                                          <p:spTgt spid="84"/>
                                        </p:tgtEl>
                                        <p:attrNameLst>
                                          <p:attrName>style.rotation</p:attrName>
                                        </p:attrNameLst>
                                      </p:cBhvr>
                                      <p:tavLst>
                                        <p:tav tm="0">
                                          <p:val>
                                            <p:fltVal val="90"/>
                                          </p:val>
                                        </p:tav>
                                        <p:tav tm="100000">
                                          <p:val>
                                            <p:fltVal val="0"/>
                                          </p:val>
                                        </p:tav>
                                      </p:tavLst>
                                    </p:anim>
                                    <p:animEffect transition="in" filter="fade">
                                      <p:cBhvr>
                                        <p:cTn id="28" dur="1000"/>
                                        <p:tgtEl>
                                          <p:spTgt spid="84"/>
                                        </p:tgtEl>
                                      </p:cBhvr>
                                    </p:animEffect>
                                  </p:childTnLst>
                                </p:cTn>
                              </p:par>
                              <p:par>
                                <p:cTn id="29" presetID="31" presetClass="entr" presetSubtype="0" fill="hold" nodeType="withEffect">
                                  <p:stCondLst>
                                    <p:cond delay="0"/>
                                  </p:stCondLst>
                                  <p:childTnLst>
                                    <p:set>
                                      <p:cBhvr>
                                        <p:cTn id="30" dur="1" fill="hold">
                                          <p:stCondLst>
                                            <p:cond delay="0"/>
                                          </p:stCondLst>
                                        </p:cTn>
                                        <p:tgtEl>
                                          <p:spTgt spid="91"/>
                                        </p:tgtEl>
                                        <p:attrNameLst>
                                          <p:attrName>style.visibility</p:attrName>
                                        </p:attrNameLst>
                                      </p:cBhvr>
                                      <p:to>
                                        <p:strVal val="visible"/>
                                      </p:to>
                                    </p:set>
                                    <p:anim calcmode="lin" valueType="num">
                                      <p:cBhvr>
                                        <p:cTn id="31" dur="1000" fill="hold"/>
                                        <p:tgtEl>
                                          <p:spTgt spid="91"/>
                                        </p:tgtEl>
                                        <p:attrNameLst>
                                          <p:attrName>ppt_w</p:attrName>
                                        </p:attrNameLst>
                                      </p:cBhvr>
                                      <p:tavLst>
                                        <p:tav tm="0">
                                          <p:val>
                                            <p:fltVal val="0"/>
                                          </p:val>
                                        </p:tav>
                                        <p:tav tm="100000">
                                          <p:val>
                                            <p:strVal val="#ppt_w"/>
                                          </p:val>
                                        </p:tav>
                                      </p:tavLst>
                                    </p:anim>
                                    <p:anim calcmode="lin" valueType="num">
                                      <p:cBhvr>
                                        <p:cTn id="32" dur="1000" fill="hold"/>
                                        <p:tgtEl>
                                          <p:spTgt spid="91"/>
                                        </p:tgtEl>
                                        <p:attrNameLst>
                                          <p:attrName>ppt_h</p:attrName>
                                        </p:attrNameLst>
                                      </p:cBhvr>
                                      <p:tavLst>
                                        <p:tav tm="0">
                                          <p:val>
                                            <p:fltVal val="0"/>
                                          </p:val>
                                        </p:tav>
                                        <p:tav tm="100000">
                                          <p:val>
                                            <p:strVal val="#ppt_h"/>
                                          </p:val>
                                        </p:tav>
                                      </p:tavLst>
                                    </p:anim>
                                    <p:anim calcmode="lin" valueType="num">
                                      <p:cBhvr>
                                        <p:cTn id="33" dur="1000" fill="hold"/>
                                        <p:tgtEl>
                                          <p:spTgt spid="91"/>
                                        </p:tgtEl>
                                        <p:attrNameLst>
                                          <p:attrName>style.rotation</p:attrName>
                                        </p:attrNameLst>
                                      </p:cBhvr>
                                      <p:tavLst>
                                        <p:tav tm="0">
                                          <p:val>
                                            <p:fltVal val="90"/>
                                          </p:val>
                                        </p:tav>
                                        <p:tav tm="100000">
                                          <p:val>
                                            <p:fltVal val="0"/>
                                          </p:val>
                                        </p:tav>
                                      </p:tavLst>
                                    </p:anim>
                                    <p:animEffect transition="in" filter="fade">
                                      <p:cBhvr>
                                        <p:cTn id="34" dur="1000"/>
                                        <p:tgtEl>
                                          <p:spTgt spid="91"/>
                                        </p:tgtEl>
                                      </p:cBhvr>
                                    </p:animEffect>
                                  </p:childTnLst>
                                </p:cTn>
                              </p:par>
                              <p:par>
                                <p:cTn id="35" presetID="31" presetClass="entr" presetSubtype="0" fill="hold" nodeType="withEffect">
                                  <p:stCondLst>
                                    <p:cond delay="0"/>
                                  </p:stCondLst>
                                  <p:childTnLst>
                                    <p:set>
                                      <p:cBhvr>
                                        <p:cTn id="36" dur="1" fill="hold">
                                          <p:stCondLst>
                                            <p:cond delay="0"/>
                                          </p:stCondLst>
                                        </p:cTn>
                                        <p:tgtEl>
                                          <p:spTgt spid="98"/>
                                        </p:tgtEl>
                                        <p:attrNameLst>
                                          <p:attrName>style.visibility</p:attrName>
                                        </p:attrNameLst>
                                      </p:cBhvr>
                                      <p:to>
                                        <p:strVal val="visible"/>
                                      </p:to>
                                    </p:set>
                                    <p:anim calcmode="lin" valueType="num">
                                      <p:cBhvr>
                                        <p:cTn id="37" dur="1000" fill="hold"/>
                                        <p:tgtEl>
                                          <p:spTgt spid="98"/>
                                        </p:tgtEl>
                                        <p:attrNameLst>
                                          <p:attrName>ppt_w</p:attrName>
                                        </p:attrNameLst>
                                      </p:cBhvr>
                                      <p:tavLst>
                                        <p:tav tm="0">
                                          <p:val>
                                            <p:fltVal val="0"/>
                                          </p:val>
                                        </p:tav>
                                        <p:tav tm="100000">
                                          <p:val>
                                            <p:strVal val="#ppt_w"/>
                                          </p:val>
                                        </p:tav>
                                      </p:tavLst>
                                    </p:anim>
                                    <p:anim calcmode="lin" valueType="num">
                                      <p:cBhvr>
                                        <p:cTn id="38" dur="1000" fill="hold"/>
                                        <p:tgtEl>
                                          <p:spTgt spid="98"/>
                                        </p:tgtEl>
                                        <p:attrNameLst>
                                          <p:attrName>ppt_h</p:attrName>
                                        </p:attrNameLst>
                                      </p:cBhvr>
                                      <p:tavLst>
                                        <p:tav tm="0">
                                          <p:val>
                                            <p:fltVal val="0"/>
                                          </p:val>
                                        </p:tav>
                                        <p:tav tm="100000">
                                          <p:val>
                                            <p:strVal val="#ppt_h"/>
                                          </p:val>
                                        </p:tav>
                                      </p:tavLst>
                                    </p:anim>
                                    <p:anim calcmode="lin" valueType="num">
                                      <p:cBhvr>
                                        <p:cTn id="39" dur="1000" fill="hold"/>
                                        <p:tgtEl>
                                          <p:spTgt spid="98"/>
                                        </p:tgtEl>
                                        <p:attrNameLst>
                                          <p:attrName>style.rotation</p:attrName>
                                        </p:attrNameLst>
                                      </p:cBhvr>
                                      <p:tavLst>
                                        <p:tav tm="0">
                                          <p:val>
                                            <p:fltVal val="90"/>
                                          </p:val>
                                        </p:tav>
                                        <p:tav tm="100000">
                                          <p:val>
                                            <p:fltVal val="0"/>
                                          </p:val>
                                        </p:tav>
                                      </p:tavLst>
                                    </p:anim>
                                    <p:animEffect transition="in" filter="fade">
                                      <p:cBhvr>
                                        <p:cTn id="40" dur="1000"/>
                                        <p:tgtEl>
                                          <p:spTgt spid="98"/>
                                        </p:tgtEl>
                                      </p:cBhvr>
                                    </p:animEffect>
                                  </p:childTnLst>
                                </p:cTn>
                              </p:par>
                              <p:par>
                                <p:cTn id="41" presetID="31" presetClass="entr" presetSubtype="0" fill="hold" nodeType="withEffect">
                                  <p:stCondLst>
                                    <p:cond delay="0"/>
                                  </p:stCondLst>
                                  <p:childTnLst>
                                    <p:set>
                                      <p:cBhvr>
                                        <p:cTn id="42" dur="1" fill="hold">
                                          <p:stCondLst>
                                            <p:cond delay="0"/>
                                          </p:stCondLst>
                                        </p:cTn>
                                        <p:tgtEl>
                                          <p:spTgt spid="105"/>
                                        </p:tgtEl>
                                        <p:attrNameLst>
                                          <p:attrName>style.visibility</p:attrName>
                                        </p:attrNameLst>
                                      </p:cBhvr>
                                      <p:to>
                                        <p:strVal val="visible"/>
                                      </p:to>
                                    </p:set>
                                    <p:anim calcmode="lin" valueType="num">
                                      <p:cBhvr>
                                        <p:cTn id="43" dur="1000" fill="hold"/>
                                        <p:tgtEl>
                                          <p:spTgt spid="105"/>
                                        </p:tgtEl>
                                        <p:attrNameLst>
                                          <p:attrName>ppt_w</p:attrName>
                                        </p:attrNameLst>
                                      </p:cBhvr>
                                      <p:tavLst>
                                        <p:tav tm="0">
                                          <p:val>
                                            <p:fltVal val="0"/>
                                          </p:val>
                                        </p:tav>
                                        <p:tav tm="100000">
                                          <p:val>
                                            <p:strVal val="#ppt_w"/>
                                          </p:val>
                                        </p:tav>
                                      </p:tavLst>
                                    </p:anim>
                                    <p:anim calcmode="lin" valueType="num">
                                      <p:cBhvr>
                                        <p:cTn id="44" dur="1000" fill="hold"/>
                                        <p:tgtEl>
                                          <p:spTgt spid="105"/>
                                        </p:tgtEl>
                                        <p:attrNameLst>
                                          <p:attrName>ppt_h</p:attrName>
                                        </p:attrNameLst>
                                      </p:cBhvr>
                                      <p:tavLst>
                                        <p:tav tm="0">
                                          <p:val>
                                            <p:fltVal val="0"/>
                                          </p:val>
                                        </p:tav>
                                        <p:tav tm="100000">
                                          <p:val>
                                            <p:strVal val="#ppt_h"/>
                                          </p:val>
                                        </p:tav>
                                      </p:tavLst>
                                    </p:anim>
                                    <p:anim calcmode="lin" valueType="num">
                                      <p:cBhvr>
                                        <p:cTn id="45" dur="1000" fill="hold"/>
                                        <p:tgtEl>
                                          <p:spTgt spid="105"/>
                                        </p:tgtEl>
                                        <p:attrNameLst>
                                          <p:attrName>style.rotation</p:attrName>
                                        </p:attrNameLst>
                                      </p:cBhvr>
                                      <p:tavLst>
                                        <p:tav tm="0">
                                          <p:val>
                                            <p:fltVal val="90"/>
                                          </p:val>
                                        </p:tav>
                                        <p:tav tm="100000">
                                          <p:val>
                                            <p:fltVal val="0"/>
                                          </p:val>
                                        </p:tav>
                                      </p:tavLst>
                                    </p:anim>
                                    <p:animEffect transition="in" filter="fade">
                                      <p:cBhvr>
                                        <p:cTn id="46" dur="1000"/>
                                        <p:tgtEl>
                                          <p:spTgt spid="105"/>
                                        </p:tgtEl>
                                      </p:cBhvr>
                                    </p:animEffect>
                                  </p:childTnLst>
                                </p:cTn>
                              </p:par>
                              <p:par>
                                <p:cTn id="47" presetID="31" presetClass="entr" presetSubtype="0" fill="hold" nodeType="withEffect">
                                  <p:stCondLst>
                                    <p:cond delay="0"/>
                                  </p:stCondLst>
                                  <p:childTnLst>
                                    <p:set>
                                      <p:cBhvr>
                                        <p:cTn id="48" dur="1" fill="hold">
                                          <p:stCondLst>
                                            <p:cond delay="0"/>
                                          </p:stCondLst>
                                        </p:cTn>
                                        <p:tgtEl>
                                          <p:spTgt spid="112"/>
                                        </p:tgtEl>
                                        <p:attrNameLst>
                                          <p:attrName>style.visibility</p:attrName>
                                        </p:attrNameLst>
                                      </p:cBhvr>
                                      <p:to>
                                        <p:strVal val="visible"/>
                                      </p:to>
                                    </p:set>
                                    <p:anim calcmode="lin" valueType="num">
                                      <p:cBhvr>
                                        <p:cTn id="49" dur="1000" fill="hold"/>
                                        <p:tgtEl>
                                          <p:spTgt spid="112"/>
                                        </p:tgtEl>
                                        <p:attrNameLst>
                                          <p:attrName>ppt_w</p:attrName>
                                        </p:attrNameLst>
                                      </p:cBhvr>
                                      <p:tavLst>
                                        <p:tav tm="0">
                                          <p:val>
                                            <p:fltVal val="0"/>
                                          </p:val>
                                        </p:tav>
                                        <p:tav tm="100000">
                                          <p:val>
                                            <p:strVal val="#ppt_w"/>
                                          </p:val>
                                        </p:tav>
                                      </p:tavLst>
                                    </p:anim>
                                    <p:anim calcmode="lin" valueType="num">
                                      <p:cBhvr>
                                        <p:cTn id="50" dur="1000" fill="hold"/>
                                        <p:tgtEl>
                                          <p:spTgt spid="112"/>
                                        </p:tgtEl>
                                        <p:attrNameLst>
                                          <p:attrName>ppt_h</p:attrName>
                                        </p:attrNameLst>
                                      </p:cBhvr>
                                      <p:tavLst>
                                        <p:tav tm="0">
                                          <p:val>
                                            <p:fltVal val="0"/>
                                          </p:val>
                                        </p:tav>
                                        <p:tav tm="100000">
                                          <p:val>
                                            <p:strVal val="#ppt_h"/>
                                          </p:val>
                                        </p:tav>
                                      </p:tavLst>
                                    </p:anim>
                                    <p:anim calcmode="lin" valueType="num">
                                      <p:cBhvr>
                                        <p:cTn id="51" dur="1000" fill="hold"/>
                                        <p:tgtEl>
                                          <p:spTgt spid="112"/>
                                        </p:tgtEl>
                                        <p:attrNameLst>
                                          <p:attrName>style.rotation</p:attrName>
                                        </p:attrNameLst>
                                      </p:cBhvr>
                                      <p:tavLst>
                                        <p:tav tm="0">
                                          <p:val>
                                            <p:fltVal val="90"/>
                                          </p:val>
                                        </p:tav>
                                        <p:tav tm="100000">
                                          <p:val>
                                            <p:fltVal val="0"/>
                                          </p:val>
                                        </p:tav>
                                      </p:tavLst>
                                    </p:anim>
                                    <p:animEffect transition="in" filter="fade">
                                      <p:cBhvr>
                                        <p:cTn id="52" dur="1000"/>
                                        <p:tgtEl>
                                          <p:spTgt spid="112"/>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35844"/>
                                        </p:tgtEl>
                                        <p:attrNameLst>
                                          <p:attrName>style.visibility</p:attrName>
                                        </p:attrNameLst>
                                      </p:cBhvr>
                                      <p:to>
                                        <p:strVal val="visible"/>
                                      </p:to>
                                    </p:set>
                                    <p:anim calcmode="lin" valueType="num">
                                      <p:cBhvr>
                                        <p:cTn id="55" dur="1000" fill="hold"/>
                                        <p:tgtEl>
                                          <p:spTgt spid="35844"/>
                                        </p:tgtEl>
                                        <p:attrNameLst>
                                          <p:attrName>ppt_w</p:attrName>
                                        </p:attrNameLst>
                                      </p:cBhvr>
                                      <p:tavLst>
                                        <p:tav tm="0">
                                          <p:val>
                                            <p:fltVal val="0"/>
                                          </p:val>
                                        </p:tav>
                                        <p:tav tm="100000">
                                          <p:val>
                                            <p:strVal val="#ppt_w"/>
                                          </p:val>
                                        </p:tav>
                                      </p:tavLst>
                                    </p:anim>
                                    <p:anim calcmode="lin" valueType="num">
                                      <p:cBhvr>
                                        <p:cTn id="56" dur="1000" fill="hold"/>
                                        <p:tgtEl>
                                          <p:spTgt spid="35844"/>
                                        </p:tgtEl>
                                        <p:attrNameLst>
                                          <p:attrName>ppt_h</p:attrName>
                                        </p:attrNameLst>
                                      </p:cBhvr>
                                      <p:tavLst>
                                        <p:tav tm="0">
                                          <p:val>
                                            <p:fltVal val="0"/>
                                          </p:val>
                                        </p:tav>
                                        <p:tav tm="100000">
                                          <p:val>
                                            <p:strVal val="#ppt_h"/>
                                          </p:val>
                                        </p:tav>
                                      </p:tavLst>
                                    </p:anim>
                                    <p:anim calcmode="lin" valueType="num">
                                      <p:cBhvr>
                                        <p:cTn id="57" dur="1000" fill="hold"/>
                                        <p:tgtEl>
                                          <p:spTgt spid="35844"/>
                                        </p:tgtEl>
                                        <p:attrNameLst>
                                          <p:attrName>style.rotation</p:attrName>
                                        </p:attrNameLst>
                                      </p:cBhvr>
                                      <p:tavLst>
                                        <p:tav tm="0">
                                          <p:val>
                                            <p:fltVal val="90"/>
                                          </p:val>
                                        </p:tav>
                                        <p:tav tm="100000">
                                          <p:val>
                                            <p:fltVal val="0"/>
                                          </p:val>
                                        </p:tav>
                                      </p:tavLst>
                                    </p:anim>
                                    <p:animEffect transition="in" filter="fade">
                                      <p:cBhvr>
                                        <p:cTn id="58" dur="1000"/>
                                        <p:tgtEl>
                                          <p:spTgt spid="35844"/>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35849"/>
                                        </p:tgtEl>
                                        <p:attrNameLst>
                                          <p:attrName>style.visibility</p:attrName>
                                        </p:attrNameLst>
                                      </p:cBhvr>
                                      <p:to>
                                        <p:strVal val="visible"/>
                                      </p:to>
                                    </p:set>
                                    <p:anim calcmode="lin" valueType="num">
                                      <p:cBhvr>
                                        <p:cTn id="61" dur="1000" fill="hold"/>
                                        <p:tgtEl>
                                          <p:spTgt spid="35849"/>
                                        </p:tgtEl>
                                        <p:attrNameLst>
                                          <p:attrName>ppt_w</p:attrName>
                                        </p:attrNameLst>
                                      </p:cBhvr>
                                      <p:tavLst>
                                        <p:tav tm="0">
                                          <p:val>
                                            <p:fltVal val="0"/>
                                          </p:val>
                                        </p:tav>
                                        <p:tav tm="100000">
                                          <p:val>
                                            <p:strVal val="#ppt_w"/>
                                          </p:val>
                                        </p:tav>
                                      </p:tavLst>
                                    </p:anim>
                                    <p:anim calcmode="lin" valueType="num">
                                      <p:cBhvr>
                                        <p:cTn id="62" dur="1000" fill="hold"/>
                                        <p:tgtEl>
                                          <p:spTgt spid="35849"/>
                                        </p:tgtEl>
                                        <p:attrNameLst>
                                          <p:attrName>ppt_h</p:attrName>
                                        </p:attrNameLst>
                                      </p:cBhvr>
                                      <p:tavLst>
                                        <p:tav tm="0">
                                          <p:val>
                                            <p:fltVal val="0"/>
                                          </p:val>
                                        </p:tav>
                                        <p:tav tm="100000">
                                          <p:val>
                                            <p:strVal val="#ppt_h"/>
                                          </p:val>
                                        </p:tav>
                                      </p:tavLst>
                                    </p:anim>
                                    <p:anim calcmode="lin" valueType="num">
                                      <p:cBhvr>
                                        <p:cTn id="63" dur="1000" fill="hold"/>
                                        <p:tgtEl>
                                          <p:spTgt spid="35849"/>
                                        </p:tgtEl>
                                        <p:attrNameLst>
                                          <p:attrName>style.rotation</p:attrName>
                                        </p:attrNameLst>
                                      </p:cBhvr>
                                      <p:tavLst>
                                        <p:tav tm="0">
                                          <p:val>
                                            <p:fltVal val="90"/>
                                          </p:val>
                                        </p:tav>
                                        <p:tav tm="100000">
                                          <p:val>
                                            <p:fltVal val="0"/>
                                          </p:val>
                                        </p:tav>
                                      </p:tavLst>
                                    </p:anim>
                                    <p:animEffect transition="in" filter="fade">
                                      <p:cBhvr>
                                        <p:cTn id="64" dur="1000"/>
                                        <p:tgtEl>
                                          <p:spTgt spid="35849"/>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35851"/>
                                        </p:tgtEl>
                                        <p:attrNameLst>
                                          <p:attrName>style.visibility</p:attrName>
                                        </p:attrNameLst>
                                      </p:cBhvr>
                                      <p:to>
                                        <p:strVal val="visible"/>
                                      </p:to>
                                    </p:set>
                                    <p:anim calcmode="lin" valueType="num">
                                      <p:cBhvr>
                                        <p:cTn id="67" dur="1000" fill="hold"/>
                                        <p:tgtEl>
                                          <p:spTgt spid="35851"/>
                                        </p:tgtEl>
                                        <p:attrNameLst>
                                          <p:attrName>ppt_w</p:attrName>
                                        </p:attrNameLst>
                                      </p:cBhvr>
                                      <p:tavLst>
                                        <p:tav tm="0">
                                          <p:val>
                                            <p:fltVal val="0"/>
                                          </p:val>
                                        </p:tav>
                                        <p:tav tm="100000">
                                          <p:val>
                                            <p:strVal val="#ppt_w"/>
                                          </p:val>
                                        </p:tav>
                                      </p:tavLst>
                                    </p:anim>
                                    <p:anim calcmode="lin" valueType="num">
                                      <p:cBhvr>
                                        <p:cTn id="68" dur="1000" fill="hold"/>
                                        <p:tgtEl>
                                          <p:spTgt spid="35851"/>
                                        </p:tgtEl>
                                        <p:attrNameLst>
                                          <p:attrName>ppt_h</p:attrName>
                                        </p:attrNameLst>
                                      </p:cBhvr>
                                      <p:tavLst>
                                        <p:tav tm="0">
                                          <p:val>
                                            <p:fltVal val="0"/>
                                          </p:val>
                                        </p:tav>
                                        <p:tav tm="100000">
                                          <p:val>
                                            <p:strVal val="#ppt_h"/>
                                          </p:val>
                                        </p:tav>
                                      </p:tavLst>
                                    </p:anim>
                                    <p:anim calcmode="lin" valueType="num">
                                      <p:cBhvr>
                                        <p:cTn id="69" dur="1000" fill="hold"/>
                                        <p:tgtEl>
                                          <p:spTgt spid="35851"/>
                                        </p:tgtEl>
                                        <p:attrNameLst>
                                          <p:attrName>style.rotation</p:attrName>
                                        </p:attrNameLst>
                                      </p:cBhvr>
                                      <p:tavLst>
                                        <p:tav tm="0">
                                          <p:val>
                                            <p:fltVal val="90"/>
                                          </p:val>
                                        </p:tav>
                                        <p:tav tm="100000">
                                          <p:val>
                                            <p:fltVal val="0"/>
                                          </p:val>
                                        </p:tav>
                                      </p:tavLst>
                                    </p:anim>
                                    <p:animEffect transition="in" filter="fade">
                                      <p:cBhvr>
                                        <p:cTn id="70" dur="1000"/>
                                        <p:tgtEl>
                                          <p:spTgt spid="35851"/>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 calcmode="lin" valueType="num">
                                      <p:cBhvr>
                                        <p:cTn id="73" dur="1000" fill="hold"/>
                                        <p:tgtEl>
                                          <p:spTgt spid="42"/>
                                        </p:tgtEl>
                                        <p:attrNameLst>
                                          <p:attrName>ppt_w</p:attrName>
                                        </p:attrNameLst>
                                      </p:cBhvr>
                                      <p:tavLst>
                                        <p:tav tm="0">
                                          <p:val>
                                            <p:fltVal val="0"/>
                                          </p:val>
                                        </p:tav>
                                        <p:tav tm="100000">
                                          <p:val>
                                            <p:strVal val="#ppt_w"/>
                                          </p:val>
                                        </p:tav>
                                      </p:tavLst>
                                    </p:anim>
                                    <p:anim calcmode="lin" valueType="num">
                                      <p:cBhvr>
                                        <p:cTn id="74" dur="1000" fill="hold"/>
                                        <p:tgtEl>
                                          <p:spTgt spid="42"/>
                                        </p:tgtEl>
                                        <p:attrNameLst>
                                          <p:attrName>ppt_h</p:attrName>
                                        </p:attrNameLst>
                                      </p:cBhvr>
                                      <p:tavLst>
                                        <p:tav tm="0">
                                          <p:val>
                                            <p:fltVal val="0"/>
                                          </p:val>
                                        </p:tav>
                                        <p:tav tm="100000">
                                          <p:val>
                                            <p:strVal val="#ppt_h"/>
                                          </p:val>
                                        </p:tav>
                                      </p:tavLst>
                                    </p:anim>
                                    <p:anim calcmode="lin" valueType="num">
                                      <p:cBhvr>
                                        <p:cTn id="75" dur="1000" fill="hold"/>
                                        <p:tgtEl>
                                          <p:spTgt spid="42"/>
                                        </p:tgtEl>
                                        <p:attrNameLst>
                                          <p:attrName>style.rotation</p:attrName>
                                        </p:attrNameLst>
                                      </p:cBhvr>
                                      <p:tavLst>
                                        <p:tav tm="0">
                                          <p:val>
                                            <p:fltVal val="90"/>
                                          </p:val>
                                        </p:tav>
                                        <p:tav tm="100000">
                                          <p:val>
                                            <p:fltVal val="0"/>
                                          </p:val>
                                        </p:tav>
                                      </p:tavLst>
                                    </p:anim>
                                    <p:animEffect transition="in" filter="fade">
                                      <p:cBhvr>
                                        <p:cTn id="76" dur="1000"/>
                                        <p:tgtEl>
                                          <p:spTgt spid="42"/>
                                        </p:tgtEl>
                                      </p:cBhvr>
                                    </p:animEffect>
                                  </p:childTnLst>
                                </p:cTn>
                              </p:par>
                              <p:par>
                                <p:cTn id="77" presetID="31" presetClass="entr" presetSubtype="0"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 calcmode="lin" valueType="num">
                                      <p:cBhvr>
                                        <p:cTn id="79" dur="1000" fill="hold"/>
                                        <p:tgtEl>
                                          <p:spTgt spid="33"/>
                                        </p:tgtEl>
                                        <p:attrNameLst>
                                          <p:attrName>ppt_w</p:attrName>
                                        </p:attrNameLst>
                                      </p:cBhvr>
                                      <p:tavLst>
                                        <p:tav tm="0">
                                          <p:val>
                                            <p:fltVal val="0"/>
                                          </p:val>
                                        </p:tav>
                                        <p:tav tm="100000">
                                          <p:val>
                                            <p:strVal val="#ppt_w"/>
                                          </p:val>
                                        </p:tav>
                                      </p:tavLst>
                                    </p:anim>
                                    <p:anim calcmode="lin" valueType="num">
                                      <p:cBhvr>
                                        <p:cTn id="80" dur="1000" fill="hold"/>
                                        <p:tgtEl>
                                          <p:spTgt spid="33"/>
                                        </p:tgtEl>
                                        <p:attrNameLst>
                                          <p:attrName>ppt_h</p:attrName>
                                        </p:attrNameLst>
                                      </p:cBhvr>
                                      <p:tavLst>
                                        <p:tav tm="0">
                                          <p:val>
                                            <p:fltVal val="0"/>
                                          </p:val>
                                        </p:tav>
                                        <p:tav tm="100000">
                                          <p:val>
                                            <p:strVal val="#ppt_h"/>
                                          </p:val>
                                        </p:tav>
                                      </p:tavLst>
                                    </p:anim>
                                    <p:anim calcmode="lin" valueType="num">
                                      <p:cBhvr>
                                        <p:cTn id="81" dur="1000" fill="hold"/>
                                        <p:tgtEl>
                                          <p:spTgt spid="33"/>
                                        </p:tgtEl>
                                        <p:attrNameLst>
                                          <p:attrName>style.rotation</p:attrName>
                                        </p:attrNameLst>
                                      </p:cBhvr>
                                      <p:tavLst>
                                        <p:tav tm="0">
                                          <p:val>
                                            <p:fltVal val="90"/>
                                          </p:val>
                                        </p:tav>
                                        <p:tav tm="100000">
                                          <p:val>
                                            <p:fltVal val="0"/>
                                          </p:val>
                                        </p:tav>
                                      </p:tavLst>
                                    </p:anim>
                                    <p:animEffect transition="in" filter="fade">
                                      <p:cBhvr>
                                        <p:cTn id="82" dur="1000"/>
                                        <p:tgtEl>
                                          <p:spTgt spid="33"/>
                                        </p:tgtEl>
                                      </p:cBhvr>
                                    </p:animEffect>
                                  </p:childTnLst>
                                </p:cTn>
                              </p:par>
                              <p:par>
                                <p:cTn id="83" presetID="31" presetClass="entr" presetSubtype="0" fill="hold" grpId="0" nodeType="withEffect">
                                  <p:stCondLst>
                                    <p:cond delay="0"/>
                                  </p:stCondLst>
                                  <p:childTnLst>
                                    <p:set>
                                      <p:cBhvr>
                                        <p:cTn id="84" dur="1" fill="hold">
                                          <p:stCondLst>
                                            <p:cond delay="0"/>
                                          </p:stCondLst>
                                        </p:cTn>
                                        <p:tgtEl>
                                          <p:spTgt spid="34"/>
                                        </p:tgtEl>
                                        <p:attrNameLst>
                                          <p:attrName>style.visibility</p:attrName>
                                        </p:attrNameLst>
                                      </p:cBhvr>
                                      <p:to>
                                        <p:strVal val="visible"/>
                                      </p:to>
                                    </p:set>
                                    <p:anim calcmode="lin" valueType="num">
                                      <p:cBhvr>
                                        <p:cTn id="85" dur="1000" fill="hold"/>
                                        <p:tgtEl>
                                          <p:spTgt spid="34"/>
                                        </p:tgtEl>
                                        <p:attrNameLst>
                                          <p:attrName>ppt_w</p:attrName>
                                        </p:attrNameLst>
                                      </p:cBhvr>
                                      <p:tavLst>
                                        <p:tav tm="0">
                                          <p:val>
                                            <p:fltVal val="0"/>
                                          </p:val>
                                        </p:tav>
                                        <p:tav tm="100000">
                                          <p:val>
                                            <p:strVal val="#ppt_w"/>
                                          </p:val>
                                        </p:tav>
                                      </p:tavLst>
                                    </p:anim>
                                    <p:anim calcmode="lin" valueType="num">
                                      <p:cBhvr>
                                        <p:cTn id="86" dur="1000" fill="hold"/>
                                        <p:tgtEl>
                                          <p:spTgt spid="34"/>
                                        </p:tgtEl>
                                        <p:attrNameLst>
                                          <p:attrName>ppt_h</p:attrName>
                                        </p:attrNameLst>
                                      </p:cBhvr>
                                      <p:tavLst>
                                        <p:tav tm="0">
                                          <p:val>
                                            <p:fltVal val="0"/>
                                          </p:val>
                                        </p:tav>
                                        <p:tav tm="100000">
                                          <p:val>
                                            <p:strVal val="#ppt_h"/>
                                          </p:val>
                                        </p:tav>
                                      </p:tavLst>
                                    </p:anim>
                                    <p:anim calcmode="lin" valueType="num">
                                      <p:cBhvr>
                                        <p:cTn id="87" dur="1000" fill="hold"/>
                                        <p:tgtEl>
                                          <p:spTgt spid="34"/>
                                        </p:tgtEl>
                                        <p:attrNameLst>
                                          <p:attrName>style.rotation</p:attrName>
                                        </p:attrNameLst>
                                      </p:cBhvr>
                                      <p:tavLst>
                                        <p:tav tm="0">
                                          <p:val>
                                            <p:fltVal val="90"/>
                                          </p:val>
                                        </p:tav>
                                        <p:tav tm="100000">
                                          <p:val>
                                            <p:fltVal val="0"/>
                                          </p:val>
                                        </p:tav>
                                      </p:tavLst>
                                    </p:anim>
                                    <p:animEffect transition="in" filter="fade">
                                      <p:cBhvr>
                                        <p:cTn id="88" dur="1000"/>
                                        <p:tgtEl>
                                          <p:spTgt spid="34"/>
                                        </p:tgtEl>
                                      </p:cBhvr>
                                    </p:animEffect>
                                  </p:childTnLst>
                                </p:cTn>
                              </p:par>
                              <p:par>
                                <p:cTn id="89" presetID="31" presetClass="entr" presetSubtype="0" fill="hold" grpId="0" nodeType="withEffect">
                                  <p:stCondLst>
                                    <p:cond delay="0"/>
                                  </p:stCondLst>
                                  <p:childTnLst>
                                    <p:set>
                                      <p:cBhvr>
                                        <p:cTn id="90" dur="1" fill="hold">
                                          <p:stCondLst>
                                            <p:cond delay="0"/>
                                          </p:stCondLst>
                                        </p:cTn>
                                        <p:tgtEl>
                                          <p:spTgt spid="35852"/>
                                        </p:tgtEl>
                                        <p:attrNameLst>
                                          <p:attrName>style.visibility</p:attrName>
                                        </p:attrNameLst>
                                      </p:cBhvr>
                                      <p:to>
                                        <p:strVal val="visible"/>
                                      </p:to>
                                    </p:set>
                                    <p:anim calcmode="lin" valueType="num">
                                      <p:cBhvr>
                                        <p:cTn id="91" dur="1000" fill="hold"/>
                                        <p:tgtEl>
                                          <p:spTgt spid="35852"/>
                                        </p:tgtEl>
                                        <p:attrNameLst>
                                          <p:attrName>ppt_w</p:attrName>
                                        </p:attrNameLst>
                                      </p:cBhvr>
                                      <p:tavLst>
                                        <p:tav tm="0">
                                          <p:val>
                                            <p:fltVal val="0"/>
                                          </p:val>
                                        </p:tav>
                                        <p:tav tm="100000">
                                          <p:val>
                                            <p:strVal val="#ppt_w"/>
                                          </p:val>
                                        </p:tav>
                                      </p:tavLst>
                                    </p:anim>
                                    <p:anim calcmode="lin" valueType="num">
                                      <p:cBhvr>
                                        <p:cTn id="92" dur="1000" fill="hold"/>
                                        <p:tgtEl>
                                          <p:spTgt spid="35852"/>
                                        </p:tgtEl>
                                        <p:attrNameLst>
                                          <p:attrName>ppt_h</p:attrName>
                                        </p:attrNameLst>
                                      </p:cBhvr>
                                      <p:tavLst>
                                        <p:tav tm="0">
                                          <p:val>
                                            <p:fltVal val="0"/>
                                          </p:val>
                                        </p:tav>
                                        <p:tav tm="100000">
                                          <p:val>
                                            <p:strVal val="#ppt_h"/>
                                          </p:val>
                                        </p:tav>
                                      </p:tavLst>
                                    </p:anim>
                                    <p:anim calcmode="lin" valueType="num">
                                      <p:cBhvr>
                                        <p:cTn id="93" dur="1000" fill="hold"/>
                                        <p:tgtEl>
                                          <p:spTgt spid="35852"/>
                                        </p:tgtEl>
                                        <p:attrNameLst>
                                          <p:attrName>style.rotation</p:attrName>
                                        </p:attrNameLst>
                                      </p:cBhvr>
                                      <p:tavLst>
                                        <p:tav tm="0">
                                          <p:val>
                                            <p:fltVal val="90"/>
                                          </p:val>
                                        </p:tav>
                                        <p:tav tm="100000">
                                          <p:val>
                                            <p:fltVal val="0"/>
                                          </p:val>
                                        </p:tav>
                                      </p:tavLst>
                                    </p:anim>
                                    <p:animEffect transition="in" filter="fade">
                                      <p:cBhvr>
                                        <p:cTn id="94" dur="1000"/>
                                        <p:tgtEl>
                                          <p:spTgt spid="35852"/>
                                        </p:tgtEl>
                                      </p:cBhvr>
                                    </p:animEffect>
                                  </p:childTnLst>
                                </p:cTn>
                              </p:par>
                            </p:childTnLst>
                          </p:cTn>
                        </p:par>
                        <p:par>
                          <p:cTn id="95" fill="hold">
                            <p:stCondLst>
                              <p:cond delay="1000"/>
                            </p:stCondLst>
                            <p:childTnLst>
                              <p:par>
                                <p:cTn id="96" presetID="42" presetClass="entr" presetSubtype="0" fill="hold" nodeType="afterEffect">
                                  <p:stCondLst>
                                    <p:cond delay="0"/>
                                  </p:stCondLst>
                                  <p:childTnLst>
                                    <p:set>
                                      <p:cBhvr>
                                        <p:cTn id="97" dur="1" fill="hold">
                                          <p:stCondLst>
                                            <p:cond delay="0"/>
                                          </p:stCondLst>
                                        </p:cTn>
                                        <p:tgtEl>
                                          <p:spTgt spid="35889"/>
                                        </p:tgtEl>
                                        <p:attrNameLst>
                                          <p:attrName>style.visibility</p:attrName>
                                        </p:attrNameLst>
                                      </p:cBhvr>
                                      <p:to>
                                        <p:strVal val="visible"/>
                                      </p:to>
                                    </p:set>
                                    <p:animEffect transition="in" filter="fade">
                                      <p:cBhvr>
                                        <p:cTn id="98" dur="500"/>
                                        <p:tgtEl>
                                          <p:spTgt spid="35889"/>
                                        </p:tgtEl>
                                      </p:cBhvr>
                                    </p:animEffect>
                                    <p:anim calcmode="lin" valueType="num">
                                      <p:cBhvr>
                                        <p:cTn id="99" dur="500" fill="hold"/>
                                        <p:tgtEl>
                                          <p:spTgt spid="35889"/>
                                        </p:tgtEl>
                                        <p:attrNameLst>
                                          <p:attrName>ppt_x</p:attrName>
                                        </p:attrNameLst>
                                      </p:cBhvr>
                                      <p:tavLst>
                                        <p:tav tm="0">
                                          <p:val>
                                            <p:strVal val="#ppt_x"/>
                                          </p:val>
                                        </p:tav>
                                        <p:tav tm="100000">
                                          <p:val>
                                            <p:strVal val="#ppt_x"/>
                                          </p:val>
                                        </p:tav>
                                      </p:tavLst>
                                    </p:anim>
                                    <p:anim calcmode="lin" valueType="num">
                                      <p:cBhvr>
                                        <p:cTn id="100" dur="500" fill="hold"/>
                                        <p:tgtEl>
                                          <p:spTgt spid="35889"/>
                                        </p:tgtEl>
                                        <p:attrNameLst>
                                          <p:attrName>ppt_y</p:attrName>
                                        </p:attrNameLst>
                                      </p:cBhvr>
                                      <p:tavLst>
                                        <p:tav tm="0">
                                          <p:val>
                                            <p:strVal val="#ppt_y+.1"/>
                                          </p:val>
                                        </p:tav>
                                        <p:tav tm="100000">
                                          <p:val>
                                            <p:strVal val="#ppt_y"/>
                                          </p:val>
                                        </p:tav>
                                      </p:tavLst>
                                    </p:anim>
                                  </p:childTnLst>
                                </p:cTn>
                              </p:par>
                              <p:par>
                                <p:cTn id="101" presetID="10" presetClass="entr" presetSubtype="0" fill="hold" grpId="0" nodeType="withEffect">
                                  <p:stCondLst>
                                    <p:cond delay="0"/>
                                  </p:stCondLst>
                                  <p:childTnLst>
                                    <p:set>
                                      <p:cBhvr>
                                        <p:cTn id="102" dur="1" fill="hold">
                                          <p:stCondLst>
                                            <p:cond delay="0"/>
                                          </p:stCondLst>
                                        </p:cTn>
                                        <p:tgtEl>
                                          <p:spTgt spid="119"/>
                                        </p:tgtEl>
                                        <p:attrNameLst>
                                          <p:attrName>style.visibility</p:attrName>
                                        </p:attrNameLst>
                                      </p:cBhvr>
                                      <p:to>
                                        <p:strVal val="visible"/>
                                      </p:to>
                                    </p:set>
                                    <p:animEffect transition="in" filter="fade">
                                      <p:cBhvr>
                                        <p:cTn id="103"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8" grpId="0"/>
      <p:bldP spid="35849" grpId="0" animBg="1"/>
      <p:bldP spid="35850" grpId="0"/>
      <p:bldP spid="35851" grpId="0" animBg="1"/>
      <p:bldP spid="35852" grpId="0"/>
      <p:bldP spid="33" grpId="0" animBg="1"/>
      <p:bldP spid="34" grpId="0"/>
      <p:bldP spid="42" grpId="0" animBg="1"/>
      <p:bldP spid="43" grpId="0"/>
      <p:bldP spid="1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GQM for Viking </a:t>
            </a:r>
            <a:r>
              <a:rPr lang="en-US" dirty="0" smtClean="0"/>
              <a:t>Project</a:t>
            </a:r>
            <a:endParaRPr lang="en-US" dirty="0"/>
          </a:p>
        </p:txBody>
      </p:sp>
      <p:sp>
        <p:nvSpPr>
          <p:cNvPr id="3" name="Content Placeholder 2"/>
          <p:cNvSpPr>
            <a:spLocks noGrp="1"/>
          </p:cNvSpPr>
          <p:nvPr>
            <p:ph idx="1"/>
          </p:nvPr>
        </p:nvSpPr>
        <p:spPr>
          <a:xfrm>
            <a:off x="2057400" y="1066800"/>
            <a:ext cx="5181600" cy="533400"/>
          </a:xfrm>
        </p:spPr>
        <p:txBody>
          <a:bodyPr/>
          <a:lstStyle/>
          <a:p>
            <a:pPr marL="0" lvl="0" indent="0" algn="ctr">
              <a:buNone/>
            </a:pPr>
            <a:r>
              <a:rPr lang="en-US" b="1" dirty="0" smtClean="0">
                <a:solidFill>
                  <a:srgbClr val="0070C0"/>
                </a:solidFill>
              </a:rPr>
              <a:t>1. Reduce </a:t>
            </a:r>
            <a:r>
              <a:rPr lang="en-US" b="1" dirty="0">
                <a:solidFill>
                  <a:srgbClr val="0070C0"/>
                </a:solidFill>
              </a:rPr>
              <a:t>Schedule</a:t>
            </a:r>
          </a:p>
          <a:p>
            <a:pPr algn="ctr"/>
            <a:endParaRPr lang="en-US" b="1"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584271657"/>
              </p:ext>
            </p:extLst>
          </p:nvPr>
        </p:nvGraphicFramePr>
        <p:xfrm>
          <a:off x="152400" y="1600200"/>
          <a:ext cx="8991600" cy="5257801"/>
        </p:xfrm>
        <a:graphic>
          <a:graphicData uri="http://schemas.openxmlformats.org/drawingml/2006/table">
            <a:tbl>
              <a:tblPr firstRow="1" bandRow="1">
                <a:tableStyleId>{5C22544A-7EE6-4342-B048-85BDC9FD1C3A}</a:tableStyleId>
              </a:tblPr>
              <a:tblGrid>
                <a:gridCol w="2392261"/>
                <a:gridCol w="6599339"/>
              </a:tblGrid>
              <a:tr h="678251">
                <a:tc>
                  <a:txBody>
                    <a:bodyPr/>
                    <a:lstStyle/>
                    <a:p>
                      <a:r>
                        <a:rPr lang="en-US" sz="2400" b="1" kern="1200" dirty="0" smtClean="0">
                          <a:solidFill>
                            <a:schemeClr val="lt1"/>
                          </a:solidFill>
                          <a:effectLst/>
                          <a:latin typeface="+mn-lt"/>
                          <a:ea typeface="+mn-ea"/>
                          <a:cs typeface="+mn-cs"/>
                        </a:rPr>
                        <a:t>Name</a:t>
                      </a:r>
                      <a:endParaRPr lang="en-US" sz="2400" dirty="0"/>
                    </a:p>
                  </a:txBody>
                  <a:tcPr>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l="50000" t="50000" r="50000" b="50000"/>
                      </a:path>
                      <a:tileRect/>
                    </a:gradFill>
                  </a:tcPr>
                </a:tc>
                <a:tc>
                  <a:txBody>
                    <a:bodyPr/>
                    <a:lstStyle/>
                    <a:p>
                      <a:r>
                        <a:rPr lang="en-US" sz="2000" dirty="0" smtClean="0"/>
                        <a:t>Reduce Schedule</a:t>
                      </a:r>
                    </a:p>
                  </a:txBody>
                  <a:tcPr>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l="50000" t="50000" r="50000" b="50000"/>
                      </a:path>
                      <a:tileRect/>
                    </a:gradFill>
                  </a:tcPr>
                </a:tc>
              </a:tr>
              <a:tr h="748789">
                <a:tc>
                  <a:txBody>
                    <a:bodyPr/>
                    <a:lstStyle/>
                    <a:p>
                      <a:r>
                        <a:rPr lang="en-US" sz="2400" b="1" kern="1200" dirty="0" smtClean="0">
                          <a:solidFill>
                            <a:schemeClr val="dk1"/>
                          </a:solidFill>
                          <a:effectLst/>
                          <a:latin typeface="+mn-lt"/>
                          <a:ea typeface="+mn-ea"/>
                          <a:cs typeface="+mn-cs"/>
                        </a:rPr>
                        <a:t>Definition</a:t>
                      </a:r>
                      <a:endParaRPr lang="en-US" sz="2400" dirty="0"/>
                    </a:p>
                  </a:txBody>
                  <a:tcP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a:tcPr>
                </a:tc>
                <a:tc>
                  <a:txBody>
                    <a:bodyPr/>
                    <a:lstStyle/>
                    <a:p>
                      <a:r>
                        <a:rPr lang="en-US" sz="2000" kern="1200" dirty="0" smtClean="0">
                          <a:solidFill>
                            <a:schemeClr val="dk1"/>
                          </a:solidFill>
                          <a:effectLst/>
                          <a:latin typeface="+mn-lt"/>
                          <a:ea typeface="+mn-ea"/>
                          <a:cs typeface="+mn-cs"/>
                        </a:rPr>
                        <a:t>This metric calculate by  compare plan schedule versus actual schedule of Viking project</a:t>
                      </a:r>
                      <a:endParaRPr lang="en-US" sz="2000" dirty="0"/>
                    </a:p>
                  </a:txBody>
                  <a:tcP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a:tcPr>
                </a:tc>
              </a:tr>
              <a:tr h="1074349">
                <a:tc>
                  <a:txBody>
                    <a:bodyPr/>
                    <a:lstStyle/>
                    <a:p>
                      <a:r>
                        <a:rPr lang="en-US" sz="2400" b="1" kern="1200" dirty="0" smtClean="0">
                          <a:solidFill>
                            <a:schemeClr val="dk1"/>
                          </a:solidFill>
                          <a:effectLst/>
                          <a:latin typeface="+mn-lt"/>
                          <a:ea typeface="+mn-ea"/>
                          <a:cs typeface="+mn-cs"/>
                        </a:rPr>
                        <a:t>Goals and Question</a:t>
                      </a:r>
                      <a:endParaRPr lang="en-US" sz="2400" dirty="0"/>
                    </a:p>
                  </a:txBody>
                  <a:tcP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a:tcPr>
                </a:tc>
                <a:tc>
                  <a:txBody>
                    <a:bodyPr/>
                    <a:lstStyle/>
                    <a:p>
                      <a:r>
                        <a:rPr lang="en-US" sz="2000" kern="1200" dirty="0" smtClean="0">
                          <a:solidFill>
                            <a:schemeClr val="dk1"/>
                          </a:solidFill>
                          <a:effectLst/>
                          <a:latin typeface="+mn-lt"/>
                          <a:ea typeface="+mn-ea"/>
                          <a:cs typeface="+mn-cs"/>
                        </a:rPr>
                        <a:t>Goal: Reduce product schedule by 10%</a:t>
                      </a:r>
                    </a:p>
                    <a:p>
                      <a:r>
                        <a:rPr lang="en-US" sz="2000" kern="1200" dirty="0" smtClean="0">
                          <a:solidFill>
                            <a:schemeClr val="dk1"/>
                          </a:solidFill>
                          <a:effectLst/>
                          <a:latin typeface="+mn-lt"/>
                          <a:ea typeface="+mn-ea"/>
                          <a:cs typeface="+mn-cs"/>
                        </a:rPr>
                        <a:t>Question 1: What was duration of Viking plan schedule?</a:t>
                      </a:r>
                    </a:p>
                    <a:p>
                      <a:r>
                        <a:rPr lang="en-US" sz="2000" kern="1200" dirty="0" smtClean="0">
                          <a:solidFill>
                            <a:schemeClr val="dk1"/>
                          </a:solidFill>
                          <a:effectLst/>
                          <a:latin typeface="+mn-lt"/>
                          <a:ea typeface="+mn-ea"/>
                          <a:cs typeface="+mn-cs"/>
                        </a:rPr>
                        <a:t>Question 2: What was duration of Viking actual schedule?</a:t>
                      </a:r>
                      <a:endParaRPr lang="en-US" sz="2000" dirty="0"/>
                    </a:p>
                  </a:txBody>
                  <a:tcP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a:tcPr>
                </a:tc>
              </a:tr>
              <a:tr h="1399910">
                <a:tc>
                  <a:txBody>
                    <a:bodyPr/>
                    <a:lstStyle/>
                    <a:p>
                      <a:r>
                        <a:rPr lang="en-US" sz="2400" b="1" kern="1200" dirty="0" smtClean="0">
                          <a:solidFill>
                            <a:schemeClr val="dk1"/>
                          </a:solidFill>
                          <a:effectLst/>
                          <a:latin typeface="+mn-lt"/>
                          <a:ea typeface="+mn-ea"/>
                          <a:cs typeface="+mn-cs"/>
                        </a:rPr>
                        <a:t>Analysis Metric</a:t>
                      </a:r>
                      <a:endParaRPr lang="en-US" sz="2400" dirty="0"/>
                    </a:p>
                  </a:txBody>
                  <a:tcP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a:tcPr>
                </a:tc>
                <a:tc>
                  <a:txBody>
                    <a:bodyPr/>
                    <a:lstStyle/>
                    <a:p>
                      <a:r>
                        <a:rPr lang="en-US" sz="2000" kern="1200" dirty="0" smtClean="0">
                          <a:solidFill>
                            <a:schemeClr val="dk1"/>
                          </a:solidFill>
                          <a:effectLst/>
                          <a:latin typeface="+mn-lt"/>
                          <a:ea typeface="+mn-ea"/>
                          <a:cs typeface="+mn-cs"/>
                        </a:rPr>
                        <a:t>Duration of Viking plan schedule: R1</a:t>
                      </a:r>
                    </a:p>
                    <a:p>
                      <a:r>
                        <a:rPr lang="en-US" sz="2000" kern="1200" dirty="0" smtClean="0">
                          <a:solidFill>
                            <a:schemeClr val="dk1"/>
                          </a:solidFill>
                          <a:effectLst/>
                          <a:latin typeface="+mn-lt"/>
                          <a:ea typeface="+mn-ea"/>
                          <a:cs typeface="+mn-cs"/>
                        </a:rPr>
                        <a:t>Duration of Viking actual schedule: R2</a:t>
                      </a:r>
                    </a:p>
                    <a:p>
                      <a:r>
                        <a:rPr lang="en-US" sz="2000" kern="1200" dirty="0" smtClean="0">
                          <a:solidFill>
                            <a:schemeClr val="dk1"/>
                          </a:solidFill>
                          <a:effectLst/>
                          <a:latin typeface="+mn-lt"/>
                          <a:ea typeface="+mn-ea"/>
                          <a:cs typeface="+mn-cs"/>
                        </a:rPr>
                        <a:t>The schedule reduce by 10% when R1 - R2 &gt;= 10% → Goal accomplished</a:t>
                      </a:r>
                      <a:endParaRPr lang="en-US" sz="2000" dirty="0"/>
                    </a:p>
                  </a:txBody>
                  <a:tcP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a:tcPr>
                </a:tc>
              </a:tr>
              <a:tr h="678251">
                <a:tc>
                  <a:txBody>
                    <a:bodyPr/>
                    <a:lstStyle/>
                    <a:p>
                      <a:r>
                        <a:rPr lang="en-US" sz="2400" b="1" kern="1200" dirty="0" smtClean="0">
                          <a:solidFill>
                            <a:schemeClr val="dk1"/>
                          </a:solidFill>
                          <a:effectLst/>
                          <a:latin typeface="+mn-lt"/>
                          <a:ea typeface="+mn-ea"/>
                          <a:cs typeface="+mn-cs"/>
                        </a:rPr>
                        <a:t>Strengths</a:t>
                      </a:r>
                      <a:endParaRPr lang="en-US" sz="2400" dirty="0"/>
                    </a:p>
                  </a:txBody>
                  <a:tcP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a:tcPr>
                </a:tc>
                <a:tc>
                  <a:txBody>
                    <a:bodyPr/>
                    <a:lstStyle/>
                    <a:p>
                      <a:r>
                        <a:rPr lang="en-US" sz="2000" kern="1200" dirty="0" smtClean="0">
                          <a:solidFill>
                            <a:schemeClr val="dk1"/>
                          </a:solidFill>
                          <a:effectLst/>
                          <a:latin typeface="+mn-lt"/>
                          <a:ea typeface="+mn-ea"/>
                          <a:cs typeface="+mn-cs"/>
                        </a:rPr>
                        <a:t>Simple, easy to understand and implement</a:t>
                      </a:r>
                      <a:endParaRPr lang="en-US" sz="2000" dirty="0"/>
                    </a:p>
                  </a:txBody>
                  <a:tcP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a:tcPr>
                </a:tc>
              </a:tr>
              <a:tr h="678251">
                <a:tc>
                  <a:txBody>
                    <a:bodyPr/>
                    <a:lstStyle/>
                    <a:p>
                      <a:r>
                        <a:rPr lang="en-US" sz="2400" b="1" kern="1200" dirty="0" smtClean="0">
                          <a:solidFill>
                            <a:schemeClr val="dk1"/>
                          </a:solidFill>
                          <a:effectLst/>
                          <a:latin typeface="+mn-lt"/>
                          <a:ea typeface="+mn-ea"/>
                          <a:cs typeface="+mn-cs"/>
                        </a:rPr>
                        <a:t>Weaknesses</a:t>
                      </a:r>
                      <a:endParaRPr lang="en-US" sz="2400" dirty="0"/>
                    </a:p>
                  </a:txBody>
                  <a:tcP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a:tcPr>
                </a:tc>
                <a:tc>
                  <a:txBody>
                    <a:bodyPr/>
                    <a:lstStyle/>
                    <a:p>
                      <a:r>
                        <a:rPr lang="en-US" sz="2000" kern="1200" dirty="0" smtClean="0">
                          <a:solidFill>
                            <a:schemeClr val="dk1"/>
                          </a:solidFill>
                          <a:effectLst/>
                          <a:latin typeface="+mn-lt"/>
                          <a:ea typeface="+mn-ea"/>
                          <a:cs typeface="+mn-cs"/>
                        </a:rPr>
                        <a:t>Can proceed only when the project has finished</a:t>
                      </a:r>
                      <a:endParaRPr lang="en-US" sz="2000" dirty="0"/>
                    </a:p>
                  </a:txBody>
                  <a:tcP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a:tcPr>
                </a:tc>
              </a:tr>
            </a:tbl>
          </a:graphicData>
        </a:graphic>
      </p:graphicFrame>
    </p:spTree>
    <p:extLst>
      <p:ext uri="{BB962C8B-B14F-4D97-AF65-F5344CB8AC3E}">
        <p14:creationId xmlns:p14="http://schemas.microsoft.com/office/powerpoint/2010/main" val="101528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anim calcmode="lin" valueType="num">
                                      <p:cBhvr>
                                        <p:cTn id="14" dur="500" fill="hold"/>
                                        <p:tgtEl>
                                          <p:spTgt spid="5"/>
                                        </p:tgtEl>
                                        <p:attrNameLst>
                                          <p:attrName>ppt_x</p:attrName>
                                        </p:attrNameLst>
                                      </p:cBhvr>
                                      <p:tavLst>
                                        <p:tav tm="0">
                                          <p:val>
                                            <p:strVal val="#ppt_x"/>
                                          </p:val>
                                        </p:tav>
                                        <p:tav tm="100000">
                                          <p:val>
                                            <p:strVal val="#ppt_x"/>
                                          </p:val>
                                        </p:tav>
                                      </p:tavLst>
                                    </p:anim>
                                    <p:anim calcmode="lin" valueType="num">
                                      <p:cBhvr>
                                        <p:cTn id="15"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GQM for Viking </a:t>
            </a:r>
            <a:r>
              <a:rPr lang="en-US" dirty="0" smtClean="0"/>
              <a:t>Project</a:t>
            </a:r>
            <a:endParaRPr lang="en-US" dirty="0"/>
          </a:p>
        </p:txBody>
      </p:sp>
      <p:sp>
        <p:nvSpPr>
          <p:cNvPr id="3" name="Content Placeholder 2"/>
          <p:cNvSpPr>
            <a:spLocks noGrp="1"/>
          </p:cNvSpPr>
          <p:nvPr>
            <p:ph idx="1"/>
          </p:nvPr>
        </p:nvSpPr>
        <p:spPr>
          <a:xfrm>
            <a:off x="1447800" y="1066800"/>
            <a:ext cx="6172200" cy="533400"/>
          </a:xfrm>
        </p:spPr>
        <p:txBody>
          <a:bodyPr/>
          <a:lstStyle/>
          <a:p>
            <a:pPr marL="0" lvl="0" indent="0" algn="ctr">
              <a:buNone/>
            </a:pPr>
            <a:r>
              <a:rPr lang="en-US" b="1" dirty="0" smtClean="0">
                <a:solidFill>
                  <a:srgbClr val="00B050"/>
                </a:solidFill>
              </a:rPr>
              <a:t> 2. Improve </a:t>
            </a:r>
            <a:r>
              <a:rPr lang="en-US" b="1" dirty="0">
                <a:solidFill>
                  <a:srgbClr val="00B050"/>
                </a:solidFill>
              </a:rPr>
              <a:t>productivity</a:t>
            </a:r>
          </a:p>
          <a:p>
            <a:pPr algn="ctr"/>
            <a:endParaRPr lang="en-US" b="1" dirty="0">
              <a:solidFill>
                <a:srgbClr val="00B05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4048016657"/>
              </p:ext>
            </p:extLst>
          </p:nvPr>
        </p:nvGraphicFramePr>
        <p:xfrm>
          <a:off x="76200" y="1600200"/>
          <a:ext cx="8991600" cy="5232841"/>
        </p:xfrm>
        <a:graphic>
          <a:graphicData uri="http://schemas.openxmlformats.org/drawingml/2006/table">
            <a:tbl>
              <a:tblPr firstRow="1" bandRow="1">
                <a:tableStyleId>{5C22544A-7EE6-4342-B048-85BDC9FD1C3A}</a:tableStyleId>
              </a:tblPr>
              <a:tblGrid>
                <a:gridCol w="1752600"/>
                <a:gridCol w="7239000"/>
              </a:tblGrid>
              <a:tr h="678251">
                <a:tc>
                  <a:txBody>
                    <a:bodyPr/>
                    <a:lstStyle/>
                    <a:p>
                      <a:pPr algn="ctr"/>
                      <a:r>
                        <a:rPr lang="en-US" sz="2400" b="1" kern="1200" dirty="0" smtClean="0">
                          <a:solidFill>
                            <a:schemeClr val="lt1"/>
                          </a:solidFill>
                          <a:effectLst/>
                          <a:latin typeface="+mn-lt"/>
                          <a:ea typeface="+mn-ea"/>
                          <a:cs typeface="+mn-cs"/>
                        </a:rPr>
                        <a:t>Name</a:t>
                      </a:r>
                      <a:endParaRPr lang="en-US" sz="2400" dirty="0"/>
                    </a:p>
                  </a:txBody>
                  <a:tcPr>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0" scaled="1"/>
                      <a:tileRect/>
                    </a:gradFill>
                  </a:tcPr>
                </a:tc>
                <a:tc>
                  <a:txBody>
                    <a:bodyPr/>
                    <a:lstStyle/>
                    <a:p>
                      <a:pPr algn="ctr"/>
                      <a:r>
                        <a:rPr lang="en-US" sz="2000" dirty="0" smtClean="0"/>
                        <a:t>Improve </a:t>
                      </a:r>
                      <a:r>
                        <a:rPr lang="en-US" sz="2400" dirty="0" smtClean="0"/>
                        <a:t>productivity</a:t>
                      </a:r>
                    </a:p>
                  </a:txBody>
                  <a:tcPr>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0" scaled="1"/>
                      <a:tileRect/>
                    </a:gradFill>
                  </a:tcPr>
                </a:tc>
              </a:tr>
              <a:tr h="540949">
                <a:tc>
                  <a:txBody>
                    <a:bodyPr/>
                    <a:lstStyle/>
                    <a:p>
                      <a:r>
                        <a:rPr lang="en-US" sz="2400" b="1" kern="1200" dirty="0" smtClean="0">
                          <a:solidFill>
                            <a:schemeClr val="dk1"/>
                          </a:solidFill>
                          <a:effectLst/>
                          <a:latin typeface="+mn-lt"/>
                          <a:ea typeface="+mn-ea"/>
                          <a:cs typeface="+mn-cs"/>
                        </a:rPr>
                        <a:t>Definition</a:t>
                      </a:r>
                      <a:endParaRPr lang="en-US" sz="2400" dirty="0"/>
                    </a:p>
                  </a:txBody>
                  <a:tcP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tcPr>
                </a:tc>
                <a:tc>
                  <a:txBody>
                    <a:bodyPr/>
                    <a:lstStyle/>
                    <a:p>
                      <a:pPr marL="0" algn="l" defTabSz="914400" rtl="0" eaLnBrk="1" latinLnBrk="0" hangingPunct="1"/>
                      <a:r>
                        <a:rPr lang="en-US" sz="2000" kern="1200" dirty="0" smtClean="0">
                          <a:solidFill>
                            <a:schemeClr val="dk1"/>
                          </a:solidFill>
                          <a:effectLst/>
                          <a:latin typeface="+mn-lt"/>
                          <a:ea typeface="+mn-ea"/>
                          <a:cs typeface="+mn-cs"/>
                        </a:rPr>
                        <a:t>This metric calculate by  compare team productivity through 2 months</a:t>
                      </a:r>
                      <a:endParaRPr lang="en-US" sz="2000" kern="1200" dirty="0">
                        <a:solidFill>
                          <a:schemeClr val="dk1"/>
                        </a:solidFill>
                        <a:effectLst/>
                        <a:latin typeface="+mn-lt"/>
                        <a:ea typeface="+mn-ea"/>
                        <a:cs typeface="+mn-cs"/>
                      </a:endParaRPr>
                    </a:p>
                  </a:txBody>
                  <a:tcP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tcPr>
                </a:tc>
              </a:tr>
              <a:tr h="1074349">
                <a:tc>
                  <a:txBody>
                    <a:bodyPr/>
                    <a:lstStyle/>
                    <a:p>
                      <a:r>
                        <a:rPr lang="en-US" sz="2400" b="1" kern="1200" dirty="0" smtClean="0">
                          <a:solidFill>
                            <a:schemeClr val="dk1"/>
                          </a:solidFill>
                          <a:effectLst/>
                          <a:latin typeface="+mn-lt"/>
                          <a:ea typeface="+mn-ea"/>
                          <a:cs typeface="+mn-cs"/>
                        </a:rPr>
                        <a:t>Goals and Question</a:t>
                      </a:r>
                      <a:endParaRPr lang="en-US" sz="2400" dirty="0"/>
                    </a:p>
                  </a:txBody>
                  <a:tcP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tcPr>
                </a:tc>
                <a:tc>
                  <a:txBody>
                    <a:bodyPr/>
                    <a:lstStyle/>
                    <a:p>
                      <a:pPr marL="0" algn="l" defTabSz="914400" rtl="0" eaLnBrk="1" latinLnBrk="0" hangingPunct="1"/>
                      <a:r>
                        <a:rPr lang="en-US" sz="2000" kern="1200" dirty="0" smtClean="0">
                          <a:solidFill>
                            <a:schemeClr val="dk1"/>
                          </a:solidFill>
                          <a:effectLst/>
                          <a:latin typeface="+mn-lt"/>
                          <a:ea typeface="+mn-ea"/>
                          <a:cs typeface="+mn-cs"/>
                        </a:rPr>
                        <a:t>Goal: Improve productivity by 10%</a:t>
                      </a:r>
                    </a:p>
                    <a:p>
                      <a:pPr marL="0" algn="l" defTabSz="914400" rtl="0" eaLnBrk="1" latinLnBrk="0" hangingPunct="1"/>
                      <a:r>
                        <a:rPr lang="en-US" sz="2000" kern="1200" dirty="0" smtClean="0">
                          <a:solidFill>
                            <a:schemeClr val="dk1"/>
                          </a:solidFill>
                          <a:effectLst/>
                          <a:latin typeface="+mn-lt"/>
                          <a:ea typeface="+mn-ea"/>
                          <a:cs typeface="+mn-cs"/>
                        </a:rPr>
                        <a:t>Question 1: What was team productivity in first month?</a:t>
                      </a:r>
                    </a:p>
                    <a:p>
                      <a:pPr marL="0" algn="l" defTabSz="914400" rtl="0" eaLnBrk="1" latinLnBrk="0" hangingPunct="1"/>
                      <a:r>
                        <a:rPr lang="en-US" sz="2000" kern="1200" dirty="0" smtClean="0">
                          <a:solidFill>
                            <a:schemeClr val="dk1"/>
                          </a:solidFill>
                          <a:effectLst/>
                          <a:latin typeface="+mn-lt"/>
                          <a:ea typeface="+mn-ea"/>
                          <a:cs typeface="+mn-cs"/>
                        </a:rPr>
                        <a:t>Question 2: What was team productivity in second month?</a:t>
                      </a:r>
                      <a:endParaRPr lang="en-US" sz="2000" kern="1200" dirty="0">
                        <a:solidFill>
                          <a:schemeClr val="dk1"/>
                        </a:solidFill>
                        <a:effectLst/>
                        <a:latin typeface="+mn-lt"/>
                        <a:ea typeface="+mn-ea"/>
                        <a:cs typeface="+mn-cs"/>
                      </a:endParaRPr>
                    </a:p>
                  </a:txBody>
                  <a:tcP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tcPr>
                </a:tc>
              </a:tr>
              <a:tr h="1399910">
                <a:tc>
                  <a:txBody>
                    <a:bodyPr/>
                    <a:lstStyle/>
                    <a:p>
                      <a:r>
                        <a:rPr lang="en-US" sz="2400" b="1" kern="1200" dirty="0" smtClean="0">
                          <a:solidFill>
                            <a:schemeClr val="dk1"/>
                          </a:solidFill>
                          <a:effectLst/>
                          <a:latin typeface="+mn-lt"/>
                          <a:ea typeface="+mn-ea"/>
                          <a:cs typeface="+mn-cs"/>
                        </a:rPr>
                        <a:t>Analysis Metric</a:t>
                      </a:r>
                      <a:endParaRPr lang="en-US" sz="2400" dirty="0"/>
                    </a:p>
                  </a:txBody>
                  <a:tcP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tcPr>
                </a:tc>
                <a:tc>
                  <a:txBody>
                    <a:bodyPr/>
                    <a:lstStyle/>
                    <a:p>
                      <a:pPr marL="0" algn="l" defTabSz="914400" rtl="0" eaLnBrk="1" latinLnBrk="0" hangingPunct="1"/>
                      <a:r>
                        <a:rPr lang="en-US" sz="2000" kern="1200" dirty="0" smtClean="0">
                          <a:solidFill>
                            <a:schemeClr val="dk1"/>
                          </a:solidFill>
                          <a:effectLst/>
                          <a:latin typeface="+mn-lt"/>
                          <a:ea typeface="+mn-ea"/>
                          <a:cs typeface="+mn-cs"/>
                        </a:rPr>
                        <a:t>Team productivity in first month: R1</a:t>
                      </a:r>
                    </a:p>
                    <a:p>
                      <a:pPr marL="0" algn="l" defTabSz="914400" rtl="0" eaLnBrk="1" latinLnBrk="0" hangingPunct="1"/>
                      <a:r>
                        <a:rPr lang="en-US" sz="2000" kern="1200" dirty="0" smtClean="0">
                          <a:solidFill>
                            <a:schemeClr val="dk1"/>
                          </a:solidFill>
                          <a:effectLst/>
                          <a:latin typeface="+mn-lt"/>
                          <a:ea typeface="+mn-ea"/>
                          <a:cs typeface="+mn-cs"/>
                        </a:rPr>
                        <a:t>Team productivity in second month: R2</a:t>
                      </a:r>
                    </a:p>
                    <a:p>
                      <a:pPr marL="0" algn="l" defTabSz="914400" rtl="0" eaLnBrk="1" latinLnBrk="0" hangingPunct="1"/>
                      <a:r>
                        <a:rPr lang="en-US" sz="2000" kern="1200" dirty="0" smtClean="0">
                          <a:solidFill>
                            <a:schemeClr val="dk1"/>
                          </a:solidFill>
                          <a:effectLst/>
                          <a:latin typeface="+mn-lt"/>
                          <a:ea typeface="+mn-ea"/>
                          <a:cs typeface="+mn-cs"/>
                        </a:rPr>
                        <a:t>The productivity improve by 10% when R1 - R2 &gt;= 10% → Goal accomplished</a:t>
                      </a:r>
                    </a:p>
                  </a:txBody>
                  <a:tcP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tcPr>
                </a:tc>
              </a:tr>
              <a:tr h="678251">
                <a:tc>
                  <a:txBody>
                    <a:bodyPr/>
                    <a:lstStyle/>
                    <a:p>
                      <a:r>
                        <a:rPr lang="en-US" sz="2400" b="1" kern="1200" dirty="0" smtClean="0">
                          <a:solidFill>
                            <a:schemeClr val="dk1"/>
                          </a:solidFill>
                          <a:effectLst/>
                          <a:latin typeface="+mn-lt"/>
                          <a:ea typeface="+mn-ea"/>
                          <a:cs typeface="+mn-cs"/>
                        </a:rPr>
                        <a:t>Strengths</a:t>
                      </a:r>
                      <a:endParaRPr lang="en-US" sz="2400" dirty="0"/>
                    </a:p>
                  </a:txBody>
                  <a:tcP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tcPr>
                </a:tc>
                <a:tc>
                  <a:txBody>
                    <a:bodyPr/>
                    <a:lstStyle/>
                    <a:p>
                      <a:pPr marL="0" algn="l" defTabSz="914400" rtl="0" eaLnBrk="1" latinLnBrk="0" hangingPunct="1"/>
                      <a:endParaRPr lang="en-US" sz="2000" kern="1200" dirty="0">
                        <a:solidFill>
                          <a:schemeClr val="dk1"/>
                        </a:solidFill>
                        <a:effectLst/>
                        <a:latin typeface="+mn-lt"/>
                        <a:ea typeface="+mn-ea"/>
                        <a:cs typeface="+mn-cs"/>
                      </a:endParaRPr>
                    </a:p>
                  </a:txBody>
                  <a:tcP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tcPr>
                </a:tc>
              </a:tr>
              <a:tr h="678251">
                <a:tc>
                  <a:txBody>
                    <a:bodyPr/>
                    <a:lstStyle/>
                    <a:p>
                      <a:r>
                        <a:rPr lang="en-US" sz="2400" b="1" kern="1200" dirty="0" smtClean="0">
                          <a:solidFill>
                            <a:schemeClr val="dk1"/>
                          </a:solidFill>
                          <a:effectLst/>
                          <a:latin typeface="+mn-lt"/>
                          <a:ea typeface="+mn-ea"/>
                          <a:cs typeface="+mn-cs"/>
                        </a:rPr>
                        <a:t>Weaknesses</a:t>
                      </a:r>
                      <a:endParaRPr lang="en-US" sz="2400" dirty="0"/>
                    </a:p>
                  </a:txBody>
                  <a:tcP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tcPr>
                </a:tc>
                <a:tc>
                  <a:txBody>
                    <a:bodyPr/>
                    <a:lstStyle/>
                    <a:p>
                      <a:pPr marL="0" algn="l" defTabSz="914400" rtl="0" eaLnBrk="1" latinLnBrk="0" hangingPunct="1"/>
                      <a:r>
                        <a:rPr lang="en-US" sz="2000" kern="1200" dirty="0" smtClean="0">
                          <a:solidFill>
                            <a:schemeClr val="dk1"/>
                          </a:solidFill>
                          <a:effectLst/>
                          <a:latin typeface="+mn-lt"/>
                          <a:ea typeface="+mn-ea"/>
                          <a:cs typeface="+mn-cs"/>
                        </a:rPr>
                        <a:t>Just compare the two months, small scale, accuracy is not high</a:t>
                      </a:r>
                    </a:p>
                    <a:p>
                      <a:pPr marL="0" algn="l" defTabSz="914400" rtl="0" eaLnBrk="1" latinLnBrk="0" hangingPunct="1"/>
                      <a:r>
                        <a:rPr lang="en-US" sz="2000" kern="1200" dirty="0" smtClean="0">
                          <a:solidFill>
                            <a:schemeClr val="dk1"/>
                          </a:solidFill>
                          <a:effectLst/>
                          <a:latin typeface="+mn-lt"/>
                          <a:ea typeface="+mn-ea"/>
                          <a:cs typeface="+mn-cs"/>
                        </a:rPr>
                        <a:t>Information may not true</a:t>
                      </a:r>
                    </a:p>
                  </a:txBody>
                  <a:tcPr>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tcPr>
                </a:tc>
              </a:tr>
            </a:tbl>
          </a:graphicData>
        </a:graphic>
      </p:graphicFrame>
    </p:spTree>
    <p:extLst>
      <p:ext uri="{BB962C8B-B14F-4D97-AF65-F5344CB8AC3E}">
        <p14:creationId xmlns:p14="http://schemas.microsoft.com/office/powerpoint/2010/main" val="373799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8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76200" y="1219199"/>
            <a:ext cx="4191000" cy="6019801"/>
          </a:xfrm>
          <a:prstGeom prst="rect">
            <a:avLst/>
          </a:prstGeom>
          <a:noFill/>
          <a:extLst>
            <a:ext uri="{909E8E84-426E-40DD-AFC4-6F175D3DCCD1}">
              <a14:hiddenFill xmlns:a14="http://schemas.microsoft.com/office/drawing/2010/main">
                <a:solidFill>
                  <a:srgbClr val="FFFFFF"/>
                </a:solidFill>
              </a14:hiddenFill>
            </a:ext>
          </a:extLst>
        </p:spPr>
      </p:pic>
      <p:sp>
        <p:nvSpPr>
          <p:cNvPr id="35844" name="Line 4"/>
          <p:cNvSpPr>
            <a:spLocks noChangeShapeType="1"/>
          </p:cNvSpPr>
          <p:nvPr/>
        </p:nvSpPr>
        <p:spPr bwMode="black">
          <a:xfrm>
            <a:off x="2971800" y="3048000"/>
            <a:ext cx="4800600" cy="0"/>
          </a:xfrm>
          <a:prstGeom prst="line">
            <a:avLst/>
          </a:prstGeom>
          <a:noFill/>
          <a:ln w="28575" cap="rnd">
            <a:solidFill>
              <a:srgbClr val="00B05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7" name="Rectangle 7"/>
          <p:cNvSpPr>
            <a:spLocks noGrp="1" noChangeArrowheads="1"/>
          </p:cNvSpPr>
          <p:nvPr>
            <p:ph type="title"/>
          </p:nvPr>
        </p:nvSpPr>
        <p:spPr/>
        <p:txBody>
          <a:bodyPr/>
          <a:lstStyle/>
          <a:p>
            <a:r>
              <a:rPr lang="en-US" dirty="0"/>
              <a:t>Contents</a:t>
            </a:r>
          </a:p>
        </p:txBody>
      </p:sp>
      <p:sp>
        <p:nvSpPr>
          <p:cNvPr id="35848" name="Rectangle 8"/>
          <p:cNvSpPr>
            <a:spLocks noChangeArrowheads="1"/>
          </p:cNvSpPr>
          <p:nvPr/>
        </p:nvSpPr>
        <p:spPr bwMode="black">
          <a:xfrm>
            <a:off x="3657600" y="26670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Introduction</a:t>
            </a:r>
          </a:p>
        </p:txBody>
      </p:sp>
      <p:sp>
        <p:nvSpPr>
          <p:cNvPr id="35849" name="Line 9"/>
          <p:cNvSpPr>
            <a:spLocks noChangeShapeType="1"/>
          </p:cNvSpPr>
          <p:nvPr/>
        </p:nvSpPr>
        <p:spPr bwMode="black">
          <a:xfrm>
            <a:off x="2955925" y="3810000"/>
            <a:ext cx="4800600" cy="0"/>
          </a:xfrm>
          <a:prstGeom prst="line">
            <a:avLst/>
          </a:prstGeom>
          <a:noFill/>
          <a:ln w="28575" cap="rnd">
            <a:solidFill>
              <a:srgbClr val="C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0" name="Rectangle 10"/>
          <p:cNvSpPr>
            <a:spLocks noChangeArrowheads="1"/>
          </p:cNvSpPr>
          <p:nvPr/>
        </p:nvSpPr>
        <p:spPr bwMode="black">
          <a:xfrm>
            <a:off x="3608387" y="34290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Measurement Process</a:t>
            </a:r>
            <a:endParaRPr lang="en-US" dirty="0"/>
          </a:p>
        </p:txBody>
      </p:sp>
      <p:sp>
        <p:nvSpPr>
          <p:cNvPr id="35851" name="Line 11"/>
          <p:cNvSpPr>
            <a:spLocks noChangeShapeType="1"/>
          </p:cNvSpPr>
          <p:nvPr/>
        </p:nvSpPr>
        <p:spPr bwMode="black">
          <a:xfrm>
            <a:off x="2971800" y="4560888"/>
            <a:ext cx="4800600" cy="0"/>
          </a:xfrm>
          <a:prstGeom prst="line">
            <a:avLst/>
          </a:prstGeom>
          <a:noFill/>
          <a:ln w="28575" cap="rnd">
            <a:solidFill>
              <a:srgbClr val="7030A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2" name="Rectangle 12"/>
          <p:cNvSpPr>
            <a:spLocks noChangeArrowheads="1"/>
          </p:cNvSpPr>
          <p:nvPr/>
        </p:nvSpPr>
        <p:spPr bwMode="black">
          <a:xfrm>
            <a:off x="3518990" y="4168160"/>
            <a:ext cx="40248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en-US" dirty="0"/>
              <a:t>Time and Roles for collecting data</a:t>
            </a:r>
            <a:endParaRPr lang="en-US" dirty="0"/>
          </a:p>
        </p:txBody>
      </p:sp>
      <p:pic>
        <p:nvPicPr>
          <p:cNvPr id="55" name="Picture 59" descr="C:\Users\VOTINH\Desktop\HIT-hk2-N3\Logo HIT\HIT-Bi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56525" y="5805226"/>
            <a:ext cx="1611954" cy="1209055"/>
          </a:xfrm>
          <a:prstGeom prst="rect">
            <a:avLst/>
          </a:prstGeom>
          <a:noFill/>
          <a:extLst>
            <a:ext uri="{909E8E84-426E-40DD-AFC4-6F175D3DCCD1}">
              <a14:hiddenFill xmlns:a14="http://schemas.microsoft.com/office/drawing/2010/main">
                <a:solidFill>
                  <a:srgbClr val="FFFFFF"/>
                </a:solidFill>
              </a14:hiddenFill>
            </a:ext>
          </a:extLst>
        </p:spPr>
      </p:pic>
      <p:sp>
        <p:nvSpPr>
          <p:cNvPr id="33" name="Line 9"/>
          <p:cNvSpPr>
            <a:spLocks noChangeShapeType="1"/>
          </p:cNvSpPr>
          <p:nvPr/>
        </p:nvSpPr>
        <p:spPr bwMode="black">
          <a:xfrm>
            <a:off x="2955925" y="5410200"/>
            <a:ext cx="4800600" cy="0"/>
          </a:xfrm>
          <a:prstGeom prst="line">
            <a:avLst/>
          </a:prstGeom>
          <a:noFill/>
          <a:ln w="28575" cap="rnd">
            <a:solidFill>
              <a:schemeClr val="accent6">
                <a:lumMod val="60000"/>
                <a:lumOff val="40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4" name="Rectangle 10"/>
          <p:cNvSpPr>
            <a:spLocks noChangeArrowheads="1"/>
          </p:cNvSpPr>
          <p:nvPr/>
        </p:nvSpPr>
        <p:spPr bwMode="black">
          <a:xfrm>
            <a:off x="3608387" y="4964668"/>
            <a:ext cx="42063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en-US" dirty="0"/>
              <a:t>Management Goals and </a:t>
            </a:r>
            <a:r>
              <a:rPr lang="en-US" dirty="0" smtClean="0"/>
              <a:t>Sub goals</a:t>
            </a:r>
            <a:endParaRPr lang="en-US" dirty="0"/>
          </a:p>
        </p:txBody>
      </p:sp>
      <p:sp>
        <p:nvSpPr>
          <p:cNvPr id="42" name="Line 9"/>
          <p:cNvSpPr>
            <a:spLocks noChangeShapeType="1"/>
          </p:cNvSpPr>
          <p:nvPr/>
        </p:nvSpPr>
        <p:spPr bwMode="black">
          <a:xfrm>
            <a:off x="2955925" y="6096000"/>
            <a:ext cx="4800600" cy="0"/>
          </a:xfrm>
          <a:prstGeom prst="line">
            <a:avLst/>
          </a:prstGeom>
          <a:noFill/>
          <a:ln w="28575" cap="rnd">
            <a:solidFill>
              <a:srgbClr val="00206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3" name="Rectangle 10"/>
          <p:cNvSpPr>
            <a:spLocks noChangeArrowheads="1"/>
          </p:cNvSpPr>
          <p:nvPr/>
        </p:nvSpPr>
        <p:spPr bwMode="black">
          <a:xfrm>
            <a:off x="3608387" y="5726668"/>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GQM for Viking Project</a:t>
            </a:r>
          </a:p>
        </p:txBody>
      </p:sp>
      <p:grpSp>
        <p:nvGrpSpPr>
          <p:cNvPr id="84" name="Group 94"/>
          <p:cNvGrpSpPr>
            <a:grpSpLocks/>
          </p:cNvGrpSpPr>
          <p:nvPr/>
        </p:nvGrpSpPr>
        <p:grpSpPr bwMode="auto">
          <a:xfrm>
            <a:off x="2955925" y="2642632"/>
            <a:ext cx="393700" cy="393700"/>
            <a:chOff x="2543" y="1006"/>
            <a:chExt cx="416" cy="416"/>
          </a:xfrm>
          <a:solidFill>
            <a:srgbClr val="2B7C02"/>
          </a:solidFill>
          <a:effectLst>
            <a:outerShdw blurRad="76200" dir="13500000" sy="23000" kx="1200000" algn="br" rotWithShape="0">
              <a:prstClr val="black">
                <a:alpha val="20000"/>
              </a:prstClr>
            </a:outerShdw>
          </a:effectLst>
        </p:grpSpPr>
        <p:sp>
          <p:nvSpPr>
            <p:cNvPr id="85" name="Oval 52"/>
            <p:cNvSpPr>
              <a:spLocks noChangeArrowheads="1"/>
            </p:cNvSpPr>
            <p:nvPr/>
          </p:nvSpPr>
          <p:spPr bwMode="gray">
            <a:xfrm>
              <a:off x="2543" y="1006"/>
              <a:ext cx="416" cy="416"/>
            </a:xfrm>
            <a:prstGeom prst="ellipse">
              <a:avLst/>
            </a:prstGeom>
            <a:grp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86" name="Group 53"/>
            <p:cNvGrpSpPr>
              <a:grpSpLocks/>
            </p:cNvGrpSpPr>
            <p:nvPr/>
          </p:nvGrpSpPr>
          <p:grpSpPr bwMode="auto">
            <a:xfrm rot="-2288454">
              <a:off x="2578" y="1034"/>
              <a:ext cx="348" cy="356"/>
              <a:chOff x="887" y="2040"/>
              <a:chExt cx="433" cy="422"/>
            </a:xfrm>
            <a:grpFill/>
          </p:grpSpPr>
          <p:pic>
            <p:nvPicPr>
              <p:cNvPr id="88" name="Picture 54"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grpFill/>
              <a:extLst/>
            </p:spPr>
          </p:pic>
          <p:sp>
            <p:nvSpPr>
              <p:cNvPr id="89" name="Oval 55"/>
              <p:cNvSpPr>
                <a:spLocks noChangeArrowheads="1"/>
              </p:cNvSpPr>
              <p:nvPr/>
            </p:nvSpPr>
            <p:spPr bwMode="gray">
              <a:xfrm>
                <a:off x="887" y="2040"/>
                <a:ext cx="433" cy="422"/>
              </a:xfrm>
              <a:prstGeom prst="ellipse">
                <a:avLst/>
              </a:prstGeom>
              <a:grp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90" name="Picture 56"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grpFill/>
              <a:extLst/>
            </p:spPr>
          </p:pic>
        </p:grpSp>
        <p:pic>
          <p:nvPicPr>
            <p:cNvPr id="87" name="Picture 57"/>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91" name="Group 93"/>
          <p:cNvGrpSpPr>
            <a:grpSpLocks/>
          </p:cNvGrpSpPr>
          <p:nvPr/>
        </p:nvGrpSpPr>
        <p:grpSpPr bwMode="auto">
          <a:xfrm>
            <a:off x="2971800" y="3416300"/>
            <a:ext cx="393700" cy="393700"/>
            <a:chOff x="3071" y="1006"/>
            <a:chExt cx="416" cy="416"/>
          </a:xfrm>
          <a:solidFill>
            <a:srgbClr val="FF0000"/>
          </a:solidFill>
        </p:grpSpPr>
        <p:sp>
          <p:nvSpPr>
            <p:cNvPr id="92" name="Oval 62"/>
            <p:cNvSpPr>
              <a:spLocks noChangeArrowheads="1"/>
            </p:cNvSpPr>
            <p:nvPr/>
          </p:nvSpPr>
          <p:spPr bwMode="gray">
            <a:xfrm>
              <a:off x="3071" y="1006"/>
              <a:ext cx="416" cy="416"/>
            </a:xfrm>
            <a:prstGeom prst="ellipse">
              <a:avLst/>
            </a:prstGeom>
            <a:grp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93" name="Group 63"/>
            <p:cNvGrpSpPr>
              <a:grpSpLocks/>
            </p:cNvGrpSpPr>
            <p:nvPr/>
          </p:nvGrpSpPr>
          <p:grpSpPr bwMode="auto">
            <a:xfrm rot="-2288454">
              <a:off x="3106" y="1034"/>
              <a:ext cx="348" cy="356"/>
              <a:chOff x="887" y="2040"/>
              <a:chExt cx="433" cy="422"/>
            </a:xfrm>
            <a:grpFill/>
          </p:grpSpPr>
          <p:pic>
            <p:nvPicPr>
              <p:cNvPr id="95" name="Picture 64"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grpFill/>
              <a:extLst/>
            </p:spPr>
          </p:pic>
          <p:sp>
            <p:nvSpPr>
              <p:cNvPr id="96" name="Oval 65"/>
              <p:cNvSpPr>
                <a:spLocks noChangeArrowheads="1"/>
              </p:cNvSpPr>
              <p:nvPr/>
            </p:nvSpPr>
            <p:spPr bwMode="gray">
              <a:xfrm>
                <a:off x="887" y="2040"/>
                <a:ext cx="433" cy="422"/>
              </a:xfrm>
              <a:prstGeom prst="ellipse">
                <a:avLst/>
              </a:prstGeom>
              <a:grp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97" name="Picture 66"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grpFill/>
              <a:extLst/>
            </p:spPr>
          </p:pic>
        </p:grpSp>
        <p:pic>
          <p:nvPicPr>
            <p:cNvPr id="94" name="Picture 86"/>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98" name="Group 92"/>
          <p:cNvGrpSpPr>
            <a:grpSpLocks/>
          </p:cNvGrpSpPr>
          <p:nvPr/>
        </p:nvGrpSpPr>
        <p:grpSpPr bwMode="auto">
          <a:xfrm>
            <a:off x="2959100" y="4143792"/>
            <a:ext cx="393700" cy="393700"/>
            <a:chOff x="3647" y="1006"/>
            <a:chExt cx="416" cy="416"/>
          </a:xfrm>
          <a:solidFill>
            <a:srgbClr val="7030A0"/>
          </a:solidFill>
        </p:grpSpPr>
        <p:sp>
          <p:nvSpPr>
            <p:cNvPr id="99" name="Oval 67"/>
            <p:cNvSpPr>
              <a:spLocks noChangeArrowheads="1"/>
            </p:cNvSpPr>
            <p:nvPr/>
          </p:nvSpPr>
          <p:spPr bwMode="gray">
            <a:xfrm>
              <a:off x="3647" y="1006"/>
              <a:ext cx="416" cy="416"/>
            </a:xfrm>
            <a:prstGeom prst="ellipse">
              <a:avLst/>
            </a:prstGeom>
            <a:grp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100" name="Group 68"/>
            <p:cNvGrpSpPr>
              <a:grpSpLocks/>
            </p:cNvGrpSpPr>
            <p:nvPr/>
          </p:nvGrpSpPr>
          <p:grpSpPr bwMode="auto">
            <a:xfrm rot="-2288454">
              <a:off x="3682" y="1034"/>
              <a:ext cx="348" cy="356"/>
              <a:chOff x="887" y="2040"/>
              <a:chExt cx="433" cy="422"/>
            </a:xfrm>
            <a:grpFill/>
          </p:grpSpPr>
          <p:pic>
            <p:nvPicPr>
              <p:cNvPr id="102" name="Picture 69"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grpFill/>
              <a:extLst/>
            </p:spPr>
          </p:pic>
          <p:sp>
            <p:nvSpPr>
              <p:cNvPr id="103" name="Oval 70"/>
              <p:cNvSpPr>
                <a:spLocks noChangeArrowheads="1"/>
              </p:cNvSpPr>
              <p:nvPr/>
            </p:nvSpPr>
            <p:spPr bwMode="gray">
              <a:xfrm>
                <a:off x="887" y="2040"/>
                <a:ext cx="433" cy="422"/>
              </a:xfrm>
              <a:prstGeom prst="ellipse">
                <a:avLst/>
              </a:prstGeom>
              <a:grp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104" name="Picture 71"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grpFill/>
              <a:extLst/>
            </p:spPr>
          </p:pic>
        </p:grpSp>
        <p:pic>
          <p:nvPicPr>
            <p:cNvPr id="101" name="Picture 87"/>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5" name="Group 91"/>
          <p:cNvGrpSpPr>
            <a:grpSpLocks/>
          </p:cNvGrpSpPr>
          <p:nvPr/>
        </p:nvGrpSpPr>
        <p:grpSpPr bwMode="auto">
          <a:xfrm>
            <a:off x="2948139" y="4964668"/>
            <a:ext cx="393700" cy="393700"/>
            <a:chOff x="4213" y="1006"/>
            <a:chExt cx="416" cy="416"/>
          </a:xfrm>
          <a:solidFill>
            <a:srgbClr val="D0D505"/>
          </a:solidFill>
        </p:grpSpPr>
        <p:sp>
          <p:nvSpPr>
            <p:cNvPr id="106" name="Oval 72"/>
            <p:cNvSpPr>
              <a:spLocks noChangeArrowheads="1"/>
            </p:cNvSpPr>
            <p:nvPr/>
          </p:nvSpPr>
          <p:spPr bwMode="gray">
            <a:xfrm>
              <a:off x="4213" y="1006"/>
              <a:ext cx="416" cy="416"/>
            </a:xfrm>
            <a:prstGeom prst="ellipse">
              <a:avLst/>
            </a:prstGeom>
            <a:grp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107" name="Group 73"/>
            <p:cNvGrpSpPr>
              <a:grpSpLocks/>
            </p:cNvGrpSpPr>
            <p:nvPr/>
          </p:nvGrpSpPr>
          <p:grpSpPr bwMode="auto">
            <a:xfrm rot="-2288454">
              <a:off x="4248" y="1034"/>
              <a:ext cx="348" cy="356"/>
              <a:chOff x="887" y="2040"/>
              <a:chExt cx="433" cy="422"/>
            </a:xfrm>
            <a:grpFill/>
          </p:grpSpPr>
          <p:pic>
            <p:nvPicPr>
              <p:cNvPr id="109" name="Picture 74"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grpFill/>
              <a:extLst/>
            </p:spPr>
          </p:pic>
          <p:sp>
            <p:nvSpPr>
              <p:cNvPr id="110" name="Oval 75"/>
              <p:cNvSpPr>
                <a:spLocks noChangeArrowheads="1"/>
              </p:cNvSpPr>
              <p:nvPr/>
            </p:nvSpPr>
            <p:spPr bwMode="gray">
              <a:xfrm>
                <a:off x="887" y="2040"/>
                <a:ext cx="433" cy="422"/>
              </a:xfrm>
              <a:prstGeom prst="ellipse">
                <a:avLst/>
              </a:prstGeom>
              <a:grp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111" name="Picture 76"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grpFill/>
              <a:extLst/>
            </p:spPr>
          </p:pic>
        </p:grpSp>
        <p:pic>
          <p:nvPicPr>
            <p:cNvPr id="108" name="Picture 88"/>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12" name="Group 91"/>
          <p:cNvGrpSpPr>
            <a:grpSpLocks/>
          </p:cNvGrpSpPr>
          <p:nvPr/>
        </p:nvGrpSpPr>
        <p:grpSpPr bwMode="auto">
          <a:xfrm>
            <a:off x="2973692" y="5702228"/>
            <a:ext cx="393700" cy="393700"/>
            <a:chOff x="4213" y="1006"/>
            <a:chExt cx="416" cy="416"/>
          </a:xfrm>
          <a:solidFill>
            <a:srgbClr val="000066"/>
          </a:solidFill>
        </p:grpSpPr>
        <p:sp>
          <p:nvSpPr>
            <p:cNvPr id="113" name="Oval 72"/>
            <p:cNvSpPr>
              <a:spLocks noChangeArrowheads="1"/>
            </p:cNvSpPr>
            <p:nvPr/>
          </p:nvSpPr>
          <p:spPr bwMode="gray">
            <a:xfrm>
              <a:off x="4213" y="1006"/>
              <a:ext cx="416" cy="416"/>
            </a:xfrm>
            <a:prstGeom prst="ellipse">
              <a:avLst/>
            </a:prstGeom>
            <a:grp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114" name="Group 73"/>
            <p:cNvGrpSpPr>
              <a:grpSpLocks/>
            </p:cNvGrpSpPr>
            <p:nvPr/>
          </p:nvGrpSpPr>
          <p:grpSpPr bwMode="auto">
            <a:xfrm rot="-2288454">
              <a:off x="4248" y="1034"/>
              <a:ext cx="348" cy="356"/>
              <a:chOff x="887" y="2040"/>
              <a:chExt cx="433" cy="422"/>
            </a:xfrm>
            <a:grpFill/>
          </p:grpSpPr>
          <p:pic>
            <p:nvPicPr>
              <p:cNvPr id="116" name="Picture 74"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grpFill/>
              <a:extLst/>
            </p:spPr>
          </p:pic>
          <p:sp>
            <p:nvSpPr>
              <p:cNvPr id="117" name="Oval 75"/>
              <p:cNvSpPr>
                <a:spLocks noChangeArrowheads="1"/>
              </p:cNvSpPr>
              <p:nvPr/>
            </p:nvSpPr>
            <p:spPr bwMode="gray">
              <a:xfrm>
                <a:off x="887" y="2040"/>
                <a:ext cx="433" cy="422"/>
              </a:xfrm>
              <a:prstGeom prst="ellipse">
                <a:avLst/>
              </a:prstGeom>
              <a:grp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118" name="Picture 76"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grpFill/>
              <a:extLst/>
            </p:spPr>
          </p:pic>
        </p:grpSp>
        <p:pic>
          <p:nvPicPr>
            <p:cNvPr id="115" name="Picture 88"/>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9" name="Striped Right Arrow 118"/>
          <p:cNvSpPr/>
          <p:nvPr/>
        </p:nvSpPr>
        <p:spPr bwMode="auto">
          <a:xfrm rot="10800000">
            <a:off x="5372100" y="2362878"/>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5848"/>
                                        </p:tgtEl>
                                        <p:attrNameLst>
                                          <p:attrName>style.visibility</p:attrName>
                                        </p:attrNameLst>
                                      </p:cBhvr>
                                      <p:to>
                                        <p:strVal val="visible"/>
                                      </p:to>
                                    </p:set>
                                    <p:anim calcmode="lin" valueType="num">
                                      <p:cBhvr>
                                        <p:cTn id="7" dur="1000" fill="hold"/>
                                        <p:tgtEl>
                                          <p:spTgt spid="35848"/>
                                        </p:tgtEl>
                                        <p:attrNameLst>
                                          <p:attrName>ppt_w</p:attrName>
                                        </p:attrNameLst>
                                      </p:cBhvr>
                                      <p:tavLst>
                                        <p:tav tm="0">
                                          <p:val>
                                            <p:fltVal val="0"/>
                                          </p:val>
                                        </p:tav>
                                        <p:tav tm="100000">
                                          <p:val>
                                            <p:strVal val="#ppt_w"/>
                                          </p:val>
                                        </p:tav>
                                      </p:tavLst>
                                    </p:anim>
                                    <p:anim calcmode="lin" valueType="num">
                                      <p:cBhvr>
                                        <p:cTn id="8" dur="1000" fill="hold"/>
                                        <p:tgtEl>
                                          <p:spTgt spid="35848"/>
                                        </p:tgtEl>
                                        <p:attrNameLst>
                                          <p:attrName>ppt_h</p:attrName>
                                        </p:attrNameLst>
                                      </p:cBhvr>
                                      <p:tavLst>
                                        <p:tav tm="0">
                                          <p:val>
                                            <p:fltVal val="0"/>
                                          </p:val>
                                        </p:tav>
                                        <p:tav tm="100000">
                                          <p:val>
                                            <p:strVal val="#ppt_h"/>
                                          </p:val>
                                        </p:tav>
                                      </p:tavLst>
                                    </p:anim>
                                    <p:anim calcmode="lin" valueType="num">
                                      <p:cBhvr>
                                        <p:cTn id="9" dur="1000" fill="hold"/>
                                        <p:tgtEl>
                                          <p:spTgt spid="35848"/>
                                        </p:tgtEl>
                                        <p:attrNameLst>
                                          <p:attrName>style.rotation</p:attrName>
                                        </p:attrNameLst>
                                      </p:cBhvr>
                                      <p:tavLst>
                                        <p:tav tm="0">
                                          <p:val>
                                            <p:fltVal val="90"/>
                                          </p:val>
                                        </p:tav>
                                        <p:tav tm="100000">
                                          <p:val>
                                            <p:fltVal val="0"/>
                                          </p:val>
                                        </p:tav>
                                      </p:tavLst>
                                    </p:anim>
                                    <p:animEffect transition="in" filter="fade">
                                      <p:cBhvr>
                                        <p:cTn id="10" dur="1000"/>
                                        <p:tgtEl>
                                          <p:spTgt spid="35848"/>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5850"/>
                                        </p:tgtEl>
                                        <p:attrNameLst>
                                          <p:attrName>style.visibility</p:attrName>
                                        </p:attrNameLst>
                                      </p:cBhvr>
                                      <p:to>
                                        <p:strVal val="visible"/>
                                      </p:to>
                                    </p:set>
                                    <p:anim calcmode="lin" valueType="num">
                                      <p:cBhvr>
                                        <p:cTn id="13" dur="1000" fill="hold"/>
                                        <p:tgtEl>
                                          <p:spTgt spid="35850"/>
                                        </p:tgtEl>
                                        <p:attrNameLst>
                                          <p:attrName>ppt_w</p:attrName>
                                        </p:attrNameLst>
                                      </p:cBhvr>
                                      <p:tavLst>
                                        <p:tav tm="0">
                                          <p:val>
                                            <p:fltVal val="0"/>
                                          </p:val>
                                        </p:tav>
                                        <p:tav tm="100000">
                                          <p:val>
                                            <p:strVal val="#ppt_w"/>
                                          </p:val>
                                        </p:tav>
                                      </p:tavLst>
                                    </p:anim>
                                    <p:anim calcmode="lin" valueType="num">
                                      <p:cBhvr>
                                        <p:cTn id="14" dur="1000" fill="hold"/>
                                        <p:tgtEl>
                                          <p:spTgt spid="35850"/>
                                        </p:tgtEl>
                                        <p:attrNameLst>
                                          <p:attrName>ppt_h</p:attrName>
                                        </p:attrNameLst>
                                      </p:cBhvr>
                                      <p:tavLst>
                                        <p:tav tm="0">
                                          <p:val>
                                            <p:fltVal val="0"/>
                                          </p:val>
                                        </p:tav>
                                        <p:tav tm="100000">
                                          <p:val>
                                            <p:strVal val="#ppt_h"/>
                                          </p:val>
                                        </p:tav>
                                      </p:tavLst>
                                    </p:anim>
                                    <p:anim calcmode="lin" valueType="num">
                                      <p:cBhvr>
                                        <p:cTn id="15" dur="1000" fill="hold"/>
                                        <p:tgtEl>
                                          <p:spTgt spid="35850"/>
                                        </p:tgtEl>
                                        <p:attrNameLst>
                                          <p:attrName>style.rotation</p:attrName>
                                        </p:attrNameLst>
                                      </p:cBhvr>
                                      <p:tavLst>
                                        <p:tav tm="0">
                                          <p:val>
                                            <p:fltVal val="90"/>
                                          </p:val>
                                        </p:tav>
                                        <p:tav tm="100000">
                                          <p:val>
                                            <p:fltVal val="0"/>
                                          </p:val>
                                        </p:tav>
                                      </p:tavLst>
                                    </p:anim>
                                    <p:animEffect transition="in" filter="fade">
                                      <p:cBhvr>
                                        <p:cTn id="16" dur="1000"/>
                                        <p:tgtEl>
                                          <p:spTgt spid="35850"/>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p:cTn id="19" dur="1000" fill="hold"/>
                                        <p:tgtEl>
                                          <p:spTgt spid="43"/>
                                        </p:tgtEl>
                                        <p:attrNameLst>
                                          <p:attrName>ppt_w</p:attrName>
                                        </p:attrNameLst>
                                      </p:cBhvr>
                                      <p:tavLst>
                                        <p:tav tm="0">
                                          <p:val>
                                            <p:fltVal val="0"/>
                                          </p:val>
                                        </p:tav>
                                        <p:tav tm="100000">
                                          <p:val>
                                            <p:strVal val="#ppt_w"/>
                                          </p:val>
                                        </p:tav>
                                      </p:tavLst>
                                    </p:anim>
                                    <p:anim calcmode="lin" valueType="num">
                                      <p:cBhvr>
                                        <p:cTn id="20" dur="1000" fill="hold"/>
                                        <p:tgtEl>
                                          <p:spTgt spid="43"/>
                                        </p:tgtEl>
                                        <p:attrNameLst>
                                          <p:attrName>ppt_h</p:attrName>
                                        </p:attrNameLst>
                                      </p:cBhvr>
                                      <p:tavLst>
                                        <p:tav tm="0">
                                          <p:val>
                                            <p:fltVal val="0"/>
                                          </p:val>
                                        </p:tav>
                                        <p:tav tm="100000">
                                          <p:val>
                                            <p:strVal val="#ppt_h"/>
                                          </p:val>
                                        </p:tav>
                                      </p:tavLst>
                                    </p:anim>
                                    <p:anim calcmode="lin" valueType="num">
                                      <p:cBhvr>
                                        <p:cTn id="21" dur="1000" fill="hold"/>
                                        <p:tgtEl>
                                          <p:spTgt spid="43"/>
                                        </p:tgtEl>
                                        <p:attrNameLst>
                                          <p:attrName>style.rotation</p:attrName>
                                        </p:attrNameLst>
                                      </p:cBhvr>
                                      <p:tavLst>
                                        <p:tav tm="0">
                                          <p:val>
                                            <p:fltVal val="90"/>
                                          </p:val>
                                        </p:tav>
                                        <p:tav tm="100000">
                                          <p:val>
                                            <p:fltVal val="0"/>
                                          </p:val>
                                        </p:tav>
                                      </p:tavLst>
                                    </p:anim>
                                    <p:animEffect transition="in" filter="fade">
                                      <p:cBhvr>
                                        <p:cTn id="22" dur="1000"/>
                                        <p:tgtEl>
                                          <p:spTgt spid="43"/>
                                        </p:tgtEl>
                                      </p:cBhvr>
                                    </p:animEffect>
                                  </p:childTnLst>
                                </p:cTn>
                              </p:par>
                              <p:par>
                                <p:cTn id="23" presetID="31" presetClass="entr" presetSubtype="0" fill="hold" nodeType="withEffect">
                                  <p:stCondLst>
                                    <p:cond delay="0"/>
                                  </p:stCondLst>
                                  <p:childTnLst>
                                    <p:set>
                                      <p:cBhvr>
                                        <p:cTn id="24" dur="1" fill="hold">
                                          <p:stCondLst>
                                            <p:cond delay="0"/>
                                          </p:stCondLst>
                                        </p:cTn>
                                        <p:tgtEl>
                                          <p:spTgt spid="84"/>
                                        </p:tgtEl>
                                        <p:attrNameLst>
                                          <p:attrName>style.visibility</p:attrName>
                                        </p:attrNameLst>
                                      </p:cBhvr>
                                      <p:to>
                                        <p:strVal val="visible"/>
                                      </p:to>
                                    </p:set>
                                    <p:anim calcmode="lin" valueType="num">
                                      <p:cBhvr>
                                        <p:cTn id="25" dur="1000" fill="hold"/>
                                        <p:tgtEl>
                                          <p:spTgt spid="84"/>
                                        </p:tgtEl>
                                        <p:attrNameLst>
                                          <p:attrName>ppt_w</p:attrName>
                                        </p:attrNameLst>
                                      </p:cBhvr>
                                      <p:tavLst>
                                        <p:tav tm="0">
                                          <p:val>
                                            <p:fltVal val="0"/>
                                          </p:val>
                                        </p:tav>
                                        <p:tav tm="100000">
                                          <p:val>
                                            <p:strVal val="#ppt_w"/>
                                          </p:val>
                                        </p:tav>
                                      </p:tavLst>
                                    </p:anim>
                                    <p:anim calcmode="lin" valueType="num">
                                      <p:cBhvr>
                                        <p:cTn id="26" dur="1000" fill="hold"/>
                                        <p:tgtEl>
                                          <p:spTgt spid="84"/>
                                        </p:tgtEl>
                                        <p:attrNameLst>
                                          <p:attrName>ppt_h</p:attrName>
                                        </p:attrNameLst>
                                      </p:cBhvr>
                                      <p:tavLst>
                                        <p:tav tm="0">
                                          <p:val>
                                            <p:fltVal val="0"/>
                                          </p:val>
                                        </p:tav>
                                        <p:tav tm="100000">
                                          <p:val>
                                            <p:strVal val="#ppt_h"/>
                                          </p:val>
                                        </p:tav>
                                      </p:tavLst>
                                    </p:anim>
                                    <p:anim calcmode="lin" valueType="num">
                                      <p:cBhvr>
                                        <p:cTn id="27" dur="1000" fill="hold"/>
                                        <p:tgtEl>
                                          <p:spTgt spid="84"/>
                                        </p:tgtEl>
                                        <p:attrNameLst>
                                          <p:attrName>style.rotation</p:attrName>
                                        </p:attrNameLst>
                                      </p:cBhvr>
                                      <p:tavLst>
                                        <p:tav tm="0">
                                          <p:val>
                                            <p:fltVal val="90"/>
                                          </p:val>
                                        </p:tav>
                                        <p:tav tm="100000">
                                          <p:val>
                                            <p:fltVal val="0"/>
                                          </p:val>
                                        </p:tav>
                                      </p:tavLst>
                                    </p:anim>
                                    <p:animEffect transition="in" filter="fade">
                                      <p:cBhvr>
                                        <p:cTn id="28" dur="1000"/>
                                        <p:tgtEl>
                                          <p:spTgt spid="84"/>
                                        </p:tgtEl>
                                      </p:cBhvr>
                                    </p:animEffect>
                                  </p:childTnLst>
                                </p:cTn>
                              </p:par>
                              <p:par>
                                <p:cTn id="29" presetID="31" presetClass="entr" presetSubtype="0" fill="hold" nodeType="withEffect">
                                  <p:stCondLst>
                                    <p:cond delay="0"/>
                                  </p:stCondLst>
                                  <p:childTnLst>
                                    <p:set>
                                      <p:cBhvr>
                                        <p:cTn id="30" dur="1" fill="hold">
                                          <p:stCondLst>
                                            <p:cond delay="0"/>
                                          </p:stCondLst>
                                        </p:cTn>
                                        <p:tgtEl>
                                          <p:spTgt spid="91"/>
                                        </p:tgtEl>
                                        <p:attrNameLst>
                                          <p:attrName>style.visibility</p:attrName>
                                        </p:attrNameLst>
                                      </p:cBhvr>
                                      <p:to>
                                        <p:strVal val="visible"/>
                                      </p:to>
                                    </p:set>
                                    <p:anim calcmode="lin" valueType="num">
                                      <p:cBhvr>
                                        <p:cTn id="31" dur="1000" fill="hold"/>
                                        <p:tgtEl>
                                          <p:spTgt spid="91"/>
                                        </p:tgtEl>
                                        <p:attrNameLst>
                                          <p:attrName>ppt_w</p:attrName>
                                        </p:attrNameLst>
                                      </p:cBhvr>
                                      <p:tavLst>
                                        <p:tav tm="0">
                                          <p:val>
                                            <p:fltVal val="0"/>
                                          </p:val>
                                        </p:tav>
                                        <p:tav tm="100000">
                                          <p:val>
                                            <p:strVal val="#ppt_w"/>
                                          </p:val>
                                        </p:tav>
                                      </p:tavLst>
                                    </p:anim>
                                    <p:anim calcmode="lin" valueType="num">
                                      <p:cBhvr>
                                        <p:cTn id="32" dur="1000" fill="hold"/>
                                        <p:tgtEl>
                                          <p:spTgt spid="91"/>
                                        </p:tgtEl>
                                        <p:attrNameLst>
                                          <p:attrName>ppt_h</p:attrName>
                                        </p:attrNameLst>
                                      </p:cBhvr>
                                      <p:tavLst>
                                        <p:tav tm="0">
                                          <p:val>
                                            <p:fltVal val="0"/>
                                          </p:val>
                                        </p:tav>
                                        <p:tav tm="100000">
                                          <p:val>
                                            <p:strVal val="#ppt_h"/>
                                          </p:val>
                                        </p:tav>
                                      </p:tavLst>
                                    </p:anim>
                                    <p:anim calcmode="lin" valueType="num">
                                      <p:cBhvr>
                                        <p:cTn id="33" dur="1000" fill="hold"/>
                                        <p:tgtEl>
                                          <p:spTgt spid="91"/>
                                        </p:tgtEl>
                                        <p:attrNameLst>
                                          <p:attrName>style.rotation</p:attrName>
                                        </p:attrNameLst>
                                      </p:cBhvr>
                                      <p:tavLst>
                                        <p:tav tm="0">
                                          <p:val>
                                            <p:fltVal val="90"/>
                                          </p:val>
                                        </p:tav>
                                        <p:tav tm="100000">
                                          <p:val>
                                            <p:fltVal val="0"/>
                                          </p:val>
                                        </p:tav>
                                      </p:tavLst>
                                    </p:anim>
                                    <p:animEffect transition="in" filter="fade">
                                      <p:cBhvr>
                                        <p:cTn id="34" dur="1000"/>
                                        <p:tgtEl>
                                          <p:spTgt spid="91"/>
                                        </p:tgtEl>
                                      </p:cBhvr>
                                    </p:animEffect>
                                  </p:childTnLst>
                                </p:cTn>
                              </p:par>
                              <p:par>
                                <p:cTn id="35" presetID="31" presetClass="entr" presetSubtype="0" fill="hold" nodeType="withEffect">
                                  <p:stCondLst>
                                    <p:cond delay="0"/>
                                  </p:stCondLst>
                                  <p:childTnLst>
                                    <p:set>
                                      <p:cBhvr>
                                        <p:cTn id="36" dur="1" fill="hold">
                                          <p:stCondLst>
                                            <p:cond delay="0"/>
                                          </p:stCondLst>
                                        </p:cTn>
                                        <p:tgtEl>
                                          <p:spTgt spid="98"/>
                                        </p:tgtEl>
                                        <p:attrNameLst>
                                          <p:attrName>style.visibility</p:attrName>
                                        </p:attrNameLst>
                                      </p:cBhvr>
                                      <p:to>
                                        <p:strVal val="visible"/>
                                      </p:to>
                                    </p:set>
                                    <p:anim calcmode="lin" valueType="num">
                                      <p:cBhvr>
                                        <p:cTn id="37" dur="1000" fill="hold"/>
                                        <p:tgtEl>
                                          <p:spTgt spid="98"/>
                                        </p:tgtEl>
                                        <p:attrNameLst>
                                          <p:attrName>ppt_w</p:attrName>
                                        </p:attrNameLst>
                                      </p:cBhvr>
                                      <p:tavLst>
                                        <p:tav tm="0">
                                          <p:val>
                                            <p:fltVal val="0"/>
                                          </p:val>
                                        </p:tav>
                                        <p:tav tm="100000">
                                          <p:val>
                                            <p:strVal val="#ppt_w"/>
                                          </p:val>
                                        </p:tav>
                                      </p:tavLst>
                                    </p:anim>
                                    <p:anim calcmode="lin" valueType="num">
                                      <p:cBhvr>
                                        <p:cTn id="38" dur="1000" fill="hold"/>
                                        <p:tgtEl>
                                          <p:spTgt spid="98"/>
                                        </p:tgtEl>
                                        <p:attrNameLst>
                                          <p:attrName>ppt_h</p:attrName>
                                        </p:attrNameLst>
                                      </p:cBhvr>
                                      <p:tavLst>
                                        <p:tav tm="0">
                                          <p:val>
                                            <p:fltVal val="0"/>
                                          </p:val>
                                        </p:tav>
                                        <p:tav tm="100000">
                                          <p:val>
                                            <p:strVal val="#ppt_h"/>
                                          </p:val>
                                        </p:tav>
                                      </p:tavLst>
                                    </p:anim>
                                    <p:anim calcmode="lin" valueType="num">
                                      <p:cBhvr>
                                        <p:cTn id="39" dur="1000" fill="hold"/>
                                        <p:tgtEl>
                                          <p:spTgt spid="98"/>
                                        </p:tgtEl>
                                        <p:attrNameLst>
                                          <p:attrName>style.rotation</p:attrName>
                                        </p:attrNameLst>
                                      </p:cBhvr>
                                      <p:tavLst>
                                        <p:tav tm="0">
                                          <p:val>
                                            <p:fltVal val="90"/>
                                          </p:val>
                                        </p:tav>
                                        <p:tav tm="100000">
                                          <p:val>
                                            <p:fltVal val="0"/>
                                          </p:val>
                                        </p:tav>
                                      </p:tavLst>
                                    </p:anim>
                                    <p:animEffect transition="in" filter="fade">
                                      <p:cBhvr>
                                        <p:cTn id="40" dur="1000"/>
                                        <p:tgtEl>
                                          <p:spTgt spid="98"/>
                                        </p:tgtEl>
                                      </p:cBhvr>
                                    </p:animEffect>
                                  </p:childTnLst>
                                </p:cTn>
                              </p:par>
                              <p:par>
                                <p:cTn id="41" presetID="31" presetClass="entr" presetSubtype="0" fill="hold" nodeType="withEffect">
                                  <p:stCondLst>
                                    <p:cond delay="0"/>
                                  </p:stCondLst>
                                  <p:childTnLst>
                                    <p:set>
                                      <p:cBhvr>
                                        <p:cTn id="42" dur="1" fill="hold">
                                          <p:stCondLst>
                                            <p:cond delay="0"/>
                                          </p:stCondLst>
                                        </p:cTn>
                                        <p:tgtEl>
                                          <p:spTgt spid="105"/>
                                        </p:tgtEl>
                                        <p:attrNameLst>
                                          <p:attrName>style.visibility</p:attrName>
                                        </p:attrNameLst>
                                      </p:cBhvr>
                                      <p:to>
                                        <p:strVal val="visible"/>
                                      </p:to>
                                    </p:set>
                                    <p:anim calcmode="lin" valueType="num">
                                      <p:cBhvr>
                                        <p:cTn id="43" dur="1000" fill="hold"/>
                                        <p:tgtEl>
                                          <p:spTgt spid="105"/>
                                        </p:tgtEl>
                                        <p:attrNameLst>
                                          <p:attrName>ppt_w</p:attrName>
                                        </p:attrNameLst>
                                      </p:cBhvr>
                                      <p:tavLst>
                                        <p:tav tm="0">
                                          <p:val>
                                            <p:fltVal val="0"/>
                                          </p:val>
                                        </p:tav>
                                        <p:tav tm="100000">
                                          <p:val>
                                            <p:strVal val="#ppt_w"/>
                                          </p:val>
                                        </p:tav>
                                      </p:tavLst>
                                    </p:anim>
                                    <p:anim calcmode="lin" valueType="num">
                                      <p:cBhvr>
                                        <p:cTn id="44" dur="1000" fill="hold"/>
                                        <p:tgtEl>
                                          <p:spTgt spid="105"/>
                                        </p:tgtEl>
                                        <p:attrNameLst>
                                          <p:attrName>ppt_h</p:attrName>
                                        </p:attrNameLst>
                                      </p:cBhvr>
                                      <p:tavLst>
                                        <p:tav tm="0">
                                          <p:val>
                                            <p:fltVal val="0"/>
                                          </p:val>
                                        </p:tav>
                                        <p:tav tm="100000">
                                          <p:val>
                                            <p:strVal val="#ppt_h"/>
                                          </p:val>
                                        </p:tav>
                                      </p:tavLst>
                                    </p:anim>
                                    <p:anim calcmode="lin" valueType="num">
                                      <p:cBhvr>
                                        <p:cTn id="45" dur="1000" fill="hold"/>
                                        <p:tgtEl>
                                          <p:spTgt spid="105"/>
                                        </p:tgtEl>
                                        <p:attrNameLst>
                                          <p:attrName>style.rotation</p:attrName>
                                        </p:attrNameLst>
                                      </p:cBhvr>
                                      <p:tavLst>
                                        <p:tav tm="0">
                                          <p:val>
                                            <p:fltVal val="90"/>
                                          </p:val>
                                        </p:tav>
                                        <p:tav tm="100000">
                                          <p:val>
                                            <p:fltVal val="0"/>
                                          </p:val>
                                        </p:tav>
                                      </p:tavLst>
                                    </p:anim>
                                    <p:animEffect transition="in" filter="fade">
                                      <p:cBhvr>
                                        <p:cTn id="46" dur="1000"/>
                                        <p:tgtEl>
                                          <p:spTgt spid="105"/>
                                        </p:tgtEl>
                                      </p:cBhvr>
                                    </p:animEffect>
                                  </p:childTnLst>
                                </p:cTn>
                              </p:par>
                              <p:par>
                                <p:cTn id="47" presetID="31" presetClass="entr" presetSubtype="0" fill="hold" nodeType="withEffect">
                                  <p:stCondLst>
                                    <p:cond delay="0"/>
                                  </p:stCondLst>
                                  <p:childTnLst>
                                    <p:set>
                                      <p:cBhvr>
                                        <p:cTn id="48" dur="1" fill="hold">
                                          <p:stCondLst>
                                            <p:cond delay="0"/>
                                          </p:stCondLst>
                                        </p:cTn>
                                        <p:tgtEl>
                                          <p:spTgt spid="112"/>
                                        </p:tgtEl>
                                        <p:attrNameLst>
                                          <p:attrName>style.visibility</p:attrName>
                                        </p:attrNameLst>
                                      </p:cBhvr>
                                      <p:to>
                                        <p:strVal val="visible"/>
                                      </p:to>
                                    </p:set>
                                    <p:anim calcmode="lin" valueType="num">
                                      <p:cBhvr>
                                        <p:cTn id="49" dur="1000" fill="hold"/>
                                        <p:tgtEl>
                                          <p:spTgt spid="112"/>
                                        </p:tgtEl>
                                        <p:attrNameLst>
                                          <p:attrName>ppt_w</p:attrName>
                                        </p:attrNameLst>
                                      </p:cBhvr>
                                      <p:tavLst>
                                        <p:tav tm="0">
                                          <p:val>
                                            <p:fltVal val="0"/>
                                          </p:val>
                                        </p:tav>
                                        <p:tav tm="100000">
                                          <p:val>
                                            <p:strVal val="#ppt_w"/>
                                          </p:val>
                                        </p:tav>
                                      </p:tavLst>
                                    </p:anim>
                                    <p:anim calcmode="lin" valueType="num">
                                      <p:cBhvr>
                                        <p:cTn id="50" dur="1000" fill="hold"/>
                                        <p:tgtEl>
                                          <p:spTgt spid="112"/>
                                        </p:tgtEl>
                                        <p:attrNameLst>
                                          <p:attrName>ppt_h</p:attrName>
                                        </p:attrNameLst>
                                      </p:cBhvr>
                                      <p:tavLst>
                                        <p:tav tm="0">
                                          <p:val>
                                            <p:fltVal val="0"/>
                                          </p:val>
                                        </p:tav>
                                        <p:tav tm="100000">
                                          <p:val>
                                            <p:strVal val="#ppt_h"/>
                                          </p:val>
                                        </p:tav>
                                      </p:tavLst>
                                    </p:anim>
                                    <p:anim calcmode="lin" valueType="num">
                                      <p:cBhvr>
                                        <p:cTn id="51" dur="1000" fill="hold"/>
                                        <p:tgtEl>
                                          <p:spTgt spid="112"/>
                                        </p:tgtEl>
                                        <p:attrNameLst>
                                          <p:attrName>style.rotation</p:attrName>
                                        </p:attrNameLst>
                                      </p:cBhvr>
                                      <p:tavLst>
                                        <p:tav tm="0">
                                          <p:val>
                                            <p:fltVal val="90"/>
                                          </p:val>
                                        </p:tav>
                                        <p:tav tm="100000">
                                          <p:val>
                                            <p:fltVal val="0"/>
                                          </p:val>
                                        </p:tav>
                                      </p:tavLst>
                                    </p:anim>
                                    <p:animEffect transition="in" filter="fade">
                                      <p:cBhvr>
                                        <p:cTn id="52" dur="1000"/>
                                        <p:tgtEl>
                                          <p:spTgt spid="112"/>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35844"/>
                                        </p:tgtEl>
                                        <p:attrNameLst>
                                          <p:attrName>style.visibility</p:attrName>
                                        </p:attrNameLst>
                                      </p:cBhvr>
                                      <p:to>
                                        <p:strVal val="visible"/>
                                      </p:to>
                                    </p:set>
                                    <p:anim calcmode="lin" valueType="num">
                                      <p:cBhvr>
                                        <p:cTn id="55" dur="1000" fill="hold"/>
                                        <p:tgtEl>
                                          <p:spTgt spid="35844"/>
                                        </p:tgtEl>
                                        <p:attrNameLst>
                                          <p:attrName>ppt_w</p:attrName>
                                        </p:attrNameLst>
                                      </p:cBhvr>
                                      <p:tavLst>
                                        <p:tav tm="0">
                                          <p:val>
                                            <p:fltVal val="0"/>
                                          </p:val>
                                        </p:tav>
                                        <p:tav tm="100000">
                                          <p:val>
                                            <p:strVal val="#ppt_w"/>
                                          </p:val>
                                        </p:tav>
                                      </p:tavLst>
                                    </p:anim>
                                    <p:anim calcmode="lin" valueType="num">
                                      <p:cBhvr>
                                        <p:cTn id="56" dur="1000" fill="hold"/>
                                        <p:tgtEl>
                                          <p:spTgt spid="35844"/>
                                        </p:tgtEl>
                                        <p:attrNameLst>
                                          <p:attrName>ppt_h</p:attrName>
                                        </p:attrNameLst>
                                      </p:cBhvr>
                                      <p:tavLst>
                                        <p:tav tm="0">
                                          <p:val>
                                            <p:fltVal val="0"/>
                                          </p:val>
                                        </p:tav>
                                        <p:tav tm="100000">
                                          <p:val>
                                            <p:strVal val="#ppt_h"/>
                                          </p:val>
                                        </p:tav>
                                      </p:tavLst>
                                    </p:anim>
                                    <p:anim calcmode="lin" valueType="num">
                                      <p:cBhvr>
                                        <p:cTn id="57" dur="1000" fill="hold"/>
                                        <p:tgtEl>
                                          <p:spTgt spid="35844"/>
                                        </p:tgtEl>
                                        <p:attrNameLst>
                                          <p:attrName>style.rotation</p:attrName>
                                        </p:attrNameLst>
                                      </p:cBhvr>
                                      <p:tavLst>
                                        <p:tav tm="0">
                                          <p:val>
                                            <p:fltVal val="90"/>
                                          </p:val>
                                        </p:tav>
                                        <p:tav tm="100000">
                                          <p:val>
                                            <p:fltVal val="0"/>
                                          </p:val>
                                        </p:tav>
                                      </p:tavLst>
                                    </p:anim>
                                    <p:animEffect transition="in" filter="fade">
                                      <p:cBhvr>
                                        <p:cTn id="58" dur="1000"/>
                                        <p:tgtEl>
                                          <p:spTgt spid="35844"/>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35849"/>
                                        </p:tgtEl>
                                        <p:attrNameLst>
                                          <p:attrName>style.visibility</p:attrName>
                                        </p:attrNameLst>
                                      </p:cBhvr>
                                      <p:to>
                                        <p:strVal val="visible"/>
                                      </p:to>
                                    </p:set>
                                    <p:anim calcmode="lin" valueType="num">
                                      <p:cBhvr>
                                        <p:cTn id="61" dur="1000" fill="hold"/>
                                        <p:tgtEl>
                                          <p:spTgt spid="35849"/>
                                        </p:tgtEl>
                                        <p:attrNameLst>
                                          <p:attrName>ppt_w</p:attrName>
                                        </p:attrNameLst>
                                      </p:cBhvr>
                                      <p:tavLst>
                                        <p:tav tm="0">
                                          <p:val>
                                            <p:fltVal val="0"/>
                                          </p:val>
                                        </p:tav>
                                        <p:tav tm="100000">
                                          <p:val>
                                            <p:strVal val="#ppt_w"/>
                                          </p:val>
                                        </p:tav>
                                      </p:tavLst>
                                    </p:anim>
                                    <p:anim calcmode="lin" valueType="num">
                                      <p:cBhvr>
                                        <p:cTn id="62" dur="1000" fill="hold"/>
                                        <p:tgtEl>
                                          <p:spTgt spid="35849"/>
                                        </p:tgtEl>
                                        <p:attrNameLst>
                                          <p:attrName>ppt_h</p:attrName>
                                        </p:attrNameLst>
                                      </p:cBhvr>
                                      <p:tavLst>
                                        <p:tav tm="0">
                                          <p:val>
                                            <p:fltVal val="0"/>
                                          </p:val>
                                        </p:tav>
                                        <p:tav tm="100000">
                                          <p:val>
                                            <p:strVal val="#ppt_h"/>
                                          </p:val>
                                        </p:tav>
                                      </p:tavLst>
                                    </p:anim>
                                    <p:anim calcmode="lin" valueType="num">
                                      <p:cBhvr>
                                        <p:cTn id="63" dur="1000" fill="hold"/>
                                        <p:tgtEl>
                                          <p:spTgt spid="35849"/>
                                        </p:tgtEl>
                                        <p:attrNameLst>
                                          <p:attrName>style.rotation</p:attrName>
                                        </p:attrNameLst>
                                      </p:cBhvr>
                                      <p:tavLst>
                                        <p:tav tm="0">
                                          <p:val>
                                            <p:fltVal val="90"/>
                                          </p:val>
                                        </p:tav>
                                        <p:tav tm="100000">
                                          <p:val>
                                            <p:fltVal val="0"/>
                                          </p:val>
                                        </p:tav>
                                      </p:tavLst>
                                    </p:anim>
                                    <p:animEffect transition="in" filter="fade">
                                      <p:cBhvr>
                                        <p:cTn id="64" dur="1000"/>
                                        <p:tgtEl>
                                          <p:spTgt spid="35849"/>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35851"/>
                                        </p:tgtEl>
                                        <p:attrNameLst>
                                          <p:attrName>style.visibility</p:attrName>
                                        </p:attrNameLst>
                                      </p:cBhvr>
                                      <p:to>
                                        <p:strVal val="visible"/>
                                      </p:to>
                                    </p:set>
                                    <p:anim calcmode="lin" valueType="num">
                                      <p:cBhvr>
                                        <p:cTn id="67" dur="1000" fill="hold"/>
                                        <p:tgtEl>
                                          <p:spTgt spid="35851"/>
                                        </p:tgtEl>
                                        <p:attrNameLst>
                                          <p:attrName>ppt_w</p:attrName>
                                        </p:attrNameLst>
                                      </p:cBhvr>
                                      <p:tavLst>
                                        <p:tav tm="0">
                                          <p:val>
                                            <p:fltVal val="0"/>
                                          </p:val>
                                        </p:tav>
                                        <p:tav tm="100000">
                                          <p:val>
                                            <p:strVal val="#ppt_w"/>
                                          </p:val>
                                        </p:tav>
                                      </p:tavLst>
                                    </p:anim>
                                    <p:anim calcmode="lin" valueType="num">
                                      <p:cBhvr>
                                        <p:cTn id="68" dur="1000" fill="hold"/>
                                        <p:tgtEl>
                                          <p:spTgt spid="35851"/>
                                        </p:tgtEl>
                                        <p:attrNameLst>
                                          <p:attrName>ppt_h</p:attrName>
                                        </p:attrNameLst>
                                      </p:cBhvr>
                                      <p:tavLst>
                                        <p:tav tm="0">
                                          <p:val>
                                            <p:fltVal val="0"/>
                                          </p:val>
                                        </p:tav>
                                        <p:tav tm="100000">
                                          <p:val>
                                            <p:strVal val="#ppt_h"/>
                                          </p:val>
                                        </p:tav>
                                      </p:tavLst>
                                    </p:anim>
                                    <p:anim calcmode="lin" valueType="num">
                                      <p:cBhvr>
                                        <p:cTn id="69" dur="1000" fill="hold"/>
                                        <p:tgtEl>
                                          <p:spTgt spid="35851"/>
                                        </p:tgtEl>
                                        <p:attrNameLst>
                                          <p:attrName>style.rotation</p:attrName>
                                        </p:attrNameLst>
                                      </p:cBhvr>
                                      <p:tavLst>
                                        <p:tav tm="0">
                                          <p:val>
                                            <p:fltVal val="90"/>
                                          </p:val>
                                        </p:tav>
                                        <p:tav tm="100000">
                                          <p:val>
                                            <p:fltVal val="0"/>
                                          </p:val>
                                        </p:tav>
                                      </p:tavLst>
                                    </p:anim>
                                    <p:animEffect transition="in" filter="fade">
                                      <p:cBhvr>
                                        <p:cTn id="70" dur="1000"/>
                                        <p:tgtEl>
                                          <p:spTgt spid="35851"/>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 calcmode="lin" valueType="num">
                                      <p:cBhvr>
                                        <p:cTn id="73" dur="1000" fill="hold"/>
                                        <p:tgtEl>
                                          <p:spTgt spid="42"/>
                                        </p:tgtEl>
                                        <p:attrNameLst>
                                          <p:attrName>ppt_w</p:attrName>
                                        </p:attrNameLst>
                                      </p:cBhvr>
                                      <p:tavLst>
                                        <p:tav tm="0">
                                          <p:val>
                                            <p:fltVal val="0"/>
                                          </p:val>
                                        </p:tav>
                                        <p:tav tm="100000">
                                          <p:val>
                                            <p:strVal val="#ppt_w"/>
                                          </p:val>
                                        </p:tav>
                                      </p:tavLst>
                                    </p:anim>
                                    <p:anim calcmode="lin" valueType="num">
                                      <p:cBhvr>
                                        <p:cTn id="74" dur="1000" fill="hold"/>
                                        <p:tgtEl>
                                          <p:spTgt spid="42"/>
                                        </p:tgtEl>
                                        <p:attrNameLst>
                                          <p:attrName>ppt_h</p:attrName>
                                        </p:attrNameLst>
                                      </p:cBhvr>
                                      <p:tavLst>
                                        <p:tav tm="0">
                                          <p:val>
                                            <p:fltVal val="0"/>
                                          </p:val>
                                        </p:tav>
                                        <p:tav tm="100000">
                                          <p:val>
                                            <p:strVal val="#ppt_h"/>
                                          </p:val>
                                        </p:tav>
                                      </p:tavLst>
                                    </p:anim>
                                    <p:anim calcmode="lin" valueType="num">
                                      <p:cBhvr>
                                        <p:cTn id="75" dur="1000" fill="hold"/>
                                        <p:tgtEl>
                                          <p:spTgt spid="42"/>
                                        </p:tgtEl>
                                        <p:attrNameLst>
                                          <p:attrName>style.rotation</p:attrName>
                                        </p:attrNameLst>
                                      </p:cBhvr>
                                      <p:tavLst>
                                        <p:tav tm="0">
                                          <p:val>
                                            <p:fltVal val="90"/>
                                          </p:val>
                                        </p:tav>
                                        <p:tav tm="100000">
                                          <p:val>
                                            <p:fltVal val="0"/>
                                          </p:val>
                                        </p:tav>
                                      </p:tavLst>
                                    </p:anim>
                                    <p:animEffect transition="in" filter="fade">
                                      <p:cBhvr>
                                        <p:cTn id="76" dur="1000"/>
                                        <p:tgtEl>
                                          <p:spTgt spid="42"/>
                                        </p:tgtEl>
                                      </p:cBhvr>
                                    </p:animEffect>
                                  </p:childTnLst>
                                </p:cTn>
                              </p:par>
                              <p:par>
                                <p:cTn id="77" presetID="31" presetClass="entr" presetSubtype="0"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 calcmode="lin" valueType="num">
                                      <p:cBhvr>
                                        <p:cTn id="79" dur="1000" fill="hold"/>
                                        <p:tgtEl>
                                          <p:spTgt spid="33"/>
                                        </p:tgtEl>
                                        <p:attrNameLst>
                                          <p:attrName>ppt_w</p:attrName>
                                        </p:attrNameLst>
                                      </p:cBhvr>
                                      <p:tavLst>
                                        <p:tav tm="0">
                                          <p:val>
                                            <p:fltVal val="0"/>
                                          </p:val>
                                        </p:tav>
                                        <p:tav tm="100000">
                                          <p:val>
                                            <p:strVal val="#ppt_w"/>
                                          </p:val>
                                        </p:tav>
                                      </p:tavLst>
                                    </p:anim>
                                    <p:anim calcmode="lin" valueType="num">
                                      <p:cBhvr>
                                        <p:cTn id="80" dur="1000" fill="hold"/>
                                        <p:tgtEl>
                                          <p:spTgt spid="33"/>
                                        </p:tgtEl>
                                        <p:attrNameLst>
                                          <p:attrName>ppt_h</p:attrName>
                                        </p:attrNameLst>
                                      </p:cBhvr>
                                      <p:tavLst>
                                        <p:tav tm="0">
                                          <p:val>
                                            <p:fltVal val="0"/>
                                          </p:val>
                                        </p:tav>
                                        <p:tav tm="100000">
                                          <p:val>
                                            <p:strVal val="#ppt_h"/>
                                          </p:val>
                                        </p:tav>
                                      </p:tavLst>
                                    </p:anim>
                                    <p:anim calcmode="lin" valueType="num">
                                      <p:cBhvr>
                                        <p:cTn id="81" dur="1000" fill="hold"/>
                                        <p:tgtEl>
                                          <p:spTgt spid="33"/>
                                        </p:tgtEl>
                                        <p:attrNameLst>
                                          <p:attrName>style.rotation</p:attrName>
                                        </p:attrNameLst>
                                      </p:cBhvr>
                                      <p:tavLst>
                                        <p:tav tm="0">
                                          <p:val>
                                            <p:fltVal val="90"/>
                                          </p:val>
                                        </p:tav>
                                        <p:tav tm="100000">
                                          <p:val>
                                            <p:fltVal val="0"/>
                                          </p:val>
                                        </p:tav>
                                      </p:tavLst>
                                    </p:anim>
                                    <p:animEffect transition="in" filter="fade">
                                      <p:cBhvr>
                                        <p:cTn id="82" dur="1000"/>
                                        <p:tgtEl>
                                          <p:spTgt spid="33"/>
                                        </p:tgtEl>
                                      </p:cBhvr>
                                    </p:animEffect>
                                  </p:childTnLst>
                                </p:cTn>
                              </p:par>
                              <p:par>
                                <p:cTn id="83" presetID="31" presetClass="entr" presetSubtype="0" fill="hold" grpId="0" nodeType="withEffect">
                                  <p:stCondLst>
                                    <p:cond delay="0"/>
                                  </p:stCondLst>
                                  <p:childTnLst>
                                    <p:set>
                                      <p:cBhvr>
                                        <p:cTn id="84" dur="1" fill="hold">
                                          <p:stCondLst>
                                            <p:cond delay="0"/>
                                          </p:stCondLst>
                                        </p:cTn>
                                        <p:tgtEl>
                                          <p:spTgt spid="34"/>
                                        </p:tgtEl>
                                        <p:attrNameLst>
                                          <p:attrName>style.visibility</p:attrName>
                                        </p:attrNameLst>
                                      </p:cBhvr>
                                      <p:to>
                                        <p:strVal val="visible"/>
                                      </p:to>
                                    </p:set>
                                    <p:anim calcmode="lin" valueType="num">
                                      <p:cBhvr>
                                        <p:cTn id="85" dur="1000" fill="hold"/>
                                        <p:tgtEl>
                                          <p:spTgt spid="34"/>
                                        </p:tgtEl>
                                        <p:attrNameLst>
                                          <p:attrName>ppt_w</p:attrName>
                                        </p:attrNameLst>
                                      </p:cBhvr>
                                      <p:tavLst>
                                        <p:tav tm="0">
                                          <p:val>
                                            <p:fltVal val="0"/>
                                          </p:val>
                                        </p:tav>
                                        <p:tav tm="100000">
                                          <p:val>
                                            <p:strVal val="#ppt_w"/>
                                          </p:val>
                                        </p:tav>
                                      </p:tavLst>
                                    </p:anim>
                                    <p:anim calcmode="lin" valueType="num">
                                      <p:cBhvr>
                                        <p:cTn id="86" dur="1000" fill="hold"/>
                                        <p:tgtEl>
                                          <p:spTgt spid="34"/>
                                        </p:tgtEl>
                                        <p:attrNameLst>
                                          <p:attrName>ppt_h</p:attrName>
                                        </p:attrNameLst>
                                      </p:cBhvr>
                                      <p:tavLst>
                                        <p:tav tm="0">
                                          <p:val>
                                            <p:fltVal val="0"/>
                                          </p:val>
                                        </p:tav>
                                        <p:tav tm="100000">
                                          <p:val>
                                            <p:strVal val="#ppt_h"/>
                                          </p:val>
                                        </p:tav>
                                      </p:tavLst>
                                    </p:anim>
                                    <p:anim calcmode="lin" valueType="num">
                                      <p:cBhvr>
                                        <p:cTn id="87" dur="1000" fill="hold"/>
                                        <p:tgtEl>
                                          <p:spTgt spid="34"/>
                                        </p:tgtEl>
                                        <p:attrNameLst>
                                          <p:attrName>style.rotation</p:attrName>
                                        </p:attrNameLst>
                                      </p:cBhvr>
                                      <p:tavLst>
                                        <p:tav tm="0">
                                          <p:val>
                                            <p:fltVal val="90"/>
                                          </p:val>
                                        </p:tav>
                                        <p:tav tm="100000">
                                          <p:val>
                                            <p:fltVal val="0"/>
                                          </p:val>
                                        </p:tav>
                                      </p:tavLst>
                                    </p:anim>
                                    <p:animEffect transition="in" filter="fade">
                                      <p:cBhvr>
                                        <p:cTn id="88" dur="1000"/>
                                        <p:tgtEl>
                                          <p:spTgt spid="34"/>
                                        </p:tgtEl>
                                      </p:cBhvr>
                                    </p:animEffect>
                                  </p:childTnLst>
                                </p:cTn>
                              </p:par>
                              <p:par>
                                <p:cTn id="89" presetID="31" presetClass="entr" presetSubtype="0" fill="hold" grpId="0" nodeType="withEffect">
                                  <p:stCondLst>
                                    <p:cond delay="0"/>
                                  </p:stCondLst>
                                  <p:childTnLst>
                                    <p:set>
                                      <p:cBhvr>
                                        <p:cTn id="90" dur="1" fill="hold">
                                          <p:stCondLst>
                                            <p:cond delay="0"/>
                                          </p:stCondLst>
                                        </p:cTn>
                                        <p:tgtEl>
                                          <p:spTgt spid="35852"/>
                                        </p:tgtEl>
                                        <p:attrNameLst>
                                          <p:attrName>style.visibility</p:attrName>
                                        </p:attrNameLst>
                                      </p:cBhvr>
                                      <p:to>
                                        <p:strVal val="visible"/>
                                      </p:to>
                                    </p:set>
                                    <p:anim calcmode="lin" valueType="num">
                                      <p:cBhvr>
                                        <p:cTn id="91" dur="1000" fill="hold"/>
                                        <p:tgtEl>
                                          <p:spTgt spid="35852"/>
                                        </p:tgtEl>
                                        <p:attrNameLst>
                                          <p:attrName>ppt_w</p:attrName>
                                        </p:attrNameLst>
                                      </p:cBhvr>
                                      <p:tavLst>
                                        <p:tav tm="0">
                                          <p:val>
                                            <p:fltVal val="0"/>
                                          </p:val>
                                        </p:tav>
                                        <p:tav tm="100000">
                                          <p:val>
                                            <p:strVal val="#ppt_w"/>
                                          </p:val>
                                        </p:tav>
                                      </p:tavLst>
                                    </p:anim>
                                    <p:anim calcmode="lin" valueType="num">
                                      <p:cBhvr>
                                        <p:cTn id="92" dur="1000" fill="hold"/>
                                        <p:tgtEl>
                                          <p:spTgt spid="35852"/>
                                        </p:tgtEl>
                                        <p:attrNameLst>
                                          <p:attrName>ppt_h</p:attrName>
                                        </p:attrNameLst>
                                      </p:cBhvr>
                                      <p:tavLst>
                                        <p:tav tm="0">
                                          <p:val>
                                            <p:fltVal val="0"/>
                                          </p:val>
                                        </p:tav>
                                        <p:tav tm="100000">
                                          <p:val>
                                            <p:strVal val="#ppt_h"/>
                                          </p:val>
                                        </p:tav>
                                      </p:tavLst>
                                    </p:anim>
                                    <p:anim calcmode="lin" valueType="num">
                                      <p:cBhvr>
                                        <p:cTn id="93" dur="1000" fill="hold"/>
                                        <p:tgtEl>
                                          <p:spTgt spid="35852"/>
                                        </p:tgtEl>
                                        <p:attrNameLst>
                                          <p:attrName>style.rotation</p:attrName>
                                        </p:attrNameLst>
                                      </p:cBhvr>
                                      <p:tavLst>
                                        <p:tav tm="0">
                                          <p:val>
                                            <p:fltVal val="90"/>
                                          </p:val>
                                        </p:tav>
                                        <p:tav tm="100000">
                                          <p:val>
                                            <p:fltVal val="0"/>
                                          </p:val>
                                        </p:tav>
                                      </p:tavLst>
                                    </p:anim>
                                    <p:animEffect transition="in" filter="fade">
                                      <p:cBhvr>
                                        <p:cTn id="94" dur="1000"/>
                                        <p:tgtEl>
                                          <p:spTgt spid="35852"/>
                                        </p:tgtEl>
                                      </p:cBhvr>
                                    </p:animEffect>
                                  </p:childTnLst>
                                </p:cTn>
                              </p:par>
                            </p:childTnLst>
                          </p:cTn>
                        </p:par>
                        <p:par>
                          <p:cTn id="95" fill="hold">
                            <p:stCondLst>
                              <p:cond delay="1000"/>
                            </p:stCondLst>
                            <p:childTnLst>
                              <p:par>
                                <p:cTn id="96" presetID="42" presetClass="entr" presetSubtype="0" fill="hold" nodeType="afterEffect">
                                  <p:stCondLst>
                                    <p:cond delay="0"/>
                                  </p:stCondLst>
                                  <p:childTnLst>
                                    <p:set>
                                      <p:cBhvr>
                                        <p:cTn id="97" dur="1" fill="hold">
                                          <p:stCondLst>
                                            <p:cond delay="0"/>
                                          </p:stCondLst>
                                        </p:cTn>
                                        <p:tgtEl>
                                          <p:spTgt spid="35889"/>
                                        </p:tgtEl>
                                        <p:attrNameLst>
                                          <p:attrName>style.visibility</p:attrName>
                                        </p:attrNameLst>
                                      </p:cBhvr>
                                      <p:to>
                                        <p:strVal val="visible"/>
                                      </p:to>
                                    </p:set>
                                    <p:animEffect transition="in" filter="fade">
                                      <p:cBhvr>
                                        <p:cTn id="98" dur="500"/>
                                        <p:tgtEl>
                                          <p:spTgt spid="35889"/>
                                        </p:tgtEl>
                                      </p:cBhvr>
                                    </p:animEffect>
                                    <p:anim calcmode="lin" valueType="num">
                                      <p:cBhvr>
                                        <p:cTn id="99" dur="500" fill="hold"/>
                                        <p:tgtEl>
                                          <p:spTgt spid="35889"/>
                                        </p:tgtEl>
                                        <p:attrNameLst>
                                          <p:attrName>ppt_x</p:attrName>
                                        </p:attrNameLst>
                                      </p:cBhvr>
                                      <p:tavLst>
                                        <p:tav tm="0">
                                          <p:val>
                                            <p:strVal val="#ppt_x"/>
                                          </p:val>
                                        </p:tav>
                                        <p:tav tm="100000">
                                          <p:val>
                                            <p:strVal val="#ppt_x"/>
                                          </p:val>
                                        </p:tav>
                                      </p:tavLst>
                                    </p:anim>
                                    <p:anim calcmode="lin" valueType="num">
                                      <p:cBhvr>
                                        <p:cTn id="100" dur="500" fill="hold"/>
                                        <p:tgtEl>
                                          <p:spTgt spid="35889"/>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119"/>
                                        </p:tgtEl>
                                        <p:attrNameLst>
                                          <p:attrName>style.visibility</p:attrName>
                                        </p:attrNameLst>
                                      </p:cBhvr>
                                      <p:to>
                                        <p:strVal val="visible"/>
                                      </p:to>
                                    </p:set>
                                    <p:animEffect transition="in" filter="fade">
                                      <p:cBhvr>
                                        <p:cTn id="105"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8" grpId="0"/>
      <p:bldP spid="35849" grpId="0" animBg="1"/>
      <p:bldP spid="35850" grpId="0"/>
      <p:bldP spid="35851" grpId="0" animBg="1"/>
      <p:bldP spid="35852" grpId="0"/>
      <p:bldP spid="33" grpId="0" animBg="1"/>
      <p:bldP spid="34" grpId="0"/>
      <p:bldP spid="42" grpId="0" animBg="1"/>
      <p:bldP spid="43" grpId="0"/>
      <p:bldP spid="11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GQM for Viking </a:t>
            </a:r>
            <a:r>
              <a:rPr lang="en-US" dirty="0" smtClean="0"/>
              <a:t>Project</a:t>
            </a:r>
            <a:endParaRPr lang="en-US" dirty="0"/>
          </a:p>
        </p:txBody>
      </p:sp>
      <p:sp>
        <p:nvSpPr>
          <p:cNvPr id="3" name="Content Placeholder 2"/>
          <p:cNvSpPr>
            <a:spLocks noGrp="1"/>
          </p:cNvSpPr>
          <p:nvPr>
            <p:ph idx="1"/>
          </p:nvPr>
        </p:nvSpPr>
        <p:spPr>
          <a:xfrm>
            <a:off x="1447800" y="990600"/>
            <a:ext cx="6172200" cy="533400"/>
          </a:xfrm>
        </p:spPr>
        <p:txBody>
          <a:bodyPr/>
          <a:lstStyle/>
          <a:p>
            <a:pPr marL="0" lvl="0" indent="0" algn="ctr">
              <a:buNone/>
            </a:pPr>
            <a:r>
              <a:rPr lang="en-US" b="1" dirty="0" smtClean="0">
                <a:solidFill>
                  <a:srgbClr val="002060"/>
                </a:solidFill>
              </a:rPr>
              <a:t>3. Reduce </a:t>
            </a:r>
            <a:r>
              <a:rPr lang="en-US" b="1" dirty="0">
                <a:solidFill>
                  <a:srgbClr val="002060"/>
                </a:solidFill>
              </a:rPr>
              <a:t>project costs</a:t>
            </a:r>
          </a:p>
        </p:txBody>
      </p:sp>
      <p:graphicFrame>
        <p:nvGraphicFramePr>
          <p:cNvPr id="5" name="Table 4"/>
          <p:cNvGraphicFramePr>
            <a:graphicFrameLocks noGrp="1"/>
          </p:cNvGraphicFramePr>
          <p:nvPr>
            <p:extLst>
              <p:ext uri="{D42A27DB-BD31-4B8C-83A1-F6EECF244321}">
                <p14:modId xmlns:p14="http://schemas.microsoft.com/office/powerpoint/2010/main" val="705341343"/>
              </p:ext>
            </p:extLst>
          </p:nvPr>
        </p:nvGraphicFramePr>
        <p:xfrm>
          <a:off x="76200" y="1600200"/>
          <a:ext cx="8991600" cy="5210052"/>
        </p:xfrm>
        <a:graphic>
          <a:graphicData uri="http://schemas.openxmlformats.org/drawingml/2006/table">
            <a:tbl>
              <a:tblPr firstRow="1" bandRow="1">
                <a:tableStyleId>{5C22544A-7EE6-4342-B048-85BDC9FD1C3A}</a:tableStyleId>
              </a:tblPr>
              <a:tblGrid>
                <a:gridCol w="1752600"/>
                <a:gridCol w="7239000"/>
              </a:tblGrid>
              <a:tr h="678251">
                <a:tc>
                  <a:txBody>
                    <a:bodyPr/>
                    <a:lstStyle/>
                    <a:p>
                      <a:pPr algn="ctr"/>
                      <a:r>
                        <a:rPr lang="en-US" sz="2400" b="1" kern="1200" dirty="0" smtClean="0">
                          <a:solidFill>
                            <a:schemeClr val="lt1"/>
                          </a:solidFill>
                          <a:effectLst/>
                          <a:latin typeface="+mn-lt"/>
                          <a:ea typeface="+mn-ea"/>
                          <a:cs typeface="+mn-cs"/>
                        </a:rPr>
                        <a:t>Name</a:t>
                      </a:r>
                      <a:endParaRPr lang="en-US" sz="2400" dirty="0"/>
                    </a:p>
                  </a:txBody>
                  <a:tcPr>
                    <a:solidFill>
                      <a:srgbClr val="00006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lt1"/>
                          </a:solidFill>
                          <a:effectLst/>
                          <a:latin typeface="+mn-lt"/>
                          <a:ea typeface="+mn-ea"/>
                          <a:cs typeface="+mn-cs"/>
                        </a:rPr>
                        <a:t>Reduce project costs</a:t>
                      </a:r>
                    </a:p>
                  </a:txBody>
                  <a:tcPr>
                    <a:solidFill>
                      <a:srgbClr val="000066"/>
                    </a:solidFill>
                  </a:tcPr>
                </a:tc>
              </a:tr>
              <a:tr h="540949">
                <a:tc>
                  <a:txBody>
                    <a:bodyPr/>
                    <a:lstStyle/>
                    <a:p>
                      <a:r>
                        <a:rPr lang="en-US" sz="2400" b="1" kern="1200" dirty="0" smtClean="0">
                          <a:solidFill>
                            <a:schemeClr val="dk1"/>
                          </a:solidFill>
                          <a:effectLst/>
                          <a:latin typeface="+mn-lt"/>
                          <a:ea typeface="+mn-ea"/>
                          <a:cs typeface="+mn-cs"/>
                        </a:rPr>
                        <a:t>Definition</a:t>
                      </a:r>
                      <a:endParaRPr lang="en-US" sz="2400" dirty="0"/>
                    </a:p>
                  </a:txBody>
                  <a:tcPr>
                    <a:gradFill flip="none" rotWithShape="1">
                      <a:gsLst>
                        <a:gs pos="0">
                          <a:srgbClr val="002060">
                            <a:tint val="66000"/>
                            <a:satMod val="160000"/>
                          </a:srgbClr>
                        </a:gs>
                        <a:gs pos="50000">
                          <a:srgbClr val="002060">
                            <a:tint val="44500"/>
                            <a:satMod val="160000"/>
                          </a:srgbClr>
                        </a:gs>
                        <a:gs pos="100000">
                          <a:srgbClr val="002060">
                            <a:tint val="23500"/>
                            <a:satMod val="160000"/>
                          </a:srgbClr>
                        </a:gs>
                      </a:gsLst>
                      <a:lin ang="10800000" scaled="1"/>
                      <a:tileRect/>
                    </a:gradFill>
                  </a:tcPr>
                </a:tc>
                <a:tc>
                  <a:txBody>
                    <a:bodyPr/>
                    <a:lstStyle/>
                    <a:p>
                      <a:pPr marL="0" algn="l" defTabSz="914400" rtl="0" eaLnBrk="1" latinLnBrk="0" hangingPunct="1"/>
                      <a:r>
                        <a:rPr lang="en-US" sz="2000" kern="1200" dirty="0" smtClean="0">
                          <a:solidFill>
                            <a:schemeClr val="dk1"/>
                          </a:solidFill>
                          <a:effectLst/>
                          <a:latin typeface="+mn-lt"/>
                          <a:ea typeface="+mn-ea"/>
                          <a:cs typeface="+mn-cs"/>
                        </a:rPr>
                        <a:t>This metric calculate by  compare plan cost versus actual cost of Viking project</a:t>
                      </a:r>
                      <a:endParaRPr lang="en-US" sz="2000" kern="1200" dirty="0">
                        <a:solidFill>
                          <a:schemeClr val="dk1"/>
                        </a:solidFill>
                        <a:effectLst/>
                        <a:latin typeface="+mn-lt"/>
                        <a:ea typeface="+mn-ea"/>
                        <a:cs typeface="+mn-cs"/>
                      </a:endParaRPr>
                    </a:p>
                  </a:txBody>
                  <a:tcPr>
                    <a:gradFill flip="none" rotWithShape="1">
                      <a:gsLst>
                        <a:gs pos="0">
                          <a:srgbClr val="002060">
                            <a:tint val="66000"/>
                            <a:satMod val="160000"/>
                          </a:srgbClr>
                        </a:gs>
                        <a:gs pos="50000">
                          <a:srgbClr val="002060">
                            <a:tint val="44500"/>
                            <a:satMod val="160000"/>
                          </a:srgbClr>
                        </a:gs>
                        <a:gs pos="100000">
                          <a:srgbClr val="002060">
                            <a:tint val="23500"/>
                            <a:satMod val="160000"/>
                          </a:srgbClr>
                        </a:gs>
                      </a:gsLst>
                      <a:lin ang="10800000" scaled="1"/>
                      <a:tileRect/>
                    </a:gradFill>
                  </a:tcPr>
                </a:tc>
              </a:tr>
              <a:tr h="1074349">
                <a:tc>
                  <a:txBody>
                    <a:bodyPr/>
                    <a:lstStyle/>
                    <a:p>
                      <a:r>
                        <a:rPr lang="en-US" sz="2400" b="1" kern="1200" dirty="0" smtClean="0">
                          <a:solidFill>
                            <a:schemeClr val="dk1"/>
                          </a:solidFill>
                          <a:effectLst/>
                          <a:latin typeface="+mn-lt"/>
                          <a:ea typeface="+mn-ea"/>
                          <a:cs typeface="+mn-cs"/>
                        </a:rPr>
                        <a:t>Goals and Question</a:t>
                      </a:r>
                      <a:endParaRPr lang="en-US" sz="2400" dirty="0"/>
                    </a:p>
                  </a:txBody>
                  <a:tcPr>
                    <a:gradFill flip="none" rotWithShape="1">
                      <a:gsLst>
                        <a:gs pos="0">
                          <a:srgbClr val="002060">
                            <a:tint val="66000"/>
                            <a:satMod val="160000"/>
                          </a:srgbClr>
                        </a:gs>
                        <a:gs pos="50000">
                          <a:srgbClr val="002060">
                            <a:tint val="44500"/>
                            <a:satMod val="160000"/>
                          </a:srgbClr>
                        </a:gs>
                        <a:gs pos="100000">
                          <a:srgbClr val="002060">
                            <a:tint val="23500"/>
                            <a:satMod val="160000"/>
                          </a:srgbClr>
                        </a:gs>
                      </a:gsLst>
                      <a:lin ang="10800000" scaled="1"/>
                      <a:tileRect/>
                    </a:gradFill>
                  </a:tcPr>
                </a:tc>
                <a:tc>
                  <a:txBody>
                    <a:bodyPr/>
                    <a:lstStyle/>
                    <a:p>
                      <a:pPr marL="0" algn="l" defTabSz="914400" rtl="0" eaLnBrk="1" latinLnBrk="0" hangingPunct="1"/>
                      <a:r>
                        <a:rPr lang="en-US" sz="2000" kern="1200" dirty="0" smtClean="0">
                          <a:solidFill>
                            <a:schemeClr val="dk1"/>
                          </a:solidFill>
                          <a:effectLst/>
                          <a:latin typeface="+mn-lt"/>
                          <a:ea typeface="+mn-ea"/>
                          <a:cs typeface="+mn-cs"/>
                        </a:rPr>
                        <a:t>Goal: Reduce project costs by 10%</a:t>
                      </a:r>
                    </a:p>
                    <a:p>
                      <a:pPr marL="0" algn="l" defTabSz="914400" rtl="0" eaLnBrk="1" latinLnBrk="0" hangingPunct="1"/>
                      <a:r>
                        <a:rPr lang="en-US" sz="2000" kern="1200" dirty="0" smtClean="0">
                          <a:solidFill>
                            <a:schemeClr val="dk1"/>
                          </a:solidFill>
                          <a:effectLst/>
                          <a:latin typeface="+mn-lt"/>
                          <a:ea typeface="+mn-ea"/>
                          <a:cs typeface="+mn-cs"/>
                        </a:rPr>
                        <a:t>Question 1: What was Viking plan cost?</a:t>
                      </a:r>
                    </a:p>
                    <a:p>
                      <a:pPr marL="0" algn="l" defTabSz="914400" rtl="0" eaLnBrk="1" latinLnBrk="0" hangingPunct="1"/>
                      <a:r>
                        <a:rPr lang="en-US" sz="2000" kern="1200" dirty="0" smtClean="0">
                          <a:solidFill>
                            <a:schemeClr val="dk1"/>
                          </a:solidFill>
                          <a:effectLst/>
                          <a:latin typeface="+mn-lt"/>
                          <a:ea typeface="+mn-ea"/>
                          <a:cs typeface="+mn-cs"/>
                        </a:rPr>
                        <a:t>Question 2: What was Viking actual cost?</a:t>
                      </a:r>
                    </a:p>
                  </a:txBody>
                  <a:tcPr>
                    <a:gradFill flip="none" rotWithShape="1">
                      <a:gsLst>
                        <a:gs pos="0">
                          <a:srgbClr val="002060">
                            <a:tint val="66000"/>
                            <a:satMod val="160000"/>
                          </a:srgbClr>
                        </a:gs>
                        <a:gs pos="50000">
                          <a:srgbClr val="002060">
                            <a:tint val="44500"/>
                            <a:satMod val="160000"/>
                          </a:srgbClr>
                        </a:gs>
                        <a:gs pos="100000">
                          <a:srgbClr val="002060">
                            <a:tint val="23500"/>
                            <a:satMod val="160000"/>
                          </a:srgbClr>
                        </a:gs>
                      </a:gsLst>
                      <a:lin ang="10800000" scaled="1"/>
                      <a:tileRect/>
                    </a:gradFill>
                  </a:tcPr>
                </a:tc>
              </a:tr>
              <a:tr h="1399910">
                <a:tc>
                  <a:txBody>
                    <a:bodyPr/>
                    <a:lstStyle/>
                    <a:p>
                      <a:r>
                        <a:rPr lang="en-US" sz="2400" b="1" kern="1200" dirty="0" smtClean="0">
                          <a:solidFill>
                            <a:schemeClr val="dk1"/>
                          </a:solidFill>
                          <a:effectLst/>
                          <a:latin typeface="+mn-lt"/>
                          <a:ea typeface="+mn-ea"/>
                          <a:cs typeface="+mn-cs"/>
                        </a:rPr>
                        <a:t>Analysis Metric</a:t>
                      </a:r>
                      <a:endParaRPr lang="en-US" sz="2400" dirty="0"/>
                    </a:p>
                  </a:txBody>
                  <a:tcPr>
                    <a:gradFill flip="none" rotWithShape="1">
                      <a:gsLst>
                        <a:gs pos="0">
                          <a:srgbClr val="002060">
                            <a:tint val="66000"/>
                            <a:satMod val="160000"/>
                          </a:srgbClr>
                        </a:gs>
                        <a:gs pos="50000">
                          <a:srgbClr val="002060">
                            <a:tint val="44500"/>
                            <a:satMod val="160000"/>
                          </a:srgbClr>
                        </a:gs>
                        <a:gs pos="100000">
                          <a:srgbClr val="002060">
                            <a:tint val="23500"/>
                            <a:satMod val="160000"/>
                          </a:srgbClr>
                        </a:gs>
                      </a:gsLst>
                      <a:lin ang="10800000" scaled="1"/>
                      <a:tileRect/>
                    </a:gradFill>
                  </a:tcPr>
                </a:tc>
                <a:tc>
                  <a:txBody>
                    <a:bodyPr/>
                    <a:lstStyle/>
                    <a:p>
                      <a:pPr marL="0" algn="l" defTabSz="914400" rtl="0" eaLnBrk="1" latinLnBrk="0" hangingPunct="1"/>
                      <a:r>
                        <a:rPr lang="en-US" sz="2000" kern="1200" dirty="0" smtClean="0">
                          <a:solidFill>
                            <a:schemeClr val="dk1"/>
                          </a:solidFill>
                          <a:effectLst/>
                          <a:latin typeface="+mn-lt"/>
                          <a:ea typeface="+mn-ea"/>
                          <a:cs typeface="+mn-cs"/>
                        </a:rPr>
                        <a:t>Viking plan cost: R1</a:t>
                      </a:r>
                    </a:p>
                    <a:p>
                      <a:pPr marL="0" algn="l" defTabSz="914400" rtl="0" eaLnBrk="1" latinLnBrk="0" hangingPunct="1"/>
                      <a:r>
                        <a:rPr lang="en-US" sz="2000" kern="1200" dirty="0" smtClean="0">
                          <a:solidFill>
                            <a:schemeClr val="dk1"/>
                          </a:solidFill>
                          <a:effectLst/>
                          <a:latin typeface="+mn-lt"/>
                          <a:ea typeface="+mn-ea"/>
                          <a:cs typeface="+mn-cs"/>
                        </a:rPr>
                        <a:t>Viking actual cost: R2</a:t>
                      </a:r>
                    </a:p>
                    <a:p>
                      <a:pPr marL="0" algn="l" defTabSz="914400" rtl="0" eaLnBrk="1" latinLnBrk="0" hangingPunct="1"/>
                      <a:r>
                        <a:rPr lang="en-US" sz="2000" kern="1200" dirty="0" smtClean="0">
                          <a:solidFill>
                            <a:schemeClr val="dk1"/>
                          </a:solidFill>
                          <a:effectLst/>
                          <a:latin typeface="+mn-lt"/>
                          <a:ea typeface="+mn-ea"/>
                          <a:cs typeface="+mn-cs"/>
                        </a:rPr>
                        <a:t>The cost reduce by 10% when R1 - R2 &gt;= 10% → Goal accomplished</a:t>
                      </a:r>
                    </a:p>
                  </a:txBody>
                  <a:tcPr>
                    <a:gradFill flip="none" rotWithShape="1">
                      <a:gsLst>
                        <a:gs pos="0">
                          <a:srgbClr val="002060">
                            <a:tint val="66000"/>
                            <a:satMod val="160000"/>
                          </a:srgbClr>
                        </a:gs>
                        <a:gs pos="50000">
                          <a:srgbClr val="002060">
                            <a:tint val="44500"/>
                            <a:satMod val="160000"/>
                          </a:srgbClr>
                        </a:gs>
                        <a:gs pos="100000">
                          <a:srgbClr val="002060">
                            <a:tint val="23500"/>
                            <a:satMod val="160000"/>
                          </a:srgbClr>
                        </a:gs>
                      </a:gsLst>
                      <a:lin ang="10800000" scaled="1"/>
                      <a:tileRect/>
                    </a:gradFill>
                  </a:tcPr>
                </a:tc>
              </a:tr>
              <a:tr h="678251">
                <a:tc>
                  <a:txBody>
                    <a:bodyPr/>
                    <a:lstStyle/>
                    <a:p>
                      <a:r>
                        <a:rPr lang="en-US" sz="2400" b="1" kern="1200" dirty="0" smtClean="0">
                          <a:solidFill>
                            <a:schemeClr val="dk1"/>
                          </a:solidFill>
                          <a:effectLst/>
                          <a:latin typeface="+mn-lt"/>
                          <a:ea typeface="+mn-ea"/>
                          <a:cs typeface="+mn-cs"/>
                        </a:rPr>
                        <a:t>Strengths</a:t>
                      </a:r>
                      <a:endParaRPr lang="en-US" sz="2400" dirty="0"/>
                    </a:p>
                  </a:txBody>
                  <a:tcPr>
                    <a:gradFill flip="none" rotWithShape="1">
                      <a:gsLst>
                        <a:gs pos="0">
                          <a:srgbClr val="002060">
                            <a:tint val="66000"/>
                            <a:satMod val="160000"/>
                          </a:srgbClr>
                        </a:gs>
                        <a:gs pos="50000">
                          <a:srgbClr val="002060">
                            <a:tint val="44500"/>
                            <a:satMod val="160000"/>
                          </a:srgbClr>
                        </a:gs>
                        <a:gs pos="100000">
                          <a:srgbClr val="002060">
                            <a:tint val="23500"/>
                            <a:satMod val="160000"/>
                          </a:srgbClr>
                        </a:gs>
                      </a:gsLst>
                      <a:lin ang="10800000" scaled="1"/>
                      <a:tileRect/>
                    </a:gradFill>
                  </a:tcPr>
                </a:tc>
                <a:tc>
                  <a:txBody>
                    <a:bodyPr/>
                    <a:lstStyle/>
                    <a:p>
                      <a:pPr marL="0" algn="l" defTabSz="914400" rtl="0" eaLnBrk="1" latinLnBrk="0" hangingPunct="1"/>
                      <a:r>
                        <a:rPr lang="en-US" sz="2000" kern="1200" dirty="0" smtClean="0">
                          <a:solidFill>
                            <a:schemeClr val="dk1"/>
                          </a:solidFill>
                          <a:effectLst/>
                          <a:latin typeface="+mn-lt"/>
                          <a:ea typeface="+mn-ea"/>
                          <a:cs typeface="+mn-cs"/>
                        </a:rPr>
                        <a:t>Simple, easy to understand and implement</a:t>
                      </a:r>
                      <a:endParaRPr lang="en-US" sz="2000" kern="1200" dirty="0">
                        <a:solidFill>
                          <a:schemeClr val="dk1"/>
                        </a:solidFill>
                        <a:effectLst/>
                        <a:latin typeface="+mn-lt"/>
                        <a:ea typeface="+mn-ea"/>
                        <a:cs typeface="+mn-cs"/>
                      </a:endParaRPr>
                    </a:p>
                  </a:txBody>
                  <a:tcPr>
                    <a:gradFill flip="none" rotWithShape="1">
                      <a:gsLst>
                        <a:gs pos="0">
                          <a:srgbClr val="002060">
                            <a:tint val="66000"/>
                            <a:satMod val="160000"/>
                          </a:srgbClr>
                        </a:gs>
                        <a:gs pos="50000">
                          <a:srgbClr val="002060">
                            <a:tint val="44500"/>
                            <a:satMod val="160000"/>
                          </a:srgbClr>
                        </a:gs>
                        <a:gs pos="100000">
                          <a:srgbClr val="002060">
                            <a:tint val="23500"/>
                            <a:satMod val="160000"/>
                          </a:srgbClr>
                        </a:gs>
                      </a:gsLst>
                      <a:lin ang="10800000" scaled="1"/>
                      <a:tileRect/>
                    </a:gradFill>
                  </a:tcPr>
                </a:tc>
              </a:tr>
              <a:tr h="678251">
                <a:tc>
                  <a:txBody>
                    <a:bodyPr/>
                    <a:lstStyle/>
                    <a:p>
                      <a:r>
                        <a:rPr lang="en-US" sz="2400" b="1" kern="1200" dirty="0" smtClean="0">
                          <a:solidFill>
                            <a:schemeClr val="dk1"/>
                          </a:solidFill>
                          <a:effectLst/>
                          <a:latin typeface="+mn-lt"/>
                          <a:ea typeface="+mn-ea"/>
                          <a:cs typeface="+mn-cs"/>
                        </a:rPr>
                        <a:t>Weaknesses</a:t>
                      </a:r>
                      <a:endParaRPr lang="en-US" sz="2400" dirty="0"/>
                    </a:p>
                  </a:txBody>
                  <a:tcPr>
                    <a:gradFill flip="none" rotWithShape="1">
                      <a:gsLst>
                        <a:gs pos="0">
                          <a:srgbClr val="002060">
                            <a:tint val="66000"/>
                            <a:satMod val="160000"/>
                          </a:srgbClr>
                        </a:gs>
                        <a:gs pos="50000">
                          <a:srgbClr val="002060">
                            <a:tint val="44500"/>
                            <a:satMod val="160000"/>
                          </a:srgbClr>
                        </a:gs>
                        <a:gs pos="100000">
                          <a:srgbClr val="002060">
                            <a:tint val="23500"/>
                            <a:satMod val="160000"/>
                          </a:srgbClr>
                        </a:gs>
                      </a:gsLst>
                      <a:lin ang="10800000" scaled="1"/>
                      <a:tileRect/>
                    </a:gradFill>
                  </a:tcPr>
                </a:tc>
                <a:tc>
                  <a:txBody>
                    <a:bodyPr/>
                    <a:lstStyle/>
                    <a:p>
                      <a:pPr marL="0" algn="l" defTabSz="914400" rtl="0" eaLnBrk="1" latinLnBrk="0" hangingPunct="1"/>
                      <a:r>
                        <a:rPr lang="en-US" sz="2000" kern="1200" dirty="0" smtClean="0">
                          <a:solidFill>
                            <a:schemeClr val="dk1"/>
                          </a:solidFill>
                          <a:effectLst/>
                          <a:latin typeface="+mn-lt"/>
                          <a:ea typeface="+mn-ea"/>
                          <a:cs typeface="+mn-cs"/>
                        </a:rPr>
                        <a:t>Can proceed only when the project has finished</a:t>
                      </a:r>
                    </a:p>
                  </a:txBody>
                  <a:tcPr>
                    <a:gradFill flip="none" rotWithShape="1">
                      <a:gsLst>
                        <a:gs pos="0">
                          <a:srgbClr val="002060">
                            <a:tint val="66000"/>
                            <a:satMod val="160000"/>
                          </a:srgbClr>
                        </a:gs>
                        <a:gs pos="50000">
                          <a:srgbClr val="002060">
                            <a:tint val="44500"/>
                            <a:satMod val="160000"/>
                          </a:srgbClr>
                        </a:gs>
                        <a:gs pos="100000">
                          <a:srgbClr val="002060">
                            <a:tint val="23500"/>
                            <a:satMod val="160000"/>
                          </a:srgbClr>
                        </a:gs>
                      </a:gsLst>
                      <a:lin ang="10800000" scaled="1"/>
                      <a:tileRect/>
                    </a:gradFill>
                  </a:tcPr>
                </a:tc>
              </a:tr>
            </a:tbl>
          </a:graphicData>
        </a:graphic>
      </p:graphicFrame>
    </p:spTree>
    <p:extLst>
      <p:ext uri="{BB962C8B-B14F-4D97-AF65-F5344CB8AC3E}">
        <p14:creationId xmlns:p14="http://schemas.microsoft.com/office/powerpoint/2010/main" val="160707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GQM for Viking </a:t>
            </a:r>
            <a:r>
              <a:rPr lang="en-US" dirty="0" smtClean="0"/>
              <a:t>Project</a:t>
            </a:r>
            <a:endParaRPr lang="en-US" dirty="0"/>
          </a:p>
        </p:txBody>
      </p:sp>
      <p:sp>
        <p:nvSpPr>
          <p:cNvPr id="3" name="Content Placeholder 2"/>
          <p:cNvSpPr>
            <a:spLocks noGrp="1"/>
          </p:cNvSpPr>
          <p:nvPr>
            <p:ph idx="1"/>
          </p:nvPr>
        </p:nvSpPr>
        <p:spPr>
          <a:xfrm>
            <a:off x="1447800" y="990600"/>
            <a:ext cx="6172200" cy="533400"/>
          </a:xfrm>
        </p:spPr>
        <p:txBody>
          <a:bodyPr/>
          <a:lstStyle/>
          <a:p>
            <a:pPr marL="0" lvl="0" indent="0" algn="ctr">
              <a:buNone/>
            </a:pPr>
            <a:r>
              <a:rPr lang="en-US" b="1" dirty="0" smtClean="0">
                <a:solidFill>
                  <a:srgbClr val="C00000"/>
                </a:solidFill>
              </a:rPr>
              <a:t>4. Improve </a:t>
            </a:r>
            <a:r>
              <a:rPr lang="en-US" b="1" dirty="0">
                <a:solidFill>
                  <a:srgbClr val="C00000"/>
                </a:solidFill>
              </a:rPr>
              <a:t>product quality</a:t>
            </a:r>
          </a:p>
        </p:txBody>
      </p:sp>
      <p:graphicFrame>
        <p:nvGraphicFramePr>
          <p:cNvPr id="5" name="Table 4"/>
          <p:cNvGraphicFramePr>
            <a:graphicFrameLocks noGrp="1"/>
          </p:cNvGraphicFramePr>
          <p:nvPr>
            <p:extLst>
              <p:ext uri="{D42A27DB-BD31-4B8C-83A1-F6EECF244321}">
                <p14:modId xmlns:p14="http://schemas.microsoft.com/office/powerpoint/2010/main" val="4122171138"/>
              </p:ext>
            </p:extLst>
          </p:nvPr>
        </p:nvGraphicFramePr>
        <p:xfrm>
          <a:off x="76200" y="1600200"/>
          <a:ext cx="8991600" cy="5440822"/>
        </p:xfrm>
        <a:graphic>
          <a:graphicData uri="http://schemas.openxmlformats.org/drawingml/2006/table">
            <a:tbl>
              <a:tblPr firstRow="1" bandRow="1">
                <a:tableStyleId>{5C22544A-7EE6-4342-B048-85BDC9FD1C3A}</a:tableStyleId>
              </a:tblPr>
              <a:tblGrid>
                <a:gridCol w="1752600"/>
                <a:gridCol w="7239000"/>
              </a:tblGrid>
              <a:tr h="678251">
                <a:tc>
                  <a:txBody>
                    <a:bodyPr/>
                    <a:lstStyle/>
                    <a:p>
                      <a:pPr algn="ctr"/>
                      <a:r>
                        <a:rPr lang="en-US" sz="2400" b="1" kern="1200" dirty="0" smtClean="0">
                          <a:solidFill>
                            <a:schemeClr val="lt1"/>
                          </a:solidFill>
                          <a:effectLst/>
                          <a:latin typeface="+mn-lt"/>
                          <a:ea typeface="+mn-ea"/>
                          <a:cs typeface="+mn-cs"/>
                        </a:rPr>
                        <a:t>Name</a:t>
                      </a:r>
                      <a:endParaRPr lang="en-US" sz="2400" dirty="0"/>
                    </a:p>
                  </a:txBody>
                  <a:tcPr>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0800000" scaled="1"/>
                      <a:tileRect/>
                    </a:gra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lt1"/>
                          </a:solidFill>
                          <a:effectLst/>
                          <a:latin typeface="+mn-lt"/>
                          <a:ea typeface="+mn-ea"/>
                          <a:cs typeface="+mn-cs"/>
                        </a:rPr>
                        <a:t>Improve product quality</a:t>
                      </a:r>
                    </a:p>
                  </a:txBody>
                  <a:tcPr>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0800000" scaled="1"/>
                      <a:tileRect/>
                    </a:gradFill>
                  </a:tcPr>
                </a:tc>
              </a:tr>
              <a:tr h="540949">
                <a:tc>
                  <a:txBody>
                    <a:bodyPr/>
                    <a:lstStyle/>
                    <a:p>
                      <a:r>
                        <a:rPr lang="en-US" sz="2400" b="1" kern="1200" dirty="0" smtClean="0">
                          <a:solidFill>
                            <a:schemeClr val="dk1"/>
                          </a:solidFill>
                          <a:effectLst/>
                          <a:latin typeface="+mn-lt"/>
                          <a:ea typeface="+mn-ea"/>
                          <a:cs typeface="+mn-cs"/>
                        </a:rPr>
                        <a:t>Definition</a:t>
                      </a:r>
                      <a:endParaRPr lang="en-US" sz="2400" dirty="0"/>
                    </a:p>
                  </a:txBody>
                  <a:tcP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path path="circle">
                        <a:fillToRect l="50000" t="50000" r="50000" b="50000"/>
                      </a:path>
                      <a:tileRect/>
                    </a:gradFill>
                  </a:tcPr>
                </a:tc>
                <a:tc>
                  <a:txBody>
                    <a:bodyPr/>
                    <a:lstStyle/>
                    <a:p>
                      <a:pPr marL="0" algn="l" defTabSz="914400" rtl="0" eaLnBrk="1" latinLnBrk="0" hangingPunct="1"/>
                      <a:r>
                        <a:rPr lang="en-US" sz="2000" kern="1200" dirty="0" smtClean="0">
                          <a:solidFill>
                            <a:schemeClr val="dk1"/>
                          </a:solidFill>
                          <a:effectLst/>
                          <a:latin typeface="+mn-lt"/>
                          <a:ea typeface="+mn-ea"/>
                          <a:cs typeface="+mn-cs"/>
                        </a:rPr>
                        <a:t>This metric calculate by  compare defects feedback by customer through 2 times release </a:t>
                      </a:r>
                      <a:endParaRPr lang="en-US" sz="2000" kern="1200" dirty="0">
                        <a:solidFill>
                          <a:schemeClr val="dk1"/>
                        </a:solidFill>
                        <a:effectLst/>
                        <a:latin typeface="+mn-lt"/>
                        <a:ea typeface="+mn-ea"/>
                        <a:cs typeface="+mn-cs"/>
                      </a:endParaRPr>
                    </a:p>
                  </a:txBody>
                  <a:tcP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path path="circle">
                        <a:fillToRect l="50000" t="50000" r="50000" b="50000"/>
                      </a:path>
                      <a:tileRect/>
                    </a:gradFill>
                  </a:tcPr>
                </a:tc>
              </a:tr>
              <a:tr h="1074349">
                <a:tc>
                  <a:txBody>
                    <a:bodyPr/>
                    <a:lstStyle/>
                    <a:p>
                      <a:r>
                        <a:rPr lang="en-US" sz="2400" b="1" kern="1200" dirty="0" smtClean="0">
                          <a:solidFill>
                            <a:schemeClr val="dk1"/>
                          </a:solidFill>
                          <a:effectLst/>
                          <a:latin typeface="+mn-lt"/>
                          <a:ea typeface="+mn-ea"/>
                          <a:cs typeface="+mn-cs"/>
                        </a:rPr>
                        <a:t>Goals and Question</a:t>
                      </a:r>
                      <a:endParaRPr lang="en-US" sz="2400" dirty="0"/>
                    </a:p>
                  </a:txBody>
                  <a:tcP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path path="circle">
                        <a:fillToRect l="50000" t="50000" r="50000" b="50000"/>
                      </a:path>
                      <a:tileRect/>
                    </a:gradFill>
                  </a:tcPr>
                </a:tc>
                <a:tc>
                  <a:txBody>
                    <a:bodyPr/>
                    <a:lstStyle/>
                    <a:p>
                      <a:pPr marL="0" algn="l" defTabSz="914400" rtl="0" eaLnBrk="1" latinLnBrk="0" hangingPunct="1"/>
                      <a:r>
                        <a:rPr lang="en-US" sz="2000" kern="1200" dirty="0" smtClean="0">
                          <a:solidFill>
                            <a:schemeClr val="dk1"/>
                          </a:solidFill>
                          <a:effectLst/>
                          <a:latin typeface="+mn-lt"/>
                          <a:ea typeface="+mn-ea"/>
                          <a:cs typeface="+mn-cs"/>
                        </a:rPr>
                        <a:t>Goal: Improve product quality by 10%</a:t>
                      </a:r>
                    </a:p>
                    <a:p>
                      <a:pPr marL="0" algn="l" defTabSz="914400" rtl="0" eaLnBrk="1" latinLnBrk="0" hangingPunct="1"/>
                      <a:r>
                        <a:rPr lang="en-US" sz="2000" kern="1200" dirty="0" smtClean="0">
                          <a:solidFill>
                            <a:schemeClr val="dk1"/>
                          </a:solidFill>
                          <a:effectLst/>
                          <a:latin typeface="+mn-lt"/>
                          <a:ea typeface="+mn-ea"/>
                          <a:cs typeface="+mn-cs"/>
                        </a:rPr>
                        <a:t>Question 1: What was the defects feedback by customer at first time release?</a:t>
                      </a:r>
                    </a:p>
                    <a:p>
                      <a:pPr marL="0" algn="l" defTabSz="914400" rtl="0" eaLnBrk="1" latinLnBrk="0" hangingPunct="1"/>
                      <a:r>
                        <a:rPr lang="en-US" sz="2000" kern="1200" dirty="0" smtClean="0">
                          <a:solidFill>
                            <a:schemeClr val="dk1"/>
                          </a:solidFill>
                          <a:effectLst/>
                          <a:latin typeface="+mn-lt"/>
                          <a:ea typeface="+mn-ea"/>
                          <a:cs typeface="+mn-cs"/>
                        </a:rPr>
                        <a:t>Question 2: What was the defects feedback by customer at second time release?</a:t>
                      </a:r>
                    </a:p>
                  </a:txBody>
                  <a:tcP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path path="circle">
                        <a:fillToRect l="50000" t="50000" r="50000" b="50000"/>
                      </a:path>
                      <a:tileRect/>
                    </a:gradFill>
                  </a:tcPr>
                </a:tc>
              </a:tr>
              <a:tr h="1196269">
                <a:tc>
                  <a:txBody>
                    <a:bodyPr/>
                    <a:lstStyle/>
                    <a:p>
                      <a:r>
                        <a:rPr lang="en-US" sz="2400" b="1" kern="1200" dirty="0" smtClean="0">
                          <a:solidFill>
                            <a:schemeClr val="dk1"/>
                          </a:solidFill>
                          <a:effectLst/>
                          <a:latin typeface="+mn-lt"/>
                          <a:ea typeface="+mn-ea"/>
                          <a:cs typeface="+mn-cs"/>
                        </a:rPr>
                        <a:t>Analysis Metric</a:t>
                      </a:r>
                      <a:endParaRPr lang="en-US" sz="2400" dirty="0"/>
                    </a:p>
                  </a:txBody>
                  <a:tcP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path path="circle">
                        <a:fillToRect l="50000" t="50000" r="50000" b="50000"/>
                      </a:path>
                      <a:tileRect/>
                    </a:gradFill>
                  </a:tcPr>
                </a:tc>
                <a:tc>
                  <a:txBody>
                    <a:bodyPr/>
                    <a:lstStyle/>
                    <a:p>
                      <a:pPr marL="0" algn="l" defTabSz="914400" rtl="0" eaLnBrk="1" latinLnBrk="0" hangingPunct="1"/>
                      <a:r>
                        <a:rPr lang="en-US" sz="2000" kern="1200" dirty="0" smtClean="0">
                          <a:solidFill>
                            <a:schemeClr val="dk1"/>
                          </a:solidFill>
                          <a:effectLst/>
                          <a:latin typeface="+mn-lt"/>
                          <a:ea typeface="+mn-ea"/>
                          <a:cs typeface="+mn-cs"/>
                        </a:rPr>
                        <a:t>The defects feedback by customer at first time release: R1</a:t>
                      </a:r>
                    </a:p>
                    <a:p>
                      <a:pPr marL="0" algn="l" defTabSz="914400" rtl="0" eaLnBrk="1" latinLnBrk="0" hangingPunct="1"/>
                      <a:r>
                        <a:rPr lang="en-US" sz="2000" kern="1200" dirty="0" smtClean="0">
                          <a:solidFill>
                            <a:schemeClr val="dk1"/>
                          </a:solidFill>
                          <a:effectLst/>
                          <a:latin typeface="+mn-lt"/>
                          <a:ea typeface="+mn-ea"/>
                          <a:cs typeface="+mn-cs"/>
                        </a:rPr>
                        <a:t>The defects feedback by customer at second time release: R2</a:t>
                      </a:r>
                    </a:p>
                    <a:p>
                      <a:pPr marL="0" algn="l" defTabSz="914400" rtl="0" eaLnBrk="1" latinLnBrk="0" hangingPunct="1"/>
                      <a:r>
                        <a:rPr lang="en-US" sz="2000" kern="1200" dirty="0" smtClean="0">
                          <a:solidFill>
                            <a:schemeClr val="dk1"/>
                          </a:solidFill>
                          <a:effectLst/>
                          <a:latin typeface="+mn-lt"/>
                          <a:ea typeface="+mn-ea"/>
                          <a:cs typeface="+mn-cs"/>
                        </a:rPr>
                        <a:t>The quality improved by 10% when R1 - R2 &gt;= 10% → Goal accomplished</a:t>
                      </a:r>
                    </a:p>
                  </a:txBody>
                  <a:tcP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path path="circle">
                        <a:fillToRect l="50000" t="50000" r="50000" b="50000"/>
                      </a:path>
                      <a:tileRect/>
                    </a:gradFill>
                  </a:tcPr>
                </a:tc>
              </a:tr>
              <a:tr h="419029">
                <a:tc>
                  <a:txBody>
                    <a:bodyPr/>
                    <a:lstStyle/>
                    <a:p>
                      <a:r>
                        <a:rPr lang="en-US" sz="2400" b="1" kern="1200" dirty="0" smtClean="0">
                          <a:solidFill>
                            <a:schemeClr val="dk1"/>
                          </a:solidFill>
                          <a:effectLst/>
                          <a:latin typeface="+mn-lt"/>
                          <a:ea typeface="+mn-ea"/>
                          <a:cs typeface="+mn-cs"/>
                        </a:rPr>
                        <a:t>Strengths</a:t>
                      </a:r>
                      <a:endParaRPr lang="en-US" sz="2400" dirty="0"/>
                    </a:p>
                  </a:txBody>
                  <a:tcP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path path="circle">
                        <a:fillToRect l="50000" t="50000" r="50000" b="50000"/>
                      </a:path>
                      <a:tileRect/>
                    </a:gradFill>
                  </a:tcPr>
                </a:tc>
                <a:tc>
                  <a:txBody>
                    <a:bodyPr/>
                    <a:lstStyle/>
                    <a:p>
                      <a:pPr marL="0" algn="l" defTabSz="914400" rtl="0" eaLnBrk="1" latinLnBrk="0" hangingPunct="1"/>
                      <a:endParaRPr lang="en-US" sz="2000" kern="1200" dirty="0">
                        <a:solidFill>
                          <a:schemeClr val="dk1"/>
                        </a:solidFill>
                        <a:effectLst/>
                        <a:latin typeface="+mn-lt"/>
                        <a:ea typeface="+mn-ea"/>
                        <a:cs typeface="+mn-cs"/>
                      </a:endParaRPr>
                    </a:p>
                  </a:txBody>
                  <a:tcP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path path="circle">
                        <a:fillToRect l="50000" t="50000" r="50000" b="50000"/>
                      </a:path>
                      <a:tileRect/>
                    </a:gradFill>
                  </a:tcPr>
                </a:tc>
              </a:tr>
              <a:tr h="678251">
                <a:tc>
                  <a:txBody>
                    <a:bodyPr/>
                    <a:lstStyle/>
                    <a:p>
                      <a:r>
                        <a:rPr lang="en-US" sz="2400" b="1" kern="1200" dirty="0" smtClean="0">
                          <a:solidFill>
                            <a:schemeClr val="dk1"/>
                          </a:solidFill>
                          <a:effectLst/>
                          <a:latin typeface="+mn-lt"/>
                          <a:ea typeface="+mn-ea"/>
                          <a:cs typeface="+mn-cs"/>
                        </a:rPr>
                        <a:t>Weaknesses</a:t>
                      </a:r>
                      <a:endParaRPr lang="en-US" sz="2400" dirty="0"/>
                    </a:p>
                  </a:txBody>
                  <a:tcP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path path="circle">
                        <a:fillToRect l="50000" t="50000" r="50000" b="50000"/>
                      </a:path>
                      <a:tileRect/>
                    </a:gradFill>
                  </a:tcPr>
                </a:tc>
                <a:tc>
                  <a:txBody>
                    <a:bodyPr/>
                    <a:lstStyle/>
                    <a:p>
                      <a:pPr marL="0" algn="l" defTabSz="914400" rtl="0" eaLnBrk="1" latinLnBrk="0" hangingPunct="1"/>
                      <a:r>
                        <a:rPr lang="en-US" sz="2000" kern="1200" dirty="0" smtClean="0">
                          <a:solidFill>
                            <a:schemeClr val="dk1"/>
                          </a:solidFill>
                          <a:effectLst/>
                          <a:latin typeface="+mn-lt"/>
                          <a:ea typeface="+mn-ea"/>
                          <a:cs typeface="+mn-cs"/>
                        </a:rPr>
                        <a:t>Can proceed only when the project has released</a:t>
                      </a:r>
                    </a:p>
                  </a:txBody>
                  <a:tcP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path path="circle">
                        <a:fillToRect l="50000" t="50000" r="50000" b="50000"/>
                      </a:path>
                      <a:tileRect/>
                    </a:gradFill>
                  </a:tcPr>
                </a:tc>
              </a:tr>
            </a:tbl>
          </a:graphicData>
        </a:graphic>
      </p:graphicFrame>
    </p:spTree>
    <p:extLst>
      <p:ext uri="{BB962C8B-B14F-4D97-AF65-F5344CB8AC3E}">
        <p14:creationId xmlns:p14="http://schemas.microsoft.com/office/powerpoint/2010/main" val="365498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500"/>
                                        <p:tgtEl>
                                          <p:spTgt spid="3">
                                            <p:txEl>
                                              <p:pRg st="0" end="0"/>
                                            </p:txEl>
                                          </p:spTgt>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1)">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GQM for Viking </a:t>
            </a:r>
            <a:r>
              <a:rPr lang="en-US" dirty="0" smtClean="0"/>
              <a:t>Project</a:t>
            </a:r>
            <a:endParaRPr lang="en-US" dirty="0"/>
          </a:p>
        </p:txBody>
      </p:sp>
      <p:sp>
        <p:nvSpPr>
          <p:cNvPr id="3" name="Content Placeholder 2"/>
          <p:cNvSpPr>
            <a:spLocks noGrp="1"/>
          </p:cNvSpPr>
          <p:nvPr>
            <p:ph idx="1"/>
          </p:nvPr>
        </p:nvSpPr>
        <p:spPr>
          <a:xfrm>
            <a:off x="1447800" y="1295400"/>
            <a:ext cx="6172200" cy="533400"/>
          </a:xfrm>
        </p:spPr>
        <p:txBody>
          <a:bodyPr/>
          <a:lstStyle/>
          <a:p>
            <a:pPr marL="0" lvl="0" indent="0" algn="ctr">
              <a:buNone/>
            </a:pPr>
            <a:r>
              <a:rPr lang="en-US" b="1" dirty="0" smtClean="0">
                <a:solidFill>
                  <a:srgbClr val="0070C0"/>
                </a:solidFill>
              </a:rPr>
              <a:t>5. Reduce </a:t>
            </a:r>
            <a:r>
              <a:rPr lang="en-US" b="1" dirty="0">
                <a:solidFill>
                  <a:srgbClr val="0070C0"/>
                </a:solidFill>
              </a:rPr>
              <a:t>project risk</a:t>
            </a:r>
          </a:p>
        </p:txBody>
      </p:sp>
      <p:graphicFrame>
        <p:nvGraphicFramePr>
          <p:cNvPr id="5" name="Table 4"/>
          <p:cNvGraphicFramePr>
            <a:graphicFrameLocks noGrp="1"/>
          </p:cNvGraphicFramePr>
          <p:nvPr>
            <p:extLst>
              <p:ext uri="{D42A27DB-BD31-4B8C-83A1-F6EECF244321}">
                <p14:modId xmlns:p14="http://schemas.microsoft.com/office/powerpoint/2010/main" val="2762424763"/>
              </p:ext>
            </p:extLst>
          </p:nvPr>
        </p:nvGraphicFramePr>
        <p:xfrm>
          <a:off x="76200" y="2080331"/>
          <a:ext cx="8991600" cy="4625269"/>
        </p:xfrm>
        <a:graphic>
          <a:graphicData uri="http://schemas.openxmlformats.org/drawingml/2006/table">
            <a:tbl>
              <a:tblPr firstRow="1" bandRow="1">
                <a:tableStyleId>{5C22544A-7EE6-4342-B048-85BDC9FD1C3A}</a:tableStyleId>
              </a:tblPr>
              <a:tblGrid>
                <a:gridCol w="1752600"/>
                <a:gridCol w="7239000"/>
              </a:tblGrid>
              <a:tr h="678251">
                <a:tc>
                  <a:txBody>
                    <a:bodyPr/>
                    <a:lstStyle/>
                    <a:p>
                      <a:pPr algn="ctr"/>
                      <a:r>
                        <a:rPr lang="en-US" sz="2400" b="1" kern="1200" dirty="0" smtClean="0">
                          <a:solidFill>
                            <a:schemeClr val="lt1"/>
                          </a:solidFill>
                          <a:effectLst/>
                          <a:latin typeface="+mn-lt"/>
                          <a:ea typeface="+mn-ea"/>
                          <a:cs typeface="+mn-cs"/>
                        </a:rPr>
                        <a:t>Name</a:t>
                      </a:r>
                      <a:endParaRPr lang="en-US" sz="2400" dirty="0"/>
                    </a:p>
                  </a:txBody>
                  <a:tcPr>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0800000" scaled="1"/>
                      <a:tileRect/>
                    </a:gra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lt1"/>
                          </a:solidFill>
                          <a:effectLst/>
                          <a:latin typeface="+mn-lt"/>
                          <a:ea typeface="+mn-ea"/>
                          <a:cs typeface="+mn-cs"/>
                        </a:rPr>
                        <a:t>Reduce project risk</a:t>
                      </a:r>
                    </a:p>
                  </a:txBody>
                  <a:tcPr>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0800000" scaled="1"/>
                      <a:tileRect/>
                    </a:gradFill>
                  </a:tcPr>
                </a:tc>
              </a:tr>
              <a:tr h="540949">
                <a:tc>
                  <a:txBody>
                    <a:bodyPr/>
                    <a:lstStyle/>
                    <a:p>
                      <a:r>
                        <a:rPr lang="en-US" sz="2400" b="1" kern="1200" dirty="0" smtClean="0">
                          <a:solidFill>
                            <a:schemeClr val="dk1"/>
                          </a:solidFill>
                          <a:effectLst/>
                          <a:latin typeface="+mn-lt"/>
                          <a:ea typeface="+mn-ea"/>
                          <a:cs typeface="+mn-cs"/>
                        </a:rPr>
                        <a:t>Definition</a:t>
                      </a:r>
                      <a:endParaRPr lang="en-US" sz="2400" dirty="0"/>
                    </a:p>
                  </a:txBody>
                  <a:tcPr>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path path="circle">
                        <a:fillToRect l="50000" t="50000" r="50000" b="50000"/>
                      </a:path>
                      <a:tileRect/>
                    </a:gradFill>
                  </a:tcPr>
                </a:tc>
                <a:tc>
                  <a:txBody>
                    <a:bodyPr/>
                    <a:lstStyle/>
                    <a:p>
                      <a:pPr marL="0" algn="l" defTabSz="914400" rtl="0" eaLnBrk="1" latinLnBrk="0" hangingPunct="1"/>
                      <a:r>
                        <a:rPr lang="en-US" sz="2000" kern="1200" dirty="0" smtClean="0">
                          <a:solidFill>
                            <a:schemeClr val="dk1"/>
                          </a:solidFill>
                          <a:effectLst/>
                          <a:latin typeface="+mn-lt"/>
                          <a:ea typeface="+mn-ea"/>
                          <a:cs typeface="+mn-cs"/>
                        </a:rPr>
                        <a:t>This metric calculate by  compare plan risk and actual risk</a:t>
                      </a:r>
                      <a:endParaRPr lang="en-US" sz="2000" kern="1200" dirty="0">
                        <a:solidFill>
                          <a:schemeClr val="dk1"/>
                        </a:solidFill>
                        <a:effectLst/>
                        <a:latin typeface="+mn-lt"/>
                        <a:ea typeface="+mn-ea"/>
                        <a:cs typeface="+mn-cs"/>
                      </a:endParaRPr>
                    </a:p>
                  </a:txBody>
                  <a:tcPr>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path path="circle">
                        <a:fillToRect l="50000" t="50000" r="50000" b="50000"/>
                      </a:path>
                      <a:tileRect/>
                    </a:gradFill>
                  </a:tcPr>
                </a:tc>
              </a:tr>
              <a:tr h="1074349">
                <a:tc>
                  <a:txBody>
                    <a:bodyPr/>
                    <a:lstStyle/>
                    <a:p>
                      <a:r>
                        <a:rPr lang="en-US" sz="2400" b="1" kern="1200" dirty="0" smtClean="0">
                          <a:solidFill>
                            <a:schemeClr val="dk1"/>
                          </a:solidFill>
                          <a:effectLst/>
                          <a:latin typeface="+mn-lt"/>
                          <a:ea typeface="+mn-ea"/>
                          <a:cs typeface="+mn-cs"/>
                        </a:rPr>
                        <a:t>Goals and Question</a:t>
                      </a:r>
                      <a:endParaRPr lang="en-US" sz="2400" dirty="0"/>
                    </a:p>
                  </a:txBody>
                  <a:tcPr>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path path="circle">
                        <a:fillToRect l="50000" t="50000" r="50000" b="50000"/>
                      </a:path>
                      <a:tileRect/>
                    </a:gradFill>
                  </a:tcPr>
                </a:tc>
                <a:tc>
                  <a:txBody>
                    <a:bodyPr/>
                    <a:lstStyle/>
                    <a:p>
                      <a:pPr marL="0" algn="l" defTabSz="914400" rtl="0" eaLnBrk="1" latinLnBrk="0" hangingPunct="1"/>
                      <a:r>
                        <a:rPr lang="en-US" sz="2000" kern="1200" dirty="0" smtClean="0">
                          <a:solidFill>
                            <a:schemeClr val="dk1"/>
                          </a:solidFill>
                          <a:effectLst/>
                          <a:latin typeface="+mn-lt"/>
                          <a:ea typeface="+mn-ea"/>
                          <a:cs typeface="+mn-cs"/>
                        </a:rPr>
                        <a:t>Goal: Reduce project risk by 10%</a:t>
                      </a:r>
                    </a:p>
                    <a:p>
                      <a:pPr marL="0" algn="l" defTabSz="914400" rtl="0" eaLnBrk="1" latinLnBrk="0" hangingPunct="1"/>
                      <a:r>
                        <a:rPr lang="en-US" sz="2000" kern="1200" dirty="0" smtClean="0">
                          <a:solidFill>
                            <a:schemeClr val="dk1"/>
                          </a:solidFill>
                          <a:effectLst/>
                          <a:latin typeface="+mn-lt"/>
                          <a:ea typeface="+mn-ea"/>
                          <a:cs typeface="+mn-cs"/>
                        </a:rPr>
                        <a:t>Question 1: What was Viking plan risk?</a:t>
                      </a:r>
                    </a:p>
                    <a:p>
                      <a:pPr marL="0" algn="l" defTabSz="914400" rtl="0" eaLnBrk="1" latinLnBrk="0" hangingPunct="1"/>
                      <a:r>
                        <a:rPr lang="en-US" sz="2000" kern="1200" dirty="0" smtClean="0">
                          <a:solidFill>
                            <a:schemeClr val="dk1"/>
                          </a:solidFill>
                          <a:effectLst/>
                          <a:latin typeface="+mn-lt"/>
                          <a:ea typeface="+mn-ea"/>
                          <a:cs typeface="+mn-cs"/>
                        </a:rPr>
                        <a:t>Question 2: What was Viking actual risk ?</a:t>
                      </a:r>
                    </a:p>
                  </a:txBody>
                  <a:tcPr>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path path="circle">
                        <a:fillToRect l="50000" t="50000" r="50000" b="50000"/>
                      </a:path>
                      <a:tileRect/>
                    </a:gradFill>
                  </a:tcPr>
                </a:tc>
              </a:tr>
              <a:tr h="1196269">
                <a:tc>
                  <a:txBody>
                    <a:bodyPr/>
                    <a:lstStyle/>
                    <a:p>
                      <a:r>
                        <a:rPr lang="en-US" sz="2400" b="1" kern="1200" dirty="0" smtClean="0">
                          <a:solidFill>
                            <a:schemeClr val="dk1"/>
                          </a:solidFill>
                          <a:effectLst/>
                          <a:latin typeface="+mn-lt"/>
                          <a:ea typeface="+mn-ea"/>
                          <a:cs typeface="+mn-cs"/>
                        </a:rPr>
                        <a:t>Analysis Metric</a:t>
                      </a:r>
                      <a:endParaRPr lang="en-US" sz="2400" dirty="0"/>
                    </a:p>
                  </a:txBody>
                  <a:tcPr>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path path="circle">
                        <a:fillToRect l="50000" t="50000" r="50000" b="50000"/>
                      </a:path>
                      <a:tileRect/>
                    </a:gradFill>
                  </a:tcPr>
                </a:tc>
                <a:tc>
                  <a:txBody>
                    <a:bodyPr/>
                    <a:lstStyle/>
                    <a:p>
                      <a:pPr marL="0" algn="l" defTabSz="914400" rtl="0" eaLnBrk="1" latinLnBrk="0" hangingPunct="1"/>
                      <a:r>
                        <a:rPr lang="en-US" sz="2000" kern="1200" dirty="0" smtClean="0">
                          <a:solidFill>
                            <a:schemeClr val="dk1"/>
                          </a:solidFill>
                          <a:effectLst/>
                          <a:latin typeface="+mn-lt"/>
                          <a:ea typeface="+mn-ea"/>
                          <a:cs typeface="+mn-cs"/>
                        </a:rPr>
                        <a:t>Viking plan risk: R1</a:t>
                      </a:r>
                    </a:p>
                    <a:p>
                      <a:pPr marL="0" algn="l" defTabSz="914400" rtl="0" eaLnBrk="1" latinLnBrk="0" hangingPunct="1"/>
                      <a:r>
                        <a:rPr lang="en-US" sz="2000" kern="1200" dirty="0" smtClean="0">
                          <a:solidFill>
                            <a:schemeClr val="dk1"/>
                          </a:solidFill>
                          <a:effectLst/>
                          <a:latin typeface="+mn-lt"/>
                          <a:ea typeface="+mn-ea"/>
                          <a:cs typeface="+mn-cs"/>
                        </a:rPr>
                        <a:t>Viking actual risk: R2</a:t>
                      </a:r>
                    </a:p>
                    <a:p>
                      <a:pPr marL="0" algn="l" defTabSz="914400" rtl="0" eaLnBrk="1" latinLnBrk="0" hangingPunct="1"/>
                      <a:r>
                        <a:rPr lang="en-US" sz="2000" kern="1200" dirty="0" smtClean="0">
                          <a:solidFill>
                            <a:schemeClr val="dk1"/>
                          </a:solidFill>
                          <a:effectLst/>
                          <a:latin typeface="+mn-lt"/>
                          <a:ea typeface="+mn-ea"/>
                          <a:cs typeface="+mn-cs"/>
                        </a:rPr>
                        <a:t>The risk reduce by 10% when R1 - R2 &gt;= 10% → Goal accomplished</a:t>
                      </a:r>
                    </a:p>
                  </a:txBody>
                  <a:tcPr>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path path="circle">
                        <a:fillToRect l="50000" t="50000" r="50000" b="50000"/>
                      </a:path>
                      <a:tileRect/>
                    </a:gradFill>
                  </a:tcPr>
                </a:tc>
              </a:tr>
              <a:tr h="419029">
                <a:tc>
                  <a:txBody>
                    <a:bodyPr/>
                    <a:lstStyle/>
                    <a:p>
                      <a:r>
                        <a:rPr lang="en-US" sz="2400" b="1" kern="1200" dirty="0" smtClean="0">
                          <a:solidFill>
                            <a:schemeClr val="dk1"/>
                          </a:solidFill>
                          <a:effectLst/>
                          <a:latin typeface="+mn-lt"/>
                          <a:ea typeface="+mn-ea"/>
                          <a:cs typeface="+mn-cs"/>
                        </a:rPr>
                        <a:t>Strengths</a:t>
                      </a:r>
                      <a:endParaRPr lang="en-US" sz="2400" dirty="0"/>
                    </a:p>
                  </a:txBody>
                  <a:tcPr>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path path="circle">
                        <a:fillToRect l="50000" t="50000" r="50000" b="50000"/>
                      </a:path>
                      <a:tileRect/>
                    </a:gradFill>
                  </a:tcPr>
                </a:tc>
                <a:tc>
                  <a:txBody>
                    <a:bodyPr/>
                    <a:lstStyle/>
                    <a:p>
                      <a:pPr marL="0" algn="l" defTabSz="914400" rtl="0" eaLnBrk="1" latinLnBrk="0" hangingPunct="1"/>
                      <a:endParaRPr lang="en-US" sz="2000" kern="1200" dirty="0">
                        <a:solidFill>
                          <a:schemeClr val="dk1"/>
                        </a:solidFill>
                        <a:effectLst/>
                        <a:latin typeface="+mn-lt"/>
                        <a:ea typeface="+mn-ea"/>
                        <a:cs typeface="+mn-cs"/>
                      </a:endParaRPr>
                    </a:p>
                  </a:txBody>
                  <a:tcPr>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path path="circle">
                        <a:fillToRect l="50000" t="50000" r="50000" b="50000"/>
                      </a:path>
                      <a:tileRect/>
                    </a:gradFill>
                  </a:tcPr>
                </a:tc>
              </a:tr>
              <a:tr h="678251">
                <a:tc>
                  <a:txBody>
                    <a:bodyPr/>
                    <a:lstStyle/>
                    <a:p>
                      <a:r>
                        <a:rPr lang="en-US" sz="2400" b="1" kern="1200" dirty="0" smtClean="0">
                          <a:solidFill>
                            <a:schemeClr val="dk1"/>
                          </a:solidFill>
                          <a:effectLst/>
                          <a:latin typeface="+mn-lt"/>
                          <a:ea typeface="+mn-ea"/>
                          <a:cs typeface="+mn-cs"/>
                        </a:rPr>
                        <a:t>Weaknesses</a:t>
                      </a:r>
                      <a:endParaRPr lang="en-US" sz="2400" dirty="0"/>
                    </a:p>
                  </a:txBody>
                  <a:tcPr>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path path="circle">
                        <a:fillToRect l="50000" t="50000" r="50000" b="50000"/>
                      </a:path>
                      <a:tileRect/>
                    </a:gradFill>
                  </a:tcPr>
                </a:tc>
                <a:tc>
                  <a:txBody>
                    <a:bodyPr/>
                    <a:lstStyle/>
                    <a:p>
                      <a:pPr marL="0" algn="l" defTabSz="914400" rtl="0" eaLnBrk="1" latinLnBrk="0" hangingPunct="1"/>
                      <a:r>
                        <a:rPr lang="en-US" sz="2000" kern="1200" dirty="0" smtClean="0">
                          <a:solidFill>
                            <a:schemeClr val="dk1"/>
                          </a:solidFill>
                          <a:effectLst/>
                          <a:latin typeface="+mn-lt"/>
                          <a:ea typeface="+mn-ea"/>
                          <a:cs typeface="+mn-cs"/>
                        </a:rPr>
                        <a:t>Can proceed only when the project has finished</a:t>
                      </a:r>
                    </a:p>
                  </a:txBody>
                  <a:tcPr>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path path="circle">
                        <a:fillToRect l="50000" t="50000" r="50000" b="50000"/>
                      </a:path>
                      <a:tileRect/>
                    </a:gradFill>
                  </a:tcPr>
                </a:tc>
              </a:tr>
            </a:tbl>
          </a:graphicData>
        </a:graphic>
      </p:graphicFrame>
    </p:spTree>
    <p:extLst>
      <p:ext uri="{BB962C8B-B14F-4D97-AF65-F5344CB8AC3E}">
        <p14:creationId xmlns:p14="http://schemas.microsoft.com/office/powerpoint/2010/main" val="228470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GQM for Viking </a:t>
            </a:r>
            <a:r>
              <a:rPr lang="en-US" dirty="0" smtClean="0"/>
              <a:t>Project</a:t>
            </a:r>
            <a:endParaRPr lang="en-US" dirty="0"/>
          </a:p>
        </p:txBody>
      </p:sp>
      <p:sp>
        <p:nvSpPr>
          <p:cNvPr id="3" name="Content Placeholder 2"/>
          <p:cNvSpPr>
            <a:spLocks noGrp="1"/>
          </p:cNvSpPr>
          <p:nvPr>
            <p:ph idx="1"/>
          </p:nvPr>
        </p:nvSpPr>
        <p:spPr>
          <a:xfrm>
            <a:off x="1447800" y="1295400"/>
            <a:ext cx="6172200" cy="533400"/>
          </a:xfrm>
        </p:spPr>
        <p:txBody>
          <a:bodyPr/>
          <a:lstStyle/>
          <a:p>
            <a:pPr marL="0" lvl="0" indent="0" algn="ctr">
              <a:buNone/>
            </a:pPr>
            <a:r>
              <a:rPr lang="en-US" b="1" dirty="0" smtClean="0">
                <a:solidFill>
                  <a:schemeClr val="accent6">
                    <a:lumMod val="75000"/>
                  </a:schemeClr>
                </a:solidFill>
              </a:rPr>
              <a:t>6.</a:t>
            </a:r>
            <a:r>
              <a:rPr lang="en-US" b="1" dirty="0" smtClean="0">
                <a:solidFill>
                  <a:srgbClr val="0070C0"/>
                </a:solidFill>
              </a:rPr>
              <a:t> </a:t>
            </a:r>
            <a:r>
              <a:rPr lang="en-US" b="1" dirty="0" smtClean="0">
                <a:solidFill>
                  <a:schemeClr val="accent6">
                    <a:lumMod val="75000"/>
                  </a:schemeClr>
                </a:solidFill>
              </a:rPr>
              <a:t>Reduce </a:t>
            </a:r>
            <a:r>
              <a:rPr lang="en-US" b="1" dirty="0">
                <a:solidFill>
                  <a:schemeClr val="accent6">
                    <a:lumMod val="75000"/>
                  </a:schemeClr>
                </a:solidFill>
              </a:rPr>
              <a:t>product change</a:t>
            </a:r>
          </a:p>
        </p:txBody>
      </p:sp>
      <p:graphicFrame>
        <p:nvGraphicFramePr>
          <p:cNvPr id="5" name="Table 4"/>
          <p:cNvGraphicFramePr>
            <a:graphicFrameLocks noGrp="1"/>
          </p:cNvGraphicFramePr>
          <p:nvPr>
            <p:extLst>
              <p:ext uri="{D42A27DB-BD31-4B8C-83A1-F6EECF244321}">
                <p14:modId xmlns:p14="http://schemas.microsoft.com/office/powerpoint/2010/main" val="3571407490"/>
              </p:ext>
            </p:extLst>
          </p:nvPr>
        </p:nvGraphicFramePr>
        <p:xfrm>
          <a:off x="76200" y="2080331"/>
          <a:ext cx="8991600" cy="4739640"/>
        </p:xfrm>
        <a:graphic>
          <a:graphicData uri="http://schemas.openxmlformats.org/drawingml/2006/table">
            <a:tbl>
              <a:tblPr firstRow="1" bandRow="1">
                <a:tableStyleId>{5C22544A-7EE6-4342-B048-85BDC9FD1C3A}</a:tableStyleId>
              </a:tblPr>
              <a:tblGrid>
                <a:gridCol w="1752600"/>
                <a:gridCol w="7239000"/>
              </a:tblGrid>
              <a:tr h="678251">
                <a:tc>
                  <a:txBody>
                    <a:bodyPr/>
                    <a:lstStyle/>
                    <a:p>
                      <a:pPr algn="ctr"/>
                      <a:r>
                        <a:rPr lang="en-US" sz="2400" b="1" kern="1200" dirty="0" smtClean="0">
                          <a:solidFill>
                            <a:schemeClr val="lt1"/>
                          </a:solidFill>
                          <a:effectLst/>
                          <a:latin typeface="+mn-lt"/>
                          <a:ea typeface="+mn-ea"/>
                          <a:cs typeface="+mn-cs"/>
                        </a:rPr>
                        <a:t>Name</a:t>
                      </a:r>
                      <a:endParaRPr lang="en-US" sz="2400" dirty="0"/>
                    </a:p>
                  </a:txBody>
                  <a:tcPr>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0" scaled="1"/>
                      <a:tileRect/>
                    </a:gra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lt1"/>
                          </a:solidFill>
                          <a:effectLst/>
                          <a:latin typeface="+mn-lt"/>
                          <a:ea typeface="+mn-ea"/>
                          <a:cs typeface="+mn-cs"/>
                        </a:rPr>
                        <a:t>Reduce product change</a:t>
                      </a:r>
                    </a:p>
                  </a:txBody>
                  <a:tcPr>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0" scaled="1"/>
                      <a:tileRect/>
                    </a:gradFill>
                  </a:tcPr>
                </a:tc>
              </a:tr>
              <a:tr h="540949">
                <a:tc>
                  <a:txBody>
                    <a:bodyPr/>
                    <a:lstStyle/>
                    <a:p>
                      <a:r>
                        <a:rPr lang="en-US" sz="2400" b="1" kern="1200" dirty="0" smtClean="0">
                          <a:solidFill>
                            <a:schemeClr val="dk1"/>
                          </a:solidFill>
                          <a:effectLst/>
                          <a:latin typeface="+mn-lt"/>
                          <a:ea typeface="+mn-ea"/>
                          <a:cs typeface="+mn-cs"/>
                        </a:rPr>
                        <a:t>Definition</a:t>
                      </a:r>
                      <a:endParaRPr lang="en-US" sz="2400" dirty="0"/>
                    </a:p>
                  </a:txBody>
                  <a:tcPr>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path path="circle">
                        <a:fillToRect l="50000" t="50000" r="50000" b="50000"/>
                      </a:path>
                      <a:tileRect/>
                    </a:gradFill>
                  </a:tcPr>
                </a:tc>
                <a:tc>
                  <a:txBody>
                    <a:bodyPr/>
                    <a:lstStyle/>
                    <a:p>
                      <a:pPr marL="0" algn="l" defTabSz="914400" rtl="0" eaLnBrk="1" latinLnBrk="0" hangingPunct="1"/>
                      <a:r>
                        <a:rPr lang="en-US" sz="2000" kern="1200" dirty="0" smtClean="0">
                          <a:solidFill>
                            <a:schemeClr val="dk1"/>
                          </a:solidFill>
                          <a:effectLst/>
                          <a:latin typeface="+mn-lt"/>
                          <a:ea typeface="+mn-ea"/>
                          <a:cs typeface="+mn-cs"/>
                        </a:rPr>
                        <a:t>This metric calculate by  compare plan change and actual change</a:t>
                      </a:r>
                      <a:endParaRPr lang="en-US" sz="2000" kern="1200" dirty="0">
                        <a:solidFill>
                          <a:schemeClr val="dk1"/>
                        </a:solidFill>
                        <a:effectLst/>
                        <a:latin typeface="+mn-lt"/>
                        <a:ea typeface="+mn-ea"/>
                        <a:cs typeface="+mn-cs"/>
                      </a:endParaRPr>
                    </a:p>
                  </a:txBody>
                  <a:tcPr>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path path="circle">
                        <a:fillToRect l="50000" t="50000" r="50000" b="50000"/>
                      </a:path>
                      <a:tileRect/>
                    </a:gradFill>
                  </a:tcPr>
                </a:tc>
              </a:tr>
              <a:tr h="1074349">
                <a:tc>
                  <a:txBody>
                    <a:bodyPr/>
                    <a:lstStyle/>
                    <a:p>
                      <a:r>
                        <a:rPr lang="en-US" sz="2400" b="1" kern="1200" dirty="0" smtClean="0">
                          <a:solidFill>
                            <a:schemeClr val="dk1"/>
                          </a:solidFill>
                          <a:effectLst/>
                          <a:latin typeface="+mn-lt"/>
                          <a:ea typeface="+mn-ea"/>
                          <a:cs typeface="+mn-cs"/>
                        </a:rPr>
                        <a:t>Goals and Question</a:t>
                      </a:r>
                      <a:endParaRPr lang="en-US" sz="2400" dirty="0"/>
                    </a:p>
                  </a:txBody>
                  <a:tcPr>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path path="circle">
                        <a:fillToRect l="50000" t="50000" r="50000" b="50000"/>
                      </a:path>
                      <a:tileRect/>
                    </a:gradFill>
                  </a:tcPr>
                </a:tc>
                <a:tc>
                  <a:txBody>
                    <a:bodyPr/>
                    <a:lstStyle/>
                    <a:p>
                      <a:pPr marL="0" algn="l" defTabSz="914400" rtl="0" eaLnBrk="1" latinLnBrk="0" hangingPunct="1"/>
                      <a:r>
                        <a:rPr lang="en-US" sz="2000" kern="1200" dirty="0" smtClean="0">
                          <a:solidFill>
                            <a:schemeClr val="dk1"/>
                          </a:solidFill>
                          <a:effectLst/>
                          <a:latin typeface="+mn-lt"/>
                          <a:ea typeface="+mn-ea"/>
                          <a:cs typeface="+mn-cs"/>
                        </a:rPr>
                        <a:t>Goal: Reduce product change by 10%</a:t>
                      </a:r>
                    </a:p>
                    <a:p>
                      <a:pPr marL="0" algn="l" defTabSz="914400" rtl="0" eaLnBrk="1" latinLnBrk="0" hangingPunct="1"/>
                      <a:r>
                        <a:rPr lang="en-US" sz="2000" kern="1200" dirty="0" smtClean="0">
                          <a:solidFill>
                            <a:schemeClr val="dk1"/>
                          </a:solidFill>
                          <a:effectLst/>
                          <a:latin typeface="+mn-lt"/>
                          <a:ea typeface="+mn-ea"/>
                          <a:cs typeface="+mn-cs"/>
                        </a:rPr>
                        <a:t>Question 1: What was Viking plan change?</a:t>
                      </a:r>
                    </a:p>
                    <a:p>
                      <a:pPr marL="0" algn="l" defTabSz="914400" rtl="0" eaLnBrk="1" latinLnBrk="0" hangingPunct="1"/>
                      <a:r>
                        <a:rPr lang="en-US" sz="2000" kern="1200" dirty="0" smtClean="0">
                          <a:solidFill>
                            <a:schemeClr val="dk1"/>
                          </a:solidFill>
                          <a:effectLst/>
                          <a:latin typeface="+mn-lt"/>
                          <a:ea typeface="+mn-ea"/>
                          <a:cs typeface="+mn-cs"/>
                        </a:rPr>
                        <a:t>Question 2: What was Viking actual change ?</a:t>
                      </a:r>
                    </a:p>
                  </a:txBody>
                  <a:tcPr>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path path="circle">
                        <a:fillToRect l="50000" t="50000" r="50000" b="50000"/>
                      </a:path>
                      <a:tileRect/>
                    </a:gradFill>
                  </a:tcPr>
                </a:tc>
              </a:tr>
              <a:tr h="1196269">
                <a:tc>
                  <a:txBody>
                    <a:bodyPr/>
                    <a:lstStyle/>
                    <a:p>
                      <a:r>
                        <a:rPr lang="en-US" sz="2400" b="1" kern="1200" dirty="0" smtClean="0">
                          <a:solidFill>
                            <a:schemeClr val="dk1"/>
                          </a:solidFill>
                          <a:effectLst/>
                          <a:latin typeface="+mn-lt"/>
                          <a:ea typeface="+mn-ea"/>
                          <a:cs typeface="+mn-cs"/>
                        </a:rPr>
                        <a:t>Analysis Metric</a:t>
                      </a:r>
                      <a:endParaRPr lang="en-US" sz="2400" dirty="0"/>
                    </a:p>
                  </a:txBody>
                  <a:tcPr>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path path="circle">
                        <a:fillToRect l="50000" t="50000" r="50000" b="50000"/>
                      </a:path>
                      <a:tileRect/>
                    </a:gradFill>
                  </a:tcPr>
                </a:tc>
                <a:tc>
                  <a:txBody>
                    <a:bodyPr/>
                    <a:lstStyle/>
                    <a:p>
                      <a:pPr marL="0" algn="l" defTabSz="914400" rtl="0" eaLnBrk="1" latinLnBrk="0" hangingPunct="1"/>
                      <a:r>
                        <a:rPr lang="en-US" sz="2000" kern="1200" dirty="0" smtClean="0">
                          <a:solidFill>
                            <a:schemeClr val="dk1"/>
                          </a:solidFill>
                          <a:effectLst/>
                          <a:latin typeface="+mn-lt"/>
                          <a:ea typeface="+mn-ea"/>
                          <a:cs typeface="+mn-cs"/>
                        </a:rPr>
                        <a:t>Viking plan change: R1</a:t>
                      </a:r>
                    </a:p>
                    <a:p>
                      <a:pPr marL="0" algn="l" defTabSz="914400" rtl="0" eaLnBrk="1" latinLnBrk="0" hangingPunct="1"/>
                      <a:r>
                        <a:rPr lang="en-US" sz="2000" kern="1200" dirty="0" smtClean="0">
                          <a:solidFill>
                            <a:schemeClr val="dk1"/>
                          </a:solidFill>
                          <a:effectLst/>
                          <a:latin typeface="+mn-lt"/>
                          <a:ea typeface="+mn-ea"/>
                          <a:cs typeface="+mn-cs"/>
                        </a:rPr>
                        <a:t>Viking actual change: R2</a:t>
                      </a:r>
                    </a:p>
                    <a:p>
                      <a:pPr marL="0" algn="l" defTabSz="914400" rtl="0" eaLnBrk="1" latinLnBrk="0" hangingPunct="1"/>
                      <a:r>
                        <a:rPr lang="en-US" sz="2000" kern="1200" dirty="0" smtClean="0">
                          <a:solidFill>
                            <a:schemeClr val="dk1"/>
                          </a:solidFill>
                          <a:effectLst/>
                          <a:latin typeface="+mn-lt"/>
                          <a:ea typeface="+mn-ea"/>
                          <a:cs typeface="+mn-cs"/>
                        </a:rPr>
                        <a:t>The change reduce by 10% when R1 - R2 &gt;= 10% → Goal accomplished</a:t>
                      </a:r>
                    </a:p>
                  </a:txBody>
                  <a:tcPr>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path path="circle">
                        <a:fillToRect l="50000" t="50000" r="50000" b="50000"/>
                      </a:path>
                      <a:tileRect/>
                    </a:gradFill>
                  </a:tcPr>
                </a:tc>
              </a:tr>
              <a:tr h="419029">
                <a:tc>
                  <a:txBody>
                    <a:bodyPr/>
                    <a:lstStyle/>
                    <a:p>
                      <a:r>
                        <a:rPr lang="en-US" sz="2400" b="1" kern="1200" dirty="0" smtClean="0">
                          <a:solidFill>
                            <a:schemeClr val="dk1"/>
                          </a:solidFill>
                          <a:effectLst/>
                          <a:latin typeface="+mn-lt"/>
                          <a:ea typeface="+mn-ea"/>
                          <a:cs typeface="+mn-cs"/>
                        </a:rPr>
                        <a:t>Strengths</a:t>
                      </a:r>
                      <a:endParaRPr lang="en-US" sz="2400" dirty="0"/>
                    </a:p>
                  </a:txBody>
                  <a:tcPr>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path path="circle">
                        <a:fillToRect l="50000" t="50000" r="50000" b="50000"/>
                      </a:path>
                      <a:tileRect/>
                    </a:gradFill>
                  </a:tcPr>
                </a:tc>
                <a:tc>
                  <a:txBody>
                    <a:bodyPr/>
                    <a:lstStyle/>
                    <a:p>
                      <a:pPr marL="0" algn="l" defTabSz="914400" rtl="0" eaLnBrk="1" latinLnBrk="0" hangingPunct="1"/>
                      <a:endParaRPr lang="en-US" sz="2000" kern="1200" dirty="0">
                        <a:solidFill>
                          <a:schemeClr val="dk1"/>
                        </a:solidFill>
                        <a:effectLst/>
                        <a:latin typeface="+mn-lt"/>
                        <a:ea typeface="+mn-ea"/>
                        <a:cs typeface="+mn-cs"/>
                      </a:endParaRPr>
                    </a:p>
                  </a:txBody>
                  <a:tcPr>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path path="circle">
                        <a:fillToRect l="50000" t="50000" r="50000" b="50000"/>
                      </a:path>
                      <a:tileRect/>
                    </a:gradFill>
                  </a:tcPr>
                </a:tc>
              </a:tr>
              <a:tr h="678251">
                <a:tc>
                  <a:txBody>
                    <a:bodyPr/>
                    <a:lstStyle/>
                    <a:p>
                      <a:r>
                        <a:rPr lang="en-US" sz="2400" b="1" kern="1200" dirty="0" smtClean="0">
                          <a:solidFill>
                            <a:schemeClr val="dk1"/>
                          </a:solidFill>
                          <a:effectLst/>
                          <a:latin typeface="+mn-lt"/>
                          <a:ea typeface="+mn-ea"/>
                          <a:cs typeface="+mn-cs"/>
                        </a:rPr>
                        <a:t>Weaknesses</a:t>
                      </a:r>
                      <a:endParaRPr lang="en-US" sz="2400" dirty="0"/>
                    </a:p>
                  </a:txBody>
                  <a:tcPr>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path path="circle">
                        <a:fillToRect l="50000" t="50000" r="50000" b="50000"/>
                      </a:path>
                      <a:tileRect/>
                    </a:gradFill>
                  </a:tcPr>
                </a:tc>
                <a:tc>
                  <a:txBody>
                    <a:bodyPr/>
                    <a:lstStyle/>
                    <a:p>
                      <a:pPr marL="0" algn="l" defTabSz="914400" rtl="0" eaLnBrk="1" latinLnBrk="0" hangingPunct="1"/>
                      <a:r>
                        <a:rPr lang="en-US" sz="2000" kern="1200" dirty="0" smtClean="0">
                          <a:solidFill>
                            <a:schemeClr val="dk1"/>
                          </a:solidFill>
                          <a:effectLst/>
                          <a:latin typeface="+mn-lt"/>
                          <a:ea typeface="+mn-ea"/>
                          <a:cs typeface="+mn-cs"/>
                        </a:rPr>
                        <a:t>Can proceed only when the project has finished</a:t>
                      </a:r>
                    </a:p>
                  </a:txBody>
                  <a:tcPr>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path path="circle">
                        <a:fillToRect l="50000" t="50000" r="50000" b="50000"/>
                      </a:path>
                      <a:tileRect/>
                    </a:gradFill>
                  </a:tcPr>
                </a:tc>
              </a:tr>
            </a:tbl>
          </a:graphicData>
        </a:graphic>
      </p:graphicFrame>
    </p:spTree>
    <p:extLst>
      <p:ext uri="{BB962C8B-B14F-4D97-AF65-F5344CB8AC3E}">
        <p14:creationId xmlns:p14="http://schemas.microsoft.com/office/powerpoint/2010/main" val="3270929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anim calcmode="lin" valueType="num">
                                      <p:cBhvr>
                                        <p:cTn id="14" dur="500" fill="hold"/>
                                        <p:tgtEl>
                                          <p:spTgt spid="5"/>
                                        </p:tgtEl>
                                        <p:attrNameLst>
                                          <p:attrName>ppt_x</p:attrName>
                                        </p:attrNameLst>
                                      </p:cBhvr>
                                      <p:tavLst>
                                        <p:tav tm="0">
                                          <p:val>
                                            <p:strVal val="#ppt_x"/>
                                          </p:val>
                                        </p:tav>
                                        <p:tav tm="100000">
                                          <p:val>
                                            <p:strVal val="#ppt_x"/>
                                          </p:val>
                                        </p:tav>
                                      </p:tavLst>
                                    </p:anim>
                                    <p:anim calcmode="lin" valueType="num">
                                      <p:cBhvr>
                                        <p:cTn id="15"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GQM for Viking </a:t>
            </a:r>
            <a:r>
              <a:rPr lang="en-US" dirty="0" smtClean="0"/>
              <a:t>Project</a:t>
            </a:r>
            <a:endParaRPr lang="en-US" dirty="0"/>
          </a:p>
        </p:txBody>
      </p:sp>
      <p:sp>
        <p:nvSpPr>
          <p:cNvPr id="3" name="Content Placeholder 2"/>
          <p:cNvSpPr>
            <a:spLocks noGrp="1"/>
          </p:cNvSpPr>
          <p:nvPr>
            <p:ph idx="1"/>
          </p:nvPr>
        </p:nvSpPr>
        <p:spPr>
          <a:xfrm>
            <a:off x="1143000" y="1066800"/>
            <a:ext cx="7543800" cy="533400"/>
          </a:xfrm>
        </p:spPr>
        <p:txBody>
          <a:bodyPr/>
          <a:lstStyle/>
          <a:p>
            <a:pPr marL="0" lvl="0" indent="0" algn="ctr">
              <a:buNone/>
            </a:pPr>
            <a:r>
              <a:rPr lang="en-US" b="1" dirty="0" smtClean="0">
                <a:solidFill>
                  <a:schemeClr val="accent1">
                    <a:lumMod val="75000"/>
                  </a:schemeClr>
                </a:solidFill>
              </a:rPr>
              <a:t>7. Improve </a:t>
            </a:r>
            <a:r>
              <a:rPr lang="en-US" b="1" dirty="0">
                <a:solidFill>
                  <a:schemeClr val="accent1">
                    <a:lumMod val="75000"/>
                  </a:schemeClr>
                </a:solidFill>
              </a:rPr>
              <a:t>customer satisfaction</a:t>
            </a:r>
          </a:p>
        </p:txBody>
      </p:sp>
      <p:graphicFrame>
        <p:nvGraphicFramePr>
          <p:cNvPr id="5" name="Table 4"/>
          <p:cNvGraphicFramePr>
            <a:graphicFrameLocks noGrp="1"/>
          </p:cNvGraphicFramePr>
          <p:nvPr>
            <p:extLst>
              <p:ext uri="{D42A27DB-BD31-4B8C-83A1-F6EECF244321}">
                <p14:modId xmlns:p14="http://schemas.microsoft.com/office/powerpoint/2010/main" val="1954647854"/>
              </p:ext>
            </p:extLst>
          </p:nvPr>
        </p:nvGraphicFramePr>
        <p:xfrm>
          <a:off x="76200" y="1828800"/>
          <a:ext cx="8991600" cy="5143571"/>
        </p:xfrm>
        <a:graphic>
          <a:graphicData uri="http://schemas.openxmlformats.org/drawingml/2006/table">
            <a:tbl>
              <a:tblPr firstRow="1" bandRow="1">
                <a:tableStyleId>{5C22544A-7EE6-4342-B048-85BDC9FD1C3A}</a:tableStyleId>
              </a:tblPr>
              <a:tblGrid>
                <a:gridCol w="1752600"/>
                <a:gridCol w="7239000"/>
              </a:tblGrid>
              <a:tr h="678251">
                <a:tc>
                  <a:txBody>
                    <a:bodyPr/>
                    <a:lstStyle/>
                    <a:p>
                      <a:pPr algn="ctr"/>
                      <a:r>
                        <a:rPr lang="en-US" sz="2400" b="1" kern="1200" dirty="0" smtClean="0">
                          <a:solidFill>
                            <a:schemeClr val="lt1"/>
                          </a:solidFill>
                          <a:effectLst/>
                          <a:latin typeface="+mn-lt"/>
                          <a:ea typeface="+mn-ea"/>
                          <a:cs typeface="+mn-cs"/>
                        </a:rPr>
                        <a:t>Name</a:t>
                      </a:r>
                      <a:endParaRPr lang="en-US" sz="2400" dirty="0"/>
                    </a:p>
                  </a:txBody>
                  <a:tcPr>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lt1"/>
                          </a:solidFill>
                          <a:effectLst/>
                          <a:latin typeface="+mn-lt"/>
                          <a:ea typeface="+mn-ea"/>
                          <a:cs typeface="+mn-cs"/>
                        </a:rPr>
                        <a:t>Improve customer satisfaction</a:t>
                      </a:r>
                    </a:p>
                  </a:txBody>
                  <a:tcPr>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tcPr>
                </a:tc>
              </a:tr>
              <a:tr h="540949">
                <a:tc>
                  <a:txBody>
                    <a:bodyPr/>
                    <a:lstStyle/>
                    <a:p>
                      <a:r>
                        <a:rPr lang="en-US" sz="2400" b="1" kern="1200" dirty="0" smtClean="0">
                          <a:solidFill>
                            <a:schemeClr val="dk1"/>
                          </a:solidFill>
                          <a:effectLst/>
                          <a:latin typeface="+mn-lt"/>
                          <a:ea typeface="+mn-ea"/>
                          <a:cs typeface="+mn-cs"/>
                        </a:rPr>
                        <a:t>Definition</a:t>
                      </a:r>
                      <a:endParaRPr lang="en-US" sz="2400" dirty="0"/>
                    </a:p>
                  </a:txBody>
                  <a:tcPr>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lin ang="10800000" scaled="1"/>
                      <a:tileRect/>
                    </a:gradFill>
                  </a:tcPr>
                </a:tc>
                <a:tc>
                  <a:txBody>
                    <a:bodyPr/>
                    <a:lstStyle/>
                    <a:p>
                      <a:pPr marL="0" algn="l" defTabSz="914400" rtl="0" eaLnBrk="1" latinLnBrk="0" hangingPunct="1"/>
                      <a:r>
                        <a:rPr lang="en-US" sz="2000" kern="1200" dirty="0" smtClean="0">
                          <a:solidFill>
                            <a:schemeClr val="dk1"/>
                          </a:solidFill>
                          <a:effectLst/>
                          <a:latin typeface="+mn-lt"/>
                          <a:ea typeface="+mn-ea"/>
                          <a:cs typeface="+mn-cs"/>
                        </a:rPr>
                        <a:t>This metric calculate by  compare customer satisfaction through surveys in 2 months</a:t>
                      </a:r>
                      <a:endParaRPr lang="en-US" sz="2000" kern="1200" dirty="0">
                        <a:solidFill>
                          <a:schemeClr val="dk1"/>
                        </a:solidFill>
                        <a:effectLst/>
                        <a:latin typeface="+mn-lt"/>
                        <a:ea typeface="+mn-ea"/>
                        <a:cs typeface="+mn-cs"/>
                      </a:endParaRPr>
                    </a:p>
                  </a:txBody>
                  <a:tcPr>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lin ang="10800000" scaled="1"/>
                      <a:tileRect/>
                    </a:gradFill>
                  </a:tcPr>
                </a:tc>
              </a:tr>
              <a:tr h="1074349">
                <a:tc>
                  <a:txBody>
                    <a:bodyPr/>
                    <a:lstStyle/>
                    <a:p>
                      <a:r>
                        <a:rPr lang="en-US" sz="2400" b="1" kern="1200" dirty="0" smtClean="0">
                          <a:solidFill>
                            <a:schemeClr val="dk1"/>
                          </a:solidFill>
                          <a:effectLst/>
                          <a:latin typeface="+mn-lt"/>
                          <a:ea typeface="+mn-ea"/>
                          <a:cs typeface="+mn-cs"/>
                        </a:rPr>
                        <a:t>Goals and Question</a:t>
                      </a:r>
                      <a:endParaRPr lang="en-US" sz="2400" dirty="0"/>
                    </a:p>
                  </a:txBody>
                  <a:tcPr>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lin ang="10800000" scaled="1"/>
                      <a:tileRect/>
                    </a:gradFill>
                  </a:tcPr>
                </a:tc>
                <a:tc>
                  <a:txBody>
                    <a:bodyPr/>
                    <a:lstStyle/>
                    <a:p>
                      <a:pPr marL="0" algn="l" defTabSz="914400" rtl="0" eaLnBrk="1" latinLnBrk="0" hangingPunct="1"/>
                      <a:r>
                        <a:rPr lang="en-US" sz="2000" kern="1200" dirty="0" smtClean="0">
                          <a:solidFill>
                            <a:schemeClr val="dk1"/>
                          </a:solidFill>
                          <a:effectLst/>
                          <a:latin typeface="+mn-lt"/>
                          <a:ea typeface="+mn-ea"/>
                          <a:cs typeface="+mn-cs"/>
                        </a:rPr>
                        <a:t>Goal: Improve customer satisfaction by 10%</a:t>
                      </a:r>
                    </a:p>
                    <a:p>
                      <a:pPr marL="0" algn="l" defTabSz="914400" rtl="0" eaLnBrk="1" latinLnBrk="0" hangingPunct="1"/>
                      <a:r>
                        <a:rPr lang="en-US" sz="2000" kern="1200" dirty="0" smtClean="0">
                          <a:solidFill>
                            <a:schemeClr val="dk1"/>
                          </a:solidFill>
                          <a:effectLst/>
                          <a:latin typeface="+mn-lt"/>
                          <a:ea typeface="+mn-ea"/>
                          <a:cs typeface="+mn-cs"/>
                        </a:rPr>
                        <a:t>Question 1: What was customer satisfaction at the first survey?</a:t>
                      </a:r>
                    </a:p>
                    <a:p>
                      <a:pPr marL="0" algn="l" defTabSz="914400" rtl="0" eaLnBrk="1" latinLnBrk="0" hangingPunct="1"/>
                      <a:r>
                        <a:rPr lang="en-US" sz="2000" kern="1200" dirty="0" smtClean="0">
                          <a:solidFill>
                            <a:schemeClr val="dk1"/>
                          </a:solidFill>
                          <a:effectLst/>
                          <a:latin typeface="+mn-lt"/>
                          <a:ea typeface="+mn-ea"/>
                          <a:cs typeface="+mn-cs"/>
                        </a:rPr>
                        <a:t>Question 2: What was customer satisfaction at the second survey?</a:t>
                      </a:r>
                    </a:p>
                  </a:txBody>
                  <a:tcPr>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lin ang="10800000" scaled="1"/>
                      <a:tileRect/>
                    </a:gradFill>
                  </a:tcPr>
                </a:tc>
              </a:tr>
              <a:tr h="1196269">
                <a:tc>
                  <a:txBody>
                    <a:bodyPr/>
                    <a:lstStyle/>
                    <a:p>
                      <a:r>
                        <a:rPr lang="en-US" sz="2400" b="1" kern="1200" dirty="0" smtClean="0">
                          <a:solidFill>
                            <a:schemeClr val="dk1"/>
                          </a:solidFill>
                          <a:effectLst/>
                          <a:latin typeface="+mn-lt"/>
                          <a:ea typeface="+mn-ea"/>
                          <a:cs typeface="+mn-cs"/>
                        </a:rPr>
                        <a:t>Analysis Metric</a:t>
                      </a:r>
                      <a:endParaRPr lang="en-US" sz="2400" dirty="0"/>
                    </a:p>
                  </a:txBody>
                  <a:tcPr>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lin ang="10800000" scaled="1"/>
                      <a:tileRect/>
                    </a:gradFill>
                  </a:tcPr>
                </a:tc>
                <a:tc>
                  <a:txBody>
                    <a:bodyPr/>
                    <a:lstStyle/>
                    <a:p>
                      <a:pPr marL="0" algn="l" defTabSz="914400" rtl="0" eaLnBrk="1" latinLnBrk="0" hangingPunct="1"/>
                      <a:r>
                        <a:rPr lang="en-US" sz="2000" kern="1200" dirty="0" smtClean="0">
                          <a:solidFill>
                            <a:schemeClr val="dk1"/>
                          </a:solidFill>
                          <a:effectLst/>
                          <a:latin typeface="+mn-lt"/>
                          <a:ea typeface="+mn-ea"/>
                          <a:cs typeface="+mn-cs"/>
                        </a:rPr>
                        <a:t>Customer satisfaction at the first survey: R1</a:t>
                      </a:r>
                    </a:p>
                    <a:p>
                      <a:pPr marL="0" algn="l" defTabSz="914400" rtl="0" eaLnBrk="1" latinLnBrk="0" hangingPunct="1"/>
                      <a:r>
                        <a:rPr lang="en-US" sz="2000" kern="1200" dirty="0" smtClean="0">
                          <a:solidFill>
                            <a:schemeClr val="dk1"/>
                          </a:solidFill>
                          <a:effectLst/>
                          <a:latin typeface="+mn-lt"/>
                          <a:ea typeface="+mn-ea"/>
                          <a:cs typeface="+mn-cs"/>
                        </a:rPr>
                        <a:t>Customer satisfaction at the second survey: R2</a:t>
                      </a:r>
                    </a:p>
                    <a:p>
                      <a:pPr marL="0" algn="l" defTabSz="914400" rtl="0" eaLnBrk="1" latinLnBrk="0" hangingPunct="1"/>
                      <a:r>
                        <a:rPr lang="en-US" sz="2000" kern="1200" dirty="0" smtClean="0">
                          <a:solidFill>
                            <a:schemeClr val="dk1"/>
                          </a:solidFill>
                          <a:effectLst/>
                          <a:latin typeface="+mn-lt"/>
                          <a:ea typeface="+mn-ea"/>
                          <a:cs typeface="+mn-cs"/>
                        </a:rPr>
                        <a:t>The customer satisfaction improve by 10% when R1 - R2 &gt;= 10% → Goal accomplished</a:t>
                      </a:r>
                    </a:p>
                  </a:txBody>
                  <a:tcPr>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lin ang="10800000" scaled="1"/>
                      <a:tileRect/>
                    </a:gradFill>
                  </a:tcPr>
                </a:tc>
              </a:tr>
              <a:tr h="419029">
                <a:tc>
                  <a:txBody>
                    <a:bodyPr/>
                    <a:lstStyle/>
                    <a:p>
                      <a:r>
                        <a:rPr lang="en-US" sz="2400" b="1" kern="1200" dirty="0" smtClean="0">
                          <a:solidFill>
                            <a:schemeClr val="dk1"/>
                          </a:solidFill>
                          <a:effectLst/>
                          <a:latin typeface="+mn-lt"/>
                          <a:ea typeface="+mn-ea"/>
                          <a:cs typeface="+mn-cs"/>
                        </a:rPr>
                        <a:t>Strengths</a:t>
                      </a:r>
                      <a:endParaRPr lang="en-US" sz="2400" dirty="0"/>
                    </a:p>
                  </a:txBody>
                  <a:tcPr>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lin ang="10800000" scaled="1"/>
                      <a:tileRect/>
                    </a:gradFill>
                  </a:tcPr>
                </a:tc>
                <a:tc>
                  <a:txBody>
                    <a:bodyPr/>
                    <a:lstStyle/>
                    <a:p>
                      <a:pPr marL="0" algn="l" defTabSz="914400" rtl="0" eaLnBrk="1" latinLnBrk="0" hangingPunct="1"/>
                      <a:r>
                        <a:rPr lang="en-US" sz="2000" kern="1200" dirty="0" smtClean="0">
                          <a:solidFill>
                            <a:schemeClr val="dk1"/>
                          </a:solidFill>
                          <a:effectLst/>
                          <a:latin typeface="+mn-lt"/>
                          <a:ea typeface="+mn-ea"/>
                          <a:cs typeface="+mn-cs"/>
                        </a:rPr>
                        <a:t>Help team know which part in project need to be improved to satisfy customers.</a:t>
                      </a:r>
                      <a:endParaRPr lang="en-US" sz="2000" kern="1200" dirty="0">
                        <a:solidFill>
                          <a:schemeClr val="dk1"/>
                        </a:solidFill>
                        <a:effectLst/>
                        <a:latin typeface="+mn-lt"/>
                        <a:ea typeface="+mn-ea"/>
                        <a:cs typeface="+mn-cs"/>
                      </a:endParaRPr>
                    </a:p>
                  </a:txBody>
                  <a:tcPr>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lin ang="10800000" scaled="1"/>
                      <a:tileRect/>
                    </a:gradFill>
                  </a:tcPr>
                </a:tc>
              </a:tr>
              <a:tr h="678251">
                <a:tc>
                  <a:txBody>
                    <a:bodyPr/>
                    <a:lstStyle/>
                    <a:p>
                      <a:r>
                        <a:rPr lang="en-US" sz="2400" b="1" kern="1200" dirty="0" smtClean="0">
                          <a:solidFill>
                            <a:schemeClr val="dk1"/>
                          </a:solidFill>
                          <a:effectLst/>
                          <a:latin typeface="+mn-lt"/>
                          <a:ea typeface="+mn-ea"/>
                          <a:cs typeface="+mn-cs"/>
                        </a:rPr>
                        <a:t>Weaknesses</a:t>
                      </a:r>
                      <a:endParaRPr lang="en-US" sz="2400" dirty="0"/>
                    </a:p>
                  </a:txBody>
                  <a:tcPr>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lin ang="10800000" scaled="1"/>
                      <a:tileRect/>
                    </a:gradFill>
                  </a:tcPr>
                </a:tc>
                <a:tc>
                  <a:txBody>
                    <a:bodyPr/>
                    <a:lstStyle/>
                    <a:p>
                      <a:pPr marL="0" algn="l" defTabSz="914400" rtl="0" eaLnBrk="1" latinLnBrk="0" hangingPunct="1"/>
                      <a:r>
                        <a:rPr lang="en-US" sz="2000" kern="1200" dirty="0" smtClean="0">
                          <a:solidFill>
                            <a:schemeClr val="dk1"/>
                          </a:solidFill>
                          <a:effectLst/>
                          <a:latin typeface="+mn-lt"/>
                          <a:ea typeface="+mn-ea"/>
                          <a:cs typeface="+mn-cs"/>
                        </a:rPr>
                        <a:t>Can proceed only when the project has released</a:t>
                      </a:r>
                    </a:p>
                  </a:txBody>
                  <a:tcPr>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lin ang="10800000" scaled="1"/>
                      <a:tileRect/>
                    </a:gradFill>
                  </a:tcPr>
                </a:tc>
              </a:tr>
            </a:tbl>
          </a:graphicData>
        </a:graphic>
      </p:graphicFrame>
    </p:spTree>
    <p:extLst>
      <p:ext uri="{BB962C8B-B14F-4D97-AF65-F5344CB8AC3E}">
        <p14:creationId xmlns:p14="http://schemas.microsoft.com/office/powerpoint/2010/main" val="2050735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GQM for Viking </a:t>
            </a:r>
            <a:r>
              <a:rPr lang="en-US" dirty="0" smtClean="0"/>
              <a:t>Project</a:t>
            </a:r>
            <a:endParaRPr lang="en-US" dirty="0"/>
          </a:p>
        </p:txBody>
      </p:sp>
      <p:sp>
        <p:nvSpPr>
          <p:cNvPr id="3" name="Content Placeholder 2"/>
          <p:cNvSpPr>
            <a:spLocks noGrp="1"/>
          </p:cNvSpPr>
          <p:nvPr>
            <p:ph idx="1"/>
          </p:nvPr>
        </p:nvSpPr>
        <p:spPr>
          <a:xfrm>
            <a:off x="1447800" y="990600"/>
            <a:ext cx="6172200" cy="533400"/>
          </a:xfrm>
        </p:spPr>
        <p:txBody>
          <a:bodyPr/>
          <a:lstStyle/>
          <a:p>
            <a:pPr marL="0" lvl="0" indent="0" algn="ctr">
              <a:buNone/>
            </a:pPr>
            <a:r>
              <a:rPr lang="en-US" b="1" dirty="0" smtClean="0">
                <a:solidFill>
                  <a:srgbClr val="002060"/>
                </a:solidFill>
              </a:rPr>
              <a:t> 8. Increase </a:t>
            </a:r>
            <a:r>
              <a:rPr lang="en-US" b="1" dirty="0">
                <a:solidFill>
                  <a:srgbClr val="002060"/>
                </a:solidFill>
              </a:rPr>
              <a:t>team morale</a:t>
            </a:r>
          </a:p>
        </p:txBody>
      </p:sp>
      <p:graphicFrame>
        <p:nvGraphicFramePr>
          <p:cNvPr id="5" name="Table 4"/>
          <p:cNvGraphicFramePr>
            <a:graphicFrameLocks noGrp="1"/>
          </p:cNvGraphicFramePr>
          <p:nvPr>
            <p:extLst>
              <p:ext uri="{D42A27DB-BD31-4B8C-83A1-F6EECF244321}">
                <p14:modId xmlns:p14="http://schemas.microsoft.com/office/powerpoint/2010/main" val="95777038"/>
              </p:ext>
            </p:extLst>
          </p:nvPr>
        </p:nvGraphicFramePr>
        <p:xfrm>
          <a:off x="76200" y="1600200"/>
          <a:ext cx="8991600" cy="5255630"/>
        </p:xfrm>
        <a:graphic>
          <a:graphicData uri="http://schemas.openxmlformats.org/drawingml/2006/table">
            <a:tbl>
              <a:tblPr firstRow="1" bandRow="1">
                <a:tableStyleId>{5C22544A-7EE6-4342-B048-85BDC9FD1C3A}</a:tableStyleId>
              </a:tblPr>
              <a:tblGrid>
                <a:gridCol w="1752600"/>
                <a:gridCol w="7239000"/>
              </a:tblGrid>
              <a:tr h="678251">
                <a:tc>
                  <a:txBody>
                    <a:bodyPr/>
                    <a:lstStyle/>
                    <a:p>
                      <a:pPr algn="ctr"/>
                      <a:r>
                        <a:rPr lang="en-US" sz="2400" b="1" kern="1200" dirty="0" smtClean="0">
                          <a:solidFill>
                            <a:schemeClr val="lt1"/>
                          </a:solidFill>
                          <a:effectLst/>
                          <a:latin typeface="+mn-lt"/>
                          <a:ea typeface="+mn-ea"/>
                          <a:cs typeface="+mn-cs"/>
                        </a:rPr>
                        <a:t>Name</a:t>
                      </a:r>
                      <a:endParaRPr lang="en-US" sz="2400" dirty="0"/>
                    </a:p>
                  </a:txBody>
                  <a:tcPr>
                    <a:solidFill>
                      <a:srgbClr val="00006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lt1"/>
                          </a:solidFill>
                          <a:effectLst/>
                          <a:latin typeface="+mn-lt"/>
                          <a:ea typeface="+mn-ea"/>
                          <a:cs typeface="+mn-cs"/>
                        </a:rPr>
                        <a:t>Increase team morale</a:t>
                      </a:r>
                    </a:p>
                  </a:txBody>
                  <a:tcPr>
                    <a:solidFill>
                      <a:srgbClr val="000066"/>
                    </a:solidFill>
                  </a:tcPr>
                </a:tc>
              </a:tr>
              <a:tr h="540949">
                <a:tc>
                  <a:txBody>
                    <a:bodyPr/>
                    <a:lstStyle/>
                    <a:p>
                      <a:r>
                        <a:rPr lang="en-US" sz="2400" b="1" kern="1200" dirty="0" smtClean="0">
                          <a:solidFill>
                            <a:schemeClr val="dk1"/>
                          </a:solidFill>
                          <a:effectLst/>
                          <a:latin typeface="+mn-lt"/>
                          <a:ea typeface="+mn-ea"/>
                          <a:cs typeface="+mn-cs"/>
                        </a:rPr>
                        <a:t>Definition</a:t>
                      </a:r>
                      <a:endParaRPr lang="en-US" sz="2400" dirty="0"/>
                    </a:p>
                  </a:txBody>
                  <a:tcPr>
                    <a:gradFill flip="none" rotWithShape="1">
                      <a:gsLst>
                        <a:gs pos="0">
                          <a:srgbClr val="002060">
                            <a:tint val="66000"/>
                            <a:satMod val="160000"/>
                          </a:srgbClr>
                        </a:gs>
                        <a:gs pos="50000">
                          <a:srgbClr val="002060">
                            <a:tint val="44500"/>
                            <a:satMod val="160000"/>
                          </a:srgbClr>
                        </a:gs>
                        <a:gs pos="100000">
                          <a:srgbClr val="002060">
                            <a:tint val="23500"/>
                            <a:satMod val="160000"/>
                          </a:srgbClr>
                        </a:gs>
                      </a:gsLst>
                      <a:lin ang="10800000" scaled="1"/>
                      <a:tileRect/>
                    </a:gradFill>
                  </a:tcPr>
                </a:tc>
                <a:tc>
                  <a:txBody>
                    <a:bodyPr/>
                    <a:lstStyle/>
                    <a:p>
                      <a:pPr marL="0" algn="l" defTabSz="914400" rtl="0" eaLnBrk="1" latinLnBrk="0" hangingPunct="1"/>
                      <a:r>
                        <a:rPr lang="en-US" sz="2000" kern="1200" dirty="0" smtClean="0">
                          <a:solidFill>
                            <a:schemeClr val="dk1"/>
                          </a:solidFill>
                          <a:effectLst/>
                          <a:latin typeface="+mn-lt"/>
                          <a:ea typeface="+mn-ea"/>
                          <a:cs typeface="+mn-cs"/>
                        </a:rPr>
                        <a:t>This metric calculate by  compare team morale through surveys in 2 months</a:t>
                      </a:r>
                      <a:endParaRPr lang="en-US" sz="2000" kern="1200" dirty="0">
                        <a:solidFill>
                          <a:schemeClr val="dk1"/>
                        </a:solidFill>
                        <a:effectLst/>
                        <a:latin typeface="+mn-lt"/>
                        <a:ea typeface="+mn-ea"/>
                        <a:cs typeface="+mn-cs"/>
                      </a:endParaRPr>
                    </a:p>
                  </a:txBody>
                  <a:tcPr>
                    <a:gradFill flip="none" rotWithShape="1">
                      <a:gsLst>
                        <a:gs pos="0">
                          <a:srgbClr val="002060">
                            <a:tint val="66000"/>
                            <a:satMod val="160000"/>
                          </a:srgbClr>
                        </a:gs>
                        <a:gs pos="50000">
                          <a:srgbClr val="002060">
                            <a:tint val="44500"/>
                            <a:satMod val="160000"/>
                          </a:srgbClr>
                        </a:gs>
                        <a:gs pos="100000">
                          <a:srgbClr val="002060">
                            <a:tint val="23500"/>
                            <a:satMod val="160000"/>
                          </a:srgbClr>
                        </a:gs>
                      </a:gsLst>
                      <a:lin ang="10800000" scaled="1"/>
                      <a:tileRect/>
                    </a:gradFill>
                  </a:tcPr>
                </a:tc>
              </a:tr>
              <a:tr h="1074349">
                <a:tc>
                  <a:txBody>
                    <a:bodyPr/>
                    <a:lstStyle/>
                    <a:p>
                      <a:r>
                        <a:rPr lang="en-US" sz="2400" b="1" kern="1200" dirty="0" smtClean="0">
                          <a:solidFill>
                            <a:schemeClr val="dk1"/>
                          </a:solidFill>
                          <a:effectLst/>
                          <a:latin typeface="+mn-lt"/>
                          <a:ea typeface="+mn-ea"/>
                          <a:cs typeface="+mn-cs"/>
                        </a:rPr>
                        <a:t>Goals and Question</a:t>
                      </a:r>
                      <a:endParaRPr lang="en-US" sz="2400" dirty="0"/>
                    </a:p>
                  </a:txBody>
                  <a:tcPr>
                    <a:gradFill flip="none" rotWithShape="1">
                      <a:gsLst>
                        <a:gs pos="0">
                          <a:srgbClr val="002060">
                            <a:tint val="66000"/>
                            <a:satMod val="160000"/>
                          </a:srgbClr>
                        </a:gs>
                        <a:gs pos="50000">
                          <a:srgbClr val="002060">
                            <a:tint val="44500"/>
                            <a:satMod val="160000"/>
                          </a:srgbClr>
                        </a:gs>
                        <a:gs pos="100000">
                          <a:srgbClr val="002060">
                            <a:tint val="23500"/>
                            <a:satMod val="160000"/>
                          </a:srgbClr>
                        </a:gs>
                      </a:gsLst>
                      <a:lin ang="10800000" scaled="1"/>
                      <a:tileRect/>
                    </a:gradFill>
                  </a:tcPr>
                </a:tc>
                <a:tc>
                  <a:txBody>
                    <a:bodyPr/>
                    <a:lstStyle/>
                    <a:p>
                      <a:pPr marL="0" algn="l" defTabSz="914400" rtl="0" eaLnBrk="1" latinLnBrk="0" hangingPunct="1"/>
                      <a:r>
                        <a:rPr lang="en-US" sz="2000" kern="1200" dirty="0" smtClean="0">
                          <a:solidFill>
                            <a:schemeClr val="dk1"/>
                          </a:solidFill>
                          <a:effectLst/>
                          <a:latin typeface="+mn-lt"/>
                          <a:ea typeface="+mn-ea"/>
                          <a:cs typeface="+mn-cs"/>
                        </a:rPr>
                        <a:t>Goal: Increase team morale by 10%</a:t>
                      </a:r>
                    </a:p>
                    <a:p>
                      <a:pPr marL="0" algn="l" defTabSz="914400" rtl="0" eaLnBrk="1" latinLnBrk="0" hangingPunct="1"/>
                      <a:r>
                        <a:rPr lang="en-US" sz="2000" kern="1200" dirty="0" smtClean="0">
                          <a:solidFill>
                            <a:schemeClr val="dk1"/>
                          </a:solidFill>
                          <a:effectLst/>
                          <a:latin typeface="+mn-lt"/>
                          <a:ea typeface="+mn-ea"/>
                          <a:cs typeface="+mn-cs"/>
                        </a:rPr>
                        <a:t>Question 1: What was team morale at the first survey?</a:t>
                      </a:r>
                    </a:p>
                    <a:p>
                      <a:pPr marL="0" algn="l" defTabSz="914400" rtl="0" eaLnBrk="1" latinLnBrk="0" hangingPunct="1"/>
                      <a:r>
                        <a:rPr lang="en-US" sz="2000" kern="1200" dirty="0" smtClean="0">
                          <a:solidFill>
                            <a:schemeClr val="dk1"/>
                          </a:solidFill>
                          <a:effectLst/>
                          <a:latin typeface="+mn-lt"/>
                          <a:ea typeface="+mn-ea"/>
                          <a:cs typeface="+mn-cs"/>
                        </a:rPr>
                        <a:t>Question 2: What was team morale at the second survey?</a:t>
                      </a:r>
                    </a:p>
                  </a:txBody>
                  <a:tcPr>
                    <a:gradFill flip="none" rotWithShape="1">
                      <a:gsLst>
                        <a:gs pos="0">
                          <a:srgbClr val="002060">
                            <a:tint val="66000"/>
                            <a:satMod val="160000"/>
                          </a:srgbClr>
                        </a:gs>
                        <a:gs pos="50000">
                          <a:srgbClr val="002060">
                            <a:tint val="44500"/>
                            <a:satMod val="160000"/>
                          </a:srgbClr>
                        </a:gs>
                        <a:gs pos="100000">
                          <a:srgbClr val="002060">
                            <a:tint val="23500"/>
                            <a:satMod val="160000"/>
                          </a:srgbClr>
                        </a:gs>
                      </a:gsLst>
                      <a:lin ang="10800000" scaled="1"/>
                      <a:tileRect/>
                    </a:gradFill>
                  </a:tcPr>
                </a:tc>
              </a:tr>
              <a:tr h="1399910">
                <a:tc>
                  <a:txBody>
                    <a:bodyPr/>
                    <a:lstStyle/>
                    <a:p>
                      <a:r>
                        <a:rPr lang="en-US" sz="2400" b="1" kern="1200" dirty="0" smtClean="0">
                          <a:solidFill>
                            <a:schemeClr val="dk1"/>
                          </a:solidFill>
                          <a:effectLst/>
                          <a:latin typeface="+mn-lt"/>
                          <a:ea typeface="+mn-ea"/>
                          <a:cs typeface="+mn-cs"/>
                        </a:rPr>
                        <a:t>Analysis Metric</a:t>
                      </a:r>
                      <a:endParaRPr lang="en-US" sz="2400" dirty="0"/>
                    </a:p>
                  </a:txBody>
                  <a:tcPr>
                    <a:gradFill flip="none" rotWithShape="1">
                      <a:gsLst>
                        <a:gs pos="0">
                          <a:srgbClr val="002060">
                            <a:tint val="66000"/>
                            <a:satMod val="160000"/>
                          </a:srgbClr>
                        </a:gs>
                        <a:gs pos="50000">
                          <a:srgbClr val="002060">
                            <a:tint val="44500"/>
                            <a:satMod val="160000"/>
                          </a:srgbClr>
                        </a:gs>
                        <a:gs pos="100000">
                          <a:srgbClr val="002060">
                            <a:tint val="23500"/>
                            <a:satMod val="160000"/>
                          </a:srgbClr>
                        </a:gs>
                      </a:gsLst>
                      <a:lin ang="10800000" scaled="1"/>
                      <a:tileRect/>
                    </a:gradFill>
                  </a:tcPr>
                </a:tc>
                <a:tc>
                  <a:txBody>
                    <a:bodyPr/>
                    <a:lstStyle/>
                    <a:p>
                      <a:pPr marL="0" algn="l" defTabSz="914400" rtl="0" eaLnBrk="1" latinLnBrk="0" hangingPunct="1"/>
                      <a:r>
                        <a:rPr lang="en-US" sz="2000" kern="1200" dirty="0" smtClean="0">
                          <a:solidFill>
                            <a:schemeClr val="dk1"/>
                          </a:solidFill>
                          <a:effectLst/>
                          <a:latin typeface="+mn-lt"/>
                          <a:ea typeface="+mn-ea"/>
                          <a:cs typeface="+mn-cs"/>
                        </a:rPr>
                        <a:t>Team morale at the first survey: R1</a:t>
                      </a:r>
                    </a:p>
                    <a:p>
                      <a:pPr marL="0" algn="l" defTabSz="914400" rtl="0" eaLnBrk="1" latinLnBrk="0" hangingPunct="1"/>
                      <a:r>
                        <a:rPr lang="en-US" sz="2000" kern="1200" dirty="0" smtClean="0">
                          <a:solidFill>
                            <a:schemeClr val="dk1"/>
                          </a:solidFill>
                          <a:effectLst/>
                          <a:latin typeface="+mn-lt"/>
                          <a:ea typeface="+mn-ea"/>
                          <a:cs typeface="+mn-cs"/>
                        </a:rPr>
                        <a:t>Team morale at the second survey: R2</a:t>
                      </a:r>
                    </a:p>
                    <a:p>
                      <a:pPr marL="0" algn="l" defTabSz="914400" rtl="0" eaLnBrk="1" latinLnBrk="0" hangingPunct="1"/>
                      <a:r>
                        <a:rPr lang="en-US" sz="2000" kern="1200" dirty="0" smtClean="0">
                          <a:solidFill>
                            <a:schemeClr val="dk1"/>
                          </a:solidFill>
                          <a:effectLst/>
                          <a:latin typeface="+mn-lt"/>
                          <a:ea typeface="+mn-ea"/>
                          <a:cs typeface="+mn-cs"/>
                        </a:rPr>
                        <a:t>The team morale improve by 10% when R1 - R2 &gt;= 10% → Goal accomplished</a:t>
                      </a:r>
                    </a:p>
                  </a:txBody>
                  <a:tcPr>
                    <a:gradFill flip="none" rotWithShape="1">
                      <a:gsLst>
                        <a:gs pos="0">
                          <a:srgbClr val="002060">
                            <a:tint val="66000"/>
                            <a:satMod val="160000"/>
                          </a:srgbClr>
                        </a:gs>
                        <a:gs pos="50000">
                          <a:srgbClr val="002060">
                            <a:tint val="44500"/>
                            <a:satMod val="160000"/>
                          </a:srgbClr>
                        </a:gs>
                        <a:gs pos="100000">
                          <a:srgbClr val="002060">
                            <a:tint val="23500"/>
                            <a:satMod val="160000"/>
                          </a:srgbClr>
                        </a:gs>
                      </a:gsLst>
                      <a:lin ang="10800000" scaled="1"/>
                      <a:tileRect/>
                    </a:gradFill>
                  </a:tcPr>
                </a:tc>
              </a:tr>
              <a:tr h="678251">
                <a:tc>
                  <a:txBody>
                    <a:bodyPr/>
                    <a:lstStyle/>
                    <a:p>
                      <a:r>
                        <a:rPr lang="en-US" sz="2400" b="1" kern="1200" dirty="0" smtClean="0">
                          <a:solidFill>
                            <a:schemeClr val="dk1"/>
                          </a:solidFill>
                          <a:effectLst/>
                          <a:latin typeface="+mn-lt"/>
                          <a:ea typeface="+mn-ea"/>
                          <a:cs typeface="+mn-cs"/>
                        </a:rPr>
                        <a:t>Strengths</a:t>
                      </a:r>
                      <a:endParaRPr lang="en-US" sz="2400" dirty="0"/>
                    </a:p>
                  </a:txBody>
                  <a:tcPr>
                    <a:gradFill flip="none" rotWithShape="1">
                      <a:gsLst>
                        <a:gs pos="0">
                          <a:srgbClr val="002060">
                            <a:tint val="66000"/>
                            <a:satMod val="160000"/>
                          </a:srgbClr>
                        </a:gs>
                        <a:gs pos="50000">
                          <a:srgbClr val="002060">
                            <a:tint val="44500"/>
                            <a:satMod val="160000"/>
                          </a:srgbClr>
                        </a:gs>
                        <a:gs pos="100000">
                          <a:srgbClr val="002060">
                            <a:tint val="23500"/>
                            <a:satMod val="160000"/>
                          </a:srgbClr>
                        </a:gs>
                      </a:gsLst>
                      <a:lin ang="10800000" scaled="1"/>
                      <a:tileRect/>
                    </a:gradFill>
                  </a:tcPr>
                </a:tc>
                <a:tc>
                  <a:txBody>
                    <a:bodyPr/>
                    <a:lstStyle/>
                    <a:p>
                      <a:pPr marL="0" algn="l" defTabSz="914400" rtl="0" eaLnBrk="1" latinLnBrk="0" hangingPunct="1"/>
                      <a:r>
                        <a:rPr lang="en-US" sz="2000" kern="1200" dirty="0" smtClean="0">
                          <a:solidFill>
                            <a:schemeClr val="dk1"/>
                          </a:solidFill>
                          <a:effectLst/>
                          <a:latin typeface="+mn-lt"/>
                          <a:ea typeface="+mn-ea"/>
                          <a:cs typeface="+mn-cs"/>
                        </a:rPr>
                        <a:t>Help vice president or Executive manager know about team morale to have right actions in team treatment.</a:t>
                      </a:r>
                      <a:endParaRPr lang="en-US" sz="2000" kern="1200" dirty="0">
                        <a:solidFill>
                          <a:schemeClr val="dk1"/>
                        </a:solidFill>
                        <a:effectLst/>
                        <a:latin typeface="+mn-lt"/>
                        <a:ea typeface="+mn-ea"/>
                        <a:cs typeface="+mn-cs"/>
                      </a:endParaRPr>
                    </a:p>
                  </a:txBody>
                  <a:tcPr>
                    <a:gradFill flip="none" rotWithShape="1">
                      <a:gsLst>
                        <a:gs pos="0">
                          <a:srgbClr val="002060">
                            <a:tint val="66000"/>
                            <a:satMod val="160000"/>
                          </a:srgbClr>
                        </a:gs>
                        <a:gs pos="50000">
                          <a:srgbClr val="002060">
                            <a:tint val="44500"/>
                            <a:satMod val="160000"/>
                          </a:srgbClr>
                        </a:gs>
                        <a:gs pos="100000">
                          <a:srgbClr val="002060">
                            <a:tint val="23500"/>
                            <a:satMod val="160000"/>
                          </a:srgbClr>
                        </a:gs>
                      </a:gsLst>
                      <a:lin ang="10800000" scaled="1"/>
                      <a:tileRect/>
                    </a:gradFill>
                  </a:tcPr>
                </a:tc>
              </a:tr>
              <a:tr h="678251">
                <a:tc>
                  <a:txBody>
                    <a:bodyPr/>
                    <a:lstStyle/>
                    <a:p>
                      <a:r>
                        <a:rPr lang="en-US" sz="2400" b="1" kern="1200" dirty="0" smtClean="0">
                          <a:solidFill>
                            <a:schemeClr val="dk1"/>
                          </a:solidFill>
                          <a:effectLst/>
                          <a:latin typeface="+mn-lt"/>
                          <a:ea typeface="+mn-ea"/>
                          <a:cs typeface="+mn-cs"/>
                        </a:rPr>
                        <a:t>Weaknesses</a:t>
                      </a:r>
                      <a:endParaRPr lang="en-US" sz="2400" dirty="0"/>
                    </a:p>
                  </a:txBody>
                  <a:tcPr>
                    <a:gradFill flip="none" rotWithShape="1">
                      <a:gsLst>
                        <a:gs pos="0">
                          <a:srgbClr val="002060">
                            <a:tint val="66000"/>
                            <a:satMod val="160000"/>
                          </a:srgbClr>
                        </a:gs>
                        <a:gs pos="50000">
                          <a:srgbClr val="002060">
                            <a:tint val="44500"/>
                            <a:satMod val="160000"/>
                          </a:srgbClr>
                        </a:gs>
                        <a:gs pos="100000">
                          <a:srgbClr val="002060">
                            <a:tint val="23500"/>
                            <a:satMod val="160000"/>
                          </a:srgbClr>
                        </a:gs>
                      </a:gsLst>
                      <a:lin ang="10800000" scaled="1"/>
                      <a:tileRect/>
                    </a:gradFill>
                  </a:tcPr>
                </a:tc>
                <a:tc>
                  <a:txBody>
                    <a:bodyPr/>
                    <a:lstStyle/>
                    <a:p>
                      <a:pPr marL="0" algn="l" defTabSz="914400" rtl="0" eaLnBrk="1" latinLnBrk="0" hangingPunct="1"/>
                      <a:r>
                        <a:rPr lang="en-US" sz="2000" kern="1200" dirty="0" smtClean="0">
                          <a:solidFill>
                            <a:schemeClr val="dk1"/>
                          </a:solidFill>
                          <a:effectLst/>
                          <a:latin typeface="+mn-lt"/>
                          <a:ea typeface="+mn-ea"/>
                          <a:cs typeface="+mn-cs"/>
                        </a:rPr>
                        <a:t>Require team member’s honestly when answer survey.</a:t>
                      </a:r>
                    </a:p>
                    <a:p>
                      <a:pPr marL="0" algn="l" defTabSz="914400" rtl="0" eaLnBrk="1" latinLnBrk="0" hangingPunct="1"/>
                      <a:r>
                        <a:rPr lang="en-US" sz="2000" kern="1200" dirty="0" smtClean="0">
                          <a:solidFill>
                            <a:schemeClr val="dk1"/>
                          </a:solidFill>
                          <a:effectLst/>
                          <a:latin typeface="+mn-lt"/>
                          <a:ea typeface="+mn-ea"/>
                          <a:cs typeface="+mn-cs"/>
                        </a:rPr>
                        <a:t>Just compare the two months, small scale, accuracy is not high</a:t>
                      </a:r>
                    </a:p>
                  </a:txBody>
                  <a:tcPr>
                    <a:gradFill flip="none" rotWithShape="1">
                      <a:gsLst>
                        <a:gs pos="0">
                          <a:srgbClr val="002060">
                            <a:tint val="66000"/>
                            <a:satMod val="160000"/>
                          </a:srgbClr>
                        </a:gs>
                        <a:gs pos="50000">
                          <a:srgbClr val="002060">
                            <a:tint val="44500"/>
                            <a:satMod val="160000"/>
                          </a:srgbClr>
                        </a:gs>
                        <a:gs pos="100000">
                          <a:srgbClr val="002060">
                            <a:tint val="23500"/>
                            <a:satMod val="160000"/>
                          </a:srgbClr>
                        </a:gs>
                      </a:gsLst>
                      <a:lin ang="10800000" scaled="1"/>
                      <a:tileRect/>
                    </a:gradFill>
                  </a:tcPr>
                </a:tc>
              </a:tr>
            </a:tbl>
          </a:graphicData>
        </a:graphic>
      </p:graphicFrame>
    </p:spTree>
    <p:extLst>
      <p:ext uri="{BB962C8B-B14F-4D97-AF65-F5344CB8AC3E}">
        <p14:creationId xmlns:p14="http://schemas.microsoft.com/office/powerpoint/2010/main" val="369432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GQM for Viking </a:t>
            </a:r>
            <a:r>
              <a:rPr lang="en-US" dirty="0" smtClean="0"/>
              <a:t>Project</a:t>
            </a:r>
            <a:endParaRPr lang="en-US" dirty="0"/>
          </a:p>
        </p:txBody>
      </p:sp>
      <p:sp>
        <p:nvSpPr>
          <p:cNvPr id="3" name="Content Placeholder 2"/>
          <p:cNvSpPr>
            <a:spLocks noGrp="1"/>
          </p:cNvSpPr>
          <p:nvPr>
            <p:ph idx="1"/>
          </p:nvPr>
        </p:nvSpPr>
        <p:spPr>
          <a:xfrm>
            <a:off x="1447800" y="1219200"/>
            <a:ext cx="6172200" cy="533400"/>
          </a:xfrm>
        </p:spPr>
        <p:txBody>
          <a:bodyPr/>
          <a:lstStyle/>
          <a:p>
            <a:pPr marL="0" lvl="0" indent="0" algn="ctr">
              <a:buNone/>
            </a:pPr>
            <a:r>
              <a:rPr lang="en-US" b="1" dirty="0" smtClean="0">
                <a:solidFill>
                  <a:srgbClr val="7030A0"/>
                </a:solidFill>
              </a:rPr>
              <a:t>9. Reduce </a:t>
            </a:r>
            <a:r>
              <a:rPr lang="en-US" b="1" dirty="0">
                <a:solidFill>
                  <a:srgbClr val="7030A0"/>
                </a:solidFill>
              </a:rPr>
              <a:t>defects</a:t>
            </a:r>
          </a:p>
        </p:txBody>
      </p:sp>
      <p:graphicFrame>
        <p:nvGraphicFramePr>
          <p:cNvPr id="5" name="Table 4"/>
          <p:cNvGraphicFramePr>
            <a:graphicFrameLocks noGrp="1"/>
          </p:cNvGraphicFramePr>
          <p:nvPr>
            <p:extLst>
              <p:ext uri="{D42A27DB-BD31-4B8C-83A1-F6EECF244321}">
                <p14:modId xmlns:p14="http://schemas.microsoft.com/office/powerpoint/2010/main" val="874140262"/>
              </p:ext>
            </p:extLst>
          </p:nvPr>
        </p:nvGraphicFramePr>
        <p:xfrm>
          <a:off x="48905" y="1910219"/>
          <a:ext cx="8991600" cy="4871581"/>
        </p:xfrm>
        <a:graphic>
          <a:graphicData uri="http://schemas.openxmlformats.org/drawingml/2006/table">
            <a:tbl>
              <a:tblPr firstRow="1" bandRow="1">
                <a:tableStyleId>{5C22544A-7EE6-4342-B048-85BDC9FD1C3A}</a:tableStyleId>
              </a:tblPr>
              <a:tblGrid>
                <a:gridCol w="1752600"/>
                <a:gridCol w="7239000"/>
              </a:tblGrid>
              <a:tr h="654693">
                <a:tc>
                  <a:txBody>
                    <a:bodyPr/>
                    <a:lstStyle/>
                    <a:p>
                      <a:pPr algn="ctr"/>
                      <a:r>
                        <a:rPr lang="en-US" sz="2400" b="1" kern="1200" dirty="0" smtClean="0">
                          <a:solidFill>
                            <a:schemeClr val="lt1"/>
                          </a:solidFill>
                          <a:effectLst/>
                          <a:latin typeface="+mn-lt"/>
                          <a:ea typeface="+mn-ea"/>
                          <a:cs typeface="+mn-cs"/>
                        </a:rPr>
                        <a:t>Name</a:t>
                      </a:r>
                      <a:endParaRPr lang="en-US" sz="2400" dirty="0"/>
                    </a:p>
                  </a:txBody>
                  <a:tcPr>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2700000" scaled="1"/>
                      <a:tileRect/>
                    </a:gra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lt1"/>
                          </a:solidFill>
                          <a:effectLst/>
                          <a:latin typeface="+mn-lt"/>
                          <a:ea typeface="+mn-ea"/>
                          <a:cs typeface="+mn-cs"/>
                        </a:rPr>
                        <a:t>Reduce defects</a:t>
                      </a:r>
                    </a:p>
                  </a:txBody>
                  <a:tcPr>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2700000" scaled="1"/>
                      <a:tileRect/>
                    </a:gradFill>
                  </a:tcPr>
                </a:tc>
              </a:tr>
              <a:tr h="676690">
                <a:tc>
                  <a:txBody>
                    <a:bodyPr/>
                    <a:lstStyle/>
                    <a:p>
                      <a:r>
                        <a:rPr lang="en-US" sz="2400" b="1" kern="1200" dirty="0" smtClean="0">
                          <a:solidFill>
                            <a:schemeClr val="dk1"/>
                          </a:solidFill>
                          <a:effectLst/>
                          <a:latin typeface="+mn-lt"/>
                          <a:ea typeface="+mn-ea"/>
                          <a:cs typeface="+mn-cs"/>
                        </a:rPr>
                        <a:t>Definition</a:t>
                      </a:r>
                      <a:endParaRPr lang="en-US" sz="2400" dirty="0"/>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0800000" scaled="1"/>
                      <a:tileRect/>
                    </a:gradFill>
                  </a:tcPr>
                </a:tc>
                <a:tc>
                  <a:txBody>
                    <a:bodyPr/>
                    <a:lstStyle/>
                    <a:p>
                      <a:pPr marL="0" algn="l" defTabSz="914400" rtl="0" eaLnBrk="1" latinLnBrk="0" hangingPunct="1"/>
                      <a:r>
                        <a:rPr lang="en-US" sz="2000" kern="1200" dirty="0" smtClean="0">
                          <a:solidFill>
                            <a:schemeClr val="dk1"/>
                          </a:solidFill>
                          <a:effectLst/>
                          <a:latin typeface="+mn-lt"/>
                          <a:ea typeface="+mn-ea"/>
                          <a:cs typeface="+mn-cs"/>
                        </a:rPr>
                        <a:t>This metric calculate compare the </a:t>
                      </a:r>
                      <a:r>
                        <a:rPr lang="en-US" sz="2000" kern="1200" dirty="0" err="1" smtClean="0">
                          <a:solidFill>
                            <a:schemeClr val="dk1"/>
                          </a:solidFill>
                          <a:effectLst/>
                          <a:latin typeface="+mn-lt"/>
                          <a:ea typeface="+mn-ea"/>
                          <a:cs typeface="+mn-cs"/>
                        </a:rPr>
                        <a:t>deftect</a:t>
                      </a:r>
                      <a:r>
                        <a:rPr lang="en-US" sz="2000" kern="1200" dirty="0" smtClean="0">
                          <a:solidFill>
                            <a:schemeClr val="dk1"/>
                          </a:solidFill>
                          <a:effectLst/>
                          <a:latin typeface="+mn-lt"/>
                          <a:ea typeface="+mn-ea"/>
                          <a:cs typeface="+mn-cs"/>
                        </a:rPr>
                        <a:t> at the first testing and the second testing</a:t>
                      </a:r>
                      <a:endParaRPr lang="en-US" sz="2000" kern="1200" dirty="0">
                        <a:solidFill>
                          <a:schemeClr val="dk1"/>
                        </a:solidFill>
                        <a:effectLst/>
                        <a:latin typeface="+mn-lt"/>
                        <a:ea typeface="+mn-ea"/>
                        <a:cs typeface="+mn-cs"/>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0800000" scaled="1"/>
                      <a:tileRect/>
                    </a:gradFill>
                  </a:tcPr>
                </a:tc>
              </a:tr>
              <a:tr h="1037033">
                <a:tc>
                  <a:txBody>
                    <a:bodyPr/>
                    <a:lstStyle/>
                    <a:p>
                      <a:r>
                        <a:rPr lang="en-US" sz="2400" b="1" kern="1200" dirty="0" smtClean="0">
                          <a:solidFill>
                            <a:schemeClr val="dk1"/>
                          </a:solidFill>
                          <a:effectLst/>
                          <a:latin typeface="+mn-lt"/>
                          <a:ea typeface="+mn-ea"/>
                          <a:cs typeface="+mn-cs"/>
                        </a:rPr>
                        <a:t>Goals and Question</a:t>
                      </a:r>
                      <a:endParaRPr lang="en-US" sz="2400" dirty="0"/>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0800000" scaled="1"/>
                      <a:tileRect/>
                    </a:gradFill>
                  </a:tcPr>
                </a:tc>
                <a:tc>
                  <a:txBody>
                    <a:bodyPr/>
                    <a:lstStyle/>
                    <a:p>
                      <a:pPr marL="0" algn="l" defTabSz="914400" rtl="0" eaLnBrk="1" latinLnBrk="0" hangingPunct="1"/>
                      <a:r>
                        <a:rPr lang="en-US" sz="2000" kern="1200" dirty="0" smtClean="0">
                          <a:solidFill>
                            <a:schemeClr val="dk1"/>
                          </a:solidFill>
                          <a:effectLst/>
                          <a:latin typeface="+mn-lt"/>
                          <a:ea typeface="+mn-ea"/>
                          <a:cs typeface="+mn-cs"/>
                        </a:rPr>
                        <a:t>Goal: Reduce defects found by system test by 10%</a:t>
                      </a:r>
                    </a:p>
                    <a:p>
                      <a:pPr marL="0" algn="l" defTabSz="914400" rtl="0" eaLnBrk="1" latinLnBrk="0" hangingPunct="1"/>
                      <a:r>
                        <a:rPr lang="en-US" sz="2000" kern="1200" dirty="0" smtClean="0">
                          <a:solidFill>
                            <a:schemeClr val="dk1"/>
                          </a:solidFill>
                          <a:effectLst/>
                          <a:latin typeface="+mn-lt"/>
                          <a:ea typeface="+mn-ea"/>
                          <a:cs typeface="+mn-cs"/>
                        </a:rPr>
                        <a:t>Question 1: What was </a:t>
                      </a:r>
                      <a:r>
                        <a:rPr lang="en-US" sz="2000" kern="1200" dirty="0" err="1" smtClean="0">
                          <a:solidFill>
                            <a:schemeClr val="dk1"/>
                          </a:solidFill>
                          <a:effectLst/>
                          <a:latin typeface="+mn-lt"/>
                          <a:ea typeface="+mn-ea"/>
                          <a:cs typeface="+mn-cs"/>
                        </a:rPr>
                        <a:t>deftect</a:t>
                      </a:r>
                      <a:r>
                        <a:rPr lang="en-US" sz="2000" kern="1200" dirty="0" smtClean="0">
                          <a:solidFill>
                            <a:schemeClr val="dk1"/>
                          </a:solidFill>
                          <a:effectLst/>
                          <a:latin typeface="+mn-lt"/>
                          <a:ea typeface="+mn-ea"/>
                          <a:cs typeface="+mn-cs"/>
                        </a:rPr>
                        <a:t> at the first testing ?</a:t>
                      </a:r>
                    </a:p>
                    <a:p>
                      <a:pPr marL="0" algn="l" defTabSz="914400" rtl="0" eaLnBrk="1" latinLnBrk="0" hangingPunct="1"/>
                      <a:r>
                        <a:rPr lang="en-US" sz="2000" kern="1200" dirty="0" smtClean="0">
                          <a:solidFill>
                            <a:schemeClr val="dk1"/>
                          </a:solidFill>
                          <a:effectLst/>
                          <a:latin typeface="+mn-lt"/>
                          <a:ea typeface="+mn-ea"/>
                          <a:cs typeface="+mn-cs"/>
                        </a:rPr>
                        <a:t>Question 2: What was </a:t>
                      </a:r>
                      <a:r>
                        <a:rPr lang="en-US" sz="2000" kern="1200" dirty="0" err="1" smtClean="0">
                          <a:solidFill>
                            <a:schemeClr val="dk1"/>
                          </a:solidFill>
                          <a:effectLst/>
                          <a:latin typeface="+mn-lt"/>
                          <a:ea typeface="+mn-ea"/>
                          <a:cs typeface="+mn-cs"/>
                        </a:rPr>
                        <a:t>deftect</a:t>
                      </a:r>
                      <a:r>
                        <a:rPr lang="en-US" sz="2000" kern="1200" dirty="0" smtClean="0">
                          <a:solidFill>
                            <a:schemeClr val="dk1"/>
                          </a:solidFill>
                          <a:effectLst/>
                          <a:latin typeface="+mn-lt"/>
                          <a:ea typeface="+mn-ea"/>
                          <a:cs typeface="+mn-cs"/>
                        </a:rPr>
                        <a:t> at the second testing ?</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0800000" scaled="1"/>
                      <a:tileRect/>
                    </a:gradFill>
                  </a:tcPr>
                </a:tc>
              </a:tr>
              <a:tr h="1351286">
                <a:tc>
                  <a:txBody>
                    <a:bodyPr/>
                    <a:lstStyle/>
                    <a:p>
                      <a:r>
                        <a:rPr lang="en-US" sz="2400" b="1" kern="1200" dirty="0" smtClean="0">
                          <a:solidFill>
                            <a:schemeClr val="dk1"/>
                          </a:solidFill>
                          <a:effectLst/>
                          <a:latin typeface="+mn-lt"/>
                          <a:ea typeface="+mn-ea"/>
                          <a:cs typeface="+mn-cs"/>
                        </a:rPr>
                        <a:t>Analysis Metric</a:t>
                      </a:r>
                      <a:endParaRPr lang="en-US" sz="2400" dirty="0"/>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0800000" scaled="1"/>
                      <a:tileRect/>
                    </a:gradFill>
                  </a:tcPr>
                </a:tc>
                <a:tc>
                  <a:txBody>
                    <a:bodyPr/>
                    <a:lstStyle/>
                    <a:p>
                      <a:pPr marL="0" algn="l" defTabSz="914400" rtl="0" eaLnBrk="1" latinLnBrk="0" hangingPunct="1"/>
                      <a:r>
                        <a:rPr lang="en-US" sz="2000" kern="1200" dirty="0" smtClean="0">
                          <a:solidFill>
                            <a:schemeClr val="dk1"/>
                          </a:solidFill>
                          <a:effectLst/>
                          <a:latin typeface="+mn-lt"/>
                          <a:ea typeface="+mn-ea"/>
                          <a:cs typeface="+mn-cs"/>
                        </a:rPr>
                        <a:t>Defect at the first survey: R1</a:t>
                      </a:r>
                    </a:p>
                    <a:p>
                      <a:pPr marL="0" algn="l" defTabSz="914400" rtl="0" eaLnBrk="1" latinLnBrk="0" hangingPunct="1"/>
                      <a:r>
                        <a:rPr lang="en-US" sz="2000" kern="1200" dirty="0" smtClean="0">
                          <a:solidFill>
                            <a:schemeClr val="dk1"/>
                          </a:solidFill>
                          <a:effectLst/>
                          <a:latin typeface="+mn-lt"/>
                          <a:ea typeface="+mn-ea"/>
                          <a:cs typeface="+mn-cs"/>
                        </a:rPr>
                        <a:t>Defect at the second survey: R2</a:t>
                      </a:r>
                    </a:p>
                    <a:p>
                      <a:pPr marL="0" algn="l" defTabSz="914400" rtl="0" eaLnBrk="1" latinLnBrk="0" hangingPunct="1"/>
                      <a:r>
                        <a:rPr lang="en-US" sz="2000" kern="1200" dirty="0" smtClean="0">
                          <a:solidFill>
                            <a:schemeClr val="dk1"/>
                          </a:solidFill>
                          <a:effectLst/>
                          <a:latin typeface="+mn-lt"/>
                          <a:ea typeface="+mn-ea"/>
                          <a:cs typeface="+mn-cs"/>
                        </a:rPr>
                        <a:t>The defect reduce by 10% when R1 - R2 &gt;= 10% → Goal accomplished</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0800000" scaled="1"/>
                      <a:tileRect/>
                    </a:gradFill>
                  </a:tcPr>
                </a:tc>
              </a:tr>
              <a:tr h="472836">
                <a:tc>
                  <a:txBody>
                    <a:bodyPr/>
                    <a:lstStyle/>
                    <a:p>
                      <a:r>
                        <a:rPr lang="en-US" sz="2400" b="1" kern="1200" dirty="0" smtClean="0">
                          <a:solidFill>
                            <a:schemeClr val="dk1"/>
                          </a:solidFill>
                          <a:effectLst/>
                          <a:latin typeface="+mn-lt"/>
                          <a:ea typeface="+mn-ea"/>
                          <a:cs typeface="+mn-cs"/>
                        </a:rPr>
                        <a:t>Strengths</a:t>
                      </a:r>
                      <a:endParaRPr lang="en-US" sz="2400" dirty="0"/>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0800000" scaled="1"/>
                      <a:tileRect/>
                    </a:gradFill>
                  </a:tcPr>
                </a:tc>
                <a:tc>
                  <a:txBody>
                    <a:bodyPr/>
                    <a:lstStyle/>
                    <a:p>
                      <a:pPr marL="0" algn="l" defTabSz="914400" rtl="0" eaLnBrk="1" latinLnBrk="0" hangingPunct="1"/>
                      <a:r>
                        <a:rPr lang="en-US" sz="2000" kern="1200" dirty="0" smtClean="0">
                          <a:solidFill>
                            <a:schemeClr val="dk1"/>
                          </a:solidFill>
                          <a:effectLst/>
                          <a:latin typeface="+mn-lt"/>
                          <a:ea typeface="+mn-ea"/>
                          <a:cs typeface="+mn-cs"/>
                        </a:rPr>
                        <a:t>Easy to gather information, information clearly</a:t>
                      </a:r>
                      <a:endParaRPr lang="en-US" sz="2000" kern="1200" dirty="0">
                        <a:solidFill>
                          <a:schemeClr val="dk1"/>
                        </a:solidFill>
                        <a:effectLst/>
                        <a:latin typeface="+mn-lt"/>
                        <a:ea typeface="+mn-ea"/>
                        <a:cs typeface="+mn-cs"/>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0800000" scaled="1"/>
                      <a:tileRect/>
                    </a:gradFill>
                  </a:tcPr>
                </a:tc>
              </a:tr>
              <a:tr h="654693">
                <a:tc>
                  <a:txBody>
                    <a:bodyPr/>
                    <a:lstStyle/>
                    <a:p>
                      <a:r>
                        <a:rPr lang="en-US" sz="2400" b="1" kern="1200" dirty="0" smtClean="0">
                          <a:solidFill>
                            <a:schemeClr val="dk1"/>
                          </a:solidFill>
                          <a:effectLst/>
                          <a:latin typeface="+mn-lt"/>
                          <a:ea typeface="+mn-ea"/>
                          <a:cs typeface="+mn-cs"/>
                        </a:rPr>
                        <a:t>Weaknesses</a:t>
                      </a:r>
                      <a:endParaRPr lang="en-US" sz="2400" dirty="0"/>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0800000" scaled="1"/>
                      <a:tileRect/>
                    </a:gradFill>
                  </a:tcPr>
                </a:tc>
                <a:tc>
                  <a:txBody>
                    <a:bodyPr/>
                    <a:lstStyle/>
                    <a:p>
                      <a:pPr marL="0" algn="l" defTabSz="914400" rtl="0" eaLnBrk="1" latinLnBrk="0" hangingPunct="1"/>
                      <a:r>
                        <a:rPr lang="en-US" sz="2000" kern="1200" dirty="0" smtClean="0">
                          <a:solidFill>
                            <a:schemeClr val="dk1"/>
                          </a:solidFill>
                          <a:effectLst/>
                          <a:latin typeface="+mn-lt"/>
                          <a:ea typeface="+mn-ea"/>
                          <a:cs typeface="+mn-cs"/>
                        </a:rPr>
                        <a:t>Change requirement may affect defect</a:t>
                      </a: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0800000" scaled="1"/>
                      <a:tileRect/>
                    </a:gradFill>
                  </a:tcPr>
                </a:tc>
              </a:tr>
            </a:tbl>
          </a:graphicData>
        </a:graphic>
      </p:graphicFrame>
    </p:spTree>
    <p:extLst>
      <p:ext uri="{BB962C8B-B14F-4D97-AF65-F5344CB8AC3E}">
        <p14:creationId xmlns:p14="http://schemas.microsoft.com/office/powerpoint/2010/main" val="3718616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WordArt 2"/>
          <p:cNvSpPr>
            <a:spLocks noChangeArrowheads="1" noChangeShapeType="1" noTextEdit="1"/>
          </p:cNvSpPr>
          <p:nvPr/>
        </p:nvSpPr>
        <p:spPr bwMode="gray">
          <a:xfrm>
            <a:off x="3429000" y="2397919"/>
            <a:ext cx="5715000" cy="1488281"/>
          </a:xfrm>
          <a:prstGeom prst="rect">
            <a:avLst/>
          </a:prstGeom>
        </p:spPr>
        <p:txBody>
          <a:bodyPr wrap="none" fromWordArt="1">
            <a:prstTxWarp prst="textPlain">
              <a:avLst>
                <a:gd name="adj" fmla="val 50000"/>
              </a:avLst>
            </a:prstTxWarp>
          </a:bodyPr>
          <a:lstStyle/>
          <a:p>
            <a:pPr algn="ctr"/>
            <a:r>
              <a:rPr lang="en-US" sz="3600" kern="1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mj-lt"/>
                <a:ea typeface="Verdana"/>
                <a:cs typeface="Verdana"/>
              </a:rPr>
              <a:t>Thanks </a:t>
            </a:r>
          </a:p>
          <a:p>
            <a:pPr algn="ctr"/>
            <a:r>
              <a:rPr lang="en-US" sz="3600" kern="1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mj-lt"/>
                <a:ea typeface="Verdana"/>
                <a:cs typeface="Verdana"/>
              </a:rPr>
              <a:t>for your listening!</a:t>
            </a:r>
            <a:endParaRPr lang="en-US" sz="3600" kern="1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mj-lt"/>
              <a:ea typeface="Verdana"/>
              <a:cs typeface="Verdana"/>
            </a:endParaRPr>
          </a:p>
        </p:txBody>
      </p:sp>
      <p:pic>
        <p:nvPicPr>
          <p:cNvPr id="7"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3400" y="4158566"/>
            <a:ext cx="3629305" cy="27221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6562"/>
                                        </p:tgtEl>
                                        <p:attrNameLst>
                                          <p:attrName>style.visibility</p:attrName>
                                        </p:attrNameLst>
                                      </p:cBhvr>
                                      <p:to>
                                        <p:strVal val="visible"/>
                                      </p:to>
                                    </p:set>
                                    <p:animEffect transition="in" filter="barn(inVertical)">
                                      <p:cBhvr>
                                        <p:cTn id="7" dur="500"/>
                                        <p:tgtEl>
                                          <p:spTgt spid="66562"/>
                                        </p:tgtEl>
                                      </p:cBhvr>
                                    </p:animEffect>
                                  </p:childTnLst>
                                </p:cTn>
                              </p:par>
                            </p:childTnLst>
                          </p:cTn>
                        </p:par>
                        <p:par>
                          <p:cTn id="8" fill="hold">
                            <p:stCondLst>
                              <p:cond delay="500"/>
                            </p:stCondLst>
                            <p:childTnLst>
                              <p:par>
                                <p:cTn id="9" presetID="21"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heel(4)">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Introduction</a:t>
            </a:r>
          </a:p>
        </p:txBody>
      </p:sp>
      <p:sp>
        <p:nvSpPr>
          <p:cNvPr id="3" name="Content Placeholder 2"/>
          <p:cNvSpPr>
            <a:spLocks noGrp="1"/>
          </p:cNvSpPr>
          <p:nvPr>
            <p:ph idx="1"/>
          </p:nvPr>
        </p:nvSpPr>
        <p:spPr>
          <a:xfrm>
            <a:off x="457200" y="1219200"/>
            <a:ext cx="8229600" cy="6019800"/>
          </a:xfrm>
        </p:spPr>
        <p:txBody>
          <a:bodyPr/>
          <a:lstStyle/>
          <a:p>
            <a:pPr>
              <a:buFont typeface="Wingdings" pitchFamily="2" charset="2"/>
              <a:buChar char="Ø"/>
            </a:pPr>
            <a:r>
              <a:rPr lang="en-US" sz="2800" dirty="0"/>
              <a:t>This software measurement plan contains following </a:t>
            </a:r>
            <a:r>
              <a:rPr lang="en-US" sz="2800" dirty="0" smtClean="0"/>
              <a:t>information:</a:t>
            </a:r>
          </a:p>
          <a:p>
            <a:pPr lvl="1">
              <a:buFont typeface="Wingdings" pitchFamily="2" charset="2"/>
              <a:buChar char="§"/>
            </a:pPr>
            <a:r>
              <a:rPr lang="en-US" sz="2400" b="1" dirty="0" smtClean="0"/>
              <a:t>Measurement </a:t>
            </a:r>
            <a:r>
              <a:rPr lang="en-US" sz="2400" b="1" dirty="0"/>
              <a:t>Goals:</a:t>
            </a:r>
            <a:r>
              <a:rPr lang="en-US" sz="2400" dirty="0"/>
              <a:t> The goals of measurement program relative to the project in term of achievement, improvement and quality.</a:t>
            </a:r>
          </a:p>
          <a:p>
            <a:pPr lvl="1">
              <a:buFont typeface="Wingdings" pitchFamily="2" charset="2"/>
              <a:buChar char="§"/>
            </a:pPr>
            <a:r>
              <a:rPr lang="en-US" sz="2400" b="1" dirty="0"/>
              <a:t>Metrics: </a:t>
            </a:r>
            <a:r>
              <a:rPr lang="en-US" sz="2400" dirty="0"/>
              <a:t>The metrics that are to be synthesized at regulated intervals on the project to support the goals.</a:t>
            </a:r>
          </a:p>
          <a:p>
            <a:pPr lvl="1">
              <a:buFont typeface="Wingdings" pitchFamily="2" charset="2"/>
              <a:buChar char="§"/>
            </a:pPr>
            <a:r>
              <a:rPr lang="en-US" sz="2400" b="1" dirty="0"/>
              <a:t>Measurement process: </a:t>
            </a:r>
            <a:r>
              <a:rPr lang="en-US" sz="2400" dirty="0"/>
              <a:t>provide step by step to team to act for exactly and easy to implement collect and validate historical data as well as improve the process.</a:t>
            </a:r>
          </a:p>
          <a:p>
            <a:pPr lvl="1">
              <a:buFont typeface="Wingdings" pitchFamily="2" charset="2"/>
              <a:buChar char="§"/>
            </a:pPr>
            <a:r>
              <a:rPr lang="en-US" sz="2400" b="1" dirty="0"/>
              <a:t>Time and Roles: </a:t>
            </a:r>
            <a:r>
              <a:rPr lang="en-US" sz="2400" dirty="0"/>
              <a:t>this table provide role to each team members responsible for the metric to collect weekly, monthly or each release.</a:t>
            </a:r>
          </a:p>
          <a:p>
            <a:pPr lvl="2">
              <a:buFont typeface="Wingdings" pitchFamily="2" charset="2"/>
              <a:buChar char="Ø"/>
            </a:pPr>
            <a:endParaRPr lang="en-US" b="1" dirty="0" smtClean="0"/>
          </a:p>
          <a:p>
            <a:pPr lvl="1">
              <a:buFont typeface="Wingdings" pitchFamily="2" charset="2"/>
              <a:buChar char="Ø"/>
            </a:pP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Tree>
    <p:extLst>
      <p:ext uri="{BB962C8B-B14F-4D97-AF65-F5344CB8AC3E}">
        <p14:creationId xmlns:p14="http://schemas.microsoft.com/office/powerpoint/2010/main" val="3644494017"/>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8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76200" y="1219199"/>
            <a:ext cx="4191000" cy="6019801"/>
          </a:xfrm>
          <a:prstGeom prst="rect">
            <a:avLst/>
          </a:prstGeom>
          <a:noFill/>
          <a:extLst>
            <a:ext uri="{909E8E84-426E-40DD-AFC4-6F175D3DCCD1}">
              <a14:hiddenFill xmlns:a14="http://schemas.microsoft.com/office/drawing/2010/main">
                <a:solidFill>
                  <a:srgbClr val="FFFFFF"/>
                </a:solidFill>
              </a14:hiddenFill>
            </a:ext>
          </a:extLst>
        </p:spPr>
      </p:pic>
      <p:sp>
        <p:nvSpPr>
          <p:cNvPr id="35844" name="Line 4"/>
          <p:cNvSpPr>
            <a:spLocks noChangeShapeType="1"/>
          </p:cNvSpPr>
          <p:nvPr/>
        </p:nvSpPr>
        <p:spPr bwMode="black">
          <a:xfrm>
            <a:off x="2971800" y="3048000"/>
            <a:ext cx="4800600" cy="0"/>
          </a:xfrm>
          <a:prstGeom prst="line">
            <a:avLst/>
          </a:prstGeom>
          <a:noFill/>
          <a:ln w="28575" cap="rnd">
            <a:solidFill>
              <a:srgbClr val="00B05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7" name="Rectangle 7"/>
          <p:cNvSpPr>
            <a:spLocks noGrp="1" noChangeArrowheads="1"/>
          </p:cNvSpPr>
          <p:nvPr>
            <p:ph type="title"/>
          </p:nvPr>
        </p:nvSpPr>
        <p:spPr/>
        <p:txBody>
          <a:bodyPr/>
          <a:lstStyle/>
          <a:p>
            <a:r>
              <a:rPr lang="en-US" dirty="0"/>
              <a:t>Contents</a:t>
            </a:r>
          </a:p>
        </p:txBody>
      </p:sp>
      <p:sp>
        <p:nvSpPr>
          <p:cNvPr id="35848" name="Rectangle 8"/>
          <p:cNvSpPr>
            <a:spLocks noChangeArrowheads="1"/>
          </p:cNvSpPr>
          <p:nvPr/>
        </p:nvSpPr>
        <p:spPr bwMode="black">
          <a:xfrm>
            <a:off x="3657600" y="26670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Introduction</a:t>
            </a:r>
          </a:p>
        </p:txBody>
      </p:sp>
      <p:sp>
        <p:nvSpPr>
          <p:cNvPr id="35849" name="Line 9"/>
          <p:cNvSpPr>
            <a:spLocks noChangeShapeType="1"/>
          </p:cNvSpPr>
          <p:nvPr/>
        </p:nvSpPr>
        <p:spPr bwMode="black">
          <a:xfrm>
            <a:off x="2955925" y="3810000"/>
            <a:ext cx="4800600" cy="0"/>
          </a:xfrm>
          <a:prstGeom prst="line">
            <a:avLst/>
          </a:prstGeom>
          <a:noFill/>
          <a:ln w="28575" cap="rnd">
            <a:solidFill>
              <a:srgbClr val="C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0" name="Rectangle 10"/>
          <p:cNvSpPr>
            <a:spLocks noChangeArrowheads="1"/>
          </p:cNvSpPr>
          <p:nvPr/>
        </p:nvSpPr>
        <p:spPr bwMode="black">
          <a:xfrm>
            <a:off x="3608387" y="34290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Measurement Process</a:t>
            </a:r>
            <a:endParaRPr lang="en-US" dirty="0"/>
          </a:p>
        </p:txBody>
      </p:sp>
      <p:sp>
        <p:nvSpPr>
          <p:cNvPr id="35851" name="Line 11"/>
          <p:cNvSpPr>
            <a:spLocks noChangeShapeType="1"/>
          </p:cNvSpPr>
          <p:nvPr/>
        </p:nvSpPr>
        <p:spPr bwMode="black">
          <a:xfrm>
            <a:off x="2971800" y="4560888"/>
            <a:ext cx="4800600" cy="0"/>
          </a:xfrm>
          <a:prstGeom prst="line">
            <a:avLst/>
          </a:prstGeom>
          <a:noFill/>
          <a:ln w="28575" cap="rnd">
            <a:solidFill>
              <a:srgbClr val="7030A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2" name="Rectangle 12"/>
          <p:cNvSpPr>
            <a:spLocks noChangeArrowheads="1"/>
          </p:cNvSpPr>
          <p:nvPr/>
        </p:nvSpPr>
        <p:spPr bwMode="black">
          <a:xfrm>
            <a:off x="3518990" y="4168160"/>
            <a:ext cx="40248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en-US" dirty="0"/>
              <a:t>Time and Roles for collecting data</a:t>
            </a:r>
            <a:endParaRPr lang="en-US" dirty="0"/>
          </a:p>
        </p:txBody>
      </p:sp>
      <p:pic>
        <p:nvPicPr>
          <p:cNvPr id="55" name="Picture 59" descr="C:\Users\VOTINH\Desktop\HIT-hk2-N3\Logo HIT\HIT-Bi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56525" y="5805226"/>
            <a:ext cx="1611954" cy="1209055"/>
          </a:xfrm>
          <a:prstGeom prst="rect">
            <a:avLst/>
          </a:prstGeom>
          <a:noFill/>
          <a:extLst>
            <a:ext uri="{909E8E84-426E-40DD-AFC4-6F175D3DCCD1}">
              <a14:hiddenFill xmlns:a14="http://schemas.microsoft.com/office/drawing/2010/main">
                <a:solidFill>
                  <a:srgbClr val="FFFFFF"/>
                </a:solidFill>
              </a14:hiddenFill>
            </a:ext>
          </a:extLst>
        </p:spPr>
      </p:pic>
      <p:sp>
        <p:nvSpPr>
          <p:cNvPr id="33" name="Line 9"/>
          <p:cNvSpPr>
            <a:spLocks noChangeShapeType="1"/>
          </p:cNvSpPr>
          <p:nvPr/>
        </p:nvSpPr>
        <p:spPr bwMode="black">
          <a:xfrm>
            <a:off x="2955925" y="5410200"/>
            <a:ext cx="4800600" cy="0"/>
          </a:xfrm>
          <a:prstGeom prst="line">
            <a:avLst/>
          </a:prstGeom>
          <a:noFill/>
          <a:ln w="28575" cap="rnd">
            <a:solidFill>
              <a:schemeClr val="accent6">
                <a:lumMod val="60000"/>
                <a:lumOff val="40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4" name="Rectangle 10"/>
          <p:cNvSpPr>
            <a:spLocks noChangeArrowheads="1"/>
          </p:cNvSpPr>
          <p:nvPr/>
        </p:nvSpPr>
        <p:spPr bwMode="black">
          <a:xfrm>
            <a:off x="3608387" y="4964668"/>
            <a:ext cx="42063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en-US" dirty="0"/>
              <a:t>Management Goals and </a:t>
            </a:r>
            <a:r>
              <a:rPr lang="en-US" dirty="0" smtClean="0"/>
              <a:t>Sub goals</a:t>
            </a:r>
            <a:endParaRPr lang="en-US" dirty="0"/>
          </a:p>
        </p:txBody>
      </p:sp>
      <p:sp>
        <p:nvSpPr>
          <p:cNvPr id="42" name="Line 9"/>
          <p:cNvSpPr>
            <a:spLocks noChangeShapeType="1"/>
          </p:cNvSpPr>
          <p:nvPr/>
        </p:nvSpPr>
        <p:spPr bwMode="black">
          <a:xfrm>
            <a:off x="2955925" y="6096000"/>
            <a:ext cx="4800600" cy="0"/>
          </a:xfrm>
          <a:prstGeom prst="line">
            <a:avLst/>
          </a:prstGeom>
          <a:noFill/>
          <a:ln w="28575" cap="rnd">
            <a:solidFill>
              <a:srgbClr val="00206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3" name="Rectangle 10"/>
          <p:cNvSpPr>
            <a:spLocks noChangeArrowheads="1"/>
          </p:cNvSpPr>
          <p:nvPr/>
        </p:nvSpPr>
        <p:spPr bwMode="black">
          <a:xfrm>
            <a:off x="3608387" y="5726668"/>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GQM for Viking Project</a:t>
            </a:r>
          </a:p>
        </p:txBody>
      </p:sp>
      <p:grpSp>
        <p:nvGrpSpPr>
          <p:cNvPr id="84" name="Group 94"/>
          <p:cNvGrpSpPr>
            <a:grpSpLocks/>
          </p:cNvGrpSpPr>
          <p:nvPr/>
        </p:nvGrpSpPr>
        <p:grpSpPr bwMode="auto">
          <a:xfrm>
            <a:off x="2955925" y="2642632"/>
            <a:ext cx="393700" cy="393700"/>
            <a:chOff x="2543" y="1006"/>
            <a:chExt cx="416" cy="416"/>
          </a:xfrm>
          <a:solidFill>
            <a:srgbClr val="2B7C02"/>
          </a:solidFill>
          <a:effectLst>
            <a:outerShdw blurRad="76200" dir="13500000" sy="23000" kx="1200000" algn="br" rotWithShape="0">
              <a:prstClr val="black">
                <a:alpha val="20000"/>
              </a:prstClr>
            </a:outerShdw>
          </a:effectLst>
        </p:grpSpPr>
        <p:sp>
          <p:nvSpPr>
            <p:cNvPr id="85" name="Oval 52"/>
            <p:cNvSpPr>
              <a:spLocks noChangeArrowheads="1"/>
            </p:cNvSpPr>
            <p:nvPr/>
          </p:nvSpPr>
          <p:spPr bwMode="gray">
            <a:xfrm>
              <a:off x="2543" y="1006"/>
              <a:ext cx="416" cy="416"/>
            </a:xfrm>
            <a:prstGeom prst="ellipse">
              <a:avLst/>
            </a:prstGeom>
            <a:grp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86" name="Group 53"/>
            <p:cNvGrpSpPr>
              <a:grpSpLocks/>
            </p:cNvGrpSpPr>
            <p:nvPr/>
          </p:nvGrpSpPr>
          <p:grpSpPr bwMode="auto">
            <a:xfrm rot="-2288454">
              <a:off x="2578" y="1034"/>
              <a:ext cx="348" cy="356"/>
              <a:chOff x="887" y="2040"/>
              <a:chExt cx="433" cy="422"/>
            </a:xfrm>
            <a:grpFill/>
          </p:grpSpPr>
          <p:pic>
            <p:nvPicPr>
              <p:cNvPr id="88" name="Picture 54"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grpFill/>
              <a:extLst/>
            </p:spPr>
          </p:pic>
          <p:sp>
            <p:nvSpPr>
              <p:cNvPr id="89" name="Oval 55"/>
              <p:cNvSpPr>
                <a:spLocks noChangeArrowheads="1"/>
              </p:cNvSpPr>
              <p:nvPr/>
            </p:nvSpPr>
            <p:spPr bwMode="gray">
              <a:xfrm>
                <a:off x="887" y="2040"/>
                <a:ext cx="433" cy="422"/>
              </a:xfrm>
              <a:prstGeom prst="ellipse">
                <a:avLst/>
              </a:prstGeom>
              <a:grp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90" name="Picture 56"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grpFill/>
              <a:extLst/>
            </p:spPr>
          </p:pic>
        </p:grpSp>
        <p:pic>
          <p:nvPicPr>
            <p:cNvPr id="87" name="Picture 57"/>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91" name="Group 93"/>
          <p:cNvGrpSpPr>
            <a:grpSpLocks/>
          </p:cNvGrpSpPr>
          <p:nvPr/>
        </p:nvGrpSpPr>
        <p:grpSpPr bwMode="auto">
          <a:xfrm>
            <a:off x="2971800" y="3416300"/>
            <a:ext cx="393700" cy="393700"/>
            <a:chOff x="3071" y="1006"/>
            <a:chExt cx="416" cy="416"/>
          </a:xfrm>
          <a:solidFill>
            <a:srgbClr val="FF0000"/>
          </a:solidFill>
        </p:grpSpPr>
        <p:sp>
          <p:nvSpPr>
            <p:cNvPr id="92" name="Oval 62"/>
            <p:cNvSpPr>
              <a:spLocks noChangeArrowheads="1"/>
            </p:cNvSpPr>
            <p:nvPr/>
          </p:nvSpPr>
          <p:spPr bwMode="gray">
            <a:xfrm>
              <a:off x="3071" y="1006"/>
              <a:ext cx="416" cy="416"/>
            </a:xfrm>
            <a:prstGeom prst="ellipse">
              <a:avLst/>
            </a:prstGeom>
            <a:grp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93" name="Group 63"/>
            <p:cNvGrpSpPr>
              <a:grpSpLocks/>
            </p:cNvGrpSpPr>
            <p:nvPr/>
          </p:nvGrpSpPr>
          <p:grpSpPr bwMode="auto">
            <a:xfrm rot="-2288454">
              <a:off x="3106" y="1034"/>
              <a:ext cx="348" cy="356"/>
              <a:chOff x="887" y="2040"/>
              <a:chExt cx="433" cy="422"/>
            </a:xfrm>
            <a:grpFill/>
          </p:grpSpPr>
          <p:pic>
            <p:nvPicPr>
              <p:cNvPr id="95" name="Picture 64"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grpFill/>
              <a:extLst/>
            </p:spPr>
          </p:pic>
          <p:sp>
            <p:nvSpPr>
              <p:cNvPr id="96" name="Oval 65"/>
              <p:cNvSpPr>
                <a:spLocks noChangeArrowheads="1"/>
              </p:cNvSpPr>
              <p:nvPr/>
            </p:nvSpPr>
            <p:spPr bwMode="gray">
              <a:xfrm>
                <a:off x="887" y="2040"/>
                <a:ext cx="433" cy="422"/>
              </a:xfrm>
              <a:prstGeom prst="ellipse">
                <a:avLst/>
              </a:prstGeom>
              <a:grp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97" name="Picture 66"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grpFill/>
              <a:extLst/>
            </p:spPr>
          </p:pic>
        </p:grpSp>
        <p:pic>
          <p:nvPicPr>
            <p:cNvPr id="94" name="Picture 86"/>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98" name="Group 92"/>
          <p:cNvGrpSpPr>
            <a:grpSpLocks/>
          </p:cNvGrpSpPr>
          <p:nvPr/>
        </p:nvGrpSpPr>
        <p:grpSpPr bwMode="auto">
          <a:xfrm>
            <a:off x="2959100" y="4143792"/>
            <a:ext cx="393700" cy="393700"/>
            <a:chOff x="3647" y="1006"/>
            <a:chExt cx="416" cy="416"/>
          </a:xfrm>
          <a:solidFill>
            <a:srgbClr val="7030A0"/>
          </a:solidFill>
        </p:grpSpPr>
        <p:sp>
          <p:nvSpPr>
            <p:cNvPr id="99" name="Oval 67"/>
            <p:cNvSpPr>
              <a:spLocks noChangeArrowheads="1"/>
            </p:cNvSpPr>
            <p:nvPr/>
          </p:nvSpPr>
          <p:spPr bwMode="gray">
            <a:xfrm>
              <a:off x="3647" y="1006"/>
              <a:ext cx="416" cy="416"/>
            </a:xfrm>
            <a:prstGeom prst="ellipse">
              <a:avLst/>
            </a:prstGeom>
            <a:grp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100" name="Group 68"/>
            <p:cNvGrpSpPr>
              <a:grpSpLocks/>
            </p:cNvGrpSpPr>
            <p:nvPr/>
          </p:nvGrpSpPr>
          <p:grpSpPr bwMode="auto">
            <a:xfrm rot="-2288454">
              <a:off x="3682" y="1034"/>
              <a:ext cx="348" cy="356"/>
              <a:chOff x="887" y="2040"/>
              <a:chExt cx="433" cy="422"/>
            </a:xfrm>
            <a:grpFill/>
          </p:grpSpPr>
          <p:pic>
            <p:nvPicPr>
              <p:cNvPr id="102" name="Picture 69"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grpFill/>
              <a:extLst/>
            </p:spPr>
          </p:pic>
          <p:sp>
            <p:nvSpPr>
              <p:cNvPr id="103" name="Oval 70"/>
              <p:cNvSpPr>
                <a:spLocks noChangeArrowheads="1"/>
              </p:cNvSpPr>
              <p:nvPr/>
            </p:nvSpPr>
            <p:spPr bwMode="gray">
              <a:xfrm>
                <a:off x="887" y="2040"/>
                <a:ext cx="433" cy="422"/>
              </a:xfrm>
              <a:prstGeom prst="ellipse">
                <a:avLst/>
              </a:prstGeom>
              <a:grp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104" name="Picture 71"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grpFill/>
              <a:extLst/>
            </p:spPr>
          </p:pic>
        </p:grpSp>
        <p:pic>
          <p:nvPicPr>
            <p:cNvPr id="101" name="Picture 87"/>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5" name="Group 91"/>
          <p:cNvGrpSpPr>
            <a:grpSpLocks/>
          </p:cNvGrpSpPr>
          <p:nvPr/>
        </p:nvGrpSpPr>
        <p:grpSpPr bwMode="auto">
          <a:xfrm>
            <a:off x="2948139" y="4964668"/>
            <a:ext cx="393700" cy="393700"/>
            <a:chOff x="4213" y="1006"/>
            <a:chExt cx="416" cy="416"/>
          </a:xfrm>
          <a:solidFill>
            <a:srgbClr val="D0D505"/>
          </a:solidFill>
        </p:grpSpPr>
        <p:sp>
          <p:nvSpPr>
            <p:cNvPr id="106" name="Oval 72"/>
            <p:cNvSpPr>
              <a:spLocks noChangeArrowheads="1"/>
            </p:cNvSpPr>
            <p:nvPr/>
          </p:nvSpPr>
          <p:spPr bwMode="gray">
            <a:xfrm>
              <a:off x="4213" y="1006"/>
              <a:ext cx="416" cy="416"/>
            </a:xfrm>
            <a:prstGeom prst="ellipse">
              <a:avLst/>
            </a:prstGeom>
            <a:grp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107" name="Group 73"/>
            <p:cNvGrpSpPr>
              <a:grpSpLocks/>
            </p:cNvGrpSpPr>
            <p:nvPr/>
          </p:nvGrpSpPr>
          <p:grpSpPr bwMode="auto">
            <a:xfrm rot="-2288454">
              <a:off x="4248" y="1034"/>
              <a:ext cx="348" cy="356"/>
              <a:chOff x="887" y="2040"/>
              <a:chExt cx="433" cy="422"/>
            </a:xfrm>
            <a:grpFill/>
          </p:grpSpPr>
          <p:pic>
            <p:nvPicPr>
              <p:cNvPr id="109" name="Picture 74"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grpFill/>
              <a:extLst/>
            </p:spPr>
          </p:pic>
          <p:sp>
            <p:nvSpPr>
              <p:cNvPr id="110" name="Oval 75"/>
              <p:cNvSpPr>
                <a:spLocks noChangeArrowheads="1"/>
              </p:cNvSpPr>
              <p:nvPr/>
            </p:nvSpPr>
            <p:spPr bwMode="gray">
              <a:xfrm>
                <a:off x="887" y="2040"/>
                <a:ext cx="433" cy="422"/>
              </a:xfrm>
              <a:prstGeom prst="ellipse">
                <a:avLst/>
              </a:prstGeom>
              <a:grp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111" name="Picture 76"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grpFill/>
              <a:extLst/>
            </p:spPr>
          </p:pic>
        </p:grpSp>
        <p:pic>
          <p:nvPicPr>
            <p:cNvPr id="108" name="Picture 88"/>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12" name="Group 91"/>
          <p:cNvGrpSpPr>
            <a:grpSpLocks/>
          </p:cNvGrpSpPr>
          <p:nvPr/>
        </p:nvGrpSpPr>
        <p:grpSpPr bwMode="auto">
          <a:xfrm>
            <a:off x="2973692" y="5702228"/>
            <a:ext cx="393700" cy="393700"/>
            <a:chOff x="4213" y="1006"/>
            <a:chExt cx="416" cy="416"/>
          </a:xfrm>
          <a:solidFill>
            <a:srgbClr val="000066"/>
          </a:solidFill>
        </p:grpSpPr>
        <p:sp>
          <p:nvSpPr>
            <p:cNvPr id="113" name="Oval 72"/>
            <p:cNvSpPr>
              <a:spLocks noChangeArrowheads="1"/>
            </p:cNvSpPr>
            <p:nvPr/>
          </p:nvSpPr>
          <p:spPr bwMode="gray">
            <a:xfrm>
              <a:off x="4213" y="1006"/>
              <a:ext cx="416" cy="416"/>
            </a:xfrm>
            <a:prstGeom prst="ellipse">
              <a:avLst/>
            </a:prstGeom>
            <a:grp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114" name="Group 73"/>
            <p:cNvGrpSpPr>
              <a:grpSpLocks/>
            </p:cNvGrpSpPr>
            <p:nvPr/>
          </p:nvGrpSpPr>
          <p:grpSpPr bwMode="auto">
            <a:xfrm rot="-2288454">
              <a:off x="4248" y="1034"/>
              <a:ext cx="348" cy="356"/>
              <a:chOff x="887" y="2040"/>
              <a:chExt cx="433" cy="422"/>
            </a:xfrm>
            <a:grpFill/>
          </p:grpSpPr>
          <p:pic>
            <p:nvPicPr>
              <p:cNvPr id="116" name="Picture 74" descr="circuler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grpFill/>
              <a:extLst/>
            </p:spPr>
          </p:pic>
          <p:sp>
            <p:nvSpPr>
              <p:cNvPr id="117" name="Oval 75"/>
              <p:cNvSpPr>
                <a:spLocks noChangeArrowheads="1"/>
              </p:cNvSpPr>
              <p:nvPr/>
            </p:nvSpPr>
            <p:spPr bwMode="gray">
              <a:xfrm>
                <a:off x="887" y="2040"/>
                <a:ext cx="433" cy="422"/>
              </a:xfrm>
              <a:prstGeom prst="ellipse">
                <a:avLst/>
              </a:prstGeom>
              <a:grp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118" name="Picture 76" descr="Pictur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grpFill/>
              <a:extLst/>
            </p:spPr>
          </p:pic>
        </p:grpSp>
        <p:pic>
          <p:nvPicPr>
            <p:cNvPr id="115" name="Picture 88"/>
            <p:cNvPicPr>
              <a:picLocks noChangeAspect="1" noChangeArrowheads="1"/>
            </p:cNvPicPr>
            <p:nvPr/>
          </p:nvPicPr>
          <p:blipFill>
            <a:blip r:embed="rId6"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9" name="Striped Right Arrow 118"/>
          <p:cNvSpPr/>
          <p:nvPr/>
        </p:nvSpPr>
        <p:spPr bwMode="auto">
          <a:xfrm rot="10800000">
            <a:off x="5943149" y="3114030"/>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3248334155"/>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5848"/>
                                        </p:tgtEl>
                                        <p:attrNameLst>
                                          <p:attrName>style.visibility</p:attrName>
                                        </p:attrNameLst>
                                      </p:cBhvr>
                                      <p:to>
                                        <p:strVal val="visible"/>
                                      </p:to>
                                    </p:set>
                                    <p:anim calcmode="lin" valueType="num">
                                      <p:cBhvr>
                                        <p:cTn id="7" dur="1000" fill="hold"/>
                                        <p:tgtEl>
                                          <p:spTgt spid="35848"/>
                                        </p:tgtEl>
                                        <p:attrNameLst>
                                          <p:attrName>ppt_w</p:attrName>
                                        </p:attrNameLst>
                                      </p:cBhvr>
                                      <p:tavLst>
                                        <p:tav tm="0">
                                          <p:val>
                                            <p:fltVal val="0"/>
                                          </p:val>
                                        </p:tav>
                                        <p:tav tm="100000">
                                          <p:val>
                                            <p:strVal val="#ppt_w"/>
                                          </p:val>
                                        </p:tav>
                                      </p:tavLst>
                                    </p:anim>
                                    <p:anim calcmode="lin" valueType="num">
                                      <p:cBhvr>
                                        <p:cTn id="8" dur="1000" fill="hold"/>
                                        <p:tgtEl>
                                          <p:spTgt spid="35848"/>
                                        </p:tgtEl>
                                        <p:attrNameLst>
                                          <p:attrName>ppt_h</p:attrName>
                                        </p:attrNameLst>
                                      </p:cBhvr>
                                      <p:tavLst>
                                        <p:tav tm="0">
                                          <p:val>
                                            <p:fltVal val="0"/>
                                          </p:val>
                                        </p:tav>
                                        <p:tav tm="100000">
                                          <p:val>
                                            <p:strVal val="#ppt_h"/>
                                          </p:val>
                                        </p:tav>
                                      </p:tavLst>
                                    </p:anim>
                                    <p:anim calcmode="lin" valueType="num">
                                      <p:cBhvr>
                                        <p:cTn id="9" dur="1000" fill="hold"/>
                                        <p:tgtEl>
                                          <p:spTgt spid="35848"/>
                                        </p:tgtEl>
                                        <p:attrNameLst>
                                          <p:attrName>style.rotation</p:attrName>
                                        </p:attrNameLst>
                                      </p:cBhvr>
                                      <p:tavLst>
                                        <p:tav tm="0">
                                          <p:val>
                                            <p:fltVal val="90"/>
                                          </p:val>
                                        </p:tav>
                                        <p:tav tm="100000">
                                          <p:val>
                                            <p:fltVal val="0"/>
                                          </p:val>
                                        </p:tav>
                                      </p:tavLst>
                                    </p:anim>
                                    <p:animEffect transition="in" filter="fade">
                                      <p:cBhvr>
                                        <p:cTn id="10" dur="1000"/>
                                        <p:tgtEl>
                                          <p:spTgt spid="35848"/>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5850"/>
                                        </p:tgtEl>
                                        <p:attrNameLst>
                                          <p:attrName>style.visibility</p:attrName>
                                        </p:attrNameLst>
                                      </p:cBhvr>
                                      <p:to>
                                        <p:strVal val="visible"/>
                                      </p:to>
                                    </p:set>
                                    <p:anim calcmode="lin" valueType="num">
                                      <p:cBhvr>
                                        <p:cTn id="13" dur="1000" fill="hold"/>
                                        <p:tgtEl>
                                          <p:spTgt spid="35850"/>
                                        </p:tgtEl>
                                        <p:attrNameLst>
                                          <p:attrName>ppt_w</p:attrName>
                                        </p:attrNameLst>
                                      </p:cBhvr>
                                      <p:tavLst>
                                        <p:tav tm="0">
                                          <p:val>
                                            <p:fltVal val="0"/>
                                          </p:val>
                                        </p:tav>
                                        <p:tav tm="100000">
                                          <p:val>
                                            <p:strVal val="#ppt_w"/>
                                          </p:val>
                                        </p:tav>
                                      </p:tavLst>
                                    </p:anim>
                                    <p:anim calcmode="lin" valueType="num">
                                      <p:cBhvr>
                                        <p:cTn id="14" dur="1000" fill="hold"/>
                                        <p:tgtEl>
                                          <p:spTgt spid="35850"/>
                                        </p:tgtEl>
                                        <p:attrNameLst>
                                          <p:attrName>ppt_h</p:attrName>
                                        </p:attrNameLst>
                                      </p:cBhvr>
                                      <p:tavLst>
                                        <p:tav tm="0">
                                          <p:val>
                                            <p:fltVal val="0"/>
                                          </p:val>
                                        </p:tav>
                                        <p:tav tm="100000">
                                          <p:val>
                                            <p:strVal val="#ppt_h"/>
                                          </p:val>
                                        </p:tav>
                                      </p:tavLst>
                                    </p:anim>
                                    <p:anim calcmode="lin" valueType="num">
                                      <p:cBhvr>
                                        <p:cTn id="15" dur="1000" fill="hold"/>
                                        <p:tgtEl>
                                          <p:spTgt spid="35850"/>
                                        </p:tgtEl>
                                        <p:attrNameLst>
                                          <p:attrName>style.rotation</p:attrName>
                                        </p:attrNameLst>
                                      </p:cBhvr>
                                      <p:tavLst>
                                        <p:tav tm="0">
                                          <p:val>
                                            <p:fltVal val="90"/>
                                          </p:val>
                                        </p:tav>
                                        <p:tav tm="100000">
                                          <p:val>
                                            <p:fltVal val="0"/>
                                          </p:val>
                                        </p:tav>
                                      </p:tavLst>
                                    </p:anim>
                                    <p:animEffect transition="in" filter="fade">
                                      <p:cBhvr>
                                        <p:cTn id="16" dur="1000"/>
                                        <p:tgtEl>
                                          <p:spTgt spid="35850"/>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p:cTn id="19" dur="1000" fill="hold"/>
                                        <p:tgtEl>
                                          <p:spTgt spid="43"/>
                                        </p:tgtEl>
                                        <p:attrNameLst>
                                          <p:attrName>ppt_w</p:attrName>
                                        </p:attrNameLst>
                                      </p:cBhvr>
                                      <p:tavLst>
                                        <p:tav tm="0">
                                          <p:val>
                                            <p:fltVal val="0"/>
                                          </p:val>
                                        </p:tav>
                                        <p:tav tm="100000">
                                          <p:val>
                                            <p:strVal val="#ppt_w"/>
                                          </p:val>
                                        </p:tav>
                                      </p:tavLst>
                                    </p:anim>
                                    <p:anim calcmode="lin" valueType="num">
                                      <p:cBhvr>
                                        <p:cTn id="20" dur="1000" fill="hold"/>
                                        <p:tgtEl>
                                          <p:spTgt spid="43"/>
                                        </p:tgtEl>
                                        <p:attrNameLst>
                                          <p:attrName>ppt_h</p:attrName>
                                        </p:attrNameLst>
                                      </p:cBhvr>
                                      <p:tavLst>
                                        <p:tav tm="0">
                                          <p:val>
                                            <p:fltVal val="0"/>
                                          </p:val>
                                        </p:tav>
                                        <p:tav tm="100000">
                                          <p:val>
                                            <p:strVal val="#ppt_h"/>
                                          </p:val>
                                        </p:tav>
                                      </p:tavLst>
                                    </p:anim>
                                    <p:anim calcmode="lin" valueType="num">
                                      <p:cBhvr>
                                        <p:cTn id="21" dur="1000" fill="hold"/>
                                        <p:tgtEl>
                                          <p:spTgt spid="43"/>
                                        </p:tgtEl>
                                        <p:attrNameLst>
                                          <p:attrName>style.rotation</p:attrName>
                                        </p:attrNameLst>
                                      </p:cBhvr>
                                      <p:tavLst>
                                        <p:tav tm="0">
                                          <p:val>
                                            <p:fltVal val="90"/>
                                          </p:val>
                                        </p:tav>
                                        <p:tav tm="100000">
                                          <p:val>
                                            <p:fltVal val="0"/>
                                          </p:val>
                                        </p:tav>
                                      </p:tavLst>
                                    </p:anim>
                                    <p:animEffect transition="in" filter="fade">
                                      <p:cBhvr>
                                        <p:cTn id="22" dur="1000"/>
                                        <p:tgtEl>
                                          <p:spTgt spid="43"/>
                                        </p:tgtEl>
                                      </p:cBhvr>
                                    </p:animEffect>
                                  </p:childTnLst>
                                </p:cTn>
                              </p:par>
                              <p:par>
                                <p:cTn id="23" presetID="31" presetClass="entr" presetSubtype="0" fill="hold" nodeType="withEffect">
                                  <p:stCondLst>
                                    <p:cond delay="0"/>
                                  </p:stCondLst>
                                  <p:childTnLst>
                                    <p:set>
                                      <p:cBhvr>
                                        <p:cTn id="24" dur="1" fill="hold">
                                          <p:stCondLst>
                                            <p:cond delay="0"/>
                                          </p:stCondLst>
                                        </p:cTn>
                                        <p:tgtEl>
                                          <p:spTgt spid="84"/>
                                        </p:tgtEl>
                                        <p:attrNameLst>
                                          <p:attrName>style.visibility</p:attrName>
                                        </p:attrNameLst>
                                      </p:cBhvr>
                                      <p:to>
                                        <p:strVal val="visible"/>
                                      </p:to>
                                    </p:set>
                                    <p:anim calcmode="lin" valueType="num">
                                      <p:cBhvr>
                                        <p:cTn id="25" dur="1000" fill="hold"/>
                                        <p:tgtEl>
                                          <p:spTgt spid="84"/>
                                        </p:tgtEl>
                                        <p:attrNameLst>
                                          <p:attrName>ppt_w</p:attrName>
                                        </p:attrNameLst>
                                      </p:cBhvr>
                                      <p:tavLst>
                                        <p:tav tm="0">
                                          <p:val>
                                            <p:fltVal val="0"/>
                                          </p:val>
                                        </p:tav>
                                        <p:tav tm="100000">
                                          <p:val>
                                            <p:strVal val="#ppt_w"/>
                                          </p:val>
                                        </p:tav>
                                      </p:tavLst>
                                    </p:anim>
                                    <p:anim calcmode="lin" valueType="num">
                                      <p:cBhvr>
                                        <p:cTn id="26" dur="1000" fill="hold"/>
                                        <p:tgtEl>
                                          <p:spTgt spid="84"/>
                                        </p:tgtEl>
                                        <p:attrNameLst>
                                          <p:attrName>ppt_h</p:attrName>
                                        </p:attrNameLst>
                                      </p:cBhvr>
                                      <p:tavLst>
                                        <p:tav tm="0">
                                          <p:val>
                                            <p:fltVal val="0"/>
                                          </p:val>
                                        </p:tav>
                                        <p:tav tm="100000">
                                          <p:val>
                                            <p:strVal val="#ppt_h"/>
                                          </p:val>
                                        </p:tav>
                                      </p:tavLst>
                                    </p:anim>
                                    <p:anim calcmode="lin" valueType="num">
                                      <p:cBhvr>
                                        <p:cTn id="27" dur="1000" fill="hold"/>
                                        <p:tgtEl>
                                          <p:spTgt spid="84"/>
                                        </p:tgtEl>
                                        <p:attrNameLst>
                                          <p:attrName>style.rotation</p:attrName>
                                        </p:attrNameLst>
                                      </p:cBhvr>
                                      <p:tavLst>
                                        <p:tav tm="0">
                                          <p:val>
                                            <p:fltVal val="90"/>
                                          </p:val>
                                        </p:tav>
                                        <p:tav tm="100000">
                                          <p:val>
                                            <p:fltVal val="0"/>
                                          </p:val>
                                        </p:tav>
                                      </p:tavLst>
                                    </p:anim>
                                    <p:animEffect transition="in" filter="fade">
                                      <p:cBhvr>
                                        <p:cTn id="28" dur="1000"/>
                                        <p:tgtEl>
                                          <p:spTgt spid="84"/>
                                        </p:tgtEl>
                                      </p:cBhvr>
                                    </p:animEffect>
                                  </p:childTnLst>
                                </p:cTn>
                              </p:par>
                              <p:par>
                                <p:cTn id="29" presetID="31" presetClass="entr" presetSubtype="0" fill="hold" nodeType="withEffect">
                                  <p:stCondLst>
                                    <p:cond delay="0"/>
                                  </p:stCondLst>
                                  <p:childTnLst>
                                    <p:set>
                                      <p:cBhvr>
                                        <p:cTn id="30" dur="1" fill="hold">
                                          <p:stCondLst>
                                            <p:cond delay="0"/>
                                          </p:stCondLst>
                                        </p:cTn>
                                        <p:tgtEl>
                                          <p:spTgt spid="91"/>
                                        </p:tgtEl>
                                        <p:attrNameLst>
                                          <p:attrName>style.visibility</p:attrName>
                                        </p:attrNameLst>
                                      </p:cBhvr>
                                      <p:to>
                                        <p:strVal val="visible"/>
                                      </p:to>
                                    </p:set>
                                    <p:anim calcmode="lin" valueType="num">
                                      <p:cBhvr>
                                        <p:cTn id="31" dur="1000" fill="hold"/>
                                        <p:tgtEl>
                                          <p:spTgt spid="91"/>
                                        </p:tgtEl>
                                        <p:attrNameLst>
                                          <p:attrName>ppt_w</p:attrName>
                                        </p:attrNameLst>
                                      </p:cBhvr>
                                      <p:tavLst>
                                        <p:tav tm="0">
                                          <p:val>
                                            <p:fltVal val="0"/>
                                          </p:val>
                                        </p:tav>
                                        <p:tav tm="100000">
                                          <p:val>
                                            <p:strVal val="#ppt_w"/>
                                          </p:val>
                                        </p:tav>
                                      </p:tavLst>
                                    </p:anim>
                                    <p:anim calcmode="lin" valueType="num">
                                      <p:cBhvr>
                                        <p:cTn id="32" dur="1000" fill="hold"/>
                                        <p:tgtEl>
                                          <p:spTgt spid="91"/>
                                        </p:tgtEl>
                                        <p:attrNameLst>
                                          <p:attrName>ppt_h</p:attrName>
                                        </p:attrNameLst>
                                      </p:cBhvr>
                                      <p:tavLst>
                                        <p:tav tm="0">
                                          <p:val>
                                            <p:fltVal val="0"/>
                                          </p:val>
                                        </p:tav>
                                        <p:tav tm="100000">
                                          <p:val>
                                            <p:strVal val="#ppt_h"/>
                                          </p:val>
                                        </p:tav>
                                      </p:tavLst>
                                    </p:anim>
                                    <p:anim calcmode="lin" valueType="num">
                                      <p:cBhvr>
                                        <p:cTn id="33" dur="1000" fill="hold"/>
                                        <p:tgtEl>
                                          <p:spTgt spid="91"/>
                                        </p:tgtEl>
                                        <p:attrNameLst>
                                          <p:attrName>style.rotation</p:attrName>
                                        </p:attrNameLst>
                                      </p:cBhvr>
                                      <p:tavLst>
                                        <p:tav tm="0">
                                          <p:val>
                                            <p:fltVal val="90"/>
                                          </p:val>
                                        </p:tav>
                                        <p:tav tm="100000">
                                          <p:val>
                                            <p:fltVal val="0"/>
                                          </p:val>
                                        </p:tav>
                                      </p:tavLst>
                                    </p:anim>
                                    <p:animEffect transition="in" filter="fade">
                                      <p:cBhvr>
                                        <p:cTn id="34" dur="1000"/>
                                        <p:tgtEl>
                                          <p:spTgt spid="91"/>
                                        </p:tgtEl>
                                      </p:cBhvr>
                                    </p:animEffect>
                                  </p:childTnLst>
                                </p:cTn>
                              </p:par>
                              <p:par>
                                <p:cTn id="35" presetID="31" presetClass="entr" presetSubtype="0" fill="hold" nodeType="withEffect">
                                  <p:stCondLst>
                                    <p:cond delay="0"/>
                                  </p:stCondLst>
                                  <p:childTnLst>
                                    <p:set>
                                      <p:cBhvr>
                                        <p:cTn id="36" dur="1" fill="hold">
                                          <p:stCondLst>
                                            <p:cond delay="0"/>
                                          </p:stCondLst>
                                        </p:cTn>
                                        <p:tgtEl>
                                          <p:spTgt spid="98"/>
                                        </p:tgtEl>
                                        <p:attrNameLst>
                                          <p:attrName>style.visibility</p:attrName>
                                        </p:attrNameLst>
                                      </p:cBhvr>
                                      <p:to>
                                        <p:strVal val="visible"/>
                                      </p:to>
                                    </p:set>
                                    <p:anim calcmode="lin" valueType="num">
                                      <p:cBhvr>
                                        <p:cTn id="37" dur="1000" fill="hold"/>
                                        <p:tgtEl>
                                          <p:spTgt spid="98"/>
                                        </p:tgtEl>
                                        <p:attrNameLst>
                                          <p:attrName>ppt_w</p:attrName>
                                        </p:attrNameLst>
                                      </p:cBhvr>
                                      <p:tavLst>
                                        <p:tav tm="0">
                                          <p:val>
                                            <p:fltVal val="0"/>
                                          </p:val>
                                        </p:tav>
                                        <p:tav tm="100000">
                                          <p:val>
                                            <p:strVal val="#ppt_w"/>
                                          </p:val>
                                        </p:tav>
                                      </p:tavLst>
                                    </p:anim>
                                    <p:anim calcmode="lin" valueType="num">
                                      <p:cBhvr>
                                        <p:cTn id="38" dur="1000" fill="hold"/>
                                        <p:tgtEl>
                                          <p:spTgt spid="98"/>
                                        </p:tgtEl>
                                        <p:attrNameLst>
                                          <p:attrName>ppt_h</p:attrName>
                                        </p:attrNameLst>
                                      </p:cBhvr>
                                      <p:tavLst>
                                        <p:tav tm="0">
                                          <p:val>
                                            <p:fltVal val="0"/>
                                          </p:val>
                                        </p:tav>
                                        <p:tav tm="100000">
                                          <p:val>
                                            <p:strVal val="#ppt_h"/>
                                          </p:val>
                                        </p:tav>
                                      </p:tavLst>
                                    </p:anim>
                                    <p:anim calcmode="lin" valueType="num">
                                      <p:cBhvr>
                                        <p:cTn id="39" dur="1000" fill="hold"/>
                                        <p:tgtEl>
                                          <p:spTgt spid="98"/>
                                        </p:tgtEl>
                                        <p:attrNameLst>
                                          <p:attrName>style.rotation</p:attrName>
                                        </p:attrNameLst>
                                      </p:cBhvr>
                                      <p:tavLst>
                                        <p:tav tm="0">
                                          <p:val>
                                            <p:fltVal val="90"/>
                                          </p:val>
                                        </p:tav>
                                        <p:tav tm="100000">
                                          <p:val>
                                            <p:fltVal val="0"/>
                                          </p:val>
                                        </p:tav>
                                      </p:tavLst>
                                    </p:anim>
                                    <p:animEffect transition="in" filter="fade">
                                      <p:cBhvr>
                                        <p:cTn id="40" dur="1000"/>
                                        <p:tgtEl>
                                          <p:spTgt spid="98"/>
                                        </p:tgtEl>
                                      </p:cBhvr>
                                    </p:animEffect>
                                  </p:childTnLst>
                                </p:cTn>
                              </p:par>
                              <p:par>
                                <p:cTn id="41" presetID="31" presetClass="entr" presetSubtype="0" fill="hold" nodeType="withEffect">
                                  <p:stCondLst>
                                    <p:cond delay="0"/>
                                  </p:stCondLst>
                                  <p:childTnLst>
                                    <p:set>
                                      <p:cBhvr>
                                        <p:cTn id="42" dur="1" fill="hold">
                                          <p:stCondLst>
                                            <p:cond delay="0"/>
                                          </p:stCondLst>
                                        </p:cTn>
                                        <p:tgtEl>
                                          <p:spTgt spid="105"/>
                                        </p:tgtEl>
                                        <p:attrNameLst>
                                          <p:attrName>style.visibility</p:attrName>
                                        </p:attrNameLst>
                                      </p:cBhvr>
                                      <p:to>
                                        <p:strVal val="visible"/>
                                      </p:to>
                                    </p:set>
                                    <p:anim calcmode="lin" valueType="num">
                                      <p:cBhvr>
                                        <p:cTn id="43" dur="1000" fill="hold"/>
                                        <p:tgtEl>
                                          <p:spTgt spid="105"/>
                                        </p:tgtEl>
                                        <p:attrNameLst>
                                          <p:attrName>ppt_w</p:attrName>
                                        </p:attrNameLst>
                                      </p:cBhvr>
                                      <p:tavLst>
                                        <p:tav tm="0">
                                          <p:val>
                                            <p:fltVal val="0"/>
                                          </p:val>
                                        </p:tav>
                                        <p:tav tm="100000">
                                          <p:val>
                                            <p:strVal val="#ppt_w"/>
                                          </p:val>
                                        </p:tav>
                                      </p:tavLst>
                                    </p:anim>
                                    <p:anim calcmode="lin" valueType="num">
                                      <p:cBhvr>
                                        <p:cTn id="44" dur="1000" fill="hold"/>
                                        <p:tgtEl>
                                          <p:spTgt spid="105"/>
                                        </p:tgtEl>
                                        <p:attrNameLst>
                                          <p:attrName>ppt_h</p:attrName>
                                        </p:attrNameLst>
                                      </p:cBhvr>
                                      <p:tavLst>
                                        <p:tav tm="0">
                                          <p:val>
                                            <p:fltVal val="0"/>
                                          </p:val>
                                        </p:tav>
                                        <p:tav tm="100000">
                                          <p:val>
                                            <p:strVal val="#ppt_h"/>
                                          </p:val>
                                        </p:tav>
                                      </p:tavLst>
                                    </p:anim>
                                    <p:anim calcmode="lin" valueType="num">
                                      <p:cBhvr>
                                        <p:cTn id="45" dur="1000" fill="hold"/>
                                        <p:tgtEl>
                                          <p:spTgt spid="105"/>
                                        </p:tgtEl>
                                        <p:attrNameLst>
                                          <p:attrName>style.rotation</p:attrName>
                                        </p:attrNameLst>
                                      </p:cBhvr>
                                      <p:tavLst>
                                        <p:tav tm="0">
                                          <p:val>
                                            <p:fltVal val="90"/>
                                          </p:val>
                                        </p:tav>
                                        <p:tav tm="100000">
                                          <p:val>
                                            <p:fltVal val="0"/>
                                          </p:val>
                                        </p:tav>
                                      </p:tavLst>
                                    </p:anim>
                                    <p:animEffect transition="in" filter="fade">
                                      <p:cBhvr>
                                        <p:cTn id="46" dur="1000"/>
                                        <p:tgtEl>
                                          <p:spTgt spid="105"/>
                                        </p:tgtEl>
                                      </p:cBhvr>
                                    </p:animEffect>
                                  </p:childTnLst>
                                </p:cTn>
                              </p:par>
                              <p:par>
                                <p:cTn id="47" presetID="31" presetClass="entr" presetSubtype="0" fill="hold" nodeType="withEffect">
                                  <p:stCondLst>
                                    <p:cond delay="0"/>
                                  </p:stCondLst>
                                  <p:childTnLst>
                                    <p:set>
                                      <p:cBhvr>
                                        <p:cTn id="48" dur="1" fill="hold">
                                          <p:stCondLst>
                                            <p:cond delay="0"/>
                                          </p:stCondLst>
                                        </p:cTn>
                                        <p:tgtEl>
                                          <p:spTgt spid="112"/>
                                        </p:tgtEl>
                                        <p:attrNameLst>
                                          <p:attrName>style.visibility</p:attrName>
                                        </p:attrNameLst>
                                      </p:cBhvr>
                                      <p:to>
                                        <p:strVal val="visible"/>
                                      </p:to>
                                    </p:set>
                                    <p:anim calcmode="lin" valueType="num">
                                      <p:cBhvr>
                                        <p:cTn id="49" dur="1000" fill="hold"/>
                                        <p:tgtEl>
                                          <p:spTgt spid="112"/>
                                        </p:tgtEl>
                                        <p:attrNameLst>
                                          <p:attrName>ppt_w</p:attrName>
                                        </p:attrNameLst>
                                      </p:cBhvr>
                                      <p:tavLst>
                                        <p:tav tm="0">
                                          <p:val>
                                            <p:fltVal val="0"/>
                                          </p:val>
                                        </p:tav>
                                        <p:tav tm="100000">
                                          <p:val>
                                            <p:strVal val="#ppt_w"/>
                                          </p:val>
                                        </p:tav>
                                      </p:tavLst>
                                    </p:anim>
                                    <p:anim calcmode="lin" valueType="num">
                                      <p:cBhvr>
                                        <p:cTn id="50" dur="1000" fill="hold"/>
                                        <p:tgtEl>
                                          <p:spTgt spid="112"/>
                                        </p:tgtEl>
                                        <p:attrNameLst>
                                          <p:attrName>ppt_h</p:attrName>
                                        </p:attrNameLst>
                                      </p:cBhvr>
                                      <p:tavLst>
                                        <p:tav tm="0">
                                          <p:val>
                                            <p:fltVal val="0"/>
                                          </p:val>
                                        </p:tav>
                                        <p:tav tm="100000">
                                          <p:val>
                                            <p:strVal val="#ppt_h"/>
                                          </p:val>
                                        </p:tav>
                                      </p:tavLst>
                                    </p:anim>
                                    <p:anim calcmode="lin" valueType="num">
                                      <p:cBhvr>
                                        <p:cTn id="51" dur="1000" fill="hold"/>
                                        <p:tgtEl>
                                          <p:spTgt spid="112"/>
                                        </p:tgtEl>
                                        <p:attrNameLst>
                                          <p:attrName>style.rotation</p:attrName>
                                        </p:attrNameLst>
                                      </p:cBhvr>
                                      <p:tavLst>
                                        <p:tav tm="0">
                                          <p:val>
                                            <p:fltVal val="90"/>
                                          </p:val>
                                        </p:tav>
                                        <p:tav tm="100000">
                                          <p:val>
                                            <p:fltVal val="0"/>
                                          </p:val>
                                        </p:tav>
                                      </p:tavLst>
                                    </p:anim>
                                    <p:animEffect transition="in" filter="fade">
                                      <p:cBhvr>
                                        <p:cTn id="52" dur="1000"/>
                                        <p:tgtEl>
                                          <p:spTgt spid="112"/>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35844"/>
                                        </p:tgtEl>
                                        <p:attrNameLst>
                                          <p:attrName>style.visibility</p:attrName>
                                        </p:attrNameLst>
                                      </p:cBhvr>
                                      <p:to>
                                        <p:strVal val="visible"/>
                                      </p:to>
                                    </p:set>
                                    <p:anim calcmode="lin" valueType="num">
                                      <p:cBhvr>
                                        <p:cTn id="55" dur="1000" fill="hold"/>
                                        <p:tgtEl>
                                          <p:spTgt spid="35844"/>
                                        </p:tgtEl>
                                        <p:attrNameLst>
                                          <p:attrName>ppt_w</p:attrName>
                                        </p:attrNameLst>
                                      </p:cBhvr>
                                      <p:tavLst>
                                        <p:tav tm="0">
                                          <p:val>
                                            <p:fltVal val="0"/>
                                          </p:val>
                                        </p:tav>
                                        <p:tav tm="100000">
                                          <p:val>
                                            <p:strVal val="#ppt_w"/>
                                          </p:val>
                                        </p:tav>
                                      </p:tavLst>
                                    </p:anim>
                                    <p:anim calcmode="lin" valueType="num">
                                      <p:cBhvr>
                                        <p:cTn id="56" dur="1000" fill="hold"/>
                                        <p:tgtEl>
                                          <p:spTgt spid="35844"/>
                                        </p:tgtEl>
                                        <p:attrNameLst>
                                          <p:attrName>ppt_h</p:attrName>
                                        </p:attrNameLst>
                                      </p:cBhvr>
                                      <p:tavLst>
                                        <p:tav tm="0">
                                          <p:val>
                                            <p:fltVal val="0"/>
                                          </p:val>
                                        </p:tav>
                                        <p:tav tm="100000">
                                          <p:val>
                                            <p:strVal val="#ppt_h"/>
                                          </p:val>
                                        </p:tav>
                                      </p:tavLst>
                                    </p:anim>
                                    <p:anim calcmode="lin" valueType="num">
                                      <p:cBhvr>
                                        <p:cTn id="57" dur="1000" fill="hold"/>
                                        <p:tgtEl>
                                          <p:spTgt spid="35844"/>
                                        </p:tgtEl>
                                        <p:attrNameLst>
                                          <p:attrName>style.rotation</p:attrName>
                                        </p:attrNameLst>
                                      </p:cBhvr>
                                      <p:tavLst>
                                        <p:tav tm="0">
                                          <p:val>
                                            <p:fltVal val="90"/>
                                          </p:val>
                                        </p:tav>
                                        <p:tav tm="100000">
                                          <p:val>
                                            <p:fltVal val="0"/>
                                          </p:val>
                                        </p:tav>
                                      </p:tavLst>
                                    </p:anim>
                                    <p:animEffect transition="in" filter="fade">
                                      <p:cBhvr>
                                        <p:cTn id="58" dur="1000"/>
                                        <p:tgtEl>
                                          <p:spTgt spid="35844"/>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35849"/>
                                        </p:tgtEl>
                                        <p:attrNameLst>
                                          <p:attrName>style.visibility</p:attrName>
                                        </p:attrNameLst>
                                      </p:cBhvr>
                                      <p:to>
                                        <p:strVal val="visible"/>
                                      </p:to>
                                    </p:set>
                                    <p:anim calcmode="lin" valueType="num">
                                      <p:cBhvr>
                                        <p:cTn id="61" dur="1000" fill="hold"/>
                                        <p:tgtEl>
                                          <p:spTgt spid="35849"/>
                                        </p:tgtEl>
                                        <p:attrNameLst>
                                          <p:attrName>ppt_w</p:attrName>
                                        </p:attrNameLst>
                                      </p:cBhvr>
                                      <p:tavLst>
                                        <p:tav tm="0">
                                          <p:val>
                                            <p:fltVal val="0"/>
                                          </p:val>
                                        </p:tav>
                                        <p:tav tm="100000">
                                          <p:val>
                                            <p:strVal val="#ppt_w"/>
                                          </p:val>
                                        </p:tav>
                                      </p:tavLst>
                                    </p:anim>
                                    <p:anim calcmode="lin" valueType="num">
                                      <p:cBhvr>
                                        <p:cTn id="62" dur="1000" fill="hold"/>
                                        <p:tgtEl>
                                          <p:spTgt spid="35849"/>
                                        </p:tgtEl>
                                        <p:attrNameLst>
                                          <p:attrName>ppt_h</p:attrName>
                                        </p:attrNameLst>
                                      </p:cBhvr>
                                      <p:tavLst>
                                        <p:tav tm="0">
                                          <p:val>
                                            <p:fltVal val="0"/>
                                          </p:val>
                                        </p:tav>
                                        <p:tav tm="100000">
                                          <p:val>
                                            <p:strVal val="#ppt_h"/>
                                          </p:val>
                                        </p:tav>
                                      </p:tavLst>
                                    </p:anim>
                                    <p:anim calcmode="lin" valueType="num">
                                      <p:cBhvr>
                                        <p:cTn id="63" dur="1000" fill="hold"/>
                                        <p:tgtEl>
                                          <p:spTgt spid="35849"/>
                                        </p:tgtEl>
                                        <p:attrNameLst>
                                          <p:attrName>style.rotation</p:attrName>
                                        </p:attrNameLst>
                                      </p:cBhvr>
                                      <p:tavLst>
                                        <p:tav tm="0">
                                          <p:val>
                                            <p:fltVal val="90"/>
                                          </p:val>
                                        </p:tav>
                                        <p:tav tm="100000">
                                          <p:val>
                                            <p:fltVal val="0"/>
                                          </p:val>
                                        </p:tav>
                                      </p:tavLst>
                                    </p:anim>
                                    <p:animEffect transition="in" filter="fade">
                                      <p:cBhvr>
                                        <p:cTn id="64" dur="1000"/>
                                        <p:tgtEl>
                                          <p:spTgt spid="35849"/>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35851"/>
                                        </p:tgtEl>
                                        <p:attrNameLst>
                                          <p:attrName>style.visibility</p:attrName>
                                        </p:attrNameLst>
                                      </p:cBhvr>
                                      <p:to>
                                        <p:strVal val="visible"/>
                                      </p:to>
                                    </p:set>
                                    <p:anim calcmode="lin" valueType="num">
                                      <p:cBhvr>
                                        <p:cTn id="67" dur="1000" fill="hold"/>
                                        <p:tgtEl>
                                          <p:spTgt spid="35851"/>
                                        </p:tgtEl>
                                        <p:attrNameLst>
                                          <p:attrName>ppt_w</p:attrName>
                                        </p:attrNameLst>
                                      </p:cBhvr>
                                      <p:tavLst>
                                        <p:tav tm="0">
                                          <p:val>
                                            <p:fltVal val="0"/>
                                          </p:val>
                                        </p:tav>
                                        <p:tav tm="100000">
                                          <p:val>
                                            <p:strVal val="#ppt_w"/>
                                          </p:val>
                                        </p:tav>
                                      </p:tavLst>
                                    </p:anim>
                                    <p:anim calcmode="lin" valueType="num">
                                      <p:cBhvr>
                                        <p:cTn id="68" dur="1000" fill="hold"/>
                                        <p:tgtEl>
                                          <p:spTgt spid="35851"/>
                                        </p:tgtEl>
                                        <p:attrNameLst>
                                          <p:attrName>ppt_h</p:attrName>
                                        </p:attrNameLst>
                                      </p:cBhvr>
                                      <p:tavLst>
                                        <p:tav tm="0">
                                          <p:val>
                                            <p:fltVal val="0"/>
                                          </p:val>
                                        </p:tav>
                                        <p:tav tm="100000">
                                          <p:val>
                                            <p:strVal val="#ppt_h"/>
                                          </p:val>
                                        </p:tav>
                                      </p:tavLst>
                                    </p:anim>
                                    <p:anim calcmode="lin" valueType="num">
                                      <p:cBhvr>
                                        <p:cTn id="69" dur="1000" fill="hold"/>
                                        <p:tgtEl>
                                          <p:spTgt spid="35851"/>
                                        </p:tgtEl>
                                        <p:attrNameLst>
                                          <p:attrName>style.rotation</p:attrName>
                                        </p:attrNameLst>
                                      </p:cBhvr>
                                      <p:tavLst>
                                        <p:tav tm="0">
                                          <p:val>
                                            <p:fltVal val="90"/>
                                          </p:val>
                                        </p:tav>
                                        <p:tav tm="100000">
                                          <p:val>
                                            <p:fltVal val="0"/>
                                          </p:val>
                                        </p:tav>
                                      </p:tavLst>
                                    </p:anim>
                                    <p:animEffect transition="in" filter="fade">
                                      <p:cBhvr>
                                        <p:cTn id="70" dur="1000"/>
                                        <p:tgtEl>
                                          <p:spTgt spid="35851"/>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 calcmode="lin" valueType="num">
                                      <p:cBhvr>
                                        <p:cTn id="73" dur="1000" fill="hold"/>
                                        <p:tgtEl>
                                          <p:spTgt spid="42"/>
                                        </p:tgtEl>
                                        <p:attrNameLst>
                                          <p:attrName>ppt_w</p:attrName>
                                        </p:attrNameLst>
                                      </p:cBhvr>
                                      <p:tavLst>
                                        <p:tav tm="0">
                                          <p:val>
                                            <p:fltVal val="0"/>
                                          </p:val>
                                        </p:tav>
                                        <p:tav tm="100000">
                                          <p:val>
                                            <p:strVal val="#ppt_w"/>
                                          </p:val>
                                        </p:tav>
                                      </p:tavLst>
                                    </p:anim>
                                    <p:anim calcmode="lin" valueType="num">
                                      <p:cBhvr>
                                        <p:cTn id="74" dur="1000" fill="hold"/>
                                        <p:tgtEl>
                                          <p:spTgt spid="42"/>
                                        </p:tgtEl>
                                        <p:attrNameLst>
                                          <p:attrName>ppt_h</p:attrName>
                                        </p:attrNameLst>
                                      </p:cBhvr>
                                      <p:tavLst>
                                        <p:tav tm="0">
                                          <p:val>
                                            <p:fltVal val="0"/>
                                          </p:val>
                                        </p:tav>
                                        <p:tav tm="100000">
                                          <p:val>
                                            <p:strVal val="#ppt_h"/>
                                          </p:val>
                                        </p:tav>
                                      </p:tavLst>
                                    </p:anim>
                                    <p:anim calcmode="lin" valueType="num">
                                      <p:cBhvr>
                                        <p:cTn id="75" dur="1000" fill="hold"/>
                                        <p:tgtEl>
                                          <p:spTgt spid="42"/>
                                        </p:tgtEl>
                                        <p:attrNameLst>
                                          <p:attrName>style.rotation</p:attrName>
                                        </p:attrNameLst>
                                      </p:cBhvr>
                                      <p:tavLst>
                                        <p:tav tm="0">
                                          <p:val>
                                            <p:fltVal val="90"/>
                                          </p:val>
                                        </p:tav>
                                        <p:tav tm="100000">
                                          <p:val>
                                            <p:fltVal val="0"/>
                                          </p:val>
                                        </p:tav>
                                      </p:tavLst>
                                    </p:anim>
                                    <p:animEffect transition="in" filter="fade">
                                      <p:cBhvr>
                                        <p:cTn id="76" dur="1000"/>
                                        <p:tgtEl>
                                          <p:spTgt spid="42"/>
                                        </p:tgtEl>
                                      </p:cBhvr>
                                    </p:animEffect>
                                  </p:childTnLst>
                                </p:cTn>
                              </p:par>
                              <p:par>
                                <p:cTn id="77" presetID="31" presetClass="entr" presetSubtype="0"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 calcmode="lin" valueType="num">
                                      <p:cBhvr>
                                        <p:cTn id="79" dur="1000" fill="hold"/>
                                        <p:tgtEl>
                                          <p:spTgt spid="33"/>
                                        </p:tgtEl>
                                        <p:attrNameLst>
                                          <p:attrName>ppt_w</p:attrName>
                                        </p:attrNameLst>
                                      </p:cBhvr>
                                      <p:tavLst>
                                        <p:tav tm="0">
                                          <p:val>
                                            <p:fltVal val="0"/>
                                          </p:val>
                                        </p:tav>
                                        <p:tav tm="100000">
                                          <p:val>
                                            <p:strVal val="#ppt_w"/>
                                          </p:val>
                                        </p:tav>
                                      </p:tavLst>
                                    </p:anim>
                                    <p:anim calcmode="lin" valueType="num">
                                      <p:cBhvr>
                                        <p:cTn id="80" dur="1000" fill="hold"/>
                                        <p:tgtEl>
                                          <p:spTgt spid="33"/>
                                        </p:tgtEl>
                                        <p:attrNameLst>
                                          <p:attrName>ppt_h</p:attrName>
                                        </p:attrNameLst>
                                      </p:cBhvr>
                                      <p:tavLst>
                                        <p:tav tm="0">
                                          <p:val>
                                            <p:fltVal val="0"/>
                                          </p:val>
                                        </p:tav>
                                        <p:tav tm="100000">
                                          <p:val>
                                            <p:strVal val="#ppt_h"/>
                                          </p:val>
                                        </p:tav>
                                      </p:tavLst>
                                    </p:anim>
                                    <p:anim calcmode="lin" valueType="num">
                                      <p:cBhvr>
                                        <p:cTn id="81" dur="1000" fill="hold"/>
                                        <p:tgtEl>
                                          <p:spTgt spid="33"/>
                                        </p:tgtEl>
                                        <p:attrNameLst>
                                          <p:attrName>style.rotation</p:attrName>
                                        </p:attrNameLst>
                                      </p:cBhvr>
                                      <p:tavLst>
                                        <p:tav tm="0">
                                          <p:val>
                                            <p:fltVal val="90"/>
                                          </p:val>
                                        </p:tav>
                                        <p:tav tm="100000">
                                          <p:val>
                                            <p:fltVal val="0"/>
                                          </p:val>
                                        </p:tav>
                                      </p:tavLst>
                                    </p:anim>
                                    <p:animEffect transition="in" filter="fade">
                                      <p:cBhvr>
                                        <p:cTn id="82" dur="1000"/>
                                        <p:tgtEl>
                                          <p:spTgt spid="33"/>
                                        </p:tgtEl>
                                      </p:cBhvr>
                                    </p:animEffect>
                                  </p:childTnLst>
                                </p:cTn>
                              </p:par>
                              <p:par>
                                <p:cTn id="83" presetID="31" presetClass="entr" presetSubtype="0" fill="hold" grpId="0" nodeType="withEffect">
                                  <p:stCondLst>
                                    <p:cond delay="0"/>
                                  </p:stCondLst>
                                  <p:childTnLst>
                                    <p:set>
                                      <p:cBhvr>
                                        <p:cTn id="84" dur="1" fill="hold">
                                          <p:stCondLst>
                                            <p:cond delay="0"/>
                                          </p:stCondLst>
                                        </p:cTn>
                                        <p:tgtEl>
                                          <p:spTgt spid="34"/>
                                        </p:tgtEl>
                                        <p:attrNameLst>
                                          <p:attrName>style.visibility</p:attrName>
                                        </p:attrNameLst>
                                      </p:cBhvr>
                                      <p:to>
                                        <p:strVal val="visible"/>
                                      </p:to>
                                    </p:set>
                                    <p:anim calcmode="lin" valueType="num">
                                      <p:cBhvr>
                                        <p:cTn id="85" dur="1000" fill="hold"/>
                                        <p:tgtEl>
                                          <p:spTgt spid="34"/>
                                        </p:tgtEl>
                                        <p:attrNameLst>
                                          <p:attrName>ppt_w</p:attrName>
                                        </p:attrNameLst>
                                      </p:cBhvr>
                                      <p:tavLst>
                                        <p:tav tm="0">
                                          <p:val>
                                            <p:fltVal val="0"/>
                                          </p:val>
                                        </p:tav>
                                        <p:tav tm="100000">
                                          <p:val>
                                            <p:strVal val="#ppt_w"/>
                                          </p:val>
                                        </p:tav>
                                      </p:tavLst>
                                    </p:anim>
                                    <p:anim calcmode="lin" valueType="num">
                                      <p:cBhvr>
                                        <p:cTn id="86" dur="1000" fill="hold"/>
                                        <p:tgtEl>
                                          <p:spTgt spid="34"/>
                                        </p:tgtEl>
                                        <p:attrNameLst>
                                          <p:attrName>ppt_h</p:attrName>
                                        </p:attrNameLst>
                                      </p:cBhvr>
                                      <p:tavLst>
                                        <p:tav tm="0">
                                          <p:val>
                                            <p:fltVal val="0"/>
                                          </p:val>
                                        </p:tav>
                                        <p:tav tm="100000">
                                          <p:val>
                                            <p:strVal val="#ppt_h"/>
                                          </p:val>
                                        </p:tav>
                                      </p:tavLst>
                                    </p:anim>
                                    <p:anim calcmode="lin" valueType="num">
                                      <p:cBhvr>
                                        <p:cTn id="87" dur="1000" fill="hold"/>
                                        <p:tgtEl>
                                          <p:spTgt spid="34"/>
                                        </p:tgtEl>
                                        <p:attrNameLst>
                                          <p:attrName>style.rotation</p:attrName>
                                        </p:attrNameLst>
                                      </p:cBhvr>
                                      <p:tavLst>
                                        <p:tav tm="0">
                                          <p:val>
                                            <p:fltVal val="90"/>
                                          </p:val>
                                        </p:tav>
                                        <p:tav tm="100000">
                                          <p:val>
                                            <p:fltVal val="0"/>
                                          </p:val>
                                        </p:tav>
                                      </p:tavLst>
                                    </p:anim>
                                    <p:animEffect transition="in" filter="fade">
                                      <p:cBhvr>
                                        <p:cTn id="88" dur="1000"/>
                                        <p:tgtEl>
                                          <p:spTgt spid="34"/>
                                        </p:tgtEl>
                                      </p:cBhvr>
                                    </p:animEffect>
                                  </p:childTnLst>
                                </p:cTn>
                              </p:par>
                              <p:par>
                                <p:cTn id="89" presetID="31" presetClass="entr" presetSubtype="0" fill="hold" grpId="0" nodeType="withEffect">
                                  <p:stCondLst>
                                    <p:cond delay="0"/>
                                  </p:stCondLst>
                                  <p:childTnLst>
                                    <p:set>
                                      <p:cBhvr>
                                        <p:cTn id="90" dur="1" fill="hold">
                                          <p:stCondLst>
                                            <p:cond delay="0"/>
                                          </p:stCondLst>
                                        </p:cTn>
                                        <p:tgtEl>
                                          <p:spTgt spid="35852"/>
                                        </p:tgtEl>
                                        <p:attrNameLst>
                                          <p:attrName>style.visibility</p:attrName>
                                        </p:attrNameLst>
                                      </p:cBhvr>
                                      <p:to>
                                        <p:strVal val="visible"/>
                                      </p:to>
                                    </p:set>
                                    <p:anim calcmode="lin" valueType="num">
                                      <p:cBhvr>
                                        <p:cTn id="91" dur="1000" fill="hold"/>
                                        <p:tgtEl>
                                          <p:spTgt spid="35852"/>
                                        </p:tgtEl>
                                        <p:attrNameLst>
                                          <p:attrName>ppt_w</p:attrName>
                                        </p:attrNameLst>
                                      </p:cBhvr>
                                      <p:tavLst>
                                        <p:tav tm="0">
                                          <p:val>
                                            <p:fltVal val="0"/>
                                          </p:val>
                                        </p:tav>
                                        <p:tav tm="100000">
                                          <p:val>
                                            <p:strVal val="#ppt_w"/>
                                          </p:val>
                                        </p:tav>
                                      </p:tavLst>
                                    </p:anim>
                                    <p:anim calcmode="lin" valueType="num">
                                      <p:cBhvr>
                                        <p:cTn id="92" dur="1000" fill="hold"/>
                                        <p:tgtEl>
                                          <p:spTgt spid="35852"/>
                                        </p:tgtEl>
                                        <p:attrNameLst>
                                          <p:attrName>ppt_h</p:attrName>
                                        </p:attrNameLst>
                                      </p:cBhvr>
                                      <p:tavLst>
                                        <p:tav tm="0">
                                          <p:val>
                                            <p:fltVal val="0"/>
                                          </p:val>
                                        </p:tav>
                                        <p:tav tm="100000">
                                          <p:val>
                                            <p:strVal val="#ppt_h"/>
                                          </p:val>
                                        </p:tav>
                                      </p:tavLst>
                                    </p:anim>
                                    <p:anim calcmode="lin" valueType="num">
                                      <p:cBhvr>
                                        <p:cTn id="93" dur="1000" fill="hold"/>
                                        <p:tgtEl>
                                          <p:spTgt spid="35852"/>
                                        </p:tgtEl>
                                        <p:attrNameLst>
                                          <p:attrName>style.rotation</p:attrName>
                                        </p:attrNameLst>
                                      </p:cBhvr>
                                      <p:tavLst>
                                        <p:tav tm="0">
                                          <p:val>
                                            <p:fltVal val="90"/>
                                          </p:val>
                                        </p:tav>
                                        <p:tav tm="100000">
                                          <p:val>
                                            <p:fltVal val="0"/>
                                          </p:val>
                                        </p:tav>
                                      </p:tavLst>
                                    </p:anim>
                                    <p:animEffect transition="in" filter="fade">
                                      <p:cBhvr>
                                        <p:cTn id="94" dur="1000"/>
                                        <p:tgtEl>
                                          <p:spTgt spid="35852"/>
                                        </p:tgtEl>
                                      </p:cBhvr>
                                    </p:animEffect>
                                  </p:childTnLst>
                                </p:cTn>
                              </p:par>
                            </p:childTnLst>
                          </p:cTn>
                        </p:par>
                        <p:par>
                          <p:cTn id="95" fill="hold">
                            <p:stCondLst>
                              <p:cond delay="1000"/>
                            </p:stCondLst>
                            <p:childTnLst>
                              <p:par>
                                <p:cTn id="96" presetID="42" presetClass="entr" presetSubtype="0" fill="hold" nodeType="afterEffect">
                                  <p:stCondLst>
                                    <p:cond delay="0"/>
                                  </p:stCondLst>
                                  <p:childTnLst>
                                    <p:set>
                                      <p:cBhvr>
                                        <p:cTn id="97" dur="1" fill="hold">
                                          <p:stCondLst>
                                            <p:cond delay="0"/>
                                          </p:stCondLst>
                                        </p:cTn>
                                        <p:tgtEl>
                                          <p:spTgt spid="35889"/>
                                        </p:tgtEl>
                                        <p:attrNameLst>
                                          <p:attrName>style.visibility</p:attrName>
                                        </p:attrNameLst>
                                      </p:cBhvr>
                                      <p:to>
                                        <p:strVal val="visible"/>
                                      </p:to>
                                    </p:set>
                                    <p:animEffect transition="in" filter="fade">
                                      <p:cBhvr>
                                        <p:cTn id="98" dur="500"/>
                                        <p:tgtEl>
                                          <p:spTgt spid="35889"/>
                                        </p:tgtEl>
                                      </p:cBhvr>
                                    </p:animEffect>
                                    <p:anim calcmode="lin" valueType="num">
                                      <p:cBhvr>
                                        <p:cTn id="99" dur="500" fill="hold"/>
                                        <p:tgtEl>
                                          <p:spTgt spid="35889"/>
                                        </p:tgtEl>
                                        <p:attrNameLst>
                                          <p:attrName>ppt_x</p:attrName>
                                        </p:attrNameLst>
                                      </p:cBhvr>
                                      <p:tavLst>
                                        <p:tav tm="0">
                                          <p:val>
                                            <p:strVal val="#ppt_x"/>
                                          </p:val>
                                        </p:tav>
                                        <p:tav tm="100000">
                                          <p:val>
                                            <p:strVal val="#ppt_x"/>
                                          </p:val>
                                        </p:tav>
                                      </p:tavLst>
                                    </p:anim>
                                    <p:anim calcmode="lin" valueType="num">
                                      <p:cBhvr>
                                        <p:cTn id="100" dur="500" fill="hold"/>
                                        <p:tgtEl>
                                          <p:spTgt spid="35889"/>
                                        </p:tgtEl>
                                        <p:attrNameLst>
                                          <p:attrName>ppt_y</p:attrName>
                                        </p:attrNameLst>
                                      </p:cBhvr>
                                      <p:tavLst>
                                        <p:tav tm="0">
                                          <p:val>
                                            <p:strVal val="#ppt_y+.1"/>
                                          </p:val>
                                        </p:tav>
                                        <p:tav tm="100000">
                                          <p:val>
                                            <p:strVal val="#ppt_y"/>
                                          </p:val>
                                        </p:tav>
                                      </p:tavLst>
                                    </p:anim>
                                  </p:childTnLst>
                                </p:cTn>
                              </p:par>
                              <p:par>
                                <p:cTn id="101" presetID="10" presetClass="entr" presetSubtype="0" fill="hold" grpId="0" nodeType="withEffect">
                                  <p:stCondLst>
                                    <p:cond delay="0"/>
                                  </p:stCondLst>
                                  <p:childTnLst>
                                    <p:set>
                                      <p:cBhvr>
                                        <p:cTn id="102" dur="1" fill="hold">
                                          <p:stCondLst>
                                            <p:cond delay="0"/>
                                          </p:stCondLst>
                                        </p:cTn>
                                        <p:tgtEl>
                                          <p:spTgt spid="119"/>
                                        </p:tgtEl>
                                        <p:attrNameLst>
                                          <p:attrName>style.visibility</p:attrName>
                                        </p:attrNameLst>
                                      </p:cBhvr>
                                      <p:to>
                                        <p:strVal val="visible"/>
                                      </p:to>
                                    </p:set>
                                    <p:animEffect transition="in" filter="fade">
                                      <p:cBhvr>
                                        <p:cTn id="103"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8" grpId="0"/>
      <p:bldP spid="35849" grpId="0" animBg="1"/>
      <p:bldP spid="35850" grpId="0"/>
      <p:bldP spid="35851" grpId="0" animBg="1"/>
      <p:bldP spid="35852" grpId="0"/>
      <p:bldP spid="33" grpId="0" animBg="1"/>
      <p:bldP spid="34" grpId="0"/>
      <p:bldP spid="42" grpId="0" animBg="1"/>
      <p:bldP spid="43" grpId="0"/>
      <p:bldP spid="1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Measurement Process</a:t>
            </a:r>
            <a:endParaRPr lang="en-US" dirty="0"/>
          </a:p>
        </p:txBody>
      </p:sp>
      <p:pic>
        <p:nvPicPr>
          <p:cNvPr id="102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04" y="1066800"/>
            <a:ext cx="9164204"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5200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25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Process</a:t>
            </a:r>
          </a:p>
        </p:txBody>
      </p:sp>
      <p:sp>
        <p:nvSpPr>
          <p:cNvPr id="3" name="Content Placeholder 2"/>
          <p:cNvSpPr>
            <a:spLocks noGrp="1"/>
          </p:cNvSpPr>
          <p:nvPr>
            <p:ph idx="1"/>
          </p:nvPr>
        </p:nvSpPr>
        <p:spPr/>
        <p:txBody>
          <a:bodyPr/>
          <a:lstStyle/>
          <a:p>
            <a:pPr marL="457200" lvl="0" indent="-457200">
              <a:buFont typeface="+mj-lt"/>
              <a:buAutoNum type="arabicPeriod"/>
            </a:pPr>
            <a:r>
              <a:rPr lang="en-US" sz="2400" b="1" dirty="0">
                <a:solidFill>
                  <a:srgbClr val="7030A0"/>
                </a:solidFill>
              </a:rPr>
              <a:t>Define the process.</a:t>
            </a:r>
            <a:r>
              <a:rPr lang="en-US" sz="2400" dirty="0">
                <a:solidFill>
                  <a:srgbClr val="7030A0"/>
                </a:solidFill>
              </a:rPr>
              <a:t> </a:t>
            </a:r>
            <a:endParaRPr lang="en-US" sz="2400" dirty="0" smtClean="0">
              <a:solidFill>
                <a:srgbClr val="7030A0"/>
              </a:solidFill>
            </a:endParaRPr>
          </a:p>
          <a:p>
            <a:pPr marL="400050" lvl="1" indent="0">
              <a:buNone/>
            </a:pPr>
            <a:r>
              <a:rPr lang="en-US" sz="2400" dirty="0" smtClean="0"/>
              <a:t>A </a:t>
            </a:r>
            <a:r>
              <a:rPr lang="en-US" sz="2400" dirty="0"/>
              <a:t>process is an organized combination of people materials, energy, equipment, and procedures engaged in producing a specified end result—often a product or service. Prior to selecting and implementing measures, each contributing element of the process must be identified, and a thorough understanding of the process operation and objectives must be attained by those engaged in process management. Data-flow diagrams and control-flow diagrams can be useful tools for documenting and communicating understandable and usable (</a:t>
            </a:r>
            <a:r>
              <a:rPr lang="en-US" sz="2400" dirty="0" err="1"/>
              <a:t>i.e.,operational</a:t>
            </a:r>
            <a:r>
              <a:rPr lang="en-US" sz="2400" dirty="0"/>
              <a:t>) definitions.</a:t>
            </a:r>
          </a:p>
          <a:p>
            <a:pPr marL="457200" indent="-457200">
              <a:buFont typeface="+mj-lt"/>
              <a:buAutoNum type="arabicPeriod"/>
            </a:pPr>
            <a:endParaRPr lang="en-US" sz="2400" dirty="0"/>
          </a:p>
        </p:txBody>
      </p:sp>
    </p:spTree>
    <p:extLst>
      <p:ext uri="{BB962C8B-B14F-4D97-AF65-F5344CB8AC3E}">
        <p14:creationId xmlns:p14="http://schemas.microsoft.com/office/powerpoint/2010/main" val="410473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50"/>
                                        <p:tgtEl>
                                          <p:spTgt spid="3">
                                            <p:txEl>
                                              <p:pRg st="1" end="1"/>
                                            </p:txEl>
                                          </p:spTgt>
                                        </p:tgtEl>
                                      </p:cBhvr>
                                    </p:animEffect>
                                    <p:anim calcmode="lin" valueType="num">
                                      <p:cBhvr>
                                        <p:cTn id="13"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2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Process</a:t>
            </a:r>
          </a:p>
        </p:txBody>
      </p:sp>
      <p:sp>
        <p:nvSpPr>
          <p:cNvPr id="3" name="Content Placeholder 2"/>
          <p:cNvSpPr>
            <a:spLocks noGrp="1"/>
          </p:cNvSpPr>
          <p:nvPr>
            <p:ph idx="1"/>
          </p:nvPr>
        </p:nvSpPr>
        <p:spPr/>
        <p:txBody>
          <a:bodyPr/>
          <a:lstStyle/>
          <a:p>
            <a:pPr marL="0" indent="0">
              <a:buNone/>
            </a:pPr>
            <a:r>
              <a:rPr lang="en-US" sz="2400" b="1" dirty="0" smtClean="0">
                <a:solidFill>
                  <a:srgbClr val="000066"/>
                </a:solidFill>
              </a:rPr>
              <a:t>2.</a:t>
            </a:r>
            <a:r>
              <a:rPr lang="en-US" sz="2400" b="1" dirty="0" smtClean="0">
                <a:solidFill>
                  <a:srgbClr val="7030A0"/>
                </a:solidFill>
              </a:rPr>
              <a:t> </a:t>
            </a:r>
            <a:r>
              <a:rPr lang="en-US" sz="2800" dirty="0" smtClean="0">
                <a:solidFill>
                  <a:srgbClr val="000066"/>
                </a:solidFill>
                <a:latin typeface="+mj-lt"/>
              </a:rPr>
              <a:t>Plan </a:t>
            </a:r>
            <a:r>
              <a:rPr lang="en-US" sz="2800" dirty="0">
                <a:solidFill>
                  <a:srgbClr val="000066"/>
                </a:solidFill>
                <a:latin typeface="+mj-lt"/>
              </a:rPr>
              <a:t>the measures</a:t>
            </a:r>
            <a:r>
              <a:rPr lang="en-US" sz="2800" dirty="0">
                <a:latin typeface="+mj-lt"/>
              </a:rPr>
              <a:t>. </a:t>
            </a:r>
            <a:endParaRPr lang="en-US" sz="2800" dirty="0" smtClean="0">
              <a:latin typeface="+mj-lt"/>
            </a:endParaRPr>
          </a:p>
          <a:p>
            <a:pPr marL="400050" lvl="1" indent="0">
              <a:buNone/>
            </a:pPr>
            <a:r>
              <a:rPr lang="en-US" dirty="0" smtClean="0">
                <a:latin typeface="+mj-lt"/>
              </a:rPr>
              <a:t>Measurement </a:t>
            </a:r>
            <a:r>
              <a:rPr lang="en-US" dirty="0">
                <a:latin typeface="+mj-lt"/>
              </a:rPr>
              <a:t>planning is based on an understanding of the defined (or implicit) software process. Here the product-, process-, and resource-related issues and attributes are identified; measures of product and process quality are selected and defined; and provisions for collecting and using the measurements to assess and track process performance are integrated into the software process.</a:t>
            </a:r>
          </a:p>
        </p:txBody>
      </p:sp>
    </p:spTree>
    <p:extLst>
      <p:ext uri="{BB962C8B-B14F-4D97-AF65-F5344CB8AC3E}">
        <p14:creationId xmlns:p14="http://schemas.microsoft.com/office/powerpoint/2010/main" val="320276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Process</a:t>
            </a:r>
          </a:p>
        </p:txBody>
      </p:sp>
      <p:sp>
        <p:nvSpPr>
          <p:cNvPr id="3" name="Content Placeholder 2"/>
          <p:cNvSpPr>
            <a:spLocks noGrp="1"/>
          </p:cNvSpPr>
          <p:nvPr>
            <p:ph idx="1"/>
          </p:nvPr>
        </p:nvSpPr>
        <p:spPr/>
        <p:txBody>
          <a:bodyPr/>
          <a:lstStyle/>
          <a:p>
            <a:pPr marL="0" lvl="0" indent="0">
              <a:buNone/>
            </a:pPr>
            <a:r>
              <a:rPr lang="en-US" sz="2800" b="1" dirty="0" smtClean="0">
                <a:solidFill>
                  <a:schemeClr val="accent6">
                    <a:lumMod val="75000"/>
                  </a:schemeClr>
                </a:solidFill>
              </a:rPr>
              <a:t>3. Execute </a:t>
            </a:r>
            <a:r>
              <a:rPr lang="en-US" sz="2800" b="1" dirty="0">
                <a:solidFill>
                  <a:schemeClr val="accent6">
                    <a:lumMod val="75000"/>
                  </a:schemeClr>
                </a:solidFill>
              </a:rPr>
              <a:t>the software process.</a:t>
            </a:r>
            <a:r>
              <a:rPr lang="en-US" sz="2800" dirty="0">
                <a:solidFill>
                  <a:schemeClr val="accent6">
                    <a:lumMod val="75000"/>
                  </a:schemeClr>
                </a:solidFill>
              </a:rPr>
              <a:t> </a:t>
            </a:r>
            <a:endParaRPr lang="en-US" sz="2800" dirty="0" smtClean="0">
              <a:solidFill>
                <a:schemeClr val="accent6">
                  <a:lumMod val="75000"/>
                </a:schemeClr>
              </a:solidFill>
            </a:endParaRPr>
          </a:p>
          <a:p>
            <a:pPr marL="0" lvl="0" indent="0">
              <a:buNone/>
            </a:pPr>
            <a:endParaRPr lang="en-US" sz="2800" dirty="0" smtClean="0"/>
          </a:p>
          <a:p>
            <a:pPr marL="400050" lvl="1" indent="0">
              <a:buNone/>
            </a:pPr>
            <a:r>
              <a:rPr lang="en-US" dirty="0" smtClean="0"/>
              <a:t>Processes </a:t>
            </a:r>
            <a:r>
              <a:rPr lang="en-US" dirty="0"/>
              <a:t>are executed by the software organization. The product, process, and resource attributes that were identified are measured during and at the completion of each software process.</a:t>
            </a:r>
          </a:p>
          <a:p>
            <a:endParaRPr lang="en-US" sz="2800" dirty="0"/>
          </a:p>
        </p:txBody>
      </p:sp>
    </p:spTree>
    <p:extLst>
      <p:ext uri="{BB962C8B-B14F-4D97-AF65-F5344CB8AC3E}">
        <p14:creationId xmlns:p14="http://schemas.microsoft.com/office/powerpoint/2010/main" val="1851093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arn(inVertical)">
                                      <p:cBhvr>
                                        <p:cTn id="1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Process</a:t>
            </a:r>
          </a:p>
        </p:txBody>
      </p:sp>
      <p:sp>
        <p:nvSpPr>
          <p:cNvPr id="3" name="Content Placeholder 2"/>
          <p:cNvSpPr>
            <a:spLocks noGrp="1"/>
          </p:cNvSpPr>
          <p:nvPr>
            <p:ph idx="1"/>
          </p:nvPr>
        </p:nvSpPr>
        <p:spPr/>
        <p:txBody>
          <a:bodyPr/>
          <a:lstStyle/>
          <a:p>
            <a:pPr marL="0" lvl="0" indent="0">
              <a:buNone/>
            </a:pPr>
            <a:r>
              <a:rPr lang="en-US" sz="2800" b="1" dirty="0" smtClean="0">
                <a:solidFill>
                  <a:srgbClr val="00B050"/>
                </a:solidFill>
              </a:rPr>
              <a:t>4. Apply </a:t>
            </a:r>
            <a:r>
              <a:rPr lang="en-US" sz="2800" b="1" dirty="0">
                <a:solidFill>
                  <a:srgbClr val="00B050"/>
                </a:solidFill>
              </a:rPr>
              <a:t>the measures</a:t>
            </a:r>
            <a:r>
              <a:rPr lang="en-US" sz="2800" b="1" dirty="0" smtClean="0">
                <a:solidFill>
                  <a:srgbClr val="00B050"/>
                </a:solidFill>
              </a:rPr>
              <a:t>.</a:t>
            </a:r>
          </a:p>
          <a:p>
            <a:pPr marL="0" lvl="0" indent="0">
              <a:buNone/>
            </a:pPr>
            <a:endParaRPr lang="en-US" sz="2800" b="1" dirty="0" smtClean="0"/>
          </a:p>
          <a:p>
            <a:pPr marL="400050" lvl="1" indent="0">
              <a:buNone/>
            </a:pPr>
            <a:r>
              <a:rPr lang="en-US" dirty="0" smtClean="0"/>
              <a:t>Applying measures puts to use the measurements that are obtained while executing the software process. Data from the software process and from products produced by the process are collected, retained, and analyzed so that they can be used to control and improve the process.</a:t>
            </a:r>
            <a:endParaRPr lang="en-US" dirty="0"/>
          </a:p>
          <a:p>
            <a:endParaRPr lang="en-US" sz="2800" dirty="0"/>
          </a:p>
        </p:txBody>
      </p:sp>
    </p:spTree>
    <p:extLst>
      <p:ext uri="{BB962C8B-B14F-4D97-AF65-F5344CB8AC3E}">
        <p14:creationId xmlns:p14="http://schemas.microsoft.com/office/powerpoint/2010/main" val="3054046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down)">
                                      <p:cBhvr>
                                        <p:cTn id="1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581TGp_gold_light_ani">
  <a:themeElements>
    <a:clrScheme name="Default Design 1">
      <a:dk1>
        <a:srgbClr val="000000"/>
      </a:dk1>
      <a:lt1>
        <a:srgbClr val="FFFFFF"/>
      </a:lt1>
      <a:dk2>
        <a:srgbClr val="800000"/>
      </a:dk2>
      <a:lt2>
        <a:srgbClr val="333333"/>
      </a:lt2>
      <a:accent1>
        <a:srgbClr val="EB6743"/>
      </a:accent1>
      <a:accent2>
        <a:srgbClr val="D3A911"/>
      </a:accent2>
      <a:accent3>
        <a:srgbClr val="FFFFFF"/>
      </a:accent3>
      <a:accent4>
        <a:srgbClr val="000000"/>
      </a:accent4>
      <a:accent5>
        <a:srgbClr val="F3B8B0"/>
      </a:accent5>
      <a:accent6>
        <a:srgbClr val="BF990E"/>
      </a:accent6>
      <a:hlink>
        <a:srgbClr val="7B9B63"/>
      </a:hlink>
      <a:folHlink>
        <a:srgbClr val="38A3B2"/>
      </a:folHlink>
    </a:clrScheme>
    <a:fontScheme name="Default Design">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800000"/>
        </a:dk2>
        <a:lt2>
          <a:srgbClr val="333333"/>
        </a:lt2>
        <a:accent1>
          <a:srgbClr val="EB6743"/>
        </a:accent1>
        <a:accent2>
          <a:srgbClr val="D3A911"/>
        </a:accent2>
        <a:accent3>
          <a:srgbClr val="FFFFFF"/>
        </a:accent3>
        <a:accent4>
          <a:srgbClr val="000000"/>
        </a:accent4>
        <a:accent5>
          <a:srgbClr val="F3B8B0"/>
        </a:accent5>
        <a:accent6>
          <a:srgbClr val="BF990E"/>
        </a:accent6>
        <a:hlink>
          <a:srgbClr val="7B9B63"/>
        </a:hlink>
        <a:folHlink>
          <a:srgbClr val="38A3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2E507A"/>
        </a:dk2>
        <a:lt2>
          <a:srgbClr val="333333"/>
        </a:lt2>
        <a:accent1>
          <a:srgbClr val="5A90C2"/>
        </a:accent1>
        <a:accent2>
          <a:srgbClr val="8AC246"/>
        </a:accent2>
        <a:accent3>
          <a:srgbClr val="FFFFFF"/>
        </a:accent3>
        <a:accent4>
          <a:srgbClr val="000000"/>
        </a:accent4>
        <a:accent5>
          <a:srgbClr val="B5C6DD"/>
        </a:accent5>
        <a:accent6>
          <a:srgbClr val="7DB03F"/>
        </a:accent6>
        <a:hlink>
          <a:srgbClr val="F6831A"/>
        </a:hlink>
        <a:folHlink>
          <a:srgbClr val="EFC821"/>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A82A9F"/>
        </a:dk2>
        <a:lt2>
          <a:srgbClr val="4D4D4D"/>
        </a:lt2>
        <a:accent1>
          <a:srgbClr val="12B4D4"/>
        </a:accent1>
        <a:accent2>
          <a:srgbClr val="F1C23D"/>
        </a:accent2>
        <a:accent3>
          <a:srgbClr val="FFFFFF"/>
        </a:accent3>
        <a:accent4>
          <a:srgbClr val="000000"/>
        </a:accent4>
        <a:accent5>
          <a:srgbClr val="AAD6E6"/>
        </a:accent5>
        <a:accent6>
          <a:srgbClr val="DAB036"/>
        </a:accent6>
        <a:hlink>
          <a:srgbClr val="8CA62C"/>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581TGp_gold_light_ani</Template>
  <TotalTime>226</TotalTime>
  <Words>1806</Words>
  <Application>Microsoft Office PowerPoint</Application>
  <PresentationFormat>On-screen Show (4:3)</PresentationFormat>
  <Paragraphs>265</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581TGp_gold_light_ani</vt:lpstr>
      <vt:lpstr>Software Measurement  and Analysis</vt:lpstr>
      <vt:lpstr>Contents</vt:lpstr>
      <vt:lpstr>Introduction</vt:lpstr>
      <vt:lpstr>Contents</vt:lpstr>
      <vt:lpstr>Measurement Process</vt:lpstr>
      <vt:lpstr>Measurement Process</vt:lpstr>
      <vt:lpstr>Measurement Process</vt:lpstr>
      <vt:lpstr>Measurement Process</vt:lpstr>
      <vt:lpstr>Measurement Process</vt:lpstr>
      <vt:lpstr>Measurement Process</vt:lpstr>
      <vt:lpstr>Measurement Process</vt:lpstr>
      <vt:lpstr>Contents</vt:lpstr>
      <vt:lpstr>Time and Roles for collecting data</vt:lpstr>
      <vt:lpstr>Contents</vt:lpstr>
      <vt:lpstr>Management Goals and Sub goals</vt:lpstr>
      <vt:lpstr>Management Goals and Sub goals</vt:lpstr>
      <vt:lpstr>Contents</vt:lpstr>
      <vt:lpstr>GQM for Viking Project</vt:lpstr>
      <vt:lpstr>GQM for Viking Project</vt:lpstr>
      <vt:lpstr>GQM for Viking Project</vt:lpstr>
      <vt:lpstr>GQM for Viking Project</vt:lpstr>
      <vt:lpstr>GQM for Viking Project</vt:lpstr>
      <vt:lpstr>GQM for Viking Project</vt:lpstr>
      <vt:lpstr>GQM for Viking Project</vt:lpstr>
      <vt:lpstr>GQM for Viking Project</vt:lpstr>
      <vt:lpstr>GQM for Viking Project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Measurement and Analysis</dc:title>
  <dc:creator>VOTINH</dc:creator>
  <cp:lastModifiedBy>KTG</cp:lastModifiedBy>
  <cp:revision>94</cp:revision>
  <dcterms:created xsi:type="dcterms:W3CDTF">2012-04-13T17:02:02Z</dcterms:created>
  <dcterms:modified xsi:type="dcterms:W3CDTF">2012-05-26T07:15:57Z</dcterms:modified>
</cp:coreProperties>
</file>