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7"/>
  </p:notesMasterIdLst>
  <p:sldIdLst>
    <p:sldId id="262" r:id="rId2"/>
    <p:sldId id="270" r:id="rId3"/>
    <p:sldId id="271" r:id="rId4"/>
    <p:sldId id="272" r:id="rId5"/>
    <p:sldId id="273" r:id="rId6"/>
    <p:sldId id="274" r:id="rId7"/>
    <p:sldId id="275" r:id="rId8"/>
    <p:sldId id="276" r:id="rId9"/>
    <p:sldId id="277" r:id="rId10"/>
    <p:sldId id="279" r:id="rId11"/>
    <p:sldId id="278" r:id="rId12"/>
    <p:sldId id="283" r:id="rId13"/>
    <p:sldId id="280" r:id="rId14"/>
    <p:sldId id="282" r:id="rId15"/>
    <p:sldId id="284" r:id="rId16"/>
    <p:sldId id="285" r:id="rId17"/>
    <p:sldId id="286" r:id="rId18"/>
    <p:sldId id="287" r:id="rId19"/>
    <p:sldId id="289" r:id="rId20"/>
    <p:sldId id="290" r:id="rId21"/>
    <p:sldId id="291" r:id="rId22"/>
    <p:sldId id="288" r:id="rId23"/>
    <p:sldId id="292" r:id="rId24"/>
    <p:sldId id="281" r:id="rId25"/>
    <p:sldId id="293" r:id="rId26"/>
  </p:sldIdLst>
  <p:sldSz cx="9144000" cy="6858000" type="screen4x3"/>
  <p:notesSz cx="6858000" cy="9144000"/>
  <p:defaultTextStyle>
    <a:defPPr>
      <a:defRPr lang="en-US"/>
    </a:defPPr>
    <a:lvl1pPr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1pPr>
    <a:lvl2pPr marL="4572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2pPr>
    <a:lvl3pPr marL="9144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3pPr>
    <a:lvl4pPr marL="13716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4pPr>
    <a:lvl5pPr marL="18288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5pPr>
    <a:lvl6pPr marL="22860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6pPr>
    <a:lvl7pPr marL="27432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7pPr>
    <a:lvl8pPr marL="32004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8pPr>
    <a:lvl9pPr marL="36576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E"/>
    <a:srgbClr val="DAEEFE"/>
    <a:srgbClr val="DAE0FE"/>
    <a:srgbClr val="000066"/>
    <a:srgbClr val="2B7C02"/>
    <a:srgbClr val="003399"/>
    <a:srgbClr val="1049BC"/>
    <a:srgbClr val="1B5FA9"/>
    <a:srgbClr val="3F7AEF"/>
    <a:srgbClr val="D0D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60" autoAdjust="0"/>
    <p:restoredTop sz="94549" autoAdjust="0"/>
  </p:normalViewPr>
  <p:slideViewPr>
    <p:cSldViewPr snapToGrid="0">
      <p:cViewPr>
        <p:scale>
          <a:sx n="70" d="100"/>
          <a:sy n="70" d="100"/>
        </p:scale>
        <p:origin x="-906"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539D06-0176-4906-9F7A-586B630C2D91}" type="datetimeFigureOut">
              <a:rPr lang="en-US" smtClean="0"/>
              <a:t>5/12/2012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B9991-720D-4C23-A243-AF434EDBAAE7}" type="slidenum">
              <a:rPr lang="en-US" smtClean="0"/>
              <a:t>‹#›</a:t>
            </a:fld>
            <a:endParaRPr lang="en-US"/>
          </a:p>
        </p:txBody>
      </p:sp>
    </p:spTree>
    <p:extLst>
      <p:ext uri="{BB962C8B-B14F-4D97-AF65-F5344CB8AC3E}">
        <p14:creationId xmlns:p14="http://schemas.microsoft.com/office/powerpoint/2010/main" val="163710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solidFill>
                  <a:schemeClr val="tx1"/>
                </a:solidFill>
                <a:effectLst>
                  <a:outerShdw blurRad="38100" dist="38100" dir="2700000" algn="tl">
                    <a:srgbClr val="C0C0C0"/>
                  </a:outerShdw>
                </a:effectLst>
              </a:defRPr>
            </a:lvl1pPr>
          </a:lstStyle>
          <a:p>
            <a:endParaRPr lang="en-US" altLang="ko-KR"/>
          </a:p>
        </p:txBody>
      </p:sp>
      <p:sp>
        <p:nvSpPr>
          <p:cNvPr id="13336" name="Rectangle 24"/>
          <p:cNvSpPr>
            <a:spLocks noGrp="1" noChangeArrowheads="1"/>
          </p:cNvSpPr>
          <p:nvPr>
            <p:ph type="ftr" sz="quarter" idx="3"/>
          </p:nvPr>
        </p:nvSpPr>
        <p:spPr>
          <a:xfrm>
            <a:off x="3124200" y="6553200"/>
            <a:ext cx="2895600" cy="152400"/>
          </a:xfrm>
          <a:prstGeom prst="rect">
            <a:avLst/>
          </a:prstGeom>
        </p:spPr>
        <p:txBody>
          <a:bodyPr/>
          <a:lstStyle>
            <a:lvl1pPr algn="ctr">
              <a:defRPr sz="1400" b="0">
                <a:effectLst>
                  <a:outerShdw blurRad="38100" dist="38100" dir="2700000" algn="tl">
                    <a:srgbClr val="C0C0C0"/>
                  </a:outerShdw>
                </a:effectLst>
                <a:latin typeface="Times New Roman" pitchFamily="18" charset="0"/>
              </a:defRPr>
            </a:lvl1pPr>
          </a:lstStyle>
          <a:p>
            <a:r>
              <a:rPr lang="en-US" altLang="zh-CN"/>
              <a:t>www.wondershare.com</a:t>
            </a:r>
            <a:endParaRPr lang="en-US" altLang="ko-KR"/>
          </a:p>
        </p:txBody>
      </p:sp>
      <p:sp>
        <p:nvSpPr>
          <p:cNvPr id="13337" name="Rectangle 25"/>
          <p:cNvSpPr>
            <a:spLocks noGrp="1" noChangeArrowheads="1"/>
          </p:cNvSpPr>
          <p:nvPr>
            <p:ph type="sldNum" sz="quarter" idx="4"/>
          </p:nvPr>
        </p:nvSpPr>
        <p:spPr bwMode="auto">
          <a:xfrm>
            <a:off x="6553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solidFill>
                  <a:schemeClr val="tx1"/>
                </a:solidFill>
                <a:effectLst>
                  <a:outerShdw blurRad="38100" dist="38100" dir="2700000" algn="tl">
                    <a:srgbClr val="C0C0C0"/>
                  </a:outerShdw>
                </a:effectLst>
              </a:defRPr>
            </a:lvl1pPr>
          </a:lstStyle>
          <a:p>
            <a:fld id="{5705EDB7-0A24-4C2B-96C0-5BDE4FC9DE18}" type="slidenum">
              <a:rPr lang="ko-KR" altLang="en-US"/>
              <a:pPr/>
              <a:t>‹#›</a:t>
            </a:fld>
            <a:endParaRPr lang="en-US" altLang="ko-KR"/>
          </a:p>
        </p:txBody>
      </p:sp>
      <p:sp>
        <p:nvSpPr>
          <p:cNvPr id="13341" name="Text Box 29"/>
          <p:cNvSpPr txBox="1">
            <a:spLocks noChangeArrowheads="1"/>
          </p:cNvSpPr>
          <p:nvPr/>
        </p:nvSpPr>
        <p:spPr bwMode="black">
          <a:xfrm>
            <a:off x="7562850" y="6022975"/>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ko-KR" sz="2400" b="1">
                <a:effectLst/>
                <a:latin typeface="Verdana" pitchFamily="34" charset="0"/>
              </a:rPr>
              <a:t>LOGO</a:t>
            </a:r>
          </a:p>
        </p:txBody>
      </p:sp>
      <p:sp>
        <p:nvSpPr>
          <p:cNvPr id="13489" name="Rectangle 177"/>
          <p:cNvSpPr>
            <a:spLocks noGrp="1" noChangeArrowheads="1"/>
          </p:cNvSpPr>
          <p:nvPr>
            <p:ph type="ctrTitle" sz="quarter"/>
          </p:nvPr>
        </p:nvSpPr>
        <p:spPr bwMode="auto">
          <a:xfrm>
            <a:off x="1865313" y="4848225"/>
            <a:ext cx="6821487" cy="1470025"/>
          </a:xfrm>
        </p:spPr>
        <p:txBody>
          <a:bodyPr/>
          <a:lstStyle>
            <a:lvl1pPr algn="ctr">
              <a:defRPr sz="4000">
                <a:solidFill>
                  <a:srgbClr val="111111"/>
                </a:solidFill>
              </a:defRPr>
            </a:lvl1pPr>
          </a:lstStyle>
          <a:p>
            <a:pPr lvl="0"/>
            <a:r>
              <a:rPr lang="en-US" altLang="zh-CN" noProof="0" smtClean="0"/>
              <a:t>Click to edit Master title style</a:t>
            </a:r>
            <a:endParaRPr lang="zh-CN" altLang="en-US" noProof="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6927850" y="6342063"/>
            <a:ext cx="1946275" cy="304800"/>
          </a:xfrm>
          <a:prstGeom prst="rect">
            <a:avLst/>
          </a:prstGeom>
        </p:spPr>
        <p:txBody>
          <a:bodyPr/>
          <a:lstStyle>
            <a:lvl1pPr>
              <a:defRPr/>
            </a:lvl1pPr>
          </a:lstStyle>
          <a:p>
            <a:r>
              <a:rPr lang="en-US" altLang="ko-KR"/>
              <a:t>Company Logo</a:t>
            </a:r>
          </a:p>
        </p:txBody>
      </p:sp>
    </p:spTree>
    <p:extLst>
      <p:ext uri="{BB962C8B-B14F-4D97-AF65-F5344CB8AC3E}">
        <p14:creationId xmlns:p14="http://schemas.microsoft.com/office/powerpoint/2010/main" val="15506233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111125"/>
            <a:ext cx="2117725" cy="607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1138" y="111125"/>
            <a:ext cx="6205537" cy="607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6927850" y="6342063"/>
            <a:ext cx="1946275" cy="304800"/>
          </a:xfrm>
          <a:prstGeom prst="rect">
            <a:avLst/>
          </a:prstGeom>
        </p:spPr>
        <p:txBody>
          <a:bodyPr/>
          <a:lstStyle>
            <a:lvl1pPr>
              <a:defRPr/>
            </a:lvl1pPr>
          </a:lstStyle>
          <a:p>
            <a:r>
              <a:rPr lang="en-US" altLang="ko-KR"/>
              <a:t>Company Logo</a:t>
            </a:r>
          </a:p>
        </p:txBody>
      </p:sp>
    </p:spTree>
    <p:extLst>
      <p:ext uri="{BB962C8B-B14F-4D97-AF65-F5344CB8AC3E}">
        <p14:creationId xmlns:p14="http://schemas.microsoft.com/office/powerpoint/2010/main" val="42474049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a:solidFill>
                  <a:srgbClr val="000066"/>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59" descr="C:\Users\VOTINH\Desktop\HIT-hk2-N3\Logo HIT\HIT-Bi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14732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1840103" y="6314525"/>
            <a:ext cx="5943600" cy="461665"/>
          </a:xfrm>
          <a:prstGeom prst="rect">
            <a:avLst/>
          </a:prstGeom>
        </p:spPr>
        <p:txBody>
          <a:bodyPr wrap="none">
            <a:spAutoFit/>
            <a:scene3d>
              <a:camera prst="orthographicFront"/>
              <a:lightRig rig="brightRoom" dir="t"/>
            </a:scene3d>
            <a:sp3d extrusionH="57150" contourW="6350" prstMaterial="plastic">
              <a:bevelT w="20320" h="20320" prst="angle"/>
              <a:contourClr>
                <a:schemeClr val="accent1">
                  <a:tint val="100000"/>
                  <a:shade val="100000"/>
                  <a:hueMod val="100000"/>
                  <a:satMod val="100000"/>
                </a:schemeClr>
              </a:contourClr>
            </a:sp3d>
          </a:bodyPr>
          <a:lstStyle/>
          <a:p>
            <a:r>
              <a:rPr lang="en-US" sz="2400" b="1" cap="all" dirty="0">
                <a:ln/>
                <a:solidFill>
                  <a:schemeClr val="accent3"/>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K15T2-Team22-Team </a:t>
            </a:r>
            <a:r>
              <a:rPr lang="en-US" sz="2400" b="1" cap="all" dirty="0" smtClean="0">
                <a:ln/>
                <a:solidFill>
                  <a:schemeClr val="accent3"/>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Assignment 13</a:t>
            </a:r>
            <a:endParaRPr lang="en-US" sz="2400" b="1" cap="all" dirty="0">
              <a:ln/>
              <a:solidFill>
                <a:schemeClr val="accent3"/>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55353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6649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28725"/>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28725"/>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927850" y="6342063"/>
            <a:ext cx="1946275" cy="304800"/>
          </a:xfrm>
          <a:prstGeom prst="rect">
            <a:avLst/>
          </a:prstGeom>
        </p:spPr>
        <p:txBody>
          <a:bodyPr/>
          <a:lstStyle>
            <a:lvl1pPr>
              <a:defRPr/>
            </a:lvl1pPr>
          </a:lstStyle>
          <a:p>
            <a:r>
              <a:rPr lang="en-US" altLang="ko-KR"/>
              <a:t>Company Logo</a:t>
            </a:r>
          </a:p>
        </p:txBody>
      </p:sp>
    </p:spTree>
    <p:extLst>
      <p:ext uri="{BB962C8B-B14F-4D97-AF65-F5344CB8AC3E}">
        <p14:creationId xmlns:p14="http://schemas.microsoft.com/office/powerpoint/2010/main" val="211750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6927850" y="6342063"/>
            <a:ext cx="1946275" cy="304800"/>
          </a:xfrm>
          <a:prstGeom prst="rect">
            <a:avLst/>
          </a:prstGeom>
        </p:spPr>
        <p:txBody>
          <a:bodyPr/>
          <a:lstStyle>
            <a:lvl1pPr>
              <a:defRPr/>
            </a:lvl1pPr>
          </a:lstStyle>
          <a:p>
            <a:r>
              <a:rPr lang="en-US" altLang="ko-KR"/>
              <a:t>Company Logo</a:t>
            </a:r>
          </a:p>
        </p:txBody>
      </p:sp>
    </p:spTree>
    <p:extLst>
      <p:ext uri="{BB962C8B-B14F-4D97-AF65-F5344CB8AC3E}">
        <p14:creationId xmlns:p14="http://schemas.microsoft.com/office/powerpoint/2010/main" val="399491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6927850" y="6342063"/>
            <a:ext cx="1946275" cy="304800"/>
          </a:xfrm>
          <a:prstGeom prst="rect">
            <a:avLst/>
          </a:prstGeom>
        </p:spPr>
        <p:txBody>
          <a:bodyPr/>
          <a:lstStyle>
            <a:lvl1pPr>
              <a:defRPr/>
            </a:lvl1pPr>
          </a:lstStyle>
          <a:p>
            <a:r>
              <a:rPr lang="en-US" altLang="ko-KR"/>
              <a:t>Company Logo</a:t>
            </a:r>
          </a:p>
        </p:txBody>
      </p:sp>
    </p:spTree>
    <p:extLst>
      <p:ext uri="{BB962C8B-B14F-4D97-AF65-F5344CB8AC3E}">
        <p14:creationId xmlns:p14="http://schemas.microsoft.com/office/powerpoint/2010/main" val="270601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927850" y="6342063"/>
            <a:ext cx="1946275" cy="304800"/>
          </a:xfrm>
          <a:prstGeom prst="rect">
            <a:avLst/>
          </a:prstGeom>
        </p:spPr>
        <p:txBody>
          <a:bodyPr/>
          <a:lstStyle>
            <a:lvl1pPr>
              <a:defRPr/>
            </a:lvl1pPr>
          </a:lstStyle>
          <a:p>
            <a:r>
              <a:rPr lang="en-US" altLang="ko-KR"/>
              <a:t>Company Logo</a:t>
            </a:r>
          </a:p>
        </p:txBody>
      </p:sp>
    </p:spTree>
    <p:extLst>
      <p:ext uri="{BB962C8B-B14F-4D97-AF65-F5344CB8AC3E}">
        <p14:creationId xmlns:p14="http://schemas.microsoft.com/office/powerpoint/2010/main" val="352512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927850" y="6342063"/>
            <a:ext cx="1946275" cy="304800"/>
          </a:xfrm>
          <a:prstGeom prst="rect">
            <a:avLst/>
          </a:prstGeom>
        </p:spPr>
        <p:txBody>
          <a:bodyPr/>
          <a:lstStyle>
            <a:lvl1pPr>
              <a:defRPr/>
            </a:lvl1pPr>
          </a:lstStyle>
          <a:p>
            <a:r>
              <a:rPr lang="en-US" altLang="ko-KR"/>
              <a:t>Company Logo</a:t>
            </a:r>
          </a:p>
        </p:txBody>
      </p:sp>
    </p:spTree>
    <p:extLst>
      <p:ext uri="{BB962C8B-B14F-4D97-AF65-F5344CB8AC3E}">
        <p14:creationId xmlns:p14="http://schemas.microsoft.com/office/powerpoint/2010/main" val="218173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927850" y="6342063"/>
            <a:ext cx="1946275" cy="304800"/>
          </a:xfrm>
          <a:prstGeom prst="rect">
            <a:avLst/>
          </a:prstGeom>
        </p:spPr>
        <p:txBody>
          <a:bodyPr/>
          <a:lstStyle>
            <a:lvl1pPr>
              <a:defRPr/>
            </a:lvl1pPr>
          </a:lstStyle>
          <a:p>
            <a:r>
              <a:rPr lang="en-US" altLang="ko-KR"/>
              <a:t>Company Logo</a:t>
            </a:r>
          </a:p>
        </p:txBody>
      </p:sp>
    </p:spTree>
    <p:extLst>
      <p:ext uri="{BB962C8B-B14F-4D97-AF65-F5344CB8AC3E}">
        <p14:creationId xmlns:p14="http://schemas.microsoft.com/office/powerpoint/2010/main" val="8073885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309" name="Rectangle 21"/>
          <p:cNvSpPr>
            <a:spLocks noGrp="1" noChangeArrowheads="1"/>
          </p:cNvSpPr>
          <p:nvPr>
            <p:ph type="title"/>
          </p:nvPr>
        </p:nvSpPr>
        <p:spPr bwMode="black">
          <a:xfrm>
            <a:off x="211138" y="111125"/>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2310" name="Rectangle 22"/>
          <p:cNvSpPr>
            <a:spLocks noGrp="1" noChangeArrowheads="1"/>
          </p:cNvSpPr>
          <p:nvPr>
            <p:ph type="body" idx="1"/>
          </p:nvPr>
        </p:nvSpPr>
        <p:spPr bwMode="auto">
          <a:xfrm>
            <a:off x="457200" y="1228725"/>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rgbClr val="000066"/>
          </a:solidFill>
          <a:latin typeface="+mn-lt"/>
          <a:ea typeface="+mn-ea"/>
          <a:cs typeface="+mn-cs"/>
        </a:defRPr>
      </a:lvl1pPr>
      <a:lvl2pPr marL="742950" indent="-285750" algn="l" rtl="0" eaLnBrk="1" fontAlgn="base" hangingPunct="1">
        <a:spcBef>
          <a:spcPct val="20000"/>
        </a:spcBef>
        <a:spcAft>
          <a:spcPct val="0"/>
        </a:spcAft>
        <a:buClr>
          <a:srgbClr val="000066"/>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bg1"/>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bg1"/>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bg1"/>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bg1"/>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bg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Viking_Delphi_Estimation.xl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Viking_Delphi_Estimation.x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hyperlink" Target="Work%20Breakdown%20Structure.jpe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1"/>
          <p:cNvSpPr>
            <a:spLocks noGrp="1" noChangeArrowheads="1"/>
          </p:cNvSpPr>
          <p:nvPr>
            <p:ph type="ctrTitle"/>
          </p:nvPr>
        </p:nvSpPr>
        <p:spPr>
          <a:xfrm>
            <a:off x="152399" y="967975"/>
            <a:ext cx="8991601" cy="2599473"/>
          </a:xfrm>
          <a:effectLst>
            <a:outerShdw dist="17961" dir="2700000" algn="ctr" rotWithShape="0">
              <a:srgbClr val="F8F8F8">
                <a:alpha val="50000"/>
              </a:srgbClr>
            </a:outerShdw>
          </a:effectLst>
        </p:spPr>
        <p:txBody>
          <a:bodyPr/>
          <a:lstStyle/>
          <a:p>
            <a:pPr algn="ctr"/>
            <a:r>
              <a:rPr lang="en-US" sz="4800" dirty="0" smtClean="0">
                <a:ln w="10541" cmpd="sng">
                  <a:solidFill>
                    <a:schemeClr val="tx1"/>
                  </a:solidFill>
                  <a:prstDash val="solid"/>
                </a:ln>
                <a:solidFill>
                  <a:srgbClr val="92D050"/>
                </a:solidFill>
                <a:effectLst>
                  <a:reflection blurRad="6350" stA="50000" endA="300" endPos="50000" dist="60007" dir="5400000" sy="-100000" algn="bl" rotWithShape="0"/>
                </a:effectLst>
              </a:rPr>
              <a:t>Software Measurement </a:t>
            </a:r>
            <a:br>
              <a:rPr lang="en-US" sz="4800" dirty="0" smtClean="0">
                <a:ln w="10541" cmpd="sng">
                  <a:solidFill>
                    <a:schemeClr val="tx1"/>
                  </a:solidFill>
                  <a:prstDash val="solid"/>
                </a:ln>
                <a:solidFill>
                  <a:srgbClr val="92D050"/>
                </a:solidFill>
                <a:effectLst>
                  <a:reflection blurRad="6350" stA="50000" endA="300" endPos="50000" dist="60007" dir="5400000" sy="-100000" algn="bl" rotWithShape="0"/>
                </a:effectLst>
              </a:rPr>
            </a:br>
            <a:r>
              <a:rPr lang="en-US" sz="4800" dirty="0" smtClean="0">
                <a:ln w="10541" cmpd="sng">
                  <a:solidFill>
                    <a:schemeClr val="tx1"/>
                  </a:solidFill>
                  <a:prstDash val="solid"/>
                </a:ln>
                <a:solidFill>
                  <a:srgbClr val="92D050"/>
                </a:solidFill>
                <a:effectLst>
                  <a:reflection blurRad="6350" stA="50000" endA="300" endPos="50000" dist="60007" dir="5400000" sy="-100000" algn="bl" rotWithShape="0"/>
                </a:effectLst>
              </a:rPr>
              <a:t>and Analysis</a:t>
            </a:r>
            <a:endParaRPr lang="en-US" sz="4800" dirty="0">
              <a:ln w="10541" cmpd="sng">
                <a:solidFill>
                  <a:schemeClr val="tx1"/>
                </a:solidFill>
                <a:prstDash val="solid"/>
              </a:ln>
              <a:solidFill>
                <a:srgbClr val="92D050"/>
              </a:solidFill>
              <a:effectLst>
                <a:reflection blurRad="6350" stA="50000" endA="300" endPos="50000" dist="60007" dir="5400000" sy="-100000" algn="bl" rotWithShape="0"/>
              </a:effectLst>
            </a:endParaRPr>
          </a:p>
        </p:txBody>
      </p:sp>
      <p:pic>
        <p:nvPicPr>
          <p:cNvPr id="8" name="Picture 59" descr="C:\Users\VOTINH\Desktop\HIT-hk2-N3\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408" y="2902416"/>
            <a:ext cx="2913647" cy="218539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629507" y="4922916"/>
            <a:ext cx="7385539"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dirty="0" smtClean="0">
                <a:ln w="0"/>
                <a:solidFill>
                  <a:srgbClr val="002060"/>
                </a:solidFill>
                <a:effectLst>
                  <a:reflection blurRad="12700" stA="50000" endPos="50000" dist="5000" dir="5400000" sy="-100000" rotWithShape="0"/>
                </a:effectLst>
              </a:rPr>
              <a:t>Team Assignment </a:t>
            </a:r>
          </a:p>
          <a:p>
            <a:pPr algn="ctr"/>
            <a:r>
              <a:rPr lang="en-US" sz="4800" b="1" cap="all" dirty="0" smtClean="0">
                <a:ln w="0"/>
                <a:solidFill>
                  <a:srgbClr val="002060"/>
                </a:solidFill>
                <a:effectLst>
                  <a:reflection blurRad="12700" stA="50000" endPos="50000" dist="5000" dir="5400000" sy="-100000" rotWithShape="0"/>
                </a:effectLst>
              </a:rPr>
              <a:t>13</a:t>
            </a:r>
            <a:endParaRPr lang="en-US" sz="4800" b="1" cap="all" dirty="0">
              <a:ln w="0"/>
              <a:solidFill>
                <a:srgbClr val="002060"/>
              </a:soli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triped Right Arrow 61"/>
          <p:cNvSpPr/>
          <p:nvPr/>
        </p:nvSpPr>
        <p:spPr bwMode="auto">
          <a:xfrm rot="10800000">
            <a:off x="7772400" y="3181576"/>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63"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47328"/>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755178" y="1220382"/>
            <a:ext cx="3135786" cy="4183468"/>
          </a:xfrm>
          <a:prstGeom prst="rect">
            <a:avLst/>
          </a:prstGeom>
          <a:noFill/>
          <a:extLst>
            <a:ext uri="{909E8E84-426E-40DD-AFC4-6F175D3DCCD1}">
              <a14:hiddenFill xmlns:a14="http://schemas.microsoft.com/office/drawing/2010/main">
                <a:solidFill>
                  <a:srgbClr val="FFFFFF"/>
                </a:solidFill>
              </a14:hiddenFill>
            </a:ext>
          </a:extLst>
        </p:spPr>
      </p:pic>
      <p:sp>
        <p:nvSpPr>
          <p:cNvPr id="65" name="Line 4"/>
          <p:cNvSpPr>
            <a:spLocks noChangeShapeType="1"/>
          </p:cNvSpPr>
          <p:nvPr/>
        </p:nvSpPr>
        <p:spPr bwMode="black">
          <a:xfrm>
            <a:off x="2971800" y="2152650"/>
            <a:ext cx="4800600" cy="0"/>
          </a:xfrm>
          <a:prstGeom prst="line">
            <a:avLst/>
          </a:prstGeom>
          <a:noFill/>
          <a:ln w="28575" cap="rnd">
            <a:solidFill>
              <a:srgbClr val="2B7C0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6" name="Rectangle 8"/>
          <p:cNvSpPr>
            <a:spLocks noChangeArrowheads="1"/>
          </p:cNvSpPr>
          <p:nvPr/>
        </p:nvSpPr>
        <p:spPr bwMode="black">
          <a:xfrm>
            <a:off x="3657600" y="169545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smtClean="0">
                <a:solidFill>
                  <a:srgbClr val="002060"/>
                </a:solidFill>
              </a:rPr>
              <a:t>Assumption</a:t>
            </a:r>
            <a:endParaRPr lang="en-US" sz="2400" dirty="0">
              <a:solidFill>
                <a:srgbClr val="002060"/>
              </a:solidFill>
            </a:endParaRPr>
          </a:p>
        </p:txBody>
      </p:sp>
      <p:sp>
        <p:nvSpPr>
          <p:cNvPr id="67" name="Line 9"/>
          <p:cNvSpPr>
            <a:spLocks noChangeShapeType="1"/>
          </p:cNvSpPr>
          <p:nvPr/>
        </p:nvSpPr>
        <p:spPr bwMode="black">
          <a:xfrm>
            <a:off x="3462338" y="299085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8" name="Rectangle 10"/>
          <p:cNvSpPr>
            <a:spLocks noChangeArrowheads="1"/>
          </p:cNvSpPr>
          <p:nvPr/>
        </p:nvSpPr>
        <p:spPr bwMode="black">
          <a:xfrm>
            <a:off x="4105835" y="252918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Work Breakdown Structure</a:t>
            </a:r>
          </a:p>
        </p:txBody>
      </p:sp>
      <p:sp>
        <p:nvSpPr>
          <p:cNvPr id="69" name="Line 11"/>
          <p:cNvSpPr>
            <a:spLocks noChangeShapeType="1"/>
          </p:cNvSpPr>
          <p:nvPr/>
        </p:nvSpPr>
        <p:spPr bwMode="black">
          <a:xfrm>
            <a:off x="3429000" y="381793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 name="Rectangle 12"/>
          <p:cNvSpPr>
            <a:spLocks noChangeArrowheads="1"/>
          </p:cNvSpPr>
          <p:nvPr/>
        </p:nvSpPr>
        <p:spPr bwMode="black">
          <a:xfrm>
            <a:off x="3976190" y="329846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Wideband Delphi</a:t>
            </a:r>
          </a:p>
        </p:txBody>
      </p:sp>
      <p:sp>
        <p:nvSpPr>
          <p:cNvPr id="71" name="Line 13"/>
          <p:cNvSpPr>
            <a:spLocks noChangeShapeType="1"/>
          </p:cNvSpPr>
          <p:nvPr/>
        </p:nvSpPr>
        <p:spPr bwMode="black">
          <a:xfrm>
            <a:off x="3098800" y="4856162"/>
            <a:ext cx="4800600" cy="0"/>
          </a:xfrm>
          <a:prstGeom prst="line">
            <a:avLst/>
          </a:prstGeom>
          <a:noFill/>
          <a:ln w="28575" cap="rnd">
            <a:solidFill>
              <a:schemeClr val="tx2">
                <a:lumMod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 name="Rectangle 14"/>
          <p:cNvSpPr>
            <a:spLocks noChangeArrowheads="1"/>
          </p:cNvSpPr>
          <p:nvPr/>
        </p:nvSpPr>
        <p:spPr bwMode="black">
          <a:xfrm>
            <a:off x="3624262" y="3988653"/>
            <a:ext cx="4452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Schedule, Budget and Resource Estimates</a:t>
            </a:r>
          </a:p>
        </p:txBody>
      </p:sp>
      <p:grpSp>
        <p:nvGrpSpPr>
          <p:cNvPr id="73" name="Group 94"/>
          <p:cNvGrpSpPr>
            <a:grpSpLocks/>
          </p:cNvGrpSpPr>
          <p:nvPr/>
        </p:nvGrpSpPr>
        <p:grpSpPr bwMode="auto">
          <a:xfrm>
            <a:off x="2813050" y="1760538"/>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74"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75" name="Group 53"/>
            <p:cNvGrpSpPr>
              <a:grpSpLocks/>
            </p:cNvGrpSpPr>
            <p:nvPr/>
          </p:nvGrpSpPr>
          <p:grpSpPr bwMode="auto">
            <a:xfrm rot="-2288454">
              <a:off x="2578" y="1034"/>
              <a:ext cx="348" cy="356"/>
              <a:chOff x="887" y="2040"/>
              <a:chExt cx="433" cy="422"/>
            </a:xfrm>
            <a:grpFill/>
          </p:grpSpPr>
          <p:pic>
            <p:nvPicPr>
              <p:cNvPr id="77"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78"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9"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76"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93"/>
          <p:cNvGrpSpPr>
            <a:grpSpLocks/>
          </p:cNvGrpSpPr>
          <p:nvPr/>
        </p:nvGrpSpPr>
        <p:grpSpPr bwMode="auto">
          <a:xfrm>
            <a:off x="3325813" y="2611438"/>
            <a:ext cx="393700" cy="393700"/>
            <a:chOff x="3071" y="1006"/>
            <a:chExt cx="416" cy="416"/>
          </a:xfrm>
          <a:solidFill>
            <a:srgbClr val="FF0000"/>
          </a:solidFill>
        </p:grpSpPr>
        <p:sp>
          <p:nvSpPr>
            <p:cNvPr id="81"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2" name="Group 63"/>
            <p:cNvGrpSpPr>
              <a:grpSpLocks/>
            </p:cNvGrpSpPr>
            <p:nvPr/>
          </p:nvGrpSpPr>
          <p:grpSpPr bwMode="auto">
            <a:xfrm rot="-2288454">
              <a:off x="3106" y="1034"/>
              <a:ext cx="348" cy="356"/>
              <a:chOff x="887" y="2040"/>
              <a:chExt cx="433" cy="422"/>
            </a:xfrm>
            <a:grpFill/>
          </p:grpSpPr>
          <p:pic>
            <p:nvPicPr>
              <p:cNvPr id="84"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5"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86"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3"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7" name="Group 92"/>
          <p:cNvGrpSpPr>
            <a:grpSpLocks/>
          </p:cNvGrpSpPr>
          <p:nvPr/>
        </p:nvGrpSpPr>
        <p:grpSpPr bwMode="auto">
          <a:xfrm>
            <a:off x="3265488" y="3435350"/>
            <a:ext cx="393700" cy="393700"/>
            <a:chOff x="3647" y="1006"/>
            <a:chExt cx="416" cy="416"/>
          </a:xfrm>
          <a:solidFill>
            <a:srgbClr val="7030A0"/>
          </a:solidFill>
        </p:grpSpPr>
        <p:sp>
          <p:nvSpPr>
            <p:cNvPr id="88"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1" name="Group 68"/>
            <p:cNvGrpSpPr>
              <a:grpSpLocks/>
            </p:cNvGrpSpPr>
            <p:nvPr/>
          </p:nvGrpSpPr>
          <p:grpSpPr bwMode="auto">
            <a:xfrm rot="-2288454">
              <a:off x="3682" y="1034"/>
              <a:ext cx="348" cy="356"/>
              <a:chOff x="887" y="2040"/>
              <a:chExt cx="433" cy="422"/>
            </a:xfrm>
            <a:grpFill/>
          </p:grpSpPr>
          <p:pic>
            <p:nvPicPr>
              <p:cNvPr id="93"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4"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5"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2"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6" name="Group 91"/>
          <p:cNvGrpSpPr>
            <a:grpSpLocks/>
          </p:cNvGrpSpPr>
          <p:nvPr/>
        </p:nvGrpSpPr>
        <p:grpSpPr bwMode="auto">
          <a:xfrm>
            <a:off x="2819400" y="4425950"/>
            <a:ext cx="393700" cy="393700"/>
            <a:chOff x="4213" y="1006"/>
            <a:chExt cx="416" cy="416"/>
          </a:xfrm>
          <a:solidFill>
            <a:srgbClr val="D0D505"/>
          </a:solidFill>
        </p:grpSpPr>
        <p:sp>
          <p:nvSpPr>
            <p:cNvPr id="97"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8" name="Group 73"/>
            <p:cNvGrpSpPr>
              <a:grpSpLocks/>
            </p:cNvGrpSpPr>
            <p:nvPr/>
          </p:nvGrpSpPr>
          <p:grpSpPr bwMode="auto">
            <a:xfrm rot="-2288454">
              <a:off x="4248" y="1034"/>
              <a:ext cx="348" cy="356"/>
              <a:chOff x="887" y="2040"/>
              <a:chExt cx="433" cy="422"/>
            </a:xfrm>
            <a:grpFill/>
          </p:grpSpPr>
          <p:pic>
            <p:nvPicPr>
              <p:cNvPr id="100"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1"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2"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9"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4"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Contents</a:t>
            </a:r>
          </a:p>
        </p:txBody>
      </p:sp>
    </p:spTree>
    <p:extLst>
      <p:ext uri="{BB962C8B-B14F-4D97-AF65-F5344CB8AC3E}">
        <p14:creationId xmlns:p14="http://schemas.microsoft.com/office/powerpoint/2010/main" val="248146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10"/>
                                        <p:tgtEl>
                                          <p:spTgt spid="63"/>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barn(inVertical)">
                                      <p:cBhvr>
                                        <p:cTn id="11" dur="500"/>
                                        <p:tgtEl>
                                          <p:spTgt spid="64"/>
                                        </p:tgtEl>
                                      </p:cBhvr>
                                    </p:animEffect>
                                  </p:childTnLst>
                                </p:cTn>
                              </p:par>
                              <p:par>
                                <p:cTn id="12" presetID="16" presetClass="entr" presetSubtype="21" fill="hold"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barn(inVertical)">
                                      <p:cBhvr>
                                        <p:cTn id="14" dur="500"/>
                                        <p:tgtEl>
                                          <p:spTgt spid="73"/>
                                        </p:tgtEl>
                                      </p:cBhvr>
                                    </p:animEffect>
                                  </p:childTnLst>
                                </p:cTn>
                              </p:par>
                              <p:par>
                                <p:cTn id="15" presetID="16" presetClass="entr" presetSubtype="21"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barn(inVertical)">
                                      <p:cBhvr>
                                        <p:cTn id="17" dur="500"/>
                                        <p:tgtEl>
                                          <p:spTgt spid="80"/>
                                        </p:tgtEl>
                                      </p:cBhvr>
                                    </p:animEffect>
                                  </p:childTnLst>
                                </p:cTn>
                              </p:par>
                              <p:par>
                                <p:cTn id="18" presetID="16" presetClass="entr" presetSubtype="21" fill="hold" nodeType="with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barn(inVertical)">
                                      <p:cBhvr>
                                        <p:cTn id="20" dur="500"/>
                                        <p:tgtEl>
                                          <p:spTgt spid="87"/>
                                        </p:tgtEl>
                                      </p:cBhvr>
                                    </p:animEffect>
                                  </p:childTnLst>
                                </p:cTn>
                              </p:par>
                              <p:par>
                                <p:cTn id="21" presetID="16" presetClass="entr" presetSubtype="21"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barn(inVertical)">
                                      <p:cBhvr>
                                        <p:cTn id="23" dur="500"/>
                                        <p:tgtEl>
                                          <p:spTgt spid="96"/>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ppt_x"/>
                                          </p:val>
                                        </p:tav>
                                        <p:tav tm="100000">
                                          <p:val>
                                            <p:strVal val="#ppt_x"/>
                                          </p:val>
                                        </p:tav>
                                      </p:tavLst>
                                    </p:anim>
                                    <p:anim calcmode="lin" valueType="num">
                                      <p:cBhvr additive="base">
                                        <p:cTn id="27" dur="500" fill="hold"/>
                                        <p:tgtEl>
                                          <p:spTgt spid="6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ppt_x"/>
                                          </p:val>
                                        </p:tav>
                                        <p:tav tm="100000">
                                          <p:val>
                                            <p:strVal val="#ppt_x"/>
                                          </p:val>
                                        </p:tav>
                                      </p:tavLst>
                                    </p:anim>
                                    <p:anim calcmode="lin" valueType="num">
                                      <p:cBhvr additive="base">
                                        <p:cTn id="31" dur="500" fill="hold"/>
                                        <p:tgtEl>
                                          <p:spTgt spid="6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additive="base">
                                        <p:cTn id="38" dur="500" fill="hold"/>
                                        <p:tgtEl>
                                          <p:spTgt spid="71"/>
                                        </p:tgtEl>
                                        <p:attrNameLst>
                                          <p:attrName>ppt_x</p:attrName>
                                        </p:attrNameLst>
                                      </p:cBhvr>
                                      <p:tavLst>
                                        <p:tav tm="0">
                                          <p:val>
                                            <p:strVal val="#ppt_x"/>
                                          </p:val>
                                        </p:tav>
                                        <p:tav tm="100000">
                                          <p:val>
                                            <p:strVal val="#ppt_x"/>
                                          </p:val>
                                        </p:tav>
                                      </p:tavLst>
                                    </p:anim>
                                    <p:anim calcmode="lin" valueType="num">
                                      <p:cBhvr additive="base">
                                        <p:cTn id="39" dur="500" fill="hold"/>
                                        <p:tgtEl>
                                          <p:spTgt spid="71"/>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animEffect transition="in" filter="fade">
                                      <p:cBhvr>
                                        <p:cTn id="44" dur="500"/>
                                        <p:tgtEl>
                                          <p:spTgt spid="6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animEffect transition="in" filter="fade">
                                      <p:cBhvr>
                                        <p:cTn id="49" dur="500"/>
                                        <p:tgtEl>
                                          <p:spTgt spid="6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 calcmode="lin" valueType="num">
                                      <p:cBhvr>
                                        <p:cTn id="57" dur="500" fill="hold"/>
                                        <p:tgtEl>
                                          <p:spTgt spid="72"/>
                                        </p:tgtEl>
                                        <p:attrNameLst>
                                          <p:attrName>ppt_w</p:attrName>
                                        </p:attrNameLst>
                                      </p:cBhvr>
                                      <p:tavLst>
                                        <p:tav tm="0">
                                          <p:val>
                                            <p:fltVal val="0"/>
                                          </p:val>
                                        </p:tav>
                                        <p:tav tm="100000">
                                          <p:val>
                                            <p:strVal val="#ppt_w"/>
                                          </p:val>
                                        </p:tav>
                                      </p:tavLst>
                                    </p:anim>
                                    <p:anim calcmode="lin" valueType="num">
                                      <p:cBhvr>
                                        <p:cTn id="58" dur="500" fill="hold"/>
                                        <p:tgtEl>
                                          <p:spTgt spid="72"/>
                                        </p:tgtEl>
                                        <p:attrNameLst>
                                          <p:attrName>ppt_h</p:attrName>
                                        </p:attrNameLst>
                                      </p:cBhvr>
                                      <p:tavLst>
                                        <p:tav tm="0">
                                          <p:val>
                                            <p:fltVal val="0"/>
                                          </p:val>
                                        </p:tav>
                                        <p:tav tm="100000">
                                          <p:val>
                                            <p:strVal val="#ppt_h"/>
                                          </p:val>
                                        </p:tav>
                                      </p:tavLst>
                                    </p:anim>
                                    <p:animEffect transition="in" filter="fade">
                                      <p:cBhvr>
                                        <p:cTn id="59" dur="500"/>
                                        <p:tgtEl>
                                          <p:spTgt spid="72"/>
                                        </p:tgtEl>
                                      </p:cBhvr>
                                    </p:animEffect>
                                  </p:childTnLst>
                                </p:cTn>
                              </p:par>
                            </p:childTnLst>
                          </p:cTn>
                        </p:par>
                        <p:par>
                          <p:cTn id="60" fill="hold">
                            <p:stCondLst>
                              <p:cond delay="510"/>
                            </p:stCondLst>
                            <p:childTnLst>
                              <p:par>
                                <p:cTn id="61" presetID="14" presetClass="entr" presetSubtype="10" fill="hold" grpId="0"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randombar(horizontal)">
                                      <p:cBhvr>
                                        <p:cTn id="6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5" grpId="0" animBg="1"/>
      <p:bldP spid="66" grpId="0"/>
      <p:bldP spid="67" grpId="0" animBg="1"/>
      <p:bldP spid="68" grpId="0"/>
      <p:bldP spid="69" grpId="0" animBg="1"/>
      <p:bldP spid="70" grpId="0"/>
      <p:bldP spid="71" grpId="0" animBg="1"/>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Wideband Delphi is a process that a team can use to generate an estimate</a:t>
            </a:r>
          </a:p>
          <a:p>
            <a:pPr lvl="1"/>
            <a:r>
              <a:rPr lang="en-US" dirty="0"/>
              <a:t>The project manager chooses an estimation team, and gains consensus among that team on the results</a:t>
            </a:r>
          </a:p>
          <a:p>
            <a:pPr lvl="1"/>
            <a:r>
              <a:rPr lang="en-US" dirty="0"/>
              <a:t>Wideband Delphi is a repeatable estimation process because it consists of a straightforward set of steps that can be performed the same way each time</a:t>
            </a:r>
          </a:p>
          <a:p>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spTree>
    <p:extLst>
      <p:ext uri="{BB962C8B-B14F-4D97-AF65-F5344CB8AC3E}">
        <p14:creationId xmlns:p14="http://schemas.microsoft.com/office/powerpoint/2010/main" val="3332806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txBox="1">
            <a:spLocks/>
          </p:cNvSpPr>
          <p:nvPr/>
        </p:nvSpPr>
        <p:spPr>
          <a:xfrm>
            <a:off x="4572000" y="6502400"/>
            <a:ext cx="609600" cy="381000"/>
          </a:xfrm>
          <a:prstGeom prst="rect">
            <a:avLst/>
          </a:prstGeom>
        </p:spPr>
        <p:txBody>
          <a:bodyPr/>
          <a:lstStyle>
            <a:defPPr>
              <a:defRPr lang="en-US"/>
            </a:defPPr>
            <a:lvl1pPr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1pPr>
            <a:lvl2pPr marL="4572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2pPr>
            <a:lvl3pPr marL="9144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3pPr>
            <a:lvl4pPr marL="13716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4pPr>
            <a:lvl5pPr marL="1828800" algn="ctr" rtl="0" fontAlgn="base">
              <a:spcBef>
                <a:spcPct val="0"/>
              </a:spcBef>
              <a:spcAft>
                <a:spcPct val="0"/>
              </a:spcAft>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5pPr>
            <a:lvl6pPr marL="22860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6pPr>
            <a:lvl7pPr marL="27432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7pPr>
            <a:lvl8pPr marL="32004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8pPr>
            <a:lvl9pPr marL="3657600" algn="l" defTabSz="914400" rtl="0" eaLnBrk="1" latinLnBrk="0" hangingPunct="1">
              <a:defRPr sz="1400" kern="1200">
                <a:solidFill>
                  <a:schemeClr val="bg1"/>
                </a:solidFill>
                <a:effectLst>
                  <a:outerShdw blurRad="38100" dist="38100" dir="2700000" algn="tl">
                    <a:srgbClr val="000000">
                      <a:alpha val="43137"/>
                    </a:srgbClr>
                  </a:outerShdw>
                </a:effectLst>
                <a:latin typeface="Times New Roman" pitchFamily="18" charset="0"/>
                <a:ea typeface="굴림" pitchFamily="34" charset="-127"/>
                <a:cs typeface="+mn-cs"/>
              </a:defRPr>
            </a:lvl9pPr>
          </a:lstStyle>
          <a:p>
            <a:pPr>
              <a:defRPr/>
            </a:pPr>
            <a:fld id="{A7A45765-4A7F-4A2D-B56C-F7A4796D0970}" type="slidenum">
              <a:rPr lang="en-US" smtClean="0"/>
              <a:pPr>
                <a:defRPr/>
              </a:pPr>
              <a:t>12</a:t>
            </a:fld>
            <a:endParaRPr lang="en-US"/>
          </a:p>
        </p:txBody>
      </p:sp>
      <p:sp>
        <p:nvSpPr>
          <p:cNvPr id="56" name="Rectangle 55"/>
          <p:cNvSpPr/>
          <p:nvPr/>
        </p:nvSpPr>
        <p:spPr bwMode="auto">
          <a:xfrm>
            <a:off x="185531" y="4494649"/>
            <a:ext cx="1452214" cy="1627854"/>
          </a:xfrm>
          <a:prstGeom prst="rect">
            <a:avLst/>
          </a:prstGeom>
          <a:solidFill>
            <a:srgbClr val="E8F4FE"/>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cxnSp>
        <p:nvCxnSpPr>
          <p:cNvPr id="57" name="Straight Connector 56"/>
          <p:cNvCxnSpPr/>
          <p:nvPr/>
        </p:nvCxnSpPr>
        <p:spPr bwMode="auto">
          <a:xfrm>
            <a:off x="212035" y="2903526"/>
            <a:ext cx="8746435" cy="0"/>
          </a:xfrm>
          <a:prstGeom prst="line">
            <a:avLst/>
          </a:prstGeom>
          <a:ln w="76200">
            <a:solidFill>
              <a:srgbClr val="000066"/>
            </a:solidFill>
            <a:headEnd type="none" w="med" len="med"/>
            <a:tailEnd type="none" w="med" len="med"/>
          </a:ln>
          <a:effectLst>
            <a:outerShdw blurRad="40000" dist="23000" dir="5400000" rotWithShape="0">
              <a:srgbClr val="000000">
                <a:alpha val="35000"/>
              </a:srgbClr>
            </a:outerShdw>
            <a:reflection blurRad="6350" stA="50000" endA="295" endPos="92000" dist="101600" dir="5400000" sy="-100000" algn="bl" rotWithShape="0"/>
          </a:effectLst>
          <a:scene3d>
            <a:camera prst="obliqueTopLeft"/>
            <a:lightRig rig="threePt" dir="t"/>
          </a:scene3d>
          <a:extLst/>
        </p:spPr>
        <p:style>
          <a:lnRef idx="3">
            <a:schemeClr val="accent4"/>
          </a:lnRef>
          <a:fillRef idx="0">
            <a:schemeClr val="accent4"/>
          </a:fillRef>
          <a:effectRef idx="2">
            <a:schemeClr val="accent4"/>
          </a:effectRef>
          <a:fontRef idx="minor">
            <a:schemeClr val="tx1"/>
          </a:fontRef>
        </p:style>
      </p:cxnSp>
      <p:pic>
        <p:nvPicPr>
          <p:cNvPr id="58" name="Picture 3" descr="LB_circle00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899400" y="3448829"/>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 name="Group 19"/>
          <p:cNvGrpSpPr>
            <a:grpSpLocks/>
          </p:cNvGrpSpPr>
          <p:nvPr/>
        </p:nvGrpSpPr>
        <p:grpSpPr bwMode="auto">
          <a:xfrm>
            <a:off x="3214751" y="1179447"/>
            <a:ext cx="2857214" cy="1730400"/>
            <a:chOff x="471" y="272"/>
            <a:chExt cx="1161" cy="1539"/>
          </a:xfrm>
          <a:gradFill flip="none" rotWithShape="1">
            <a:gsLst>
              <a:gs pos="0">
                <a:srgbClr val="003399">
                  <a:shade val="30000"/>
                  <a:satMod val="115000"/>
                </a:srgbClr>
              </a:gs>
              <a:gs pos="50000">
                <a:srgbClr val="003399">
                  <a:shade val="67500"/>
                  <a:satMod val="115000"/>
                </a:srgbClr>
              </a:gs>
              <a:gs pos="100000">
                <a:srgbClr val="003399">
                  <a:shade val="100000"/>
                  <a:satMod val="115000"/>
                </a:srgbClr>
              </a:gs>
            </a:gsLst>
            <a:lin ang="0" scaled="1"/>
            <a:tileRect/>
          </a:gradFill>
          <a:effectLst>
            <a:reflection blurRad="6350" stA="52000" endA="300" endPos="35000" dir="5400000" sy="-100000" algn="bl" rotWithShape="0"/>
          </a:effectLst>
          <a:scene3d>
            <a:camera prst="obliqueTopLeft"/>
            <a:lightRig rig="threePt" dir="t"/>
          </a:scene3d>
        </p:grpSpPr>
        <p:sp>
          <p:nvSpPr>
            <p:cNvPr id="60" name="Oval 20"/>
            <p:cNvSpPr>
              <a:spLocks noChangeArrowheads="1"/>
            </p:cNvSpPr>
            <p:nvPr/>
          </p:nvSpPr>
          <p:spPr bwMode="gray">
            <a:xfrm>
              <a:off x="471" y="1438"/>
              <a:ext cx="1159" cy="36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utoShape 21"/>
            <p:cNvSpPr>
              <a:spLocks noChangeArrowheads="1"/>
            </p:cNvSpPr>
            <p:nvPr/>
          </p:nvSpPr>
          <p:spPr bwMode="gray">
            <a:xfrm>
              <a:off x="473" y="272"/>
              <a:ext cx="1159" cy="1539"/>
            </a:xfrm>
            <a:prstGeom prst="can">
              <a:avLst>
                <a:gd name="adj" fmla="val 33197"/>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sp>
        <p:nvSpPr>
          <p:cNvPr id="62" name="Down Arrow 61"/>
          <p:cNvSpPr/>
          <p:nvPr/>
        </p:nvSpPr>
        <p:spPr bwMode="auto">
          <a:xfrm>
            <a:off x="434338" y="2863770"/>
            <a:ext cx="310061" cy="611563"/>
          </a:xfrm>
          <a:prstGeom prst="downArrow">
            <a:avLst/>
          </a:prstGeom>
          <a:solidFill>
            <a:srgbClr val="000066"/>
          </a:solidFill>
          <a:ln>
            <a:noFill/>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pic>
        <p:nvPicPr>
          <p:cNvPr id="63" name="Picture 3" descr="LB_circle00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3448829"/>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3" descr="LB_circle00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97989" y="3448829"/>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descr="LB_circle00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188246" y="3448829"/>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 descr="LB_circle00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797829" y="3448829"/>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3" descr="LB_circle00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82026" y="3448829"/>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Down Arrow 67"/>
          <p:cNvSpPr/>
          <p:nvPr/>
        </p:nvSpPr>
        <p:spPr bwMode="auto">
          <a:xfrm>
            <a:off x="2078510" y="2879308"/>
            <a:ext cx="310061" cy="611563"/>
          </a:xfrm>
          <a:prstGeom prst="downArrow">
            <a:avLst/>
          </a:prstGeom>
          <a:solidFill>
            <a:srgbClr val="000066"/>
          </a:solidFill>
          <a:ln>
            <a:noFill/>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69" name="Down Arrow 68"/>
          <p:cNvSpPr/>
          <p:nvPr/>
        </p:nvSpPr>
        <p:spPr bwMode="auto">
          <a:xfrm>
            <a:off x="3655515" y="2903526"/>
            <a:ext cx="310061" cy="611563"/>
          </a:xfrm>
          <a:prstGeom prst="downArrow">
            <a:avLst/>
          </a:prstGeom>
          <a:solidFill>
            <a:srgbClr val="000066"/>
          </a:solidFill>
          <a:ln>
            <a:noFill/>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70" name="Down Arrow 69"/>
          <p:cNvSpPr/>
          <p:nvPr/>
        </p:nvSpPr>
        <p:spPr bwMode="auto">
          <a:xfrm>
            <a:off x="5238594" y="2903526"/>
            <a:ext cx="310061" cy="611563"/>
          </a:xfrm>
          <a:prstGeom prst="downArrow">
            <a:avLst/>
          </a:prstGeom>
          <a:solidFill>
            <a:srgbClr val="000066"/>
          </a:solidFill>
          <a:ln>
            <a:noFill/>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71" name="Down Arrow 70"/>
          <p:cNvSpPr/>
          <p:nvPr/>
        </p:nvSpPr>
        <p:spPr bwMode="auto">
          <a:xfrm>
            <a:off x="6849295" y="2903527"/>
            <a:ext cx="310061" cy="611563"/>
          </a:xfrm>
          <a:prstGeom prst="downArrow">
            <a:avLst/>
          </a:prstGeom>
          <a:solidFill>
            <a:srgbClr val="000066"/>
          </a:solidFill>
          <a:ln>
            <a:noFill/>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72" name="Down Arrow 71"/>
          <p:cNvSpPr/>
          <p:nvPr/>
        </p:nvSpPr>
        <p:spPr bwMode="auto">
          <a:xfrm>
            <a:off x="8340165" y="2905812"/>
            <a:ext cx="310061" cy="611563"/>
          </a:xfrm>
          <a:prstGeom prst="downArrow">
            <a:avLst/>
          </a:prstGeom>
          <a:solidFill>
            <a:srgbClr val="000066"/>
          </a:solidFill>
          <a:ln>
            <a:noFill/>
          </a:ln>
          <a:effectLst/>
          <a:scene3d>
            <a:camera prst="orthographicFront"/>
            <a:lightRig rig="threePt" dir="t"/>
          </a:scene3d>
          <a:sp3d>
            <a:bevelT/>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73" name="Text Box 22"/>
          <p:cNvSpPr txBox="1">
            <a:spLocks noChangeArrowheads="1"/>
          </p:cNvSpPr>
          <p:nvPr/>
        </p:nvSpPr>
        <p:spPr bwMode="white">
          <a:xfrm>
            <a:off x="3405809" y="1795084"/>
            <a:ext cx="2794681" cy="954107"/>
          </a:xfrm>
          <a:prstGeom prst="rect">
            <a:avLst/>
          </a:prstGeom>
          <a:noFill/>
          <a:ln>
            <a:noFill/>
          </a:ln>
          <a:effectLst>
            <a:outerShdw dist="17961" dir="2700000" algn="ctr" rotWithShape="0">
              <a:srgbClr val="003300">
                <a:alpha val="50000"/>
              </a:srgbClr>
            </a:outerShdw>
          </a:effectLst>
          <a:extLst>
            <a:ext uri="{909E8E84-426E-40DD-AFC4-6F175D3DCCD1}">
              <a14:hiddenFill xmlns:a14="http://schemas.microsoft.com/office/drawing/2010/main">
                <a:gradFill rotWithShape="1">
                  <a:gsLst>
                    <a:gs pos="0">
                      <a:schemeClr val="accent2"/>
                    </a:gs>
                    <a:gs pos="100000">
                      <a:srgbClr val="9BC35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r>
              <a:rPr lang="en-US" sz="2800" b="1" cap="all" dirty="0">
                <a:ln w="0"/>
                <a:solidFill>
                  <a:schemeClr val="accent2">
                    <a:lumMod val="90000"/>
                  </a:schemeClr>
                </a:solidFill>
                <a:effectLst>
                  <a:reflection blurRad="12700" stA="50000" endPos="50000" dist="5000" dir="5400000" sy="-100000" rotWithShape="0"/>
                </a:effectLst>
              </a:rPr>
              <a:t>Wideband Delphi</a:t>
            </a:r>
          </a:p>
        </p:txBody>
      </p:sp>
      <p:pic>
        <p:nvPicPr>
          <p:cNvPr id="74" name="Picture 7" descr="num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964" y="3596926"/>
            <a:ext cx="515799" cy="9484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num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7509" y="3643219"/>
            <a:ext cx="585559" cy="85581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9" descr="num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4907" y="3597228"/>
            <a:ext cx="634207" cy="91518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0" descr="num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8730" y="3623430"/>
            <a:ext cx="619193" cy="84410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1" descr="num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09707" y="3669831"/>
            <a:ext cx="602866" cy="8755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2" descr="num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65339" y="3617884"/>
            <a:ext cx="643605" cy="917137"/>
          </a:xfrm>
          <a:prstGeom prst="rect">
            <a:avLst/>
          </a:prstGeom>
          <a:noFill/>
          <a:extLst>
            <a:ext uri="{909E8E84-426E-40DD-AFC4-6F175D3DCCD1}">
              <a14:hiddenFill xmlns:a14="http://schemas.microsoft.com/office/drawing/2010/main">
                <a:solidFill>
                  <a:srgbClr val="FFFFFF"/>
                </a:solidFill>
              </a14:hiddenFill>
            </a:ext>
          </a:extLst>
        </p:spPr>
      </p:pic>
      <p:sp>
        <p:nvSpPr>
          <p:cNvPr id="83" name="Chevron 82"/>
          <p:cNvSpPr/>
          <p:nvPr/>
        </p:nvSpPr>
        <p:spPr bwMode="auto">
          <a:xfrm>
            <a:off x="1268599" y="3905371"/>
            <a:ext cx="310061" cy="377916"/>
          </a:xfrm>
          <a:prstGeom prst="chevron">
            <a:avLst/>
          </a:prstGeom>
          <a:solidFill>
            <a:srgbClr val="003399"/>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84" name="Chevron 83"/>
          <p:cNvSpPr/>
          <p:nvPr/>
        </p:nvSpPr>
        <p:spPr bwMode="auto">
          <a:xfrm>
            <a:off x="2855841" y="3918623"/>
            <a:ext cx="310061" cy="377916"/>
          </a:xfrm>
          <a:prstGeom prst="chevron">
            <a:avLst/>
          </a:prstGeom>
          <a:solidFill>
            <a:srgbClr val="003399"/>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85" name="Chevron 84"/>
          <p:cNvSpPr/>
          <p:nvPr/>
        </p:nvSpPr>
        <p:spPr bwMode="auto">
          <a:xfrm>
            <a:off x="4446098" y="3905371"/>
            <a:ext cx="310061" cy="377916"/>
          </a:xfrm>
          <a:prstGeom prst="chevron">
            <a:avLst/>
          </a:prstGeom>
          <a:solidFill>
            <a:srgbClr val="003399"/>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86" name="Chevron 85"/>
          <p:cNvSpPr/>
          <p:nvPr/>
        </p:nvSpPr>
        <p:spPr bwMode="auto">
          <a:xfrm>
            <a:off x="6045460" y="3921329"/>
            <a:ext cx="310061" cy="377916"/>
          </a:xfrm>
          <a:prstGeom prst="chevron">
            <a:avLst/>
          </a:prstGeom>
          <a:solidFill>
            <a:srgbClr val="003399"/>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87" name="Chevron 86"/>
          <p:cNvSpPr/>
          <p:nvPr/>
        </p:nvSpPr>
        <p:spPr bwMode="auto">
          <a:xfrm>
            <a:off x="7586870" y="3905371"/>
            <a:ext cx="310061" cy="377916"/>
          </a:xfrm>
          <a:prstGeom prst="chevron">
            <a:avLst/>
          </a:prstGeom>
          <a:solidFill>
            <a:srgbClr val="003399"/>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90"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Team </a:t>
            </a:r>
            <a:r>
              <a:rPr lang="en-US" sz="4800" b="1" cap="all" dirty="0" smtClean="0">
                <a:ln w="0"/>
                <a:solidFill>
                  <a:srgbClr val="002060"/>
                </a:solidFill>
                <a:effectLst>
                  <a:reflection blurRad="12700" stA="50000" endPos="50000" dist="5000" dir="5400000" sy="-100000" rotWithShape="0"/>
                </a:effectLst>
                <a:latin typeface="+mn-lt"/>
                <a:ea typeface="+mn-ea"/>
                <a:cs typeface="+mn-cs"/>
              </a:rPr>
              <a:t>Steps</a:t>
            </a:r>
            <a:endParaRPr lang="en-US" sz="4800" b="1" cap="all" dirty="0">
              <a:ln w="0"/>
              <a:solidFill>
                <a:srgbClr val="002060"/>
              </a:solidFill>
              <a:effectLst>
                <a:reflection blurRad="12700" stA="50000" endPos="50000" dist="5000" dir="5400000" sy="-100000" rotWithShape="0"/>
              </a:effectLst>
              <a:latin typeface="+mn-lt"/>
              <a:ea typeface="+mn-ea"/>
              <a:cs typeface="+mn-cs"/>
            </a:endParaRPr>
          </a:p>
        </p:txBody>
      </p:sp>
      <p:sp>
        <p:nvSpPr>
          <p:cNvPr id="91" name="AutoShape 2"/>
          <p:cNvSpPr>
            <a:spLocks noChangeArrowheads="1"/>
          </p:cNvSpPr>
          <p:nvPr/>
        </p:nvSpPr>
        <p:spPr bwMode="gray">
          <a:xfrm>
            <a:off x="13720" y="4677851"/>
            <a:ext cx="1138862" cy="1277595"/>
          </a:xfrm>
          <a:prstGeom prst="roundRect">
            <a:avLst>
              <a:gd name="adj" fmla="val 11505"/>
            </a:avLst>
          </a:prstGeom>
          <a:gradFill flip="none" rotWithShape="1">
            <a:gsLst>
              <a:gs pos="2083">
                <a:srgbClr val="000066"/>
              </a:gs>
              <a:gs pos="100000">
                <a:srgbClr val="003399">
                  <a:lumMod val="69000"/>
                  <a:lumOff val="31000"/>
                  <a:alpha val="72000"/>
                </a:srgbClr>
              </a:gs>
              <a:gs pos="100000">
                <a:srgbClr val="003399"/>
              </a:gs>
            </a:gsLst>
            <a:lin ang="5400000" scaled="1"/>
            <a:tileRect/>
          </a:gradFill>
          <a:ln w="6350" algn="ctr">
            <a:solidFill>
              <a:schemeClr val="tx1"/>
            </a:solidFill>
            <a:prstDash val="sysDot"/>
            <a:round/>
            <a:headEnd/>
            <a:tailEnd/>
          </a:ln>
          <a:effectLst>
            <a:outerShdw dist="35921" dir="2700000" algn="ctr" rotWithShape="0">
              <a:schemeClr val="bg2"/>
            </a:outerShdw>
            <a:reflection blurRad="6350" stA="52000" endA="300" endPos="35000" dir="5400000" sy="-100000" algn="bl" rotWithShape="0"/>
          </a:effectLst>
          <a:extLst/>
        </p:spPr>
        <p:txBody>
          <a:bodyPr wrap="none" anchor="ctr"/>
          <a:lstStyle/>
          <a:p>
            <a:r>
              <a:rPr lang="en-US" sz="2000" b="1" dirty="0">
                <a:effectLst/>
              </a:rPr>
              <a:t>Choose </a:t>
            </a:r>
            <a:endParaRPr lang="en-US" sz="2000" b="1" dirty="0" smtClean="0">
              <a:effectLst/>
            </a:endParaRPr>
          </a:p>
          <a:p>
            <a:r>
              <a:rPr lang="en-US" sz="2000" b="1" dirty="0" smtClean="0">
                <a:effectLst/>
              </a:rPr>
              <a:t>the </a:t>
            </a:r>
            <a:r>
              <a:rPr lang="en-US" sz="2000" b="1" dirty="0">
                <a:effectLst/>
              </a:rPr>
              <a:t>team</a:t>
            </a:r>
            <a:endParaRPr lang="en-US" sz="2000" dirty="0"/>
          </a:p>
        </p:txBody>
      </p:sp>
      <p:sp>
        <p:nvSpPr>
          <p:cNvPr id="95" name="AutoShape 2"/>
          <p:cNvSpPr>
            <a:spLocks noChangeArrowheads="1"/>
          </p:cNvSpPr>
          <p:nvPr/>
        </p:nvSpPr>
        <p:spPr bwMode="gray">
          <a:xfrm>
            <a:off x="1643055" y="4669778"/>
            <a:ext cx="1138862" cy="1277595"/>
          </a:xfrm>
          <a:prstGeom prst="roundRect">
            <a:avLst>
              <a:gd name="adj" fmla="val 11505"/>
            </a:avLst>
          </a:prstGeom>
          <a:gradFill flip="none" rotWithShape="1">
            <a:gsLst>
              <a:gs pos="2083">
                <a:srgbClr val="000066"/>
              </a:gs>
              <a:gs pos="100000">
                <a:srgbClr val="003399">
                  <a:lumMod val="69000"/>
                  <a:lumOff val="31000"/>
                  <a:alpha val="72000"/>
                </a:srgbClr>
              </a:gs>
              <a:gs pos="100000">
                <a:srgbClr val="003399"/>
              </a:gs>
            </a:gsLst>
            <a:lin ang="5400000" scaled="1"/>
            <a:tileRect/>
          </a:gradFill>
          <a:ln w="6350" algn="ctr">
            <a:solidFill>
              <a:schemeClr val="tx1"/>
            </a:solidFill>
            <a:prstDash val="sysDot"/>
            <a:round/>
            <a:headEnd/>
            <a:tailEnd/>
          </a:ln>
          <a:effectLst>
            <a:outerShdw dist="35921" dir="2700000" algn="ctr" rotWithShape="0">
              <a:schemeClr val="bg2"/>
            </a:outerShdw>
            <a:reflection blurRad="6350" stA="52000" endA="300" endPos="35000" dir="5400000" sy="-100000" algn="bl" rotWithShape="0"/>
          </a:effectLst>
          <a:extLst/>
        </p:spPr>
        <p:txBody>
          <a:bodyPr wrap="none" anchor="ctr"/>
          <a:lstStyle/>
          <a:p>
            <a:r>
              <a:rPr lang="en-US" sz="2000" b="1" dirty="0" smtClean="0">
                <a:effectLst/>
              </a:rPr>
              <a:t>Kickoff</a:t>
            </a:r>
          </a:p>
          <a:p>
            <a:r>
              <a:rPr lang="en-US" sz="2000" b="1" dirty="0" smtClean="0">
                <a:effectLst/>
              </a:rPr>
              <a:t>Meeting</a:t>
            </a:r>
            <a:endParaRPr lang="en-US" sz="2000" dirty="0"/>
          </a:p>
        </p:txBody>
      </p:sp>
      <p:sp>
        <p:nvSpPr>
          <p:cNvPr id="96" name="AutoShape 2"/>
          <p:cNvSpPr>
            <a:spLocks noChangeArrowheads="1"/>
          </p:cNvSpPr>
          <p:nvPr/>
        </p:nvSpPr>
        <p:spPr bwMode="gray">
          <a:xfrm>
            <a:off x="3231276" y="4693429"/>
            <a:ext cx="1214821" cy="1277595"/>
          </a:xfrm>
          <a:prstGeom prst="roundRect">
            <a:avLst>
              <a:gd name="adj" fmla="val 11505"/>
            </a:avLst>
          </a:prstGeom>
          <a:gradFill flip="none" rotWithShape="1">
            <a:gsLst>
              <a:gs pos="2083">
                <a:srgbClr val="000066"/>
              </a:gs>
              <a:gs pos="100000">
                <a:srgbClr val="003399">
                  <a:lumMod val="69000"/>
                  <a:lumOff val="31000"/>
                  <a:alpha val="72000"/>
                </a:srgbClr>
              </a:gs>
              <a:gs pos="100000">
                <a:srgbClr val="003399"/>
              </a:gs>
            </a:gsLst>
            <a:lin ang="5400000" scaled="1"/>
            <a:tileRect/>
          </a:gradFill>
          <a:ln w="6350" algn="ctr">
            <a:solidFill>
              <a:schemeClr val="tx1"/>
            </a:solidFill>
            <a:prstDash val="sysDot"/>
            <a:round/>
            <a:headEnd/>
            <a:tailEnd/>
          </a:ln>
          <a:effectLst>
            <a:outerShdw dist="35921" dir="2700000" algn="ctr" rotWithShape="0">
              <a:schemeClr val="bg2"/>
            </a:outerShdw>
            <a:reflection blurRad="6350" stA="52000" endA="300" endPos="35000" dir="5400000" sy="-100000" algn="bl" rotWithShape="0"/>
          </a:effectLst>
          <a:extLst/>
        </p:spPr>
        <p:txBody>
          <a:bodyPr wrap="none" anchor="ctr"/>
          <a:lstStyle/>
          <a:p>
            <a:r>
              <a:rPr lang="en-US" sz="1800" b="1" dirty="0" smtClean="0">
                <a:effectLst/>
              </a:rPr>
              <a:t>Individual</a:t>
            </a:r>
          </a:p>
          <a:p>
            <a:r>
              <a:rPr lang="en-US" sz="1800" b="1" dirty="0" smtClean="0">
                <a:effectLst/>
              </a:rPr>
              <a:t>Preparation</a:t>
            </a:r>
            <a:endParaRPr lang="en-US" sz="1800" dirty="0"/>
          </a:p>
        </p:txBody>
      </p:sp>
      <p:sp>
        <p:nvSpPr>
          <p:cNvPr id="97" name="AutoShape 2"/>
          <p:cNvSpPr>
            <a:spLocks noChangeArrowheads="1"/>
          </p:cNvSpPr>
          <p:nvPr/>
        </p:nvSpPr>
        <p:spPr bwMode="gray">
          <a:xfrm>
            <a:off x="4803149" y="4693429"/>
            <a:ext cx="1186411" cy="1277595"/>
          </a:xfrm>
          <a:prstGeom prst="roundRect">
            <a:avLst>
              <a:gd name="adj" fmla="val 11505"/>
            </a:avLst>
          </a:prstGeom>
          <a:gradFill flip="none" rotWithShape="1">
            <a:gsLst>
              <a:gs pos="2083">
                <a:srgbClr val="000066"/>
              </a:gs>
              <a:gs pos="100000">
                <a:srgbClr val="003399">
                  <a:lumMod val="69000"/>
                  <a:lumOff val="31000"/>
                  <a:alpha val="72000"/>
                </a:srgbClr>
              </a:gs>
              <a:gs pos="100000">
                <a:srgbClr val="003399"/>
              </a:gs>
            </a:gsLst>
            <a:lin ang="5400000" scaled="1"/>
            <a:tileRect/>
          </a:gradFill>
          <a:ln w="6350" algn="ctr">
            <a:solidFill>
              <a:schemeClr val="tx1"/>
            </a:solidFill>
            <a:prstDash val="sysDot"/>
            <a:round/>
            <a:headEnd/>
            <a:tailEnd/>
          </a:ln>
          <a:effectLst>
            <a:outerShdw dist="35921" dir="2700000" algn="ctr" rotWithShape="0">
              <a:schemeClr val="bg2"/>
            </a:outerShdw>
            <a:reflection blurRad="6350" stA="52000" endA="300" endPos="35000" dir="5400000" sy="-100000" algn="bl" rotWithShape="0"/>
          </a:effectLst>
          <a:extLst/>
        </p:spPr>
        <p:txBody>
          <a:bodyPr wrap="none" anchor="ctr"/>
          <a:lstStyle/>
          <a:p>
            <a:r>
              <a:rPr lang="en-US" sz="2000" b="1" dirty="0" smtClean="0">
                <a:effectLst/>
              </a:rPr>
              <a:t>Estimation</a:t>
            </a:r>
          </a:p>
          <a:p>
            <a:r>
              <a:rPr lang="en-US" sz="2000" b="1" dirty="0" smtClean="0">
                <a:effectLst/>
              </a:rPr>
              <a:t>Session</a:t>
            </a:r>
            <a:endParaRPr lang="en-US" sz="2000" dirty="0"/>
          </a:p>
        </p:txBody>
      </p:sp>
      <p:sp>
        <p:nvSpPr>
          <p:cNvPr id="98" name="AutoShape 2"/>
          <p:cNvSpPr>
            <a:spLocks noChangeArrowheads="1"/>
          </p:cNvSpPr>
          <p:nvPr/>
        </p:nvSpPr>
        <p:spPr bwMode="gray">
          <a:xfrm>
            <a:off x="6434894" y="4669777"/>
            <a:ext cx="1138862" cy="1277595"/>
          </a:xfrm>
          <a:prstGeom prst="roundRect">
            <a:avLst>
              <a:gd name="adj" fmla="val 11505"/>
            </a:avLst>
          </a:prstGeom>
          <a:gradFill flip="none" rotWithShape="1">
            <a:gsLst>
              <a:gs pos="2083">
                <a:srgbClr val="000066"/>
              </a:gs>
              <a:gs pos="100000">
                <a:srgbClr val="003399">
                  <a:lumMod val="69000"/>
                  <a:lumOff val="31000"/>
                  <a:alpha val="72000"/>
                </a:srgbClr>
              </a:gs>
              <a:gs pos="100000">
                <a:srgbClr val="003399"/>
              </a:gs>
            </a:gsLst>
            <a:lin ang="5400000" scaled="1"/>
            <a:tileRect/>
          </a:gradFill>
          <a:ln w="6350" algn="ctr">
            <a:solidFill>
              <a:schemeClr val="tx1"/>
            </a:solidFill>
            <a:prstDash val="sysDot"/>
            <a:round/>
            <a:headEnd/>
            <a:tailEnd/>
          </a:ln>
          <a:effectLst>
            <a:outerShdw dist="35921" dir="2700000" algn="ctr" rotWithShape="0">
              <a:schemeClr val="bg2"/>
            </a:outerShdw>
            <a:reflection blurRad="6350" stA="52000" endA="300" endPos="35000" dir="5400000" sy="-100000" algn="bl" rotWithShape="0"/>
          </a:effectLst>
          <a:extLst/>
        </p:spPr>
        <p:txBody>
          <a:bodyPr wrap="none" anchor="ctr"/>
          <a:lstStyle/>
          <a:p>
            <a:r>
              <a:rPr lang="en-US" sz="2000" b="1" dirty="0" smtClean="0">
                <a:effectLst/>
              </a:rPr>
              <a:t>Assemble</a:t>
            </a:r>
          </a:p>
          <a:p>
            <a:r>
              <a:rPr lang="en-US" sz="2000" b="1" dirty="0" smtClean="0">
                <a:effectLst/>
              </a:rPr>
              <a:t> </a:t>
            </a:r>
            <a:r>
              <a:rPr lang="en-US" sz="2000" b="1" dirty="0">
                <a:effectLst/>
              </a:rPr>
              <a:t>Tasks</a:t>
            </a:r>
            <a:endParaRPr lang="en-US" sz="2000" dirty="0"/>
          </a:p>
        </p:txBody>
      </p:sp>
      <p:sp>
        <p:nvSpPr>
          <p:cNvPr id="99" name="AutoShape 2"/>
          <p:cNvSpPr>
            <a:spLocks noChangeArrowheads="1"/>
          </p:cNvSpPr>
          <p:nvPr/>
        </p:nvSpPr>
        <p:spPr bwMode="gray">
          <a:xfrm>
            <a:off x="7917710" y="4693429"/>
            <a:ext cx="1138862" cy="1277595"/>
          </a:xfrm>
          <a:prstGeom prst="roundRect">
            <a:avLst>
              <a:gd name="adj" fmla="val 11505"/>
            </a:avLst>
          </a:prstGeom>
          <a:gradFill flip="none" rotWithShape="1">
            <a:gsLst>
              <a:gs pos="2083">
                <a:srgbClr val="000066"/>
              </a:gs>
              <a:gs pos="100000">
                <a:srgbClr val="003399">
                  <a:lumMod val="69000"/>
                  <a:lumOff val="31000"/>
                  <a:alpha val="72000"/>
                </a:srgbClr>
              </a:gs>
              <a:gs pos="100000">
                <a:srgbClr val="003399"/>
              </a:gs>
            </a:gsLst>
            <a:lin ang="5400000" scaled="1"/>
            <a:tileRect/>
          </a:gradFill>
          <a:ln w="6350" algn="ctr">
            <a:solidFill>
              <a:schemeClr val="tx1"/>
            </a:solidFill>
            <a:prstDash val="sysDot"/>
            <a:round/>
            <a:headEnd/>
            <a:tailEnd/>
          </a:ln>
          <a:effectLst>
            <a:outerShdw dist="35921" dir="2700000" algn="ctr" rotWithShape="0">
              <a:schemeClr val="bg2"/>
            </a:outerShdw>
            <a:reflection blurRad="6350" stA="52000" endA="300" endPos="35000" dir="5400000" sy="-100000" algn="bl" rotWithShape="0"/>
          </a:effectLst>
          <a:extLst/>
        </p:spPr>
        <p:txBody>
          <a:bodyPr wrap="none" anchor="ctr"/>
          <a:lstStyle/>
          <a:p>
            <a:r>
              <a:rPr lang="en-US" sz="2000" b="1" dirty="0" smtClean="0">
                <a:effectLst/>
              </a:rPr>
              <a:t>Review</a:t>
            </a:r>
          </a:p>
          <a:p>
            <a:r>
              <a:rPr lang="en-US" sz="2000" b="1" dirty="0" smtClean="0">
                <a:effectLst/>
              </a:rPr>
              <a:t>Results</a:t>
            </a:r>
            <a:endParaRPr lang="en-US" sz="2000" dirty="0"/>
          </a:p>
        </p:txBody>
      </p:sp>
    </p:spTree>
    <p:extLst>
      <p:ext uri="{BB962C8B-B14F-4D97-AF65-F5344CB8AC3E}">
        <p14:creationId xmlns:p14="http://schemas.microsoft.com/office/powerpoint/2010/main" val="258474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ircle(in)">
                                      <p:cBhvr>
                                        <p:cTn id="7" dur="1000"/>
                                        <p:tgtEl>
                                          <p:spTgt spid="5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circle(in)">
                                      <p:cBhvr>
                                        <p:cTn id="10" dur="1000"/>
                                        <p:tgtEl>
                                          <p:spTgt spid="73"/>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barn(inVertical)">
                                      <p:cBhvr>
                                        <p:cTn id="14" dur="500"/>
                                        <p:tgtEl>
                                          <p:spTgt spid="57"/>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anim calcmode="lin" valueType="num">
                                      <p:cBhvr>
                                        <p:cTn id="18" dur="500" fill="hold"/>
                                        <p:tgtEl>
                                          <p:spTgt spid="62"/>
                                        </p:tgtEl>
                                        <p:attrNameLst>
                                          <p:attrName>ppt_x</p:attrName>
                                        </p:attrNameLst>
                                      </p:cBhvr>
                                      <p:tavLst>
                                        <p:tav tm="0">
                                          <p:val>
                                            <p:strVal val="#ppt_x"/>
                                          </p:val>
                                        </p:tav>
                                        <p:tav tm="100000">
                                          <p:val>
                                            <p:strVal val="#ppt_x"/>
                                          </p:val>
                                        </p:tav>
                                      </p:tavLst>
                                    </p:anim>
                                    <p:anim calcmode="lin" valueType="num">
                                      <p:cBhvr>
                                        <p:cTn id="19" dur="500" fill="hold"/>
                                        <p:tgtEl>
                                          <p:spTgt spid="6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250"/>
                                        <p:tgtEl>
                                          <p:spTgt spid="68"/>
                                        </p:tgtEl>
                                      </p:cBhvr>
                                    </p:animEffect>
                                    <p:anim calcmode="lin" valueType="num">
                                      <p:cBhvr>
                                        <p:cTn id="24" dur="250" fill="hold"/>
                                        <p:tgtEl>
                                          <p:spTgt spid="68"/>
                                        </p:tgtEl>
                                        <p:attrNameLst>
                                          <p:attrName>ppt_x</p:attrName>
                                        </p:attrNameLst>
                                      </p:cBhvr>
                                      <p:tavLst>
                                        <p:tav tm="0">
                                          <p:val>
                                            <p:strVal val="#ppt_x"/>
                                          </p:val>
                                        </p:tav>
                                        <p:tav tm="100000">
                                          <p:val>
                                            <p:strVal val="#ppt_x"/>
                                          </p:val>
                                        </p:tav>
                                      </p:tavLst>
                                    </p:anim>
                                    <p:anim calcmode="lin" valueType="num">
                                      <p:cBhvr>
                                        <p:cTn id="25" dur="250" fill="hold"/>
                                        <p:tgtEl>
                                          <p:spTgt spid="68"/>
                                        </p:tgtEl>
                                        <p:attrNameLst>
                                          <p:attrName>ppt_y</p:attrName>
                                        </p:attrNameLst>
                                      </p:cBhvr>
                                      <p:tavLst>
                                        <p:tav tm="0">
                                          <p:val>
                                            <p:strVal val="#ppt_y+.1"/>
                                          </p:val>
                                        </p:tav>
                                        <p:tav tm="100000">
                                          <p:val>
                                            <p:strVal val="#ppt_y"/>
                                          </p:val>
                                        </p:tav>
                                      </p:tavLst>
                                    </p:anim>
                                  </p:childTnLst>
                                </p:cTn>
                              </p:par>
                            </p:childTnLst>
                          </p:cTn>
                        </p:par>
                        <p:par>
                          <p:cTn id="26" fill="hold">
                            <p:stCondLst>
                              <p:cond delay="1750"/>
                            </p:stCondLst>
                            <p:childTnLst>
                              <p:par>
                                <p:cTn id="27" presetID="42" presetClass="entr" presetSubtype="0"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250"/>
                                        <p:tgtEl>
                                          <p:spTgt spid="69"/>
                                        </p:tgtEl>
                                      </p:cBhvr>
                                    </p:animEffect>
                                    <p:anim calcmode="lin" valueType="num">
                                      <p:cBhvr>
                                        <p:cTn id="30" dur="250" fill="hold"/>
                                        <p:tgtEl>
                                          <p:spTgt spid="69"/>
                                        </p:tgtEl>
                                        <p:attrNameLst>
                                          <p:attrName>ppt_x</p:attrName>
                                        </p:attrNameLst>
                                      </p:cBhvr>
                                      <p:tavLst>
                                        <p:tav tm="0">
                                          <p:val>
                                            <p:strVal val="#ppt_x"/>
                                          </p:val>
                                        </p:tav>
                                        <p:tav tm="100000">
                                          <p:val>
                                            <p:strVal val="#ppt_x"/>
                                          </p:val>
                                        </p:tav>
                                      </p:tavLst>
                                    </p:anim>
                                    <p:anim calcmode="lin" valueType="num">
                                      <p:cBhvr>
                                        <p:cTn id="31" dur="250" fill="hold"/>
                                        <p:tgtEl>
                                          <p:spTgt spid="69"/>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250"/>
                                        <p:tgtEl>
                                          <p:spTgt spid="70"/>
                                        </p:tgtEl>
                                      </p:cBhvr>
                                    </p:animEffect>
                                    <p:anim calcmode="lin" valueType="num">
                                      <p:cBhvr>
                                        <p:cTn id="36" dur="250" fill="hold"/>
                                        <p:tgtEl>
                                          <p:spTgt spid="70"/>
                                        </p:tgtEl>
                                        <p:attrNameLst>
                                          <p:attrName>ppt_x</p:attrName>
                                        </p:attrNameLst>
                                      </p:cBhvr>
                                      <p:tavLst>
                                        <p:tav tm="0">
                                          <p:val>
                                            <p:strVal val="#ppt_x"/>
                                          </p:val>
                                        </p:tav>
                                        <p:tav tm="100000">
                                          <p:val>
                                            <p:strVal val="#ppt_x"/>
                                          </p:val>
                                        </p:tav>
                                      </p:tavLst>
                                    </p:anim>
                                    <p:anim calcmode="lin" valueType="num">
                                      <p:cBhvr>
                                        <p:cTn id="37" dur="25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2250"/>
                            </p:stCondLst>
                            <p:childTnLst>
                              <p:par>
                                <p:cTn id="39" presetID="42" presetClass="entr" presetSubtype="0" fill="hold" grpId="0"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250"/>
                                        <p:tgtEl>
                                          <p:spTgt spid="71"/>
                                        </p:tgtEl>
                                      </p:cBhvr>
                                    </p:animEffect>
                                    <p:anim calcmode="lin" valueType="num">
                                      <p:cBhvr>
                                        <p:cTn id="42" dur="250" fill="hold"/>
                                        <p:tgtEl>
                                          <p:spTgt spid="71"/>
                                        </p:tgtEl>
                                        <p:attrNameLst>
                                          <p:attrName>ppt_x</p:attrName>
                                        </p:attrNameLst>
                                      </p:cBhvr>
                                      <p:tavLst>
                                        <p:tav tm="0">
                                          <p:val>
                                            <p:strVal val="#ppt_x"/>
                                          </p:val>
                                        </p:tav>
                                        <p:tav tm="100000">
                                          <p:val>
                                            <p:strVal val="#ppt_x"/>
                                          </p:val>
                                        </p:tav>
                                      </p:tavLst>
                                    </p:anim>
                                    <p:anim calcmode="lin" valueType="num">
                                      <p:cBhvr>
                                        <p:cTn id="43" dur="250" fill="hold"/>
                                        <p:tgtEl>
                                          <p:spTgt spid="71"/>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250"/>
                                        <p:tgtEl>
                                          <p:spTgt spid="72"/>
                                        </p:tgtEl>
                                      </p:cBhvr>
                                    </p:animEffect>
                                    <p:anim calcmode="lin" valueType="num">
                                      <p:cBhvr>
                                        <p:cTn id="48" dur="250" fill="hold"/>
                                        <p:tgtEl>
                                          <p:spTgt spid="72"/>
                                        </p:tgtEl>
                                        <p:attrNameLst>
                                          <p:attrName>ppt_x</p:attrName>
                                        </p:attrNameLst>
                                      </p:cBhvr>
                                      <p:tavLst>
                                        <p:tav tm="0">
                                          <p:val>
                                            <p:strVal val="#ppt_x"/>
                                          </p:val>
                                        </p:tav>
                                        <p:tav tm="100000">
                                          <p:val>
                                            <p:strVal val="#ppt_x"/>
                                          </p:val>
                                        </p:tav>
                                      </p:tavLst>
                                    </p:anim>
                                    <p:anim calcmode="lin" valueType="num">
                                      <p:cBhvr>
                                        <p:cTn id="49" dur="250" fill="hold"/>
                                        <p:tgtEl>
                                          <p:spTgt spid="72"/>
                                        </p:tgtEl>
                                        <p:attrNameLst>
                                          <p:attrName>ppt_y</p:attrName>
                                        </p:attrNameLst>
                                      </p:cBhvr>
                                      <p:tavLst>
                                        <p:tav tm="0">
                                          <p:val>
                                            <p:strVal val="#ppt_y+.1"/>
                                          </p:val>
                                        </p:tav>
                                        <p:tav tm="100000">
                                          <p:val>
                                            <p:strVal val="#ppt_y"/>
                                          </p:val>
                                        </p:tav>
                                      </p:tavLst>
                                    </p:anim>
                                  </p:childTnLst>
                                </p:cTn>
                              </p:par>
                              <p:par>
                                <p:cTn id="50" presetID="53" presetClass="entr" presetSubtype="16"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ppt_w</p:attrName>
                                        </p:attrNameLst>
                                      </p:cBhvr>
                                      <p:tavLst>
                                        <p:tav tm="0">
                                          <p:val>
                                            <p:fltVal val="0"/>
                                          </p:val>
                                        </p:tav>
                                        <p:tav tm="100000">
                                          <p:val>
                                            <p:strVal val="#ppt_w"/>
                                          </p:val>
                                        </p:tav>
                                      </p:tavLst>
                                    </p:anim>
                                    <p:anim calcmode="lin" valueType="num">
                                      <p:cBhvr>
                                        <p:cTn id="53" dur="500" fill="hold"/>
                                        <p:tgtEl>
                                          <p:spTgt spid="58"/>
                                        </p:tgtEl>
                                        <p:attrNameLst>
                                          <p:attrName>ppt_h</p:attrName>
                                        </p:attrNameLst>
                                      </p:cBhvr>
                                      <p:tavLst>
                                        <p:tav tm="0">
                                          <p:val>
                                            <p:fltVal val="0"/>
                                          </p:val>
                                        </p:tav>
                                        <p:tav tm="100000">
                                          <p:val>
                                            <p:strVal val="#ppt_h"/>
                                          </p:val>
                                        </p:tav>
                                      </p:tavLst>
                                    </p:anim>
                                    <p:animEffect transition="in" filter="fade">
                                      <p:cBhvr>
                                        <p:cTn id="54" dur="500"/>
                                        <p:tgtEl>
                                          <p:spTgt spid="58"/>
                                        </p:tgtEl>
                                      </p:cBhvr>
                                    </p:animEffect>
                                  </p:childTnLst>
                                </p:cTn>
                              </p:par>
                            </p:childTnLst>
                          </p:cTn>
                        </p:par>
                        <p:par>
                          <p:cTn id="55" fill="hold">
                            <p:stCondLst>
                              <p:cond delay="3000"/>
                            </p:stCondLst>
                            <p:childTnLst>
                              <p:par>
                                <p:cTn id="56" presetID="53" presetClass="entr" presetSubtype="16" fill="hold" nodeType="afterEffect">
                                  <p:stCondLst>
                                    <p:cond delay="0"/>
                                  </p:stCondLst>
                                  <p:childTnLst>
                                    <p:set>
                                      <p:cBhvr>
                                        <p:cTn id="57" dur="1" fill="hold">
                                          <p:stCondLst>
                                            <p:cond delay="0"/>
                                          </p:stCondLst>
                                        </p:cTn>
                                        <p:tgtEl>
                                          <p:spTgt spid="67"/>
                                        </p:tgtEl>
                                        <p:attrNameLst>
                                          <p:attrName>style.visibility</p:attrName>
                                        </p:attrNameLst>
                                      </p:cBhvr>
                                      <p:to>
                                        <p:strVal val="visible"/>
                                      </p:to>
                                    </p:set>
                                    <p:anim calcmode="lin" valueType="num">
                                      <p:cBhvr>
                                        <p:cTn id="58" dur="250" fill="hold"/>
                                        <p:tgtEl>
                                          <p:spTgt spid="67"/>
                                        </p:tgtEl>
                                        <p:attrNameLst>
                                          <p:attrName>ppt_w</p:attrName>
                                        </p:attrNameLst>
                                      </p:cBhvr>
                                      <p:tavLst>
                                        <p:tav tm="0">
                                          <p:val>
                                            <p:fltVal val="0"/>
                                          </p:val>
                                        </p:tav>
                                        <p:tav tm="100000">
                                          <p:val>
                                            <p:strVal val="#ppt_w"/>
                                          </p:val>
                                        </p:tav>
                                      </p:tavLst>
                                    </p:anim>
                                    <p:anim calcmode="lin" valueType="num">
                                      <p:cBhvr>
                                        <p:cTn id="59" dur="250" fill="hold"/>
                                        <p:tgtEl>
                                          <p:spTgt spid="67"/>
                                        </p:tgtEl>
                                        <p:attrNameLst>
                                          <p:attrName>ppt_h</p:attrName>
                                        </p:attrNameLst>
                                      </p:cBhvr>
                                      <p:tavLst>
                                        <p:tav tm="0">
                                          <p:val>
                                            <p:fltVal val="0"/>
                                          </p:val>
                                        </p:tav>
                                        <p:tav tm="100000">
                                          <p:val>
                                            <p:strVal val="#ppt_h"/>
                                          </p:val>
                                        </p:tav>
                                      </p:tavLst>
                                    </p:anim>
                                    <p:animEffect transition="in" filter="fade">
                                      <p:cBhvr>
                                        <p:cTn id="60" dur="250"/>
                                        <p:tgtEl>
                                          <p:spTgt spid="67"/>
                                        </p:tgtEl>
                                      </p:cBhvr>
                                    </p:animEffect>
                                  </p:childTnLst>
                                </p:cTn>
                              </p:par>
                            </p:childTnLst>
                          </p:cTn>
                        </p:par>
                        <p:par>
                          <p:cTn id="61" fill="hold">
                            <p:stCondLst>
                              <p:cond delay="3250"/>
                            </p:stCondLst>
                            <p:childTnLst>
                              <p:par>
                                <p:cTn id="62" presetID="53" presetClass="entr" presetSubtype="16" fill="hold" nodeType="after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250" fill="hold"/>
                                        <p:tgtEl>
                                          <p:spTgt spid="66"/>
                                        </p:tgtEl>
                                        <p:attrNameLst>
                                          <p:attrName>ppt_w</p:attrName>
                                        </p:attrNameLst>
                                      </p:cBhvr>
                                      <p:tavLst>
                                        <p:tav tm="0">
                                          <p:val>
                                            <p:fltVal val="0"/>
                                          </p:val>
                                        </p:tav>
                                        <p:tav tm="100000">
                                          <p:val>
                                            <p:strVal val="#ppt_w"/>
                                          </p:val>
                                        </p:tav>
                                      </p:tavLst>
                                    </p:anim>
                                    <p:anim calcmode="lin" valueType="num">
                                      <p:cBhvr>
                                        <p:cTn id="65" dur="250" fill="hold"/>
                                        <p:tgtEl>
                                          <p:spTgt spid="66"/>
                                        </p:tgtEl>
                                        <p:attrNameLst>
                                          <p:attrName>ppt_h</p:attrName>
                                        </p:attrNameLst>
                                      </p:cBhvr>
                                      <p:tavLst>
                                        <p:tav tm="0">
                                          <p:val>
                                            <p:fltVal val="0"/>
                                          </p:val>
                                        </p:tav>
                                        <p:tav tm="100000">
                                          <p:val>
                                            <p:strVal val="#ppt_h"/>
                                          </p:val>
                                        </p:tav>
                                      </p:tavLst>
                                    </p:anim>
                                    <p:animEffect transition="in" filter="fade">
                                      <p:cBhvr>
                                        <p:cTn id="66" dur="250"/>
                                        <p:tgtEl>
                                          <p:spTgt spid="66"/>
                                        </p:tgtEl>
                                      </p:cBhvr>
                                    </p:animEffect>
                                  </p:childTnLst>
                                </p:cTn>
                              </p:par>
                            </p:childTnLst>
                          </p:cTn>
                        </p:par>
                        <p:par>
                          <p:cTn id="67" fill="hold">
                            <p:stCondLst>
                              <p:cond delay="3500"/>
                            </p:stCondLst>
                            <p:childTnLst>
                              <p:par>
                                <p:cTn id="68" presetID="53" presetClass="entr" presetSubtype="16" fill="hold" nodeType="afterEffect">
                                  <p:stCondLst>
                                    <p:cond delay="0"/>
                                  </p:stCondLst>
                                  <p:childTnLst>
                                    <p:set>
                                      <p:cBhvr>
                                        <p:cTn id="69" dur="1" fill="hold">
                                          <p:stCondLst>
                                            <p:cond delay="0"/>
                                          </p:stCondLst>
                                        </p:cTn>
                                        <p:tgtEl>
                                          <p:spTgt spid="65"/>
                                        </p:tgtEl>
                                        <p:attrNameLst>
                                          <p:attrName>style.visibility</p:attrName>
                                        </p:attrNameLst>
                                      </p:cBhvr>
                                      <p:to>
                                        <p:strVal val="visible"/>
                                      </p:to>
                                    </p:set>
                                    <p:anim calcmode="lin" valueType="num">
                                      <p:cBhvr>
                                        <p:cTn id="70" dur="250" fill="hold"/>
                                        <p:tgtEl>
                                          <p:spTgt spid="65"/>
                                        </p:tgtEl>
                                        <p:attrNameLst>
                                          <p:attrName>ppt_w</p:attrName>
                                        </p:attrNameLst>
                                      </p:cBhvr>
                                      <p:tavLst>
                                        <p:tav tm="0">
                                          <p:val>
                                            <p:fltVal val="0"/>
                                          </p:val>
                                        </p:tav>
                                        <p:tav tm="100000">
                                          <p:val>
                                            <p:strVal val="#ppt_w"/>
                                          </p:val>
                                        </p:tav>
                                      </p:tavLst>
                                    </p:anim>
                                    <p:anim calcmode="lin" valueType="num">
                                      <p:cBhvr>
                                        <p:cTn id="71" dur="250" fill="hold"/>
                                        <p:tgtEl>
                                          <p:spTgt spid="65"/>
                                        </p:tgtEl>
                                        <p:attrNameLst>
                                          <p:attrName>ppt_h</p:attrName>
                                        </p:attrNameLst>
                                      </p:cBhvr>
                                      <p:tavLst>
                                        <p:tav tm="0">
                                          <p:val>
                                            <p:fltVal val="0"/>
                                          </p:val>
                                        </p:tav>
                                        <p:tav tm="100000">
                                          <p:val>
                                            <p:strVal val="#ppt_h"/>
                                          </p:val>
                                        </p:tav>
                                      </p:tavLst>
                                    </p:anim>
                                    <p:animEffect transition="in" filter="fade">
                                      <p:cBhvr>
                                        <p:cTn id="72" dur="250"/>
                                        <p:tgtEl>
                                          <p:spTgt spid="65"/>
                                        </p:tgtEl>
                                      </p:cBhvr>
                                    </p:animEffect>
                                  </p:childTnLst>
                                </p:cTn>
                              </p:par>
                            </p:childTnLst>
                          </p:cTn>
                        </p:par>
                        <p:par>
                          <p:cTn id="73" fill="hold">
                            <p:stCondLst>
                              <p:cond delay="3750"/>
                            </p:stCondLst>
                            <p:childTnLst>
                              <p:par>
                                <p:cTn id="74" presetID="53" presetClass="entr" presetSubtype="16" fill="hold" nodeType="after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p:cTn id="76" dur="250" fill="hold"/>
                                        <p:tgtEl>
                                          <p:spTgt spid="64"/>
                                        </p:tgtEl>
                                        <p:attrNameLst>
                                          <p:attrName>ppt_w</p:attrName>
                                        </p:attrNameLst>
                                      </p:cBhvr>
                                      <p:tavLst>
                                        <p:tav tm="0">
                                          <p:val>
                                            <p:fltVal val="0"/>
                                          </p:val>
                                        </p:tav>
                                        <p:tav tm="100000">
                                          <p:val>
                                            <p:strVal val="#ppt_w"/>
                                          </p:val>
                                        </p:tav>
                                      </p:tavLst>
                                    </p:anim>
                                    <p:anim calcmode="lin" valueType="num">
                                      <p:cBhvr>
                                        <p:cTn id="77" dur="250" fill="hold"/>
                                        <p:tgtEl>
                                          <p:spTgt spid="64"/>
                                        </p:tgtEl>
                                        <p:attrNameLst>
                                          <p:attrName>ppt_h</p:attrName>
                                        </p:attrNameLst>
                                      </p:cBhvr>
                                      <p:tavLst>
                                        <p:tav tm="0">
                                          <p:val>
                                            <p:fltVal val="0"/>
                                          </p:val>
                                        </p:tav>
                                        <p:tav tm="100000">
                                          <p:val>
                                            <p:strVal val="#ppt_h"/>
                                          </p:val>
                                        </p:tav>
                                      </p:tavLst>
                                    </p:anim>
                                    <p:animEffect transition="in" filter="fade">
                                      <p:cBhvr>
                                        <p:cTn id="78" dur="250"/>
                                        <p:tgtEl>
                                          <p:spTgt spid="64"/>
                                        </p:tgtEl>
                                      </p:cBhvr>
                                    </p:animEffect>
                                  </p:childTnLst>
                                </p:cTn>
                              </p:par>
                            </p:childTnLst>
                          </p:cTn>
                        </p:par>
                        <p:par>
                          <p:cTn id="79" fill="hold">
                            <p:stCondLst>
                              <p:cond delay="4000"/>
                            </p:stCondLst>
                            <p:childTnLst>
                              <p:par>
                                <p:cTn id="80" presetID="53" presetClass="entr" presetSubtype="16" fill="hold" nodeType="after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p:cTn id="82" dur="250" fill="hold"/>
                                        <p:tgtEl>
                                          <p:spTgt spid="63"/>
                                        </p:tgtEl>
                                        <p:attrNameLst>
                                          <p:attrName>ppt_w</p:attrName>
                                        </p:attrNameLst>
                                      </p:cBhvr>
                                      <p:tavLst>
                                        <p:tav tm="0">
                                          <p:val>
                                            <p:fltVal val="0"/>
                                          </p:val>
                                        </p:tav>
                                        <p:tav tm="100000">
                                          <p:val>
                                            <p:strVal val="#ppt_w"/>
                                          </p:val>
                                        </p:tav>
                                      </p:tavLst>
                                    </p:anim>
                                    <p:anim calcmode="lin" valueType="num">
                                      <p:cBhvr>
                                        <p:cTn id="83" dur="250" fill="hold"/>
                                        <p:tgtEl>
                                          <p:spTgt spid="63"/>
                                        </p:tgtEl>
                                        <p:attrNameLst>
                                          <p:attrName>ppt_h</p:attrName>
                                        </p:attrNameLst>
                                      </p:cBhvr>
                                      <p:tavLst>
                                        <p:tav tm="0">
                                          <p:val>
                                            <p:fltVal val="0"/>
                                          </p:val>
                                        </p:tav>
                                        <p:tav tm="100000">
                                          <p:val>
                                            <p:strVal val="#ppt_h"/>
                                          </p:val>
                                        </p:tav>
                                      </p:tavLst>
                                    </p:anim>
                                    <p:animEffect transition="in" filter="fade">
                                      <p:cBhvr>
                                        <p:cTn id="84" dur="250"/>
                                        <p:tgtEl>
                                          <p:spTgt spid="63"/>
                                        </p:tgtEl>
                                      </p:cBhvr>
                                    </p:animEffect>
                                  </p:childTnLst>
                                </p:cTn>
                              </p:par>
                              <p:par>
                                <p:cTn id="85" presetID="16" presetClass="entr" presetSubtype="21"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barn(inVertical)">
                                      <p:cBhvr>
                                        <p:cTn id="87" dur="500"/>
                                        <p:tgtEl>
                                          <p:spTgt spid="74"/>
                                        </p:tgtEl>
                                      </p:cBhvr>
                                    </p:animEffect>
                                  </p:childTnLst>
                                </p:cTn>
                              </p:par>
                            </p:childTnLst>
                          </p:cTn>
                        </p:par>
                        <p:par>
                          <p:cTn id="88" fill="hold">
                            <p:stCondLst>
                              <p:cond delay="4500"/>
                            </p:stCondLst>
                            <p:childTnLst>
                              <p:par>
                                <p:cTn id="89" presetID="16" presetClass="entr" presetSubtype="21" fill="hold"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barn(inVertical)">
                                      <p:cBhvr>
                                        <p:cTn id="91" dur="250"/>
                                        <p:tgtEl>
                                          <p:spTgt spid="76"/>
                                        </p:tgtEl>
                                      </p:cBhvr>
                                    </p:animEffect>
                                  </p:childTnLst>
                                </p:cTn>
                              </p:par>
                            </p:childTnLst>
                          </p:cTn>
                        </p:par>
                        <p:par>
                          <p:cTn id="92" fill="hold">
                            <p:stCondLst>
                              <p:cond delay="4750"/>
                            </p:stCondLst>
                            <p:childTnLst>
                              <p:par>
                                <p:cTn id="93" presetID="16" presetClass="entr" presetSubtype="21" fill="hold" nodeType="after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barn(inVertical)">
                                      <p:cBhvr>
                                        <p:cTn id="95" dur="250"/>
                                        <p:tgtEl>
                                          <p:spTgt spid="78"/>
                                        </p:tgtEl>
                                      </p:cBhvr>
                                    </p:animEffect>
                                  </p:childTnLst>
                                </p:cTn>
                              </p:par>
                            </p:childTnLst>
                          </p:cTn>
                        </p:par>
                        <p:par>
                          <p:cTn id="96" fill="hold">
                            <p:stCondLst>
                              <p:cond delay="5000"/>
                            </p:stCondLst>
                            <p:childTnLst>
                              <p:par>
                                <p:cTn id="97" presetID="16" presetClass="entr" presetSubtype="21" fill="hold" nodeType="after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barn(inVertical)">
                                      <p:cBhvr>
                                        <p:cTn id="99" dur="250"/>
                                        <p:tgtEl>
                                          <p:spTgt spid="75"/>
                                        </p:tgtEl>
                                      </p:cBhvr>
                                    </p:animEffect>
                                  </p:childTnLst>
                                </p:cTn>
                              </p:par>
                            </p:childTnLst>
                          </p:cTn>
                        </p:par>
                        <p:par>
                          <p:cTn id="100" fill="hold">
                            <p:stCondLst>
                              <p:cond delay="5250"/>
                            </p:stCondLst>
                            <p:childTnLst>
                              <p:par>
                                <p:cTn id="101" presetID="16" presetClass="entr" presetSubtype="21" fill="hold" nodeType="afterEffect">
                                  <p:stCondLst>
                                    <p:cond delay="0"/>
                                  </p:stCondLst>
                                  <p:childTnLst>
                                    <p:set>
                                      <p:cBhvr>
                                        <p:cTn id="102" dur="1" fill="hold">
                                          <p:stCondLst>
                                            <p:cond delay="0"/>
                                          </p:stCondLst>
                                        </p:cTn>
                                        <p:tgtEl>
                                          <p:spTgt spid="77"/>
                                        </p:tgtEl>
                                        <p:attrNameLst>
                                          <p:attrName>style.visibility</p:attrName>
                                        </p:attrNameLst>
                                      </p:cBhvr>
                                      <p:to>
                                        <p:strVal val="visible"/>
                                      </p:to>
                                    </p:set>
                                    <p:animEffect transition="in" filter="barn(inVertical)">
                                      <p:cBhvr>
                                        <p:cTn id="103" dur="250"/>
                                        <p:tgtEl>
                                          <p:spTgt spid="77"/>
                                        </p:tgtEl>
                                      </p:cBhvr>
                                    </p:animEffect>
                                  </p:childTnLst>
                                </p:cTn>
                              </p:par>
                            </p:childTnLst>
                          </p:cTn>
                        </p:par>
                        <p:par>
                          <p:cTn id="104" fill="hold">
                            <p:stCondLst>
                              <p:cond delay="5500"/>
                            </p:stCondLst>
                            <p:childTnLst>
                              <p:par>
                                <p:cTn id="105" presetID="16" presetClass="entr" presetSubtype="21" fill="hold" nodeType="afterEffect">
                                  <p:stCondLst>
                                    <p:cond delay="0"/>
                                  </p:stCondLst>
                                  <p:childTnLst>
                                    <p:set>
                                      <p:cBhvr>
                                        <p:cTn id="106" dur="1" fill="hold">
                                          <p:stCondLst>
                                            <p:cond delay="0"/>
                                          </p:stCondLst>
                                        </p:cTn>
                                        <p:tgtEl>
                                          <p:spTgt spid="79"/>
                                        </p:tgtEl>
                                        <p:attrNameLst>
                                          <p:attrName>style.visibility</p:attrName>
                                        </p:attrNameLst>
                                      </p:cBhvr>
                                      <p:to>
                                        <p:strVal val="visible"/>
                                      </p:to>
                                    </p:set>
                                    <p:animEffect transition="in" filter="barn(inVertical)">
                                      <p:cBhvr>
                                        <p:cTn id="107" dur="250"/>
                                        <p:tgtEl>
                                          <p:spTgt spid="7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3"/>
                                        </p:tgtEl>
                                        <p:attrNameLst>
                                          <p:attrName>style.visibility</p:attrName>
                                        </p:attrNameLst>
                                      </p:cBhvr>
                                      <p:to>
                                        <p:strVal val="visible"/>
                                      </p:to>
                                    </p:set>
                                    <p:animEffect transition="in" filter="fade">
                                      <p:cBhvr>
                                        <p:cTn id="110" dur="500"/>
                                        <p:tgtEl>
                                          <p:spTgt spid="83"/>
                                        </p:tgtEl>
                                      </p:cBhvr>
                                    </p:animEffect>
                                  </p:childTnLst>
                                </p:cTn>
                              </p:par>
                            </p:childTnLst>
                          </p:cTn>
                        </p:par>
                        <p:par>
                          <p:cTn id="111" fill="hold">
                            <p:stCondLst>
                              <p:cond delay="6000"/>
                            </p:stCondLst>
                            <p:childTnLst>
                              <p:par>
                                <p:cTn id="112" presetID="10" presetClass="entr" presetSubtype="0" fill="hold" grpId="0" nodeType="afterEffect">
                                  <p:stCondLst>
                                    <p:cond delay="0"/>
                                  </p:stCondLst>
                                  <p:childTnLst>
                                    <p:set>
                                      <p:cBhvr>
                                        <p:cTn id="113" dur="1" fill="hold">
                                          <p:stCondLst>
                                            <p:cond delay="0"/>
                                          </p:stCondLst>
                                        </p:cTn>
                                        <p:tgtEl>
                                          <p:spTgt spid="84"/>
                                        </p:tgtEl>
                                        <p:attrNameLst>
                                          <p:attrName>style.visibility</p:attrName>
                                        </p:attrNameLst>
                                      </p:cBhvr>
                                      <p:to>
                                        <p:strVal val="visible"/>
                                      </p:to>
                                    </p:set>
                                    <p:animEffect transition="in" filter="fade">
                                      <p:cBhvr>
                                        <p:cTn id="114" dur="250"/>
                                        <p:tgtEl>
                                          <p:spTgt spid="84"/>
                                        </p:tgtEl>
                                      </p:cBhvr>
                                    </p:animEffect>
                                  </p:childTnLst>
                                </p:cTn>
                              </p:par>
                            </p:childTnLst>
                          </p:cTn>
                        </p:par>
                        <p:par>
                          <p:cTn id="115" fill="hold">
                            <p:stCondLst>
                              <p:cond delay="6250"/>
                            </p:stCondLst>
                            <p:childTnLst>
                              <p:par>
                                <p:cTn id="116" presetID="10" presetClass="entr" presetSubtype="0" fill="hold" grpId="0" nodeType="afterEffect">
                                  <p:stCondLst>
                                    <p:cond delay="0"/>
                                  </p:stCondLst>
                                  <p:childTnLst>
                                    <p:set>
                                      <p:cBhvr>
                                        <p:cTn id="117" dur="1" fill="hold">
                                          <p:stCondLst>
                                            <p:cond delay="0"/>
                                          </p:stCondLst>
                                        </p:cTn>
                                        <p:tgtEl>
                                          <p:spTgt spid="85"/>
                                        </p:tgtEl>
                                        <p:attrNameLst>
                                          <p:attrName>style.visibility</p:attrName>
                                        </p:attrNameLst>
                                      </p:cBhvr>
                                      <p:to>
                                        <p:strVal val="visible"/>
                                      </p:to>
                                    </p:set>
                                    <p:animEffect transition="in" filter="fade">
                                      <p:cBhvr>
                                        <p:cTn id="118" dur="250"/>
                                        <p:tgtEl>
                                          <p:spTgt spid="85"/>
                                        </p:tgtEl>
                                      </p:cBhvr>
                                    </p:animEffect>
                                  </p:childTnLst>
                                </p:cTn>
                              </p:par>
                            </p:childTnLst>
                          </p:cTn>
                        </p:par>
                        <p:par>
                          <p:cTn id="119" fill="hold">
                            <p:stCondLst>
                              <p:cond delay="6500"/>
                            </p:stCondLst>
                            <p:childTnLst>
                              <p:par>
                                <p:cTn id="120" presetID="10"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fade">
                                      <p:cBhvr>
                                        <p:cTn id="122" dur="250"/>
                                        <p:tgtEl>
                                          <p:spTgt spid="86"/>
                                        </p:tgtEl>
                                      </p:cBhvr>
                                    </p:animEffect>
                                  </p:childTnLst>
                                </p:cTn>
                              </p:par>
                            </p:childTnLst>
                          </p:cTn>
                        </p:par>
                        <p:par>
                          <p:cTn id="123" fill="hold">
                            <p:stCondLst>
                              <p:cond delay="6750"/>
                            </p:stCondLst>
                            <p:childTnLst>
                              <p:par>
                                <p:cTn id="124" presetID="10" presetClass="entr" presetSubtype="0" fill="hold" grpId="0" nodeType="after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fade">
                                      <p:cBhvr>
                                        <p:cTn id="126" dur="250"/>
                                        <p:tgtEl>
                                          <p:spTgt spid="87"/>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91"/>
                                        </p:tgtEl>
                                        <p:attrNameLst>
                                          <p:attrName>style.visibility</p:attrName>
                                        </p:attrNameLst>
                                      </p:cBhvr>
                                      <p:to>
                                        <p:strVal val="visible"/>
                                      </p:to>
                                    </p:set>
                                    <p:animEffect transition="in" filter="randombar(horizontal)">
                                      <p:cBhvr>
                                        <p:cTn id="129" dur="500"/>
                                        <p:tgtEl>
                                          <p:spTgt spid="91"/>
                                        </p:tgtEl>
                                      </p:cBhvr>
                                    </p:animEffect>
                                  </p:childTnLst>
                                </p:cTn>
                              </p:par>
                            </p:childTnLst>
                          </p:cTn>
                        </p:par>
                        <p:par>
                          <p:cTn id="130" fill="hold">
                            <p:stCondLst>
                              <p:cond delay="7250"/>
                            </p:stCondLst>
                            <p:childTnLst>
                              <p:par>
                                <p:cTn id="131" presetID="14" presetClass="entr" presetSubtype="10" fill="hold" grpId="0" nodeType="afterEffect">
                                  <p:stCondLst>
                                    <p:cond delay="0"/>
                                  </p:stCondLst>
                                  <p:childTnLst>
                                    <p:set>
                                      <p:cBhvr>
                                        <p:cTn id="132" dur="1" fill="hold">
                                          <p:stCondLst>
                                            <p:cond delay="0"/>
                                          </p:stCondLst>
                                        </p:cTn>
                                        <p:tgtEl>
                                          <p:spTgt spid="95"/>
                                        </p:tgtEl>
                                        <p:attrNameLst>
                                          <p:attrName>style.visibility</p:attrName>
                                        </p:attrNameLst>
                                      </p:cBhvr>
                                      <p:to>
                                        <p:strVal val="visible"/>
                                      </p:to>
                                    </p:set>
                                    <p:animEffect transition="in" filter="randombar(horizontal)">
                                      <p:cBhvr>
                                        <p:cTn id="133" dur="250"/>
                                        <p:tgtEl>
                                          <p:spTgt spid="95"/>
                                        </p:tgtEl>
                                      </p:cBhvr>
                                    </p:animEffect>
                                  </p:childTnLst>
                                </p:cTn>
                              </p:par>
                            </p:childTnLst>
                          </p:cTn>
                        </p:par>
                        <p:par>
                          <p:cTn id="134" fill="hold">
                            <p:stCondLst>
                              <p:cond delay="7500"/>
                            </p:stCondLst>
                            <p:childTnLst>
                              <p:par>
                                <p:cTn id="135" presetID="14" presetClass="entr" presetSubtype="10" fill="hold" grpId="0" nodeType="afterEffect">
                                  <p:stCondLst>
                                    <p:cond delay="0"/>
                                  </p:stCondLst>
                                  <p:childTnLst>
                                    <p:set>
                                      <p:cBhvr>
                                        <p:cTn id="136" dur="1" fill="hold">
                                          <p:stCondLst>
                                            <p:cond delay="0"/>
                                          </p:stCondLst>
                                        </p:cTn>
                                        <p:tgtEl>
                                          <p:spTgt spid="96"/>
                                        </p:tgtEl>
                                        <p:attrNameLst>
                                          <p:attrName>style.visibility</p:attrName>
                                        </p:attrNameLst>
                                      </p:cBhvr>
                                      <p:to>
                                        <p:strVal val="visible"/>
                                      </p:to>
                                    </p:set>
                                    <p:animEffect transition="in" filter="randombar(horizontal)">
                                      <p:cBhvr>
                                        <p:cTn id="137" dur="250"/>
                                        <p:tgtEl>
                                          <p:spTgt spid="96"/>
                                        </p:tgtEl>
                                      </p:cBhvr>
                                    </p:animEffect>
                                  </p:childTnLst>
                                </p:cTn>
                              </p:par>
                            </p:childTnLst>
                          </p:cTn>
                        </p:par>
                        <p:par>
                          <p:cTn id="138" fill="hold">
                            <p:stCondLst>
                              <p:cond delay="7750"/>
                            </p:stCondLst>
                            <p:childTnLst>
                              <p:par>
                                <p:cTn id="139" presetID="14" presetClass="entr" presetSubtype="10" fill="hold" grpId="0" nodeType="after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randombar(horizontal)">
                                      <p:cBhvr>
                                        <p:cTn id="141" dur="250"/>
                                        <p:tgtEl>
                                          <p:spTgt spid="97"/>
                                        </p:tgtEl>
                                      </p:cBhvr>
                                    </p:animEffect>
                                  </p:childTnLst>
                                </p:cTn>
                              </p:par>
                            </p:childTnLst>
                          </p:cTn>
                        </p:par>
                        <p:par>
                          <p:cTn id="142" fill="hold">
                            <p:stCondLst>
                              <p:cond delay="8000"/>
                            </p:stCondLst>
                            <p:childTnLst>
                              <p:par>
                                <p:cTn id="143" presetID="14" presetClass="entr" presetSubtype="10" fill="hold" grpId="0" nodeType="afterEffect">
                                  <p:stCondLst>
                                    <p:cond delay="0"/>
                                  </p:stCondLst>
                                  <p:childTnLst>
                                    <p:set>
                                      <p:cBhvr>
                                        <p:cTn id="144" dur="1" fill="hold">
                                          <p:stCondLst>
                                            <p:cond delay="0"/>
                                          </p:stCondLst>
                                        </p:cTn>
                                        <p:tgtEl>
                                          <p:spTgt spid="98"/>
                                        </p:tgtEl>
                                        <p:attrNameLst>
                                          <p:attrName>style.visibility</p:attrName>
                                        </p:attrNameLst>
                                      </p:cBhvr>
                                      <p:to>
                                        <p:strVal val="visible"/>
                                      </p:to>
                                    </p:set>
                                    <p:animEffect transition="in" filter="randombar(horizontal)">
                                      <p:cBhvr>
                                        <p:cTn id="145" dur="250"/>
                                        <p:tgtEl>
                                          <p:spTgt spid="98"/>
                                        </p:tgtEl>
                                      </p:cBhvr>
                                    </p:animEffect>
                                  </p:childTnLst>
                                </p:cTn>
                              </p:par>
                            </p:childTnLst>
                          </p:cTn>
                        </p:par>
                        <p:par>
                          <p:cTn id="146" fill="hold">
                            <p:stCondLst>
                              <p:cond delay="8250"/>
                            </p:stCondLst>
                            <p:childTnLst>
                              <p:par>
                                <p:cTn id="147" presetID="14" presetClass="entr" presetSubtype="10" fill="hold" grpId="0" nodeType="afterEffect">
                                  <p:stCondLst>
                                    <p:cond delay="0"/>
                                  </p:stCondLst>
                                  <p:childTnLst>
                                    <p:set>
                                      <p:cBhvr>
                                        <p:cTn id="148" dur="1" fill="hold">
                                          <p:stCondLst>
                                            <p:cond delay="0"/>
                                          </p:stCondLst>
                                        </p:cTn>
                                        <p:tgtEl>
                                          <p:spTgt spid="99"/>
                                        </p:tgtEl>
                                        <p:attrNameLst>
                                          <p:attrName>style.visibility</p:attrName>
                                        </p:attrNameLst>
                                      </p:cBhvr>
                                      <p:to>
                                        <p:strVal val="visible"/>
                                      </p:to>
                                    </p:set>
                                    <p:animEffect transition="in" filter="randombar(horizontal)">
                                      <p:cBhvr>
                                        <p:cTn id="149" dur="25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8" grpId="0" animBg="1"/>
      <p:bldP spid="69" grpId="0" animBg="1"/>
      <p:bldP spid="70" grpId="0" animBg="1"/>
      <p:bldP spid="71" grpId="0" animBg="1"/>
      <p:bldP spid="72" grpId="0" animBg="1"/>
      <p:bldP spid="73" grpId="0"/>
      <p:bldP spid="83" grpId="0" animBg="1"/>
      <p:bldP spid="84" grpId="0" animBg="1"/>
      <p:bldP spid="85" grpId="0" animBg="1"/>
      <p:bldP spid="86" grpId="0" animBg="1"/>
      <p:bldP spid="87" grpId="0" animBg="1"/>
      <p:bldP spid="91" grpId="0" animBg="1"/>
      <p:bldP spid="95" grpId="0" animBg="1"/>
      <p:bldP spid="96" grpId="0" animBg="1"/>
      <p:bldP spid="97" grpId="0" animBg="1"/>
      <p:bldP spid="98" grpId="0" animBg="1"/>
      <p:bldP spid="9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957" y="2104480"/>
            <a:ext cx="8229600" cy="1372807"/>
          </a:xfrm>
        </p:spPr>
        <p:txBody>
          <a:bodyPr/>
          <a:lstStyle/>
          <a:p>
            <a:r>
              <a:rPr lang="en-US" dirty="0"/>
              <a:t>Step </a:t>
            </a:r>
            <a:r>
              <a:rPr lang="en-US" dirty="0"/>
              <a:t> </a:t>
            </a:r>
            <a:r>
              <a:rPr lang="en-US" dirty="0" smtClean="0"/>
              <a:t>      : </a:t>
            </a:r>
            <a:r>
              <a:rPr lang="en-US" dirty="0"/>
              <a:t>Choose the </a:t>
            </a:r>
            <a:r>
              <a:rPr lang="en-US" dirty="0" smtClean="0"/>
              <a:t>team</a:t>
            </a:r>
          </a:p>
          <a:p>
            <a:pPr lvl="1"/>
            <a:r>
              <a:rPr lang="en-US" dirty="0" smtClean="0"/>
              <a:t>All </a:t>
            </a:r>
            <a:r>
              <a:rPr lang="en-US" dirty="0"/>
              <a:t>members of team 22 will join to estimate team</a:t>
            </a:r>
          </a:p>
          <a:p>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pic>
        <p:nvPicPr>
          <p:cNvPr id="4" name="Picture 7" descr="num1" title="Step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9102" y="1880311"/>
            <a:ext cx="434270" cy="79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99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 </a:t>
            </a:r>
            <a:r>
              <a:rPr lang="en-US" dirty="0"/>
              <a:t>Kickoff </a:t>
            </a:r>
            <a:r>
              <a:rPr lang="en-US" dirty="0" smtClean="0"/>
              <a:t>Meeting</a:t>
            </a:r>
            <a:endParaRPr lang="en-US" dirty="0"/>
          </a:p>
          <a:p>
            <a:pPr lvl="1"/>
            <a:r>
              <a:rPr lang="en-US" dirty="0" smtClean="0"/>
              <a:t>Make </a:t>
            </a:r>
            <a:r>
              <a:rPr lang="en-US" dirty="0"/>
              <a:t>sure that each team member understands the Delphi process</a:t>
            </a:r>
          </a:p>
          <a:p>
            <a:pPr lvl="1"/>
            <a:r>
              <a:rPr lang="en-US" dirty="0"/>
              <a:t>The team brainstorms and writes down project assumptions.</a:t>
            </a:r>
          </a:p>
          <a:p>
            <a:pPr lvl="1"/>
            <a:r>
              <a:rPr lang="en-US" dirty="0"/>
              <a:t>The team generates a WBS.</a:t>
            </a:r>
          </a:p>
          <a:p>
            <a:pPr lvl="1"/>
            <a:r>
              <a:rPr lang="en-US" dirty="0"/>
              <a:t>The team agrees on a unit of estimation is person hours</a:t>
            </a:r>
          </a:p>
          <a:p>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pic>
        <p:nvPicPr>
          <p:cNvPr id="4" name="Picture 8" descr="num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509" y="977290"/>
            <a:ext cx="585559" cy="855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5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 </a:t>
            </a:r>
            <a:r>
              <a:rPr lang="en-US" dirty="0"/>
              <a:t>Individual Preparation</a:t>
            </a:r>
          </a:p>
          <a:p>
            <a:pPr lvl="1"/>
            <a:r>
              <a:rPr lang="en-US" dirty="0" smtClean="0"/>
              <a:t>Each </a:t>
            </a:r>
            <a:r>
              <a:rPr lang="en-US" dirty="0"/>
              <a:t>team member independently generates a set of preparation results.</a:t>
            </a:r>
          </a:p>
          <a:p>
            <a:pPr lvl="1"/>
            <a:r>
              <a:rPr lang="en-US" dirty="0"/>
              <a:t>For each task, the team member writes down an estimate for the effort required to complete the task, and any additional assumptions (task assumption) he needed to make in order to generate the estimate.</a:t>
            </a:r>
          </a:p>
          <a:p>
            <a:pPr lvl="1"/>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pic>
        <p:nvPicPr>
          <p:cNvPr id="5" name="Picture 9" descr="num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0805" y="918421"/>
            <a:ext cx="634207" cy="915185"/>
          </a:xfrm>
          <a:prstGeom prst="rect">
            <a:avLst/>
          </a:prstGeom>
          <a:noFill/>
          <a:scene3d>
            <a:camera prst="obliqueTop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29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 </a:t>
            </a:r>
            <a:r>
              <a:rPr lang="en-US" dirty="0"/>
              <a:t>Estimation Session</a:t>
            </a:r>
          </a:p>
          <a:p>
            <a:pPr lvl="1"/>
            <a:r>
              <a:rPr lang="en-US" dirty="0" smtClean="0"/>
              <a:t>During </a:t>
            </a:r>
            <a:r>
              <a:rPr lang="en-US" dirty="0"/>
              <a:t>the estimation session, the team comes to a consensus on the effort required for each task in the WBS.</a:t>
            </a:r>
          </a:p>
          <a:p>
            <a:pPr lvl="1"/>
            <a:r>
              <a:rPr lang="en-US" dirty="0"/>
              <a:t>Each team member fills out an estimation form which contains his estimates</a:t>
            </a:r>
            <a:r>
              <a:rPr lang="en-US" dirty="0" smtClean="0"/>
              <a:t>.</a:t>
            </a:r>
          </a:p>
          <a:p>
            <a:pPr lvl="1"/>
            <a:r>
              <a:rPr lang="en-US" dirty="0"/>
              <a:t>The rest of the estimation session is divided into rounds during which each estimation team member revises her estimates based on a group discussion. Individual numbers are not discussed</a:t>
            </a:r>
            <a:r>
              <a:rPr lang="en-US" dirty="0" smtClean="0"/>
              <a:t>.</a:t>
            </a:r>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pic>
        <p:nvPicPr>
          <p:cNvPr id="6" name="Picture 10" descr="num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042" y="983260"/>
            <a:ext cx="619193" cy="84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9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4636"/>
            <a:ext cx="8229600" cy="4953000"/>
          </a:xfrm>
        </p:spPr>
        <p:txBody>
          <a:bodyPr/>
          <a:lstStyle/>
          <a:p>
            <a:r>
              <a:rPr lang="en-US" dirty="0"/>
              <a:t>Step        : </a:t>
            </a:r>
            <a:r>
              <a:rPr lang="en-US" dirty="0"/>
              <a:t>Estimation Session</a:t>
            </a:r>
          </a:p>
          <a:p>
            <a:pPr lvl="1"/>
            <a:r>
              <a:rPr lang="en-US" dirty="0"/>
              <a:t>The moderator collects the estimation forms and plots the sum of the effort from each form on a line: estimations maybe not converge.</a:t>
            </a:r>
          </a:p>
          <a:p>
            <a:pPr lvl="1"/>
            <a:r>
              <a:rPr lang="en-US" dirty="0"/>
              <a:t>The team resolves any issues or disagreements that are brought up. Individual estimate times are not discussed. These disagreements are usually about the tasks themselves. Disagreements are often resolved by adding assumptions</a:t>
            </a:r>
            <a:r>
              <a:rPr lang="en-US" dirty="0" smtClean="0"/>
              <a:t>.</a:t>
            </a:r>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pic>
        <p:nvPicPr>
          <p:cNvPr id="6" name="Picture 10" descr="num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0679" y="1112050"/>
            <a:ext cx="619193" cy="84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35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6305"/>
            <a:ext cx="8229600" cy="4953000"/>
          </a:xfrm>
        </p:spPr>
        <p:txBody>
          <a:bodyPr/>
          <a:lstStyle/>
          <a:p>
            <a:r>
              <a:rPr lang="en-US" dirty="0"/>
              <a:t>Step        : </a:t>
            </a:r>
            <a:r>
              <a:rPr lang="en-US" dirty="0"/>
              <a:t>Estimation Session</a:t>
            </a:r>
          </a:p>
          <a:p>
            <a:pPr lvl="1"/>
            <a:r>
              <a:rPr lang="en-US" dirty="0"/>
              <a:t>The estimators all revise their individual estimates. The moderator updates the plot with the new total.</a:t>
            </a:r>
          </a:p>
          <a:p>
            <a:pPr lvl="1"/>
            <a:r>
              <a:rPr lang="en-US" dirty="0"/>
              <a:t>The moderator leads the team through several rounds of estimates to gain consensus on the estimates. The estimation session continues until the estimates converge or the team is unwilling to revise estimates.</a:t>
            </a:r>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pic>
        <p:nvPicPr>
          <p:cNvPr id="6" name="Picture 10" descr="num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0679" y="1112050"/>
            <a:ext cx="619193" cy="84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5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6305"/>
            <a:ext cx="8229600" cy="4953000"/>
          </a:xfrm>
        </p:spPr>
        <p:txBody>
          <a:bodyPr/>
          <a:lstStyle/>
          <a:p>
            <a:r>
              <a:rPr lang="en-US" dirty="0"/>
              <a:t>Step        : </a:t>
            </a:r>
            <a:r>
              <a:rPr lang="en-US" dirty="0"/>
              <a:t>Assemble </a:t>
            </a:r>
            <a:r>
              <a:rPr lang="en-US" dirty="0" smtClean="0"/>
              <a:t>Tasks</a:t>
            </a:r>
          </a:p>
          <a:p>
            <a:pPr marL="0" indent="0">
              <a:buNone/>
            </a:pPr>
            <a:endParaRPr lang="en-US" dirty="0"/>
          </a:p>
          <a:p>
            <a:pPr lvl="1"/>
            <a:r>
              <a:rPr lang="en-US" dirty="0"/>
              <a:t>The project manager works with the team to collect the estimates from the team members at the end of the meeting and compiles the final task list, estimates and assumptions.</a:t>
            </a:r>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pic>
        <p:nvPicPr>
          <p:cNvPr id="5" name="Picture 11" descr="num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7555" y="1158451"/>
            <a:ext cx="602866" cy="87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07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triped Right Arrow 61"/>
          <p:cNvSpPr/>
          <p:nvPr/>
        </p:nvSpPr>
        <p:spPr bwMode="auto">
          <a:xfrm rot="10800000">
            <a:off x="6560095" y="127550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63"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47328"/>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755178" y="1220382"/>
            <a:ext cx="3135786" cy="4183468"/>
          </a:xfrm>
          <a:prstGeom prst="rect">
            <a:avLst/>
          </a:prstGeom>
          <a:noFill/>
          <a:extLst>
            <a:ext uri="{909E8E84-426E-40DD-AFC4-6F175D3DCCD1}">
              <a14:hiddenFill xmlns:a14="http://schemas.microsoft.com/office/drawing/2010/main">
                <a:solidFill>
                  <a:srgbClr val="FFFFFF"/>
                </a:solidFill>
              </a14:hiddenFill>
            </a:ext>
          </a:extLst>
        </p:spPr>
      </p:pic>
      <p:sp>
        <p:nvSpPr>
          <p:cNvPr id="65" name="Line 4"/>
          <p:cNvSpPr>
            <a:spLocks noChangeShapeType="1"/>
          </p:cNvSpPr>
          <p:nvPr/>
        </p:nvSpPr>
        <p:spPr bwMode="black">
          <a:xfrm>
            <a:off x="2971800" y="2152650"/>
            <a:ext cx="4800600" cy="0"/>
          </a:xfrm>
          <a:prstGeom prst="line">
            <a:avLst/>
          </a:prstGeom>
          <a:noFill/>
          <a:ln w="28575" cap="rnd">
            <a:solidFill>
              <a:srgbClr val="2B7C0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6" name="Rectangle 8"/>
          <p:cNvSpPr>
            <a:spLocks noChangeArrowheads="1"/>
          </p:cNvSpPr>
          <p:nvPr/>
        </p:nvSpPr>
        <p:spPr bwMode="black">
          <a:xfrm>
            <a:off x="3657600" y="169545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smtClean="0">
                <a:solidFill>
                  <a:srgbClr val="002060"/>
                </a:solidFill>
              </a:rPr>
              <a:t>Assumption</a:t>
            </a:r>
            <a:endParaRPr lang="en-US" sz="2400" dirty="0">
              <a:solidFill>
                <a:srgbClr val="002060"/>
              </a:solidFill>
            </a:endParaRPr>
          </a:p>
        </p:txBody>
      </p:sp>
      <p:sp>
        <p:nvSpPr>
          <p:cNvPr id="67" name="Line 9"/>
          <p:cNvSpPr>
            <a:spLocks noChangeShapeType="1"/>
          </p:cNvSpPr>
          <p:nvPr/>
        </p:nvSpPr>
        <p:spPr bwMode="black">
          <a:xfrm>
            <a:off x="3462338" y="299085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8" name="Rectangle 10"/>
          <p:cNvSpPr>
            <a:spLocks noChangeArrowheads="1"/>
          </p:cNvSpPr>
          <p:nvPr/>
        </p:nvSpPr>
        <p:spPr bwMode="black">
          <a:xfrm>
            <a:off x="4105835" y="252918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Work Breakdown Structure</a:t>
            </a:r>
          </a:p>
        </p:txBody>
      </p:sp>
      <p:sp>
        <p:nvSpPr>
          <p:cNvPr id="69" name="Line 11"/>
          <p:cNvSpPr>
            <a:spLocks noChangeShapeType="1"/>
          </p:cNvSpPr>
          <p:nvPr/>
        </p:nvSpPr>
        <p:spPr bwMode="black">
          <a:xfrm>
            <a:off x="3429000" y="381793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 name="Rectangle 12"/>
          <p:cNvSpPr>
            <a:spLocks noChangeArrowheads="1"/>
          </p:cNvSpPr>
          <p:nvPr/>
        </p:nvSpPr>
        <p:spPr bwMode="black">
          <a:xfrm>
            <a:off x="3976190" y="329846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Wideband Delphi</a:t>
            </a:r>
          </a:p>
        </p:txBody>
      </p:sp>
      <p:sp>
        <p:nvSpPr>
          <p:cNvPr id="71" name="Line 13"/>
          <p:cNvSpPr>
            <a:spLocks noChangeShapeType="1"/>
          </p:cNvSpPr>
          <p:nvPr/>
        </p:nvSpPr>
        <p:spPr bwMode="black">
          <a:xfrm>
            <a:off x="3098800" y="4856162"/>
            <a:ext cx="4800600" cy="0"/>
          </a:xfrm>
          <a:prstGeom prst="line">
            <a:avLst/>
          </a:prstGeom>
          <a:noFill/>
          <a:ln w="28575" cap="rnd">
            <a:solidFill>
              <a:schemeClr val="tx2">
                <a:lumMod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 name="Rectangle 14"/>
          <p:cNvSpPr>
            <a:spLocks noChangeArrowheads="1"/>
          </p:cNvSpPr>
          <p:nvPr/>
        </p:nvSpPr>
        <p:spPr bwMode="black">
          <a:xfrm>
            <a:off x="3624262" y="3988653"/>
            <a:ext cx="4452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Schedule, Budget and Resource Estimates</a:t>
            </a:r>
          </a:p>
        </p:txBody>
      </p:sp>
      <p:grpSp>
        <p:nvGrpSpPr>
          <p:cNvPr id="73" name="Group 94"/>
          <p:cNvGrpSpPr>
            <a:grpSpLocks/>
          </p:cNvGrpSpPr>
          <p:nvPr/>
        </p:nvGrpSpPr>
        <p:grpSpPr bwMode="auto">
          <a:xfrm>
            <a:off x="2813050" y="1760538"/>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74"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75" name="Group 53"/>
            <p:cNvGrpSpPr>
              <a:grpSpLocks/>
            </p:cNvGrpSpPr>
            <p:nvPr/>
          </p:nvGrpSpPr>
          <p:grpSpPr bwMode="auto">
            <a:xfrm rot="-2288454">
              <a:off x="2578" y="1034"/>
              <a:ext cx="348" cy="356"/>
              <a:chOff x="887" y="2040"/>
              <a:chExt cx="433" cy="422"/>
            </a:xfrm>
            <a:grpFill/>
          </p:grpSpPr>
          <p:pic>
            <p:nvPicPr>
              <p:cNvPr id="77"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78"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9"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76"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93"/>
          <p:cNvGrpSpPr>
            <a:grpSpLocks/>
          </p:cNvGrpSpPr>
          <p:nvPr/>
        </p:nvGrpSpPr>
        <p:grpSpPr bwMode="auto">
          <a:xfrm>
            <a:off x="3325813" y="2611438"/>
            <a:ext cx="393700" cy="393700"/>
            <a:chOff x="3071" y="1006"/>
            <a:chExt cx="416" cy="416"/>
          </a:xfrm>
          <a:solidFill>
            <a:srgbClr val="FF0000"/>
          </a:solidFill>
        </p:grpSpPr>
        <p:sp>
          <p:nvSpPr>
            <p:cNvPr id="81"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2" name="Group 63"/>
            <p:cNvGrpSpPr>
              <a:grpSpLocks/>
            </p:cNvGrpSpPr>
            <p:nvPr/>
          </p:nvGrpSpPr>
          <p:grpSpPr bwMode="auto">
            <a:xfrm rot="-2288454">
              <a:off x="3106" y="1034"/>
              <a:ext cx="348" cy="356"/>
              <a:chOff x="887" y="2040"/>
              <a:chExt cx="433" cy="422"/>
            </a:xfrm>
            <a:grpFill/>
          </p:grpSpPr>
          <p:pic>
            <p:nvPicPr>
              <p:cNvPr id="84"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5"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86"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3"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7" name="Group 92"/>
          <p:cNvGrpSpPr>
            <a:grpSpLocks/>
          </p:cNvGrpSpPr>
          <p:nvPr/>
        </p:nvGrpSpPr>
        <p:grpSpPr bwMode="auto">
          <a:xfrm>
            <a:off x="3265488" y="3435350"/>
            <a:ext cx="393700" cy="393700"/>
            <a:chOff x="3647" y="1006"/>
            <a:chExt cx="416" cy="416"/>
          </a:xfrm>
          <a:solidFill>
            <a:srgbClr val="7030A0"/>
          </a:solidFill>
        </p:grpSpPr>
        <p:sp>
          <p:nvSpPr>
            <p:cNvPr id="88"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1" name="Group 68"/>
            <p:cNvGrpSpPr>
              <a:grpSpLocks/>
            </p:cNvGrpSpPr>
            <p:nvPr/>
          </p:nvGrpSpPr>
          <p:grpSpPr bwMode="auto">
            <a:xfrm rot="-2288454">
              <a:off x="3682" y="1034"/>
              <a:ext cx="348" cy="356"/>
              <a:chOff x="887" y="2040"/>
              <a:chExt cx="433" cy="422"/>
            </a:xfrm>
            <a:grpFill/>
          </p:grpSpPr>
          <p:pic>
            <p:nvPicPr>
              <p:cNvPr id="93"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4"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5"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2"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6" name="Group 91"/>
          <p:cNvGrpSpPr>
            <a:grpSpLocks/>
          </p:cNvGrpSpPr>
          <p:nvPr/>
        </p:nvGrpSpPr>
        <p:grpSpPr bwMode="auto">
          <a:xfrm>
            <a:off x="2819400" y="4425950"/>
            <a:ext cx="393700" cy="393700"/>
            <a:chOff x="4213" y="1006"/>
            <a:chExt cx="416" cy="416"/>
          </a:xfrm>
          <a:solidFill>
            <a:srgbClr val="D0D505"/>
          </a:solidFill>
        </p:grpSpPr>
        <p:sp>
          <p:nvSpPr>
            <p:cNvPr id="97"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8" name="Group 73"/>
            <p:cNvGrpSpPr>
              <a:grpSpLocks/>
            </p:cNvGrpSpPr>
            <p:nvPr/>
          </p:nvGrpSpPr>
          <p:grpSpPr bwMode="auto">
            <a:xfrm rot="-2288454">
              <a:off x="4248" y="1034"/>
              <a:ext cx="348" cy="356"/>
              <a:chOff x="887" y="2040"/>
              <a:chExt cx="433" cy="422"/>
            </a:xfrm>
            <a:grpFill/>
          </p:grpSpPr>
          <p:pic>
            <p:nvPicPr>
              <p:cNvPr id="100"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1"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2"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9"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4"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Contents</a:t>
            </a:r>
          </a:p>
        </p:txBody>
      </p:sp>
    </p:spTree>
    <p:extLst>
      <p:ext uri="{BB962C8B-B14F-4D97-AF65-F5344CB8AC3E}">
        <p14:creationId xmlns:p14="http://schemas.microsoft.com/office/powerpoint/2010/main" val="559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10"/>
                                        <p:tgtEl>
                                          <p:spTgt spid="63"/>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barn(inVertical)">
                                      <p:cBhvr>
                                        <p:cTn id="11" dur="500"/>
                                        <p:tgtEl>
                                          <p:spTgt spid="64"/>
                                        </p:tgtEl>
                                      </p:cBhvr>
                                    </p:animEffect>
                                  </p:childTnLst>
                                </p:cTn>
                              </p:par>
                              <p:par>
                                <p:cTn id="12" presetID="16" presetClass="entr" presetSubtype="21" fill="hold"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barn(inVertical)">
                                      <p:cBhvr>
                                        <p:cTn id="14" dur="500"/>
                                        <p:tgtEl>
                                          <p:spTgt spid="73"/>
                                        </p:tgtEl>
                                      </p:cBhvr>
                                    </p:animEffect>
                                  </p:childTnLst>
                                </p:cTn>
                              </p:par>
                              <p:par>
                                <p:cTn id="15" presetID="16" presetClass="entr" presetSubtype="21"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barn(inVertical)">
                                      <p:cBhvr>
                                        <p:cTn id="17" dur="500"/>
                                        <p:tgtEl>
                                          <p:spTgt spid="80"/>
                                        </p:tgtEl>
                                      </p:cBhvr>
                                    </p:animEffect>
                                  </p:childTnLst>
                                </p:cTn>
                              </p:par>
                              <p:par>
                                <p:cTn id="18" presetID="16" presetClass="entr" presetSubtype="21" fill="hold" nodeType="with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barn(inVertical)">
                                      <p:cBhvr>
                                        <p:cTn id="20" dur="500"/>
                                        <p:tgtEl>
                                          <p:spTgt spid="87"/>
                                        </p:tgtEl>
                                      </p:cBhvr>
                                    </p:animEffect>
                                  </p:childTnLst>
                                </p:cTn>
                              </p:par>
                              <p:par>
                                <p:cTn id="21" presetID="16" presetClass="entr" presetSubtype="21"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barn(inVertical)">
                                      <p:cBhvr>
                                        <p:cTn id="23" dur="500"/>
                                        <p:tgtEl>
                                          <p:spTgt spid="96"/>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ppt_x"/>
                                          </p:val>
                                        </p:tav>
                                        <p:tav tm="100000">
                                          <p:val>
                                            <p:strVal val="#ppt_x"/>
                                          </p:val>
                                        </p:tav>
                                      </p:tavLst>
                                    </p:anim>
                                    <p:anim calcmode="lin" valueType="num">
                                      <p:cBhvr additive="base">
                                        <p:cTn id="27" dur="500" fill="hold"/>
                                        <p:tgtEl>
                                          <p:spTgt spid="6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ppt_x"/>
                                          </p:val>
                                        </p:tav>
                                        <p:tav tm="100000">
                                          <p:val>
                                            <p:strVal val="#ppt_x"/>
                                          </p:val>
                                        </p:tav>
                                      </p:tavLst>
                                    </p:anim>
                                    <p:anim calcmode="lin" valueType="num">
                                      <p:cBhvr additive="base">
                                        <p:cTn id="31" dur="500" fill="hold"/>
                                        <p:tgtEl>
                                          <p:spTgt spid="6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additive="base">
                                        <p:cTn id="38" dur="500" fill="hold"/>
                                        <p:tgtEl>
                                          <p:spTgt spid="71"/>
                                        </p:tgtEl>
                                        <p:attrNameLst>
                                          <p:attrName>ppt_x</p:attrName>
                                        </p:attrNameLst>
                                      </p:cBhvr>
                                      <p:tavLst>
                                        <p:tav tm="0">
                                          <p:val>
                                            <p:strVal val="#ppt_x"/>
                                          </p:val>
                                        </p:tav>
                                        <p:tav tm="100000">
                                          <p:val>
                                            <p:strVal val="#ppt_x"/>
                                          </p:val>
                                        </p:tav>
                                      </p:tavLst>
                                    </p:anim>
                                    <p:anim calcmode="lin" valueType="num">
                                      <p:cBhvr additive="base">
                                        <p:cTn id="39" dur="500" fill="hold"/>
                                        <p:tgtEl>
                                          <p:spTgt spid="71"/>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animEffect transition="in" filter="fade">
                                      <p:cBhvr>
                                        <p:cTn id="44" dur="500"/>
                                        <p:tgtEl>
                                          <p:spTgt spid="6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animEffect transition="in" filter="fade">
                                      <p:cBhvr>
                                        <p:cTn id="49" dur="500"/>
                                        <p:tgtEl>
                                          <p:spTgt spid="6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 calcmode="lin" valueType="num">
                                      <p:cBhvr>
                                        <p:cTn id="57" dur="500" fill="hold"/>
                                        <p:tgtEl>
                                          <p:spTgt spid="72"/>
                                        </p:tgtEl>
                                        <p:attrNameLst>
                                          <p:attrName>ppt_w</p:attrName>
                                        </p:attrNameLst>
                                      </p:cBhvr>
                                      <p:tavLst>
                                        <p:tav tm="0">
                                          <p:val>
                                            <p:fltVal val="0"/>
                                          </p:val>
                                        </p:tav>
                                        <p:tav tm="100000">
                                          <p:val>
                                            <p:strVal val="#ppt_w"/>
                                          </p:val>
                                        </p:tav>
                                      </p:tavLst>
                                    </p:anim>
                                    <p:anim calcmode="lin" valueType="num">
                                      <p:cBhvr>
                                        <p:cTn id="58" dur="500" fill="hold"/>
                                        <p:tgtEl>
                                          <p:spTgt spid="72"/>
                                        </p:tgtEl>
                                        <p:attrNameLst>
                                          <p:attrName>ppt_h</p:attrName>
                                        </p:attrNameLst>
                                      </p:cBhvr>
                                      <p:tavLst>
                                        <p:tav tm="0">
                                          <p:val>
                                            <p:fltVal val="0"/>
                                          </p:val>
                                        </p:tav>
                                        <p:tav tm="100000">
                                          <p:val>
                                            <p:strVal val="#ppt_h"/>
                                          </p:val>
                                        </p:tav>
                                      </p:tavLst>
                                    </p:anim>
                                    <p:animEffect transition="in" filter="fade">
                                      <p:cBhvr>
                                        <p:cTn id="59" dur="500"/>
                                        <p:tgtEl>
                                          <p:spTgt spid="72"/>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randombar(horizontal)">
                                      <p:cBhvr>
                                        <p:cTn id="6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5" grpId="0" animBg="1"/>
      <p:bldP spid="66" grpId="0"/>
      <p:bldP spid="67" grpId="0" animBg="1"/>
      <p:bldP spid="68" grpId="0"/>
      <p:bldP spid="69" grpId="0" animBg="1"/>
      <p:bldP spid="70" grpId="0"/>
      <p:bldP spid="71" grpId="0" animBg="1"/>
      <p:bldP spid="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6305"/>
            <a:ext cx="8229600" cy="4953000"/>
          </a:xfrm>
        </p:spPr>
        <p:txBody>
          <a:bodyPr/>
          <a:lstStyle/>
          <a:p>
            <a:r>
              <a:rPr lang="en-US" dirty="0"/>
              <a:t>Step        : </a:t>
            </a:r>
            <a:r>
              <a:rPr lang="en-US" dirty="0"/>
              <a:t>Assemble </a:t>
            </a:r>
            <a:r>
              <a:rPr lang="en-US" dirty="0" smtClean="0"/>
              <a:t>Tasks</a:t>
            </a:r>
          </a:p>
          <a:p>
            <a:pPr lvl="1"/>
            <a:r>
              <a:rPr lang="en-US" dirty="0"/>
              <a:t>The project manager reviews the final task list with the estimation team.</a:t>
            </a:r>
          </a:p>
          <a:p>
            <a:pPr lvl="1"/>
            <a:r>
              <a:rPr lang="en-US" dirty="0"/>
              <a:t>Wideband Delphi result please refer to Viking Delphi Estimation.xls</a:t>
            </a:r>
          </a:p>
          <a:p>
            <a:pPr lvl="1"/>
            <a:endParaRPr lang="en-US" dirty="0" smtClean="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Wideband Delphi</a:t>
            </a:r>
          </a:p>
        </p:txBody>
      </p:sp>
      <p:pic>
        <p:nvPicPr>
          <p:cNvPr id="6" name="Picture 12" descr="num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0601" y="1145141"/>
            <a:ext cx="643605" cy="91713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a:hlinkClick r:id="rId3" action="ppaction://hlinkfile"/>
          </p:cNvPr>
          <p:cNvSpPr/>
          <p:nvPr/>
        </p:nvSpPr>
        <p:spPr bwMode="auto">
          <a:xfrm>
            <a:off x="3290550" y="3618963"/>
            <a:ext cx="2904188" cy="1262130"/>
          </a:xfrm>
          <a:prstGeom prst="rightArrow">
            <a:avLst/>
          </a:prstGeom>
          <a:solidFill>
            <a:srgbClr val="2B7C02"/>
          </a:solidFill>
          <a:ln w="38100">
            <a:solidFill>
              <a:srgbClr val="2B7C02"/>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slope"/>
            <a:bevelB/>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Tree>
    <p:extLst>
      <p:ext uri="{BB962C8B-B14F-4D97-AF65-F5344CB8AC3E}">
        <p14:creationId xmlns:p14="http://schemas.microsoft.com/office/powerpoint/2010/main" val="320324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50"/>
                                        <p:tgtEl>
                                          <p:spTgt spid="6"/>
                                        </p:tgtEl>
                                      </p:cBhvr>
                                    </p:animEffect>
                                  </p:childTnLst>
                                </p:cTn>
                              </p:par>
                            </p:childTnLst>
                          </p:cTn>
                        </p:par>
                        <p:par>
                          <p:cTn id="8" fill="hold">
                            <p:stCondLst>
                              <p:cond delay="25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triped Right Arrow 61"/>
          <p:cNvSpPr/>
          <p:nvPr/>
        </p:nvSpPr>
        <p:spPr bwMode="auto">
          <a:xfrm rot="10800000">
            <a:off x="7774703" y="3967211"/>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63"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47328"/>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755178" y="1220382"/>
            <a:ext cx="3135786" cy="4183468"/>
          </a:xfrm>
          <a:prstGeom prst="rect">
            <a:avLst/>
          </a:prstGeom>
          <a:noFill/>
          <a:extLst>
            <a:ext uri="{909E8E84-426E-40DD-AFC4-6F175D3DCCD1}">
              <a14:hiddenFill xmlns:a14="http://schemas.microsoft.com/office/drawing/2010/main">
                <a:solidFill>
                  <a:srgbClr val="FFFFFF"/>
                </a:solidFill>
              </a14:hiddenFill>
            </a:ext>
          </a:extLst>
        </p:spPr>
      </p:pic>
      <p:sp>
        <p:nvSpPr>
          <p:cNvPr id="65" name="Line 4"/>
          <p:cNvSpPr>
            <a:spLocks noChangeShapeType="1"/>
          </p:cNvSpPr>
          <p:nvPr/>
        </p:nvSpPr>
        <p:spPr bwMode="black">
          <a:xfrm>
            <a:off x="2971800" y="2152650"/>
            <a:ext cx="4800600" cy="0"/>
          </a:xfrm>
          <a:prstGeom prst="line">
            <a:avLst/>
          </a:prstGeom>
          <a:noFill/>
          <a:ln w="28575" cap="rnd">
            <a:solidFill>
              <a:srgbClr val="2B7C0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6" name="Rectangle 8"/>
          <p:cNvSpPr>
            <a:spLocks noChangeArrowheads="1"/>
          </p:cNvSpPr>
          <p:nvPr/>
        </p:nvSpPr>
        <p:spPr bwMode="black">
          <a:xfrm>
            <a:off x="3657600" y="169545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smtClean="0">
                <a:solidFill>
                  <a:srgbClr val="002060"/>
                </a:solidFill>
              </a:rPr>
              <a:t>Assumption</a:t>
            </a:r>
            <a:endParaRPr lang="en-US" sz="2400" dirty="0">
              <a:solidFill>
                <a:srgbClr val="002060"/>
              </a:solidFill>
            </a:endParaRPr>
          </a:p>
        </p:txBody>
      </p:sp>
      <p:sp>
        <p:nvSpPr>
          <p:cNvPr id="67" name="Line 9"/>
          <p:cNvSpPr>
            <a:spLocks noChangeShapeType="1"/>
          </p:cNvSpPr>
          <p:nvPr/>
        </p:nvSpPr>
        <p:spPr bwMode="black">
          <a:xfrm>
            <a:off x="3462338" y="299085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8" name="Rectangle 10"/>
          <p:cNvSpPr>
            <a:spLocks noChangeArrowheads="1"/>
          </p:cNvSpPr>
          <p:nvPr/>
        </p:nvSpPr>
        <p:spPr bwMode="black">
          <a:xfrm>
            <a:off x="4105835" y="252918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Work Breakdown Structure</a:t>
            </a:r>
          </a:p>
        </p:txBody>
      </p:sp>
      <p:sp>
        <p:nvSpPr>
          <p:cNvPr id="69" name="Line 11"/>
          <p:cNvSpPr>
            <a:spLocks noChangeShapeType="1"/>
          </p:cNvSpPr>
          <p:nvPr/>
        </p:nvSpPr>
        <p:spPr bwMode="black">
          <a:xfrm>
            <a:off x="3429000" y="381793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 name="Rectangle 12"/>
          <p:cNvSpPr>
            <a:spLocks noChangeArrowheads="1"/>
          </p:cNvSpPr>
          <p:nvPr/>
        </p:nvSpPr>
        <p:spPr bwMode="black">
          <a:xfrm>
            <a:off x="3976190" y="329846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Wideband Delphi</a:t>
            </a:r>
          </a:p>
        </p:txBody>
      </p:sp>
      <p:sp>
        <p:nvSpPr>
          <p:cNvPr id="71" name="Line 13"/>
          <p:cNvSpPr>
            <a:spLocks noChangeShapeType="1"/>
          </p:cNvSpPr>
          <p:nvPr/>
        </p:nvSpPr>
        <p:spPr bwMode="black">
          <a:xfrm>
            <a:off x="3098800" y="4856162"/>
            <a:ext cx="4800600" cy="0"/>
          </a:xfrm>
          <a:prstGeom prst="line">
            <a:avLst/>
          </a:prstGeom>
          <a:noFill/>
          <a:ln w="28575" cap="rnd">
            <a:solidFill>
              <a:schemeClr val="tx2">
                <a:lumMod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 name="Rectangle 14"/>
          <p:cNvSpPr>
            <a:spLocks noChangeArrowheads="1"/>
          </p:cNvSpPr>
          <p:nvPr/>
        </p:nvSpPr>
        <p:spPr bwMode="black">
          <a:xfrm>
            <a:off x="3624262" y="4065927"/>
            <a:ext cx="4452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Schedule, Budget and Resource Estimates</a:t>
            </a:r>
          </a:p>
        </p:txBody>
      </p:sp>
      <p:grpSp>
        <p:nvGrpSpPr>
          <p:cNvPr id="73" name="Group 94"/>
          <p:cNvGrpSpPr>
            <a:grpSpLocks/>
          </p:cNvGrpSpPr>
          <p:nvPr/>
        </p:nvGrpSpPr>
        <p:grpSpPr bwMode="auto">
          <a:xfrm>
            <a:off x="2813050" y="1760538"/>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74"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75" name="Group 53"/>
            <p:cNvGrpSpPr>
              <a:grpSpLocks/>
            </p:cNvGrpSpPr>
            <p:nvPr/>
          </p:nvGrpSpPr>
          <p:grpSpPr bwMode="auto">
            <a:xfrm rot="-2288454">
              <a:off x="2578" y="1034"/>
              <a:ext cx="348" cy="356"/>
              <a:chOff x="887" y="2040"/>
              <a:chExt cx="433" cy="422"/>
            </a:xfrm>
            <a:grpFill/>
          </p:grpSpPr>
          <p:pic>
            <p:nvPicPr>
              <p:cNvPr id="77"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78"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9"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76"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93"/>
          <p:cNvGrpSpPr>
            <a:grpSpLocks/>
          </p:cNvGrpSpPr>
          <p:nvPr/>
        </p:nvGrpSpPr>
        <p:grpSpPr bwMode="auto">
          <a:xfrm>
            <a:off x="3325813" y="2611438"/>
            <a:ext cx="393700" cy="393700"/>
            <a:chOff x="3071" y="1006"/>
            <a:chExt cx="416" cy="416"/>
          </a:xfrm>
          <a:solidFill>
            <a:srgbClr val="FF0000"/>
          </a:solidFill>
        </p:grpSpPr>
        <p:sp>
          <p:nvSpPr>
            <p:cNvPr id="81"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2" name="Group 63"/>
            <p:cNvGrpSpPr>
              <a:grpSpLocks/>
            </p:cNvGrpSpPr>
            <p:nvPr/>
          </p:nvGrpSpPr>
          <p:grpSpPr bwMode="auto">
            <a:xfrm rot="-2288454">
              <a:off x="3106" y="1034"/>
              <a:ext cx="348" cy="356"/>
              <a:chOff x="887" y="2040"/>
              <a:chExt cx="433" cy="422"/>
            </a:xfrm>
            <a:grpFill/>
          </p:grpSpPr>
          <p:pic>
            <p:nvPicPr>
              <p:cNvPr id="84"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5"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86"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3"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7" name="Group 92"/>
          <p:cNvGrpSpPr>
            <a:grpSpLocks/>
          </p:cNvGrpSpPr>
          <p:nvPr/>
        </p:nvGrpSpPr>
        <p:grpSpPr bwMode="auto">
          <a:xfrm>
            <a:off x="3265488" y="3435350"/>
            <a:ext cx="393700" cy="393700"/>
            <a:chOff x="3647" y="1006"/>
            <a:chExt cx="416" cy="416"/>
          </a:xfrm>
          <a:solidFill>
            <a:srgbClr val="7030A0"/>
          </a:solidFill>
        </p:grpSpPr>
        <p:sp>
          <p:nvSpPr>
            <p:cNvPr id="88"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1" name="Group 68"/>
            <p:cNvGrpSpPr>
              <a:grpSpLocks/>
            </p:cNvGrpSpPr>
            <p:nvPr/>
          </p:nvGrpSpPr>
          <p:grpSpPr bwMode="auto">
            <a:xfrm rot="-2288454">
              <a:off x="3682" y="1034"/>
              <a:ext cx="348" cy="356"/>
              <a:chOff x="887" y="2040"/>
              <a:chExt cx="433" cy="422"/>
            </a:xfrm>
            <a:grpFill/>
          </p:grpSpPr>
          <p:pic>
            <p:nvPicPr>
              <p:cNvPr id="93"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4"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5"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2"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6" name="Group 91"/>
          <p:cNvGrpSpPr>
            <a:grpSpLocks/>
          </p:cNvGrpSpPr>
          <p:nvPr/>
        </p:nvGrpSpPr>
        <p:grpSpPr bwMode="auto">
          <a:xfrm>
            <a:off x="2819400" y="4425950"/>
            <a:ext cx="393700" cy="393700"/>
            <a:chOff x="4213" y="1006"/>
            <a:chExt cx="416" cy="416"/>
          </a:xfrm>
          <a:solidFill>
            <a:srgbClr val="D0D505"/>
          </a:solidFill>
        </p:grpSpPr>
        <p:sp>
          <p:nvSpPr>
            <p:cNvPr id="97"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8" name="Group 73"/>
            <p:cNvGrpSpPr>
              <a:grpSpLocks/>
            </p:cNvGrpSpPr>
            <p:nvPr/>
          </p:nvGrpSpPr>
          <p:grpSpPr bwMode="auto">
            <a:xfrm rot="-2288454">
              <a:off x="4248" y="1034"/>
              <a:ext cx="348" cy="356"/>
              <a:chOff x="887" y="2040"/>
              <a:chExt cx="433" cy="422"/>
            </a:xfrm>
            <a:grpFill/>
          </p:grpSpPr>
          <p:pic>
            <p:nvPicPr>
              <p:cNvPr id="100"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1"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2"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9"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4"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Contents</a:t>
            </a:r>
          </a:p>
        </p:txBody>
      </p:sp>
    </p:spTree>
    <p:extLst>
      <p:ext uri="{BB962C8B-B14F-4D97-AF65-F5344CB8AC3E}">
        <p14:creationId xmlns:p14="http://schemas.microsoft.com/office/powerpoint/2010/main" val="101697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10"/>
                                        <p:tgtEl>
                                          <p:spTgt spid="63"/>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barn(inVertical)">
                                      <p:cBhvr>
                                        <p:cTn id="11" dur="500"/>
                                        <p:tgtEl>
                                          <p:spTgt spid="64"/>
                                        </p:tgtEl>
                                      </p:cBhvr>
                                    </p:animEffect>
                                  </p:childTnLst>
                                </p:cTn>
                              </p:par>
                              <p:par>
                                <p:cTn id="12" presetID="16" presetClass="entr" presetSubtype="21" fill="hold"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barn(inVertical)">
                                      <p:cBhvr>
                                        <p:cTn id="14" dur="500"/>
                                        <p:tgtEl>
                                          <p:spTgt spid="73"/>
                                        </p:tgtEl>
                                      </p:cBhvr>
                                    </p:animEffect>
                                  </p:childTnLst>
                                </p:cTn>
                              </p:par>
                              <p:par>
                                <p:cTn id="15" presetID="16" presetClass="entr" presetSubtype="21"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barn(inVertical)">
                                      <p:cBhvr>
                                        <p:cTn id="17" dur="500"/>
                                        <p:tgtEl>
                                          <p:spTgt spid="80"/>
                                        </p:tgtEl>
                                      </p:cBhvr>
                                    </p:animEffect>
                                  </p:childTnLst>
                                </p:cTn>
                              </p:par>
                              <p:par>
                                <p:cTn id="18" presetID="16" presetClass="entr" presetSubtype="21" fill="hold" nodeType="with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barn(inVertical)">
                                      <p:cBhvr>
                                        <p:cTn id="20" dur="500"/>
                                        <p:tgtEl>
                                          <p:spTgt spid="87"/>
                                        </p:tgtEl>
                                      </p:cBhvr>
                                    </p:animEffect>
                                  </p:childTnLst>
                                </p:cTn>
                              </p:par>
                              <p:par>
                                <p:cTn id="21" presetID="16" presetClass="entr" presetSubtype="21"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barn(inVertical)">
                                      <p:cBhvr>
                                        <p:cTn id="23" dur="500"/>
                                        <p:tgtEl>
                                          <p:spTgt spid="96"/>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ppt_x"/>
                                          </p:val>
                                        </p:tav>
                                        <p:tav tm="100000">
                                          <p:val>
                                            <p:strVal val="#ppt_x"/>
                                          </p:val>
                                        </p:tav>
                                      </p:tavLst>
                                    </p:anim>
                                    <p:anim calcmode="lin" valueType="num">
                                      <p:cBhvr additive="base">
                                        <p:cTn id="27" dur="500" fill="hold"/>
                                        <p:tgtEl>
                                          <p:spTgt spid="6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ppt_x"/>
                                          </p:val>
                                        </p:tav>
                                        <p:tav tm="100000">
                                          <p:val>
                                            <p:strVal val="#ppt_x"/>
                                          </p:val>
                                        </p:tav>
                                      </p:tavLst>
                                    </p:anim>
                                    <p:anim calcmode="lin" valueType="num">
                                      <p:cBhvr additive="base">
                                        <p:cTn id="31" dur="500" fill="hold"/>
                                        <p:tgtEl>
                                          <p:spTgt spid="6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additive="base">
                                        <p:cTn id="38" dur="500" fill="hold"/>
                                        <p:tgtEl>
                                          <p:spTgt spid="71"/>
                                        </p:tgtEl>
                                        <p:attrNameLst>
                                          <p:attrName>ppt_x</p:attrName>
                                        </p:attrNameLst>
                                      </p:cBhvr>
                                      <p:tavLst>
                                        <p:tav tm="0">
                                          <p:val>
                                            <p:strVal val="#ppt_x"/>
                                          </p:val>
                                        </p:tav>
                                        <p:tav tm="100000">
                                          <p:val>
                                            <p:strVal val="#ppt_x"/>
                                          </p:val>
                                        </p:tav>
                                      </p:tavLst>
                                    </p:anim>
                                    <p:anim calcmode="lin" valueType="num">
                                      <p:cBhvr additive="base">
                                        <p:cTn id="39" dur="500" fill="hold"/>
                                        <p:tgtEl>
                                          <p:spTgt spid="71"/>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animEffect transition="in" filter="fade">
                                      <p:cBhvr>
                                        <p:cTn id="44" dur="500"/>
                                        <p:tgtEl>
                                          <p:spTgt spid="6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animEffect transition="in" filter="fade">
                                      <p:cBhvr>
                                        <p:cTn id="49" dur="500"/>
                                        <p:tgtEl>
                                          <p:spTgt spid="6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 calcmode="lin" valueType="num">
                                      <p:cBhvr>
                                        <p:cTn id="57" dur="500" fill="hold"/>
                                        <p:tgtEl>
                                          <p:spTgt spid="72"/>
                                        </p:tgtEl>
                                        <p:attrNameLst>
                                          <p:attrName>ppt_w</p:attrName>
                                        </p:attrNameLst>
                                      </p:cBhvr>
                                      <p:tavLst>
                                        <p:tav tm="0">
                                          <p:val>
                                            <p:fltVal val="0"/>
                                          </p:val>
                                        </p:tav>
                                        <p:tav tm="100000">
                                          <p:val>
                                            <p:strVal val="#ppt_w"/>
                                          </p:val>
                                        </p:tav>
                                      </p:tavLst>
                                    </p:anim>
                                    <p:anim calcmode="lin" valueType="num">
                                      <p:cBhvr>
                                        <p:cTn id="58" dur="500" fill="hold"/>
                                        <p:tgtEl>
                                          <p:spTgt spid="72"/>
                                        </p:tgtEl>
                                        <p:attrNameLst>
                                          <p:attrName>ppt_h</p:attrName>
                                        </p:attrNameLst>
                                      </p:cBhvr>
                                      <p:tavLst>
                                        <p:tav tm="0">
                                          <p:val>
                                            <p:fltVal val="0"/>
                                          </p:val>
                                        </p:tav>
                                        <p:tav tm="100000">
                                          <p:val>
                                            <p:strVal val="#ppt_h"/>
                                          </p:val>
                                        </p:tav>
                                      </p:tavLst>
                                    </p:anim>
                                    <p:animEffect transition="in" filter="fade">
                                      <p:cBhvr>
                                        <p:cTn id="59" dur="500"/>
                                        <p:tgtEl>
                                          <p:spTgt spid="72"/>
                                        </p:tgtEl>
                                      </p:cBhvr>
                                    </p:animEffect>
                                  </p:childTnLst>
                                </p:cTn>
                              </p:par>
                            </p:childTnLst>
                          </p:cTn>
                        </p:par>
                        <p:par>
                          <p:cTn id="60" fill="hold">
                            <p:stCondLst>
                              <p:cond delay="510"/>
                            </p:stCondLst>
                            <p:childTnLst>
                              <p:par>
                                <p:cTn id="61" presetID="14" presetClass="entr" presetSubtype="10" fill="hold" grpId="0"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randombar(horizontal)">
                                      <p:cBhvr>
                                        <p:cTn id="6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5" grpId="0" animBg="1"/>
      <p:bldP spid="66" grpId="0"/>
      <p:bldP spid="67" grpId="0" animBg="1"/>
      <p:bldP spid="68" grpId="0"/>
      <p:bldP spid="69" grpId="0" animBg="1"/>
      <p:bldP spid="70" grpId="0"/>
      <p:bldP spid="71" grpId="0" animBg="1"/>
      <p:bldP spid="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r>
              <a:rPr lang="en-US" sz="2800" b="1" dirty="0">
                <a:ea typeface="+mn-ea"/>
                <a:cs typeface="+mn-cs"/>
              </a:rPr>
              <a:t>Schedule Estimate</a:t>
            </a:r>
          </a:p>
          <a:p>
            <a:pPr lvl="1"/>
            <a:r>
              <a:rPr lang="en-US" dirty="0"/>
              <a:t>Based on estimations of the participants was calculated in hours and the above project assumption we can calculate the time to complete each task in month. </a:t>
            </a:r>
            <a:endParaRPr lang="en-US" dirty="0" smtClean="0"/>
          </a:p>
          <a:p>
            <a:pPr lvl="1"/>
            <a:r>
              <a:rPr lang="en-US" dirty="0" smtClean="0"/>
              <a:t>Schedule </a:t>
            </a:r>
            <a:r>
              <a:rPr lang="en-US" dirty="0"/>
              <a:t>can be estimated based on the total time to complete the all tasks. In sheet Resource Allocation of </a:t>
            </a:r>
            <a:r>
              <a:rPr lang="en-US" sz="1800" b="1" u="sng" dirty="0"/>
              <a:t>V</a:t>
            </a:r>
            <a:r>
              <a:rPr lang="en-US" sz="1800" b="1" u="sng" dirty="0"/>
              <a:t>iking_Delphi_Estimation.xls</a:t>
            </a:r>
            <a:r>
              <a:rPr lang="en-US" dirty="0"/>
              <a:t> we were calculated that Viking will long for about 9 months.</a:t>
            </a:r>
          </a:p>
          <a:p>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b="1" cap="all" dirty="0">
                <a:ln w="0"/>
                <a:solidFill>
                  <a:srgbClr val="002060"/>
                </a:solidFill>
                <a:effectLst>
                  <a:reflection blurRad="12700" stA="50000" endPos="50000" dist="5000" dir="5400000" sy="-100000" rotWithShape="0"/>
                </a:effectLst>
                <a:latin typeface="+mn-lt"/>
                <a:ea typeface="+mn-ea"/>
                <a:cs typeface="+mn-cs"/>
              </a:rPr>
              <a:t>Schedule, Budget and Resource Estimates</a:t>
            </a:r>
          </a:p>
        </p:txBody>
      </p:sp>
    </p:spTree>
    <p:extLst>
      <p:ext uri="{BB962C8B-B14F-4D97-AF65-F5344CB8AC3E}">
        <p14:creationId xmlns:p14="http://schemas.microsoft.com/office/powerpoint/2010/main" val="2713328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endParaRPr lang="en-US" sz="2800" b="1" dirty="0" smtClean="0">
              <a:ea typeface="+mn-ea"/>
              <a:cs typeface="+mn-cs"/>
            </a:endParaRPr>
          </a:p>
          <a:p>
            <a:pPr marL="457200" lvl="1" indent="0">
              <a:buNone/>
            </a:pPr>
            <a:r>
              <a:rPr lang="en-US" sz="2800" b="1" dirty="0" smtClean="0">
                <a:ea typeface="+mn-ea"/>
                <a:cs typeface="+mn-cs"/>
              </a:rPr>
              <a:t>Resource </a:t>
            </a:r>
            <a:r>
              <a:rPr lang="en-US" sz="2800" b="1" dirty="0">
                <a:ea typeface="+mn-ea"/>
                <a:cs typeface="+mn-cs"/>
              </a:rPr>
              <a:t>Estimate</a:t>
            </a:r>
          </a:p>
          <a:p>
            <a:pPr lvl="1"/>
            <a:r>
              <a:rPr lang="en-US" dirty="0"/>
              <a:t>After created Work Breakdown Structure and Schedule, we assigned resource for each task, including the roles and number of member need to do that task. For detail please refer to sheet Resource Allocation of </a:t>
            </a:r>
            <a:r>
              <a:rPr lang="en-US" sz="1800" b="1" u="sng" dirty="0"/>
              <a:t>Viking_Delphi_Estimation.xls</a:t>
            </a:r>
          </a:p>
          <a:p>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b="1" cap="all" dirty="0">
                <a:ln w="0"/>
                <a:solidFill>
                  <a:srgbClr val="002060"/>
                </a:solidFill>
                <a:effectLst>
                  <a:reflection blurRad="12700" stA="50000" endPos="50000" dist="5000" dir="5400000" sy="-100000" rotWithShape="0"/>
                </a:effectLst>
                <a:latin typeface="+mn-lt"/>
                <a:ea typeface="+mn-ea"/>
                <a:cs typeface="+mn-cs"/>
              </a:rPr>
              <a:t>Schedule, Budget and Resource Estimates</a:t>
            </a:r>
          </a:p>
        </p:txBody>
      </p:sp>
    </p:spTree>
    <p:extLst>
      <p:ext uri="{BB962C8B-B14F-4D97-AF65-F5344CB8AC3E}">
        <p14:creationId xmlns:p14="http://schemas.microsoft.com/office/powerpoint/2010/main" val="592769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2287"/>
            <a:ext cx="8229600" cy="3979438"/>
          </a:xfrm>
        </p:spPr>
        <p:txBody>
          <a:bodyPr/>
          <a:lstStyle/>
          <a:p>
            <a:pPr marL="457200" lvl="1" indent="0">
              <a:buNone/>
            </a:pPr>
            <a:r>
              <a:rPr lang="en-US" sz="2800" b="1" dirty="0">
                <a:ea typeface="+mn-ea"/>
                <a:cs typeface="+mn-cs"/>
              </a:rPr>
              <a:t>Budget Estimate</a:t>
            </a:r>
          </a:p>
          <a:p>
            <a:pPr lvl="1"/>
            <a:r>
              <a:rPr lang="en-US" dirty="0"/>
              <a:t>When resources are assigned to each task we can calculate the salary of Viking, in addition we also have another expense was described in sheet Project Budget Summary of </a:t>
            </a:r>
            <a:r>
              <a:rPr lang="en-US" sz="1800" b="1" u="sng" dirty="0"/>
              <a:t>Viking_Delphi_Estimation.xls</a:t>
            </a:r>
          </a:p>
          <a:p>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b="1" cap="all" dirty="0">
                <a:ln w="0"/>
                <a:solidFill>
                  <a:srgbClr val="002060"/>
                </a:solidFill>
                <a:effectLst>
                  <a:reflection blurRad="12700" stA="50000" endPos="50000" dist="5000" dir="5400000" sy="-100000" rotWithShape="0"/>
                </a:effectLst>
                <a:latin typeface="+mn-lt"/>
                <a:ea typeface="+mn-ea"/>
                <a:cs typeface="+mn-cs"/>
              </a:rPr>
              <a:t>Schedule, Budget and Resource Estimates</a:t>
            </a:r>
          </a:p>
        </p:txBody>
      </p:sp>
    </p:spTree>
    <p:extLst>
      <p:ext uri="{BB962C8B-B14F-4D97-AF65-F5344CB8AC3E}">
        <p14:creationId xmlns:p14="http://schemas.microsoft.com/office/powerpoint/2010/main" val="1087608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9" descr="C:\Users\VOTINH\Desktop\HIT-hk2-N3\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230" y="2902416"/>
            <a:ext cx="2913647" cy="218539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p:cNvSpPr txBox="1">
            <a:spLocks/>
          </p:cNvSpPr>
          <p:nvPr/>
        </p:nvSpPr>
        <p:spPr bwMode="auto">
          <a:xfrm>
            <a:off x="1390921" y="1030308"/>
            <a:ext cx="7972023" cy="2730321"/>
          </a:xfrm>
          <a:prstGeom prst="rect">
            <a:avLst/>
          </a:prstGeom>
          <a:noFill/>
          <a:ln>
            <a:solidFill>
              <a:schemeClr val="accent2">
                <a:lumMod val="75000"/>
              </a:schemeClr>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rgbClr val="11111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sz="4800" dirty="0">
                <a:ln w="10541" cmpd="sng">
                  <a:solidFill>
                    <a:schemeClr val="tx1"/>
                  </a:solidFill>
                  <a:prstDash val="solid"/>
                </a:ln>
                <a:solidFill>
                  <a:srgbClr val="92D050"/>
                </a:solidFill>
                <a:effectLst>
                  <a:reflection blurRad="6350" stA="50000" endA="300" endPos="50000" dist="60007" dir="5400000" sy="-100000" algn="bl" rotWithShape="0"/>
                </a:effectLst>
                <a:latin typeface="Aharoni" pitchFamily="2" charset="-79"/>
                <a:cs typeface="Aharoni" pitchFamily="2" charset="-79"/>
              </a:rPr>
              <a:t>Thanks for your listening</a:t>
            </a:r>
            <a:endParaRPr lang="en-US" sz="4800" dirty="0">
              <a:ln w="10541" cmpd="sng">
                <a:solidFill>
                  <a:schemeClr val="tx1"/>
                </a:solidFill>
                <a:prstDash val="solid"/>
              </a:ln>
              <a:solidFill>
                <a:srgbClr val="92D050"/>
              </a:solidFill>
              <a:effectLst>
                <a:reflection blurRad="6350" stA="50000" endA="300" endPos="50000" dist="60007" dir="5400000" sy="-100000" algn="bl" rotWithShape="0"/>
              </a:effectLst>
              <a:latin typeface="Aharoni" pitchFamily="2" charset="-79"/>
              <a:cs typeface="Aharoni" pitchFamily="2" charset="-79"/>
            </a:endParaRPr>
          </a:p>
        </p:txBody>
      </p:sp>
      <p:sp>
        <p:nvSpPr>
          <p:cNvPr id="10" name="Rectangle 9"/>
          <p:cNvSpPr/>
          <p:nvPr/>
        </p:nvSpPr>
        <p:spPr>
          <a:xfrm>
            <a:off x="1629507" y="5167617"/>
            <a:ext cx="7385539"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dirty="0" smtClean="0">
                <a:ln w="0"/>
                <a:solidFill>
                  <a:srgbClr val="000066"/>
                </a:solidFill>
                <a:effectLst>
                  <a:reflection blurRad="12700" stA="50000" endPos="50000" dist="5000" dir="5400000" sy="-100000" rotWithShape="0"/>
                </a:effectLst>
                <a:latin typeface="Garamond" pitchFamily="18" charset="0"/>
              </a:rPr>
              <a:t>THE END</a:t>
            </a:r>
            <a:endParaRPr lang="en-US" sz="4800" b="1" cap="all" dirty="0">
              <a:ln w="0"/>
              <a:solidFill>
                <a:srgbClr val="000066"/>
              </a:solidFill>
              <a:effectLst>
                <a:reflection blurRad="12700" stA="50000" endPos="50000" dist="5000" dir="5400000" sy="-100000" rotWithShape="0"/>
              </a:effectLst>
              <a:latin typeface="Garamond" pitchFamily="18" charset="0"/>
            </a:endParaRPr>
          </a:p>
        </p:txBody>
      </p:sp>
    </p:spTree>
    <p:extLst>
      <p:ext uri="{BB962C8B-B14F-4D97-AF65-F5344CB8AC3E}">
        <p14:creationId xmlns:p14="http://schemas.microsoft.com/office/powerpoint/2010/main" val="346011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750"/>
                                        <p:tgtEl>
                                          <p:spTgt spid="6"/>
                                        </p:tgtEl>
                                      </p:cBhvr>
                                    </p:animEffect>
                                  </p:childTnLst>
                                </p:cTn>
                              </p:par>
                            </p:childTnLst>
                          </p:cTn>
                        </p:par>
                        <p:par>
                          <p:cTn id="12" fill="hold">
                            <p:stCondLst>
                              <p:cond delay="2750"/>
                            </p:stCondLst>
                            <p:childTnLst>
                              <p:par>
                                <p:cTn id="13" presetID="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228725"/>
            <a:ext cx="8847785" cy="4953000"/>
          </a:xfrm>
        </p:spPr>
        <p:txBody>
          <a:bodyPr/>
          <a:lstStyle/>
          <a:p>
            <a:r>
              <a:rPr lang="en-US" sz="2400" dirty="0"/>
              <a:t>These are the project team's assumptions make before give estimate for Viking</a:t>
            </a:r>
          </a:p>
          <a:p>
            <a:pPr lvl="0"/>
            <a:r>
              <a:rPr lang="en-US" sz="2400" dirty="0"/>
              <a:t>Project conducted with the participation of seven roles, including 12 members</a:t>
            </a:r>
          </a:p>
          <a:p>
            <a:pPr lvl="2"/>
            <a:r>
              <a:rPr lang="en-US" dirty="0">
                <a:solidFill>
                  <a:srgbClr val="003399"/>
                </a:solidFill>
              </a:rPr>
              <a:t>1 Project Manager</a:t>
            </a:r>
          </a:p>
          <a:p>
            <a:pPr lvl="2"/>
            <a:r>
              <a:rPr lang="en-US" dirty="0">
                <a:solidFill>
                  <a:srgbClr val="003399"/>
                </a:solidFill>
              </a:rPr>
              <a:t>1 Architect Manager</a:t>
            </a:r>
          </a:p>
          <a:p>
            <a:pPr lvl="2"/>
            <a:r>
              <a:rPr lang="en-US" dirty="0">
                <a:solidFill>
                  <a:srgbClr val="003399"/>
                </a:solidFill>
              </a:rPr>
              <a:t>1 Change Manager </a:t>
            </a:r>
          </a:p>
          <a:p>
            <a:pPr lvl="2"/>
            <a:r>
              <a:rPr lang="en-US" dirty="0">
                <a:solidFill>
                  <a:srgbClr val="003399"/>
                </a:solidFill>
              </a:rPr>
              <a:t>2 Requirement Engineer</a:t>
            </a:r>
          </a:p>
          <a:p>
            <a:pPr lvl="2"/>
            <a:r>
              <a:rPr lang="en-US" dirty="0">
                <a:solidFill>
                  <a:srgbClr val="003399"/>
                </a:solidFill>
              </a:rPr>
              <a:t>1 Risk Manager</a:t>
            </a:r>
          </a:p>
          <a:p>
            <a:pPr lvl="2"/>
            <a:r>
              <a:rPr lang="en-US" dirty="0">
                <a:solidFill>
                  <a:srgbClr val="003399"/>
                </a:solidFill>
              </a:rPr>
              <a:t>4 Developers</a:t>
            </a:r>
          </a:p>
          <a:p>
            <a:pPr lvl="2"/>
            <a:r>
              <a:rPr lang="en-US" dirty="0">
                <a:solidFill>
                  <a:srgbClr val="003399"/>
                </a:solidFill>
              </a:rPr>
              <a:t>2 Testers</a:t>
            </a:r>
          </a:p>
          <a:p>
            <a:endParaRPr lang="en-US" sz="2400" dirty="0">
              <a:solidFill>
                <a:srgbClr val="002060"/>
              </a:solidFill>
            </a:endParaRPr>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4732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0066"/>
                </a:solidFill>
                <a:effectLst>
                  <a:reflection blurRad="12700" stA="50000" endPos="50000" dist="5000" dir="5400000" sy="-100000" rotWithShape="0"/>
                </a:effectLst>
                <a:latin typeface="Times New Roman" pitchFamily="18" charset="0"/>
                <a:cs typeface="Times New Roman" pitchFamily="18" charset="0"/>
              </a:rPr>
              <a:t>Project assumptions</a:t>
            </a:r>
            <a:endParaRPr lang="en-US" sz="4800" b="1" cap="all" dirty="0">
              <a:ln w="0"/>
              <a:solidFill>
                <a:srgbClr val="000066"/>
              </a:solidFill>
              <a:effectLst>
                <a:reflection blurRad="12700" stA="50000" endPos="50000" dist="5000" dir="5400000" sy="-100000" rotWithShape="0"/>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76233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0853"/>
            <a:ext cx="8229600" cy="3974341"/>
          </a:xfrm>
        </p:spPr>
        <p:txBody>
          <a:bodyPr/>
          <a:lstStyle/>
          <a:p>
            <a:pPr lvl="0"/>
            <a:r>
              <a:rPr lang="en-US" sz="2400" dirty="0"/>
              <a:t>Effort of members in Wideband Delphi was estimated in person hours, we will turn into person month to ease when estimate schedule</a:t>
            </a:r>
          </a:p>
          <a:p>
            <a:pPr lvl="1"/>
            <a:r>
              <a:rPr lang="en-US" sz="2000" dirty="0"/>
              <a:t>Assume that 1 person day = 8 person hours and 1 person month = 17.5 person days. (Excluding non-productive hours e.g. sickness, holidays, maternity leave, lunch breaks etc.)</a:t>
            </a:r>
          </a:p>
          <a:p>
            <a:pPr lvl="1"/>
            <a:r>
              <a:rPr lang="en-US" sz="2000" dirty="0"/>
              <a:t>Therefore, 1 person month = 140 person hours.</a:t>
            </a:r>
          </a:p>
          <a:p>
            <a:pPr marL="0" indent="0">
              <a:buNone/>
            </a:pPr>
            <a:endParaRPr lang="en-US" dirty="0"/>
          </a:p>
        </p:txBody>
      </p:sp>
      <p:sp>
        <p:nvSpPr>
          <p:cNvPr id="4" name="Rectangle 7"/>
          <p:cNvSpPr txBox="1">
            <a:spLocks noChangeArrowheads="1"/>
          </p:cNvSpPr>
          <p:nvPr/>
        </p:nvSpPr>
        <p:spPr bwMode="auto">
          <a:xfrm>
            <a:off x="1017430" y="30069"/>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0066"/>
                </a:solidFill>
                <a:effectLst>
                  <a:reflection blurRad="12700" stA="50000" endPos="50000" dist="5000" dir="5400000" sy="-100000" rotWithShape="0"/>
                </a:effectLst>
                <a:latin typeface="Times New Roman" pitchFamily="18" charset="0"/>
                <a:cs typeface="Times New Roman" pitchFamily="18" charset="0"/>
              </a:rPr>
              <a:t>Project assumptions</a:t>
            </a:r>
            <a:endParaRPr lang="en-US" sz="4800" b="1" cap="all" dirty="0">
              <a:ln w="0"/>
              <a:solidFill>
                <a:srgbClr val="000066"/>
              </a:solidFill>
              <a:effectLst>
                <a:reflection blurRad="12700" stA="50000" endPos="50000" dist="5000" dir="5400000" sy="-100000" rotWithShape="0"/>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596487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82522"/>
            <a:ext cx="8229600" cy="3613731"/>
          </a:xfrm>
        </p:spPr>
        <p:txBody>
          <a:bodyPr/>
          <a:lstStyle/>
          <a:p>
            <a:pPr lvl="0"/>
            <a:r>
              <a:rPr lang="en-US" dirty="0"/>
              <a:t>When calculate Deviation Calculation in Wideband Delphi, assume that divisor equal 2.6 with estimation accuracy rate is 80%. Because lack of historical data and team’s ability.</a:t>
            </a:r>
          </a:p>
          <a:p>
            <a:endParaRPr lang="en-US" dirty="0"/>
          </a:p>
        </p:txBody>
      </p:sp>
      <p:sp>
        <p:nvSpPr>
          <p:cNvPr id="4"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0066"/>
                </a:solidFill>
                <a:effectLst>
                  <a:reflection blurRad="12700" stA="50000" endPos="50000" dist="5000" dir="5400000" sy="-100000" rotWithShape="0"/>
                </a:effectLst>
                <a:latin typeface="Times New Roman" pitchFamily="18" charset="0"/>
                <a:cs typeface="Times New Roman" pitchFamily="18" charset="0"/>
              </a:rPr>
              <a:t>Project assumptions</a:t>
            </a:r>
            <a:endParaRPr lang="en-US" sz="4800" b="1" cap="all" dirty="0">
              <a:ln w="0"/>
              <a:solidFill>
                <a:srgbClr val="000066"/>
              </a:solidFill>
              <a:effectLst>
                <a:reflection blurRad="12700" stA="50000" endPos="50000" dist="5000" dir="5400000" sy="-100000" rotWithShape="0"/>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709066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8725"/>
            <a:ext cx="8229600" cy="1862205"/>
          </a:xfrm>
        </p:spPr>
        <p:txBody>
          <a:bodyPr/>
          <a:lstStyle/>
          <a:p>
            <a:pPr marL="0" lvl="1" indent="0">
              <a:buClr>
                <a:schemeClr val="tx1"/>
              </a:buClr>
              <a:buSzTx/>
              <a:buNone/>
            </a:pPr>
            <a:r>
              <a:rPr lang="en-US" sz="3200" b="1" dirty="0" smtClean="0"/>
              <a:t>Task </a:t>
            </a:r>
            <a:r>
              <a:rPr lang="en-US" sz="3200" b="1" dirty="0"/>
              <a:t>Assumption:</a:t>
            </a:r>
            <a:r>
              <a:rPr lang="en-US" dirty="0"/>
              <a:t> the assumptions of participants made on each task when estimate the effort of Viking, refer to </a:t>
            </a:r>
            <a:r>
              <a:rPr lang="en-US" sz="2000" b="1" dirty="0"/>
              <a:t>Viking_Delphi_Estimation.xls</a:t>
            </a:r>
            <a:endParaRPr lang="en-US" sz="2000" dirty="0"/>
          </a:p>
          <a:p>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0066"/>
                </a:solidFill>
                <a:effectLst>
                  <a:reflection blurRad="12700" stA="50000" endPos="50000" dist="5000" dir="5400000" sy="-100000" rotWithShape="0"/>
                </a:effectLst>
                <a:latin typeface="Times New Roman" pitchFamily="18" charset="0"/>
                <a:cs typeface="Times New Roman" pitchFamily="18" charset="0"/>
              </a:rPr>
              <a:t>Task assumptions</a:t>
            </a:r>
            <a:endParaRPr lang="en-US" sz="4800" b="1" cap="all" dirty="0">
              <a:ln w="0"/>
              <a:solidFill>
                <a:srgbClr val="000066"/>
              </a:solidFill>
              <a:effectLst>
                <a:reflection blurRad="12700" stA="50000" endPos="50000" dist="5000" dir="5400000" sy="-100000" rotWithShape="0"/>
              </a:effectLst>
              <a:latin typeface="Times New Roman" pitchFamily="18" charset="0"/>
              <a:ea typeface="+mn-ea"/>
              <a:cs typeface="Times New Roman" pitchFamily="18" charset="0"/>
            </a:endParaRPr>
          </a:p>
        </p:txBody>
      </p:sp>
      <p:sp>
        <p:nvSpPr>
          <p:cNvPr id="5" name="Right Arrow 4">
            <a:hlinkClick r:id="rId2" action="ppaction://hlinkfile"/>
          </p:cNvPr>
          <p:cNvSpPr/>
          <p:nvPr/>
        </p:nvSpPr>
        <p:spPr bwMode="auto">
          <a:xfrm>
            <a:off x="1970463" y="3490175"/>
            <a:ext cx="4520484" cy="1719327"/>
          </a:xfrm>
          <a:prstGeom prst="rightArrow">
            <a:avLst/>
          </a:prstGeom>
          <a:solidFill>
            <a:srgbClr val="2B7C02"/>
          </a:solidFill>
          <a:ln w="38100">
            <a:solidFill>
              <a:srgbClr val="2B7C02"/>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slope"/>
            <a:bevelB/>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Tree>
    <p:extLst>
      <p:ext uri="{BB962C8B-B14F-4D97-AF65-F5344CB8AC3E}">
        <p14:creationId xmlns:p14="http://schemas.microsoft.com/office/powerpoint/2010/main" val="79728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Reason to make task assumption:</a:t>
            </a:r>
          </a:p>
          <a:p>
            <a:pPr lvl="1"/>
            <a:r>
              <a:rPr lang="en-US" sz="2000" dirty="0"/>
              <a:t>Team members make assumptions about the work to be done in order to deal with incomplete information</a:t>
            </a:r>
          </a:p>
          <a:p>
            <a:pPr lvl="2"/>
            <a:r>
              <a:rPr lang="en-US" sz="2000" dirty="0"/>
              <a:t>Any time an estimate must be based on a decision that has not yet been made, team members can assume the answer for the sake of the estimate</a:t>
            </a:r>
          </a:p>
          <a:p>
            <a:pPr lvl="2"/>
            <a:r>
              <a:rPr lang="en-US" sz="2000" dirty="0"/>
              <a:t>Assumptions must be written down so that if they prove to be incorrect and cause the estimate to be inaccurate, everyone understands what happened</a:t>
            </a:r>
          </a:p>
          <a:p>
            <a:pPr lvl="2"/>
            <a:r>
              <a:rPr lang="en-US" sz="2000" dirty="0"/>
              <a:t>Assumptions bring the team together very early on in the project so they can make progress on important decisions that will affect development</a:t>
            </a:r>
          </a:p>
          <a:p>
            <a:endParaRPr lang="en-US"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0066"/>
                </a:solidFill>
                <a:effectLst>
                  <a:reflection blurRad="12700" stA="50000" endPos="50000" dist="5000" dir="5400000" sy="-100000" rotWithShape="0"/>
                </a:effectLst>
                <a:latin typeface="Times New Roman" pitchFamily="18" charset="0"/>
                <a:cs typeface="Times New Roman" pitchFamily="18" charset="0"/>
              </a:rPr>
              <a:t>Task assumptions</a:t>
            </a:r>
            <a:endParaRPr lang="en-US" sz="4800" b="1" cap="all" dirty="0">
              <a:ln w="0"/>
              <a:solidFill>
                <a:srgbClr val="000066"/>
              </a:solidFill>
              <a:effectLst>
                <a:reflection blurRad="12700" stA="50000" endPos="50000" dist="5000" dir="5400000" sy="-100000" rotWithShape="0"/>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635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750"/>
                                        <p:tgtEl>
                                          <p:spTgt spid="2">
                                            <p:txEl>
                                              <p:pRg st="2" end="2"/>
                                            </p:txEl>
                                          </p:spTgt>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wipe(down)">
                                      <p:cBhvr>
                                        <p:cTn id="11" dur="750"/>
                                        <p:tgtEl>
                                          <p:spTgt spid="2">
                                            <p:txEl>
                                              <p:pRg st="3" end="3"/>
                                            </p:txEl>
                                          </p:spTgt>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7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triped Right Arrow 61"/>
          <p:cNvSpPr/>
          <p:nvPr/>
        </p:nvSpPr>
        <p:spPr bwMode="auto">
          <a:xfrm rot="10800000">
            <a:off x="7877735" y="2275411"/>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63"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47328"/>
            <a:ext cx="1611954" cy="12090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9" descr="arrow_metal0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755178" y="1220382"/>
            <a:ext cx="3135786" cy="4183468"/>
          </a:xfrm>
          <a:prstGeom prst="rect">
            <a:avLst/>
          </a:prstGeom>
          <a:noFill/>
          <a:extLst>
            <a:ext uri="{909E8E84-426E-40DD-AFC4-6F175D3DCCD1}">
              <a14:hiddenFill xmlns:a14="http://schemas.microsoft.com/office/drawing/2010/main">
                <a:solidFill>
                  <a:srgbClr val="FFFFFF"/>
                </a:solidFill>
              </a14:hiddenFill>
            </a:ext>
          </a:extLst>
        </p:spPr>
      </p:pic>
      <p:sp>
        <p:nvSpPr>
          <p:cNvPr id="65" name="Line 4"/>
          <p:cNvSpPr>
            <a:spLocks noChangeShapeType="1"/>
          </p:cNvSpPr>
          <p:nvPr/>
        </p:nvSpPr>
        <p:spPr bwMode="black">
          <a:xfrm>
            <a:off x="2971800" y="2152650"/>
            <a:ext cx="4800600" cy="0"/>
          </a:xfrm>
          <a:prstGeom prst="line">
            <a:avLst/>
          </a:prstGeom>
          <a:noFill/>
          <a:ln w="28575" cap="rnd">
            <a:solidFill>
              <a:srgbClr val="2B7C0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6" name="Rectangle 8"/>
          <p:cNvSpPr>
            <a:spLocks noChangeArrowheads="1"/>
          </p:cNvSpPr>
          <p:nvPr/>
        </p:nvSpPr>
        <p:spPr bwMode="black">
          <a:xfrm>
            <a:off x="3657600" y="1695450"/>
            <a:ext cx="3552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400" b="1" dirty="0" smtClean="0">
                <a:solidFill>
                  <a:srgbClr val="002060"/>
                </a:solidFill>
              </a:rPr>
              <a:t>Assumption</a:t>
            </a:r>
            <a:endParaRPr lang="en-US" sz="2400" dirty="0">
              <a:solidFill>
                <a:srgbClr val="002060"/>
              </a:solidFill>
            </a:endParaRPr>
          </a:p>
        </p:txBody>
      </p:sp>
      <p:sp>
        <p:nvSpPr>
          <p:cNvPr id="67" name="Line 9"/>
          <p:cNvSpPr>
            <a:spLocks noChangeShapeType="1"/>
          </p:cNvSpPr>
          <p:nvPr/>
        </p:nvSpPr>
        <p:spPr bwMode="black">
          <a:xfrm>
            <a:off x="3462338" y="299085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8" name="Rectangle 10"/>
          <p:cNvSpPr>
            <a:spLocks noChangeArrowheads="1"/>
          </p:cNvSpPr>
          <p:nvPr/>
        </p:nvSpPr>
        <p:spPr bwMode="black">
          <a:xfrm>
            <a:off x="4105835" y="252918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Work Breakdown Structure</a:t>
            </a:r>
          </a:p>
        </p:txBody>
      </p:sp>
      <p:sp>
        <p:nvSpPr>
          <p:cNvPr id="69" name="Line 11"/>
          <p:cNvSpPr>
            <a:spLocks noChangeShapeType="1"/>
          </p:cNvSpPr>
          <p:nvPr/>
        </p:nvSpPr>
        <p:spPr bwMode="black">
          <a:xfrm>
            <a:off x="3429000" y="381793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 name="Rectangle 12"/>
          <p:cNvSpPr>
            <a:spLocks noChangeArrowheads="1"/>
          </p:cNvSpPr>
          <p:nvPr/>
        </p:nvSpPr>
        <p:spPr bwMode="black">
          <a:xfrm>
            <a:off x="3976190" y="3298468"/>
            <a:ext cx="5167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Wideband Delphi</a:t>
            </a:r>
          </a:p>
        </p:txBody>
      </p:sp>
      <p:sp>
        <p:nvSpPr>
          <p:cNvPr id="71" name="Line 13"/>
          <p:cNvSpPr>
            <a:spLocks noChangeShapeType="1"/>
          </p:cNvSpPr>
          <p:nvPr/>
        </p:nvSpPr>
        <p:spPr bwMode="black">
          <a:xfrm>
            <a:off x="3098800" y="4856162"/>
            <a:ext cx="4800600" cy="0"/>
          </a:xfrm>
          <a:prstGeom prst="line">
            <a:avLst/>
          </a:prstGeom>
          <a:noFill/>
          <a:ln w="28575" cap="rnd">
            <a:solidFill>
              <a:schemeClr val="tx2">
                <a:lumMod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 name="Rectangle 14"/>
          <p:cNvSpPr>
            <a:spLocks noChangeArrowheads="1"/>
          </p:cNvSpPr>
          <p:nvPr/>
        </p:nvSpPr>
        <p:spPr bwMode="black">
          <a:xfrm>
            <a:off x="3624262" y="3988653"/>
            <a:ext cx="4452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a:solidFill>
                  <a:srgbClr val="002060"/>
                </a:solidFill>
                <a:effectLst/>
              </a:rPr>
              <a:t>Schedule, Budget and Resource Estimates</a:t>
            </a:r>
          </a:p>
        </p:txBody>
      </p:sp>
      <p:grpSp>
        <p:nvGrpSpPr>
          <p:cNvPr id="73" name="Group 94"/>
          <p:cNvGrpSpPr>
            <a:grpSpLocks/>
          </p:cNvGrpSpPr>
          <p:nvPr/>
        </p:nvGrpSpPr>
        <p:grpSpPr bwMode="auto">
          <a:xfrm>
            <a:off x="2813050" y="1760538"/>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74"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75" name="Group 53"/>
            <p:cNvGrpSpPr>
              <a:grpSpLocks/>
            </p:cNvGrpSpPr>
            <p:nvPr/>
          </p:nvGrpSpPr>
          <p:grpSpPr bwMode="auto">
            <a:xfrm rot="-2288454">
              <a:off x="2578" y="1034"/>
              <a:ext cx="348" cy="356"/>
              <a:chOff x="887" y="2040"/>
              <a:chExt cx="433" cy="422"/>
            </a:xfrm>
            <a:grpFill/>
          </p:grpSpPr>
          <p:pic>
            <p:nvPicPr>
              <p:cNvPr id="77"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78"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9"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76"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93"/>
          <p:cNvGrpSpPr>
            <a:grpSpLocks/>
          </p:cNvGrpSpPr>
          <p:nvPr/>
        </p:nvGrpSpPr>
        <p:grpSpPr bwMode="auto">
          <a:xfrm>
            <a:off x="3325813" y="2611438"/>
            <a:ext cx="393700" cy="393700"/>
            <a:chOff x="3071" y="1006"/>
            <a:chExt cx="416" cy="416"/>
          </a:xfrm>
          <a:solidFill>
            <a:srgbClr val="FF0000"/>
          </a:solidFill>
        </p:grpSpPr>
        <p:sp>
          <p:nvSpPr>
            <p:cNvPr id="81"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2" name="Group 63"/>
            <p:cNvGrpSpPr>
              <a:grpSpLocks/>
            </p:cNvGrpSpPr>
            <p:nvPr/>
          </p:nvGrpSpPr>
          <p:grpSpPr bwMode="auto">
            <a:xfrm rot="-2288454">
              <a:off x="3106" y="1034"/>
              <a:ext cx="348" cy="356"/>
              <a:chOff x="887" y="2040"/>
              <a:chExt cx="433" cy="422"/>
            </a:xfrm>
            <a:grpFill/>
          </p:grpSpPr>
          <p:pic>
            <p:nvPicPr>
              <p:cNvPr id="84"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5"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86"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3"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7" name="Group 92"/>
          <p:cNvGrpSpPr>
            <a:grpSpLocks/>
          </p:cNvGrpSpPr>
          <p:nvPr/>
        </p:nvGrpSpPr>
        <p:grpSpPr bwMode="auto">
          <a:xfrm>
            <a:off x="3265488" y="3435350"/>
            <a:ext cx="393700" cy="393700"/>
            <a:chOff x="3647" y="1006"/>
            <a:chExt cx="416" cy="416"/>
          </a:xfrm>
          <a:solidFill>
            <a:srgbClr val="7030A0"/>
          </a:solidFill>
        </p:grpSpPr>
        <p:sp>
          <p:nvSpPr>
            <p:cNvPr id="88"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1" name="Group 68"/>
            <p:cNvGrpSpPr>
              <a:grpSpLocks/>
            </p:cNvGrpSpPr>
            <p:nvPr/>
          </p:nvGrpSpPr>
          <p:grpSpPr bwMode="auto">
            <a:xfrm rot="-2288454">
              <a:off x="3682" y="1034"/>
              <a:ext cx="348" cy="356"/>
              <a:chOff x="887" y="2040"/>
              <a:chExt cx="433" cy="422"/>
            </a:xfrm>
            <a:grpFill/>
          </p:grpSpPr>
          <p:pic>
            <p:nvPicPr>
              <p:cNvPr id="93"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4"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5"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2"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6" name="Group 91"/>
          <p:cNvGrpSpPr>
            <a:grpSpLocks/>
          </p:cNvGrpSpPr>
          <p:nvPr/>
        </p:nvGrpSpPr>
        <p:grpSpPr bwMode="auto">
          <a:xfrm>
            <a:off x="2819400" y="4425950"/>
            <a:ext cx="393700" cy="393700"/>
            <a:chOff x="4213" y="1006"/>
            <a:chExt cx="416" cy="416"/>
          </a:xfrm>
          <a:solidFill>
            <a:srgbClr val="D0D505"/>
          </a:solidFill>
        </p:grpSpPr>
        <p:sp>
          <p:nvSpPr>
            <p:cNvPr id="97"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8" name="Group 73"/>
            <p:cNvGrpSpPr>
              <a:grpSpLocks/>
            </p:cNvGrpSpPr>
            <p:nvPr/>
          </p:nvGrpSpPr>
          <p:grpSpPr bwMode="auto">
            <a:xfrm rot="-2288454">
              <a:off x="4248" y="1034"/>
              <a:ext cx="348" cy="356"/>
              <a:chOff x="887" y="2040"/>
              <a:chExt cx="433" cy="422"/>
            </a:xfrm>
            <a:grpFill/>
          </p:grpSpPr>
          <p:pic>
            <p:nvPicPr>
              <p:cNvPr id="100"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1"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2"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9"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4"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4800" b="1" cap="all" dirty="0">
                <a:ln w="0"/>
                <a:solidFill>
                  <a:srgbClr val="002060"/>
                </a:solidFill>
                <a:effectLst>
                  <a:reflection blurRad="12700" stA="50000" endPos="50000" dist="5000" dir="5400000" sy="-100000" rotWithShape="0"/>
                </a:effectLst>
                <a:latin typeface="+mn-lt"/>
                <a:ea typeface="+mn-ea"/>
                <a:cs typeface="+mn-cs"/>
              </a:rPr>
              <a:t>Contents</a:t>
            </a:r>
          </a:p>
        </p:txBody>
      </p:sp>
    </p:spTree>
    <p:extLst>
      <p:ext uri="{BB962C8B-B14F-4D97-AF65-F5344CB8AC3E}">
        <p14:creationId xmlns:p14="http://schemas.microsoft.com/office/powerpoint/2010/main" val="151724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10"/>
                                        <p:tgtEl>
                                          <p:spTgt spid="63"/>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barn(inVertical)">
                                      <p:cBhvr>
                                        <p:cTn id="11" dur="500"/>
                                        <p:tgtEl>
                                          <p:spTgt spid="64"/>
                                        </p:tgtEl>
                                      </p:cBhvr>
                                    </p:animEffect>
                                  </p:childTnLst>
                                </p:cTn>
                              </p:par>
                              <p:par>
                                <p:cTn id="12" presetID="16" presetClass="entr" presetSubtype="21" fill="hold"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barn(inVertical)">
                                      <p:cBhvr>
                                        <p:cTn id="14" dur="500"/>
                                        <p:tgtEl>
                                          <p:spTgt spid="73"/>
                                        </p:tgtEl>
                                      </p:cBhvr>
                                    </p:animEffect>
                                  </p:childTnLst>
                                </p:cTn>
                              </p:par>
                              <p:par>
                                <p:cTn id="15" presetID="16" presetClass="entr" presetSubtype="21"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barn(inVertical)">
                                      <p:cBhvr>
                                        <p:cTn id="17" dur="500"/>
                                        <p:tgtEl>
                                          <p:spTgt spid="80"/>
                                        </p:tgtEl>
                                      </p:cBhvr>
                                    </p:animEffect>
                                  </p:childTnLst>
                                </p:cTn>
                              </p:par>
                              <p:par>
                                <p:cTn id="18" presetID="16" presetClass="entr" presetSubtype="21" fill="hold" nodeType="with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barn(inVertical)">
                                      <p:cBhvr>
                                        <p:cTn id="20" dur="500"/>
                                        <p:tgtEl>
                                          <p:spTgt spid="87"/>
                                        </p:tgtEl>
                                      </p:cBhvr>
                                    </p:animEffect>
                                  </p:childTnLst>
                                </p:cTn>
                              </p:par>
                              <p:par>
                                <p:cTn id="21" presetID="16" presetClass="entr" presetSubtype="21"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barn(inVertical)">
                                      <p:cBhvr>
                                        <p:cTn id="23" dur="500"/>
                                        <p:tgtEl>
                                          <p:spTgt spid="96"/>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ppt_x"/>
                                          </p:val>
                                        </p:tav>
                                        <p:tav tm="100000">
                                          <p:val>
                                            <p:strVal val="#ppt_x"/>
                                          </p:val>
                                        </p:tav>
                                      </p:tavLst>
                                    </p:anim>
                                    <p:anim calcmode="lin" valueType="num">
                                      <p:cBhvr additive="base">
                                        <p:cTn id="27" dur="500" fill="hold"/>
                                        <p:tgtEl>
                                          <p:spTgt spid="6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ppt_x"/>
                                          </p:val>
                                        </p:tav>
                                        <p:tav tm="100000">
                                          <p:val>
                                            <p:strVal val="#ppt_x"/>
                                          </p:val>
                                        </p:tav>
                                      </p:tavLst>
                                    </p:anim>
                                    <p:anim calcmode="lin" valueType="num">
                                      <p:cBhvr additive="base">
                                        <p:cTn id="31" dur="500" fill="hold"/>
                                        <p:tgtEl>
                                          <p:spTgt spid="6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additive="base">
                                        <p:cTn id="38" dur="500" fill="hold"/>
                                        <p:tgtEl>
                                          <p:spTgt spid="71"/>
                                        </p:tgtEl>
                                        <p:attrNameLst>
                                          <p:attrName>ppt_x</p:attrName>
                                        </p:attrNameLst>
                                      </p:cBhvr>
                                      <p:tavLst>
                                        <p:tav tm="0">
                                          <p:val>
                                            <p:strVal val="#ppt_x"/>
                                          </p:val>
                                        </p:tav>
                                        <p:tav tm="100000">
                                          <p:val>
                                            <p:strVal val="#ppt_x"/>
                                          </p:val>
                                        </p:tav>
                                      </p:tavLst>
                                    </p:anim>
                                    <p:anim calcmode="lin" valueType="num">
                                      <p:cBhvr additive="base">
                                        <p:cTn id="39" dur="500" fill="hold"/>
                                        <p:tgtEl>
                                          <p:spTgt spid="71"/>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animEffect transition="in" filter="fade">
                                      <p:cBhvr>
                                        <p:cTn id="44" dur="500"/>
                                        <p:tgtEl>
                                          <p:spTgt spid="6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animEffect transition="in" filter="fade">
                                      <p:cBhvr>
                                        <p:cTn id="49" dur="500"/>
                                        <p:tgtEl>
                                          <p:spTgt spid="6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 calcmode="lin" valueType="num">
                                      <p:cBhvr>
                                        <p:cTn id="57" dur="500" fill="hold"/>
                                        <p:tgtEl>
                                          <p:spTgt spid="72"/>
                                        </p:tgtEl>
                                        <p:attrNameLst>
                                          <p:attrName>ppt_w</p:attrName>
                                        </p:attrNameLst>
                                      </p:cBhvr>
                                      <p:tavLst>
                                        <p:tav tm="0">
                                          <p:val>
                                            <p:fltVal val="0"/>
                                          </p:val>
                                        </p:tav>
                                        <p:tav tm="100000">
                                          <p:val>
                                            <p:strVal val="#ppt_w"/>
                                          </p:val>
                                        </p:tav>
                                      </p:tavLst>
                                    </p:anim>
                                    <p:anim calcmode="lin" valueType="num">
                                      <p:cBhvr>
                                        <p:cTn id="58" dur="500" fill="hold"/>
                                        <p:tgtEl>
                                          <p:spTgt spid="72"/>
                                        </p:tgtEl>
                                        <p:attrNameLst>
                                          <p:attrName>ppt_h</p:attrName>
                                        </p:attrNameLst>
                                      </p:cBhvr>
                                      <p:tavLst>
                                        <p:tav tm="0">
                                          <p:val>
                                            <p:fltVal val="0"/>
                                          </p:val>
                                        </p:tav>
                                        <p:tav tm="100000">
                                          <p:val>
                                            <p:strVal val="#ppt_h"/>
                                          </p:val>
                                        </p:tav>
                                      </p:tavLst>
                                    </p:anim>
                                    <p:animEffect transition="in" filter="fade">
                                      <p:cBhvr>
                                        <p:cTn id="59" dur="500"/>
                                        <p:tgtEl>
                                          <p:spTgt spid="72"/>
                                        </p:tgtEl>
                                      </p:cBhvr>
                                    </p:animEffect>
                                  </p:childTnLst>
                                </p:cTn>
                              </p:par>
                            </p:childTnLst>
                          </p:cTn>
                        </p:par>
                        <p:par>
                          <p:cTn id="60" fill="hold">
                            <p:stCondLst>
                              <p:cond delay="510"/>
                            </p:stCondLst>
                            <p:childTnLst>
                              <p:par>
                                <p:cTn id="61" presetID="14" presetClass="entr" presetSubtype="10" fill="hold" grpId="0"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randombar(horizontal)">
                                      <p:cBhvr>
                                        <p:cTn id="6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5" grpId="0" animBg="1"/>
      <p:bldP spid="66" grpId="0"/>
      <p:bldP spid="67" grpId="0" animBg="1"/>
      <p:bldP spid="68" grpId="0"/>
      <p:bldP spid="69" grpId="0" animBg="1"/>
      <p:bldP spid="70" grpId="0"/>
      <p:bldP spid="71" grpId="0" animBg="1"/>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0" dirty="0"/>
              <a:t>A work breakdown structure (WBS), in project management and systems engineering, is a deliverable oriented decomposition of a project into smaller components. </a:t>
            </a:r>
            <a:endParaRPr lang="en-US" sz="2400" b="0" dirty="0" smtClean="0"/>
          </a:p>
          <a:p>
            <a:r>
              <a:rPr lang="en-US" sz="2400" b="0" dirty="0" smtClean="0"/>
              <a:t>It </a:t>
            </a:r>
            <a:r>
              <a:rPr lang="en-US" sz="2400" b="0" dirty="0"/>
              <a:t>defines and groups a project's discrete work elements in a way that helps organize and define the total work scope of the project. </a:t>
            </a:r>
            <a:endParaRPr lang="en-US" sz="2400" b="0" dirty="0" smtClean="0"/>
          </a:p>
          <a:p>
            <a:r>
              <a:rPr lang="en-US" sz="2400" b="0" dirty="0" smtClean="0"/>
              <a:t>Refer </a:t>
            </a:r>
            <a:r>
              <a:rPr lang="en-US" sz="2400" b="0" dirty="0"/>
              <a:t>to Work Breakdown Structure.jpeg</a:t>
            </a:r>
          </a:p>
          <a:p>
            <a:endParaRPr lang="en-US" sz="2400" b="0" dirty="0"/>
          </a:p>
        </p:txBody>
      </p:sp>
      <p:sp>
        <p:nvSpPr>
          <p:cNvPr id="3" name="Rectangle 7"/>
          <p:cNvSpPr txBox="1">
            <a:spLocks noChangeArrowheads="1"/>
          </p:cNvSpPr>
          <p:nvPr/>
        </p:nvSpPr>
        <p:spPr bwMode="auto">
          <a:xfrm>
            <a:off x="1017430" y="55827"/>
            <a:ext cx="8075054" cy="838200"/>
          </a:xfrm>
          <a:prstGeom prst="rect">
            <a:avLst/>
          </a:prstGeom>
          <a:gradFill flip="none" rotWithShape="1">
            <a:gsLst>
              <a:gs pos="0">
                <a:srgbClr val="3F7AEF">
                  <a:tint val="66000"/>
                  <a:satMod val="160000"/>
                </a:srgbClr>
              </a:gs>
              <a:gs pos="50000">
                <a:srgbClr val="3F7AEF">
                  <a:tint val="44500"/>
                  <a:satMod val="160000"/>
                </a:srgbClr>
              </a:gs>
              <a:gs pos="100000">
                <a:srgbClr val="3F7AEF">
                  <a:tint val="23500"/>
                  <a:satMod val="160000"/>
                </a:srgbClr>
              </a:gs>
            </a:gsLst>
            <a:lin ang="18900000" scaled="1"/>
            <a:tileRect/>
          </a:gradFill>
          <a:ln/>
          <a:effectLst>
            <a:glow rad="228600">
              <a:schemeClr val="accent4">
                <a:satMod val="175000"/>
                <a:alpha val="40000"/>
              </a:schemeClr>
            </a:glow>
            <a:outerShdw blurRad="50800" dist="38100" dir="10800000" algn="r" rotWithShape="0">
              <a:prstClr val="black">
                <a:alpha val="40000"/>
              </a:prstClr>
            </a:outerShdw>
          </a:effectLs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600" b="1" cap="all" dirty="0">
                <a:ln w="0"/>
                <a:solidFill>
                  <a:srgbClr val="000066"/>
                </a:solidFill>
                <a:effectLst>
                  <a:reflection blurRad="12700" stA="50000" endPos="50000" dist="5000" dir="5400000" sy="-100000" rotWithShape="0"/>
                </a:effectLst>
                <a:latin typeface="Times New Roman" pitchFamily="18" charset="0"/>
                <a:cs typeface="Times New Roman" pitchFamily="18" charset="0"/>
              </a:rPr>
              <a:t>Work Breakdown Structure</a:t>
            </a:r>
          </a:p>
        </p:txBody>
      </p:sp>
      <p:sp>
        <p:nvSpPr>
          <p:cNvPr id="4" name="Right Arrow 3">
            <a:hlinkClick r:id="rId2" action="ppaction://hlinkfile"/>
          </p:cNvPr>
          <p:cNvSpPr/>
          <p:nvPr/>
        </p:nvSpPr>
        <p:spPr bwMode="auto">
          <a:xfrm>
            <a:off x="3090930" y="4507606"/>
            <a:ext cx="2640169" cy="1416676"/>
          </a:xfrm>
          <a:prstGeom prst="rightArrow">
            <a:avLst/>
          </a:prstGeom>
          <a:solidFill>
            <a:srgbClr val="2B7C02"/>
          </a:solidFill>
          <a:ln w="38100">
            <a:solidFill>
              <a:srgbClr val="2B7C02"/>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Tree>
    <p:extLst>
      <p:ext uri="{BB962C8B-B14F-4D97-AF65-F5344CB8AC3E}">
        <p14:creationId xmlns:p14="http://schemas.microsoft.com/office/powerpoint/2010/main" val="16184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business3">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business3">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defRPr>
        </a:defPPr>
      </a:lstStyle>
    </a:lnDef>
  </a:objectDefaults>
  <a:extraClrSchemeLst>
    <a:extraClrScheme>
      <a:clrScheme name="business3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business3 2">
        <a:dk1>
          <a:srgbClr val="4D4D4D"/>
        </a:dk1>
        <a:lt1>
          <a:srgbClr val="FFFFFF"/>
        </a:lt1>
        <a:dk2>
          <a:srgbClr val="F4D18A"/>
        </a:dk2>
        <a:lt2>
          <a:srgbClr val="DDDDDD"/>
        </a:lt2>
        <a:accent1>
          <a:srgbClr val="B99633"/>
        </a:accent1>
        <a:accent2>
          <a:srgbClr val="EDE5D1"/>
        </a:accent2>
        <a:accent3>
          <a:srgbClr val="FFFFFF"/>
        </a:accent3>
        <a:accent4>
          <a:srgbClr val="404040"/>
        </a:accent4>
        <a:accent5>
          <a:srgbClr val="D9C9AD"/>
        </a:accent5>
        <a:accent6>
          <a:srgbClr val="D7CFBD"/>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business3 3">
        <a:dk1>
          <a:srgbClr val="4D4D4D"/>
        </a:dk1>
        <a:lt1>
          <a:srgbClr val="FFFFFF"/>
        </a:lt1>
        <a:dk2>
          <a:srgbClr val="61C2F3"/>
        </a:dk2>
        <a:lt2>
          <a:srgbClr val="DDDDDD"/>
        </a:lt2>
        <a:accent1>
          <a:srgbClr val="5968D7"/>
        </a:accent1>
        <a:accent2>
          <a:srgbClr val="BECDEA"/>
        </a:accent2>
        <a:accent3>
          <a:srgbClr val="FFFFFF"/>
        </a:accent3>
        <a:accent4>
          <a:srgbClr val="404040"/>
        </a:accent4>
        <a:accent5>
          <a:srgbClr val="B5B9E8"/>
        </a:accent5>
        <a:accent6>
          <a:srgbClr val="ACBAD4"/>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business3</Template>
  <TotalTime>262</TotalTime>
  <Words>1001</Words>
  <Application>Microsoft Office PowerPoint</Application>
  <PresentationFormat>On-screen Show (4:3)</PresentationFormat>
  <Paragraphs>117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business3</vt:lpstr>
      <vt:lpstr>Software Measurement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Giang</dc:creator>
  <cp:lastModifiedBy>KTG</cp:lastModifiedBy>
  <cp:revision>80</cp:revision>
  <dcterms:created xsi:type="dcterms:W3CDTF">2011-03-09T09:08:55Z</dcterms:created>
  <dcterms:modified xsi:type="dcterms:W3CDTF">2012-05-12T06:27:18Z</dcterms:modified>
</cp:coreProperties>
</file>