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76" r:id="rId2"/>
    <p:sldId id="258" r:id="rId3"/>
    <p:sldId id="292" r:id="rId4"/>
    <p:sldId id="257" r:id="rId5"/>
    <p:sldId id="284" r:id="rId6"/>
    <p:sldId id="285" r:id="rId7"/>
    <p:sldId id="293" r:id="rId8"/>
    <p:sldId id="286" r:id="rId9"/>
    <p:sldId id="294" r:id="rId10"/>
    <p:sldId id="287" r:id="rId11"/>
    <p:sldId id="288" r:id="rId12"/>
    <p:sldId id="295" r:id="rId13"/>
    <p:sldId id="289" r:id="rId14"/>
    <p:sldId id="290" r:id="rId15"/>
    <p:sldId id="291" r:id="rId16"/>
    <p:sldId id="264" r:id="rId17"/>
    <p:sldId id="296" r:id="rId18"/>
    <p:sldId id="275" r:id="rId19"/>
  </p:sldIdLst>
  <p:sldSz cx="9144000" cy="6858000" type="screen4x3"/>
  <p:notesSz cx="7102475" cy="89916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23" autoAdjust="0"/>
    <p:restoredTop sz="94660"/>
  </p:normalViewPr>
  <p:slideViewPr>
    <p:cSldViewPr>
      <p:cViewPr>
        <p:scale>
          <a:sx n="50" d="100"/>
          <a:sy n="50" d="100"/>
        </p:scale>
        <p:origin x="-1998" y="6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75779" name="Rectangle 3"/>
          <p:cNvSpPr>
            <a:spLocks noGrp="1" noChangeArrowheads="1"/>
          </p:cNvSpPr>
          <p:nvPr>
            <p:ph type="dt" sz="quarter" idx="1"/>
          </p:nvPr>
        </p:nvSpPr>
        <p:spPr bwMode="auto">
          <a:xfrm>
            <a:off x="4022725"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5780" name="Rectangle 4"/>
          <p:cNvSpPr>
            <a:spLocks noGrp="1" noChangeArrowheads="1"/>
          </p:cNvSpPr>
          <p:nvPr>
            <p:ph type="ftr" sz="quarter" idx="2"/>
          </p:nvPr>
        </p:nvSpPr>
        <p:spPr bwMode="auto">
          <a:xfrm>
            <a:off x="0"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75781" name="Rectangle 5"/>
          <p:cNvSpPr>
            <a:spLocks noGrp="1" noChangeArrowheads="1"/>
          </p:cNvSpPr>
          <p:nvPr>
            <p:ph type="sldNum" sz="quarter" idx="3"/>
          </p:nvPr>
        </p:nvSpPr>
        <p:spPr bwMode="auto">
          <a:xfrm>
            <a:off x="4022725"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DDC10691-5DD3-43EF-BD4A-B40E73B9AAC2}" type="slidenum">
              <a:rPr lang="en-US"/>
              <a:pPr/>
              <a:t>‹#›</a:t>
            </a:fld>
            <a:endParaRPr lang="en-US"/>
          </a:p>
        </p:txBody>
      </p:sp>
    </p:spTree>
    <p:extLst>
      <p:ext uri="{BB962C8B-B14F-4D97-AF65-F5344CB8AC3E}">
        <p14:creationId xmlns:p14="http://schemas.microsoft.com/office/powerpoint/2010/main" val="24148969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381000" y="6400800"/>
            <a:ext cx="2133600" cy="244475"/>
          </a:xfrm>
        </p:spPr>
        <p:txBody>
          <a:bodyPr/>
          <a:lstStyle>
            <a:lvl1pPr>
              <a:defRPr sz="1200">
                <a:solidFill>
                  <a:schemeClr val="bg1"/>
                </a:solidFill>
              </a:defRPr>
            </a:lvl1pPr>
          </a:lstStyle>
          <a:p>
            <a:endParaRPr lang="en-US"/>
          </a:p>
        </p:txBody>
      </p:sp>
      <p:sp>
        <p:nvSpPr>
          <p:cNvPr id="3077" name="Rectangle 5"/>
          <p:cNvSpPr>
            <a:spLocks noGrp="1" noChangeArrowheads="1"/>
          </p:cNvSpPr>
          <p:nvPr>
            <p:ph type="ftr" sz="quarter" idx="3"/>
          </p:nvPr>
        </p:nvSpPr>
        <p:spPr>
          <a:xfrm>
            <a:off x="5638800" y="6400800"/>
            <a:ext cx="3135313" cy="244475"/>
          </a:xfrm>
        </p:spPr>
        <p:txBody>
          <a:bodyPr/>
          <a:lstStyle>
            <a:lvl1pPr>
              <a:defRPr sz="1200" b="1" i="1">
                <a:solidFill>
                  <a:schemeClr val="accent1"/>
                </a:solidFill>
              </a:defRPr>
            </a:lvl1pPr>
          </a:lstStyle>
          <a:p>
            <a:r>
              <a:rPr lang="en-US"/>
              <a:t>www.themegallery.com</a:t>
            </a:r>
          </a:p>
        </p:txBody>
      </p:sp>
      <p:sp>
        <p:nvSpPr>
          <p:cNvPr id="3078" name="Rectangle 6"/>
          <p:cNvSpPr>
            <a:spLocks noGrp="1" noChangeArrowheads="1"/>
          </p:cNvSpPr>
          <p:nvPr>
            <p:ph type="sldNum" sz="quarter" idx="4"/>
          </p:nvPr>
        </p:nvSpPr>
        <p:spPr>
          <a:xfrm>
            <a:off x="3505200" y="6400800"/>
            <a:ext cx="2133600" cy="244475"/>
          </a:xfrm>
        </p:spPr>
        <p:txBody>
          <a:bodyPr/>
          <a:lstStyle>
            <a:lvl1pPr>
              <a:defRPr sz="1200">
                <a:solidFill>
                  <a:schemeClr val="bg1"/>
                </a:solidFill>
              </a:defRPr>
            </a:lvl1pPr>
          </a:lstStyle>
          <a:p>
            <a:fld id="{7DE91171-D0F6-4C1A-847C-C234C5D9FBB8}" type="slidenum">
              <a:rPr lang="en-US"/>
              <a:pPr/>
              <a:t>‹#›</a:t>
            </a:fld>
            <a:endParaRPr lang="en-US"/>
          </a:p>
        </p:txBody>
      </p:sp>
      <p:sp>
        <p:nvSpPr>
          <p:cNvPr id="3086" name="Text Box 14"/>
          <p:cNvSpPr txBox="1">
            <a:spLocks noChangeArrowheads="1"/>
          </p:cNvSpPr>
          <p:nvPr/>
        </p:nvSpPr>
        <p:spPr bwMode="gray">
          <a:xfrm>
            <a:off x="228600" y="152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i="1">
                <a:solidFill>
                  <a:schemeClr val="bg1"/>
                </a:solidFill>
              </a:rPr>
              <a:t>LOGO</a:t>
            </a:r>
          </a:p>
        </p:txBody>
      </p:sp>
      <p:sp>
        <p:nvSpPr>
          <p:cNvPr id="3074" name="Rectangle 2"/>
          <p:cNvSpPr>
            <a:spLocks noGrp="1" noChangeArrowheads="1"/>
          </p:cNvSpPr>
          <p:nvPr>
            <p:ph type="ctrTitle"/>
          </p:nvPr>
        </p:nvSpPr>
        <p:spPr>
          <a:xfrm>
            <a:off x="2743200" y="1066800"/>
            <a:ext cx="5943600" cy="9429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r">
              <a:defRPr sz="4400" b="0">
                <a:solidFill>
                  <a:schemeClr val="tx1"/>
                </a:solidFill>
              </a:defRPr>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95600" y="1981200"/>
            <a:ext cx="5791200" cy="304800"/>
          </a:xfrm>
        </p:spPr>
        <p:txBody>
          <a:bodyPr/>
          <a:lstStyle>
            <a:lvl1pPr marL="0" indent="0" algn="r">
              <a:buFont typeface="Wingdings" pitchFamily="2" charset="2"/>
              <a:buNone/>
              <a:defRPr sz="1800">
                <a:solidFill>
                  <a:schemeClr val="tx2"/>
                </a:solidFill>
              </a:defRPr>
            </a:lvl1pPr>
          </a:lstStyle>
          <a:p>
            <a:pPr lvl="0"/>
            <a:r>
              <a:rPr lang="en-US"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B0F15158-FAFF-415F-A70A-4FCDC3B58E09}"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41018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457200"/>
            <a:ext cx="2028825"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57200"/>
            <a:ext cx="5934075"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8F4DEBB7-FF50-42A9-A539-C3DADD751A8F}"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676748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086600" cy="4873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676400" y="1295400"/>
            <a:ext cx="7048500" cy="5029200"/>
          </a:xfrm>
        </p:spPr>
        <p:txBody>
          <a:bodyPr/>
          <a:lstStyle/>
          <a:p>
            <a:r>
              <a:rPr lang="en-US" smtClean="0"/>
              <a:t>Click icon to add table</a:t>
            </a:r>
            <a:endParaRPr lang="en-US"/>
          </a:p>
        </p:txBody>
      </p:sp>
      <p:sp>
        <p:nvSpPr>
          <p:cNvPr id="4" name="Footer Placeholder 3"/>
          <p:cNvSpPr>
            <a:spLocks noGrp="1"/>
          </p:cNvSpPr>
          <p:nvPr>
            <p:ph type="ftr" sz="quarter" idx="10"/>
          </p:nvPr>
        </p:nvSpPr>
        <p:spPr>
          <a:xfrm>
            <a:off x="6553200" y="6553200"/>
            <a:ext cx="2133600" cy="244475"/>
          </a:xfrm>
        </p:spPr>
        <p:txBody>
          <a:bodyPr/>
          <a:lstStyle>
            <a:lvl1pPr>
              <a:defRPr/>
            </a:lvl1pPr>
          </a:lstStyle>
          <a:p>
            <a:r>
              <a:rPr lang="en-US"/>
              <a:t>www.themegallery.com</a:t>
            </a:r>
          </a:p>
        </p:txBody>
      </p:sp>
      <p:sp>
        <p:nvSpPr>
          <p:cNvPr id="5" name="Slide Number Placeholder 4"/>
          <p:cNvSpPr>
            <a:spLocks noGrp="1"/>
          </p:cNvSpPr>
          <p:nvPr>
            <p:ph type="sldNum" sz="quarter" idx="11"/>
          </p:nvPr>
        </p:nvSpPr>
        <p:spPr>
          <a:xfrm>
            <a:off x="4191000" y="6534150"/>
            <a:ext cx="838200" cy="261938"/>
          </a:xfrm>
        </p:spPr>
        <p:txBody>
          <a:bodyPr/>
          <a:lstStyle>
            <a:lvl1pPr>
              <a:defRPr/>
            </a:lvl1pPr>
          </a:lstStyle>
          <a:p>
            <a:fld id="{CCBFB003-107A-4501-A81B-D82927C90B43}" type="slidenum">
              <a:rPr lang="en-US"/>
              <a:pPr/>
              <a:t>‹#›</a:t>
            </a:fld>
            <a:endParaRPr lang="en-US"/>
          </a:p>
        </p:txBody>
      </p:sp>
      <p:sp>
        <p:nvSpPr>
          <p:cNvPr id="6" name="Date Placeholder 5"/>
          <p:cNvSpPr>
            <a:spLocks noGrp="1"/>
          </p:cNvSpPr>
          <p:nvPr>
            <p:ph type="dt" sz="half" idx="12"/>
          </p:nvPr>
        </p:nvSpPr>
        <p:spPr>
          <a:xfrm>
            <a:off x="381000" y="6534150"/>
            <a:ext cx="1905000" cy="261938"/>
          </a:xfrm>
        </p:spPr>
        <p:txBody>
          <a:bodyPr/>
          <a:lstStyle>
            <a:lvl1pPr>
              <a:defRPr/>
            </a:lvl1pPr>
          </a:lstStyle>
          <a:p>
            <a:endParaRPr lang="en-US"/>
          </a:p>
        </p:txBody>
      </p:sp>
    </p:spTree>
    <p:extLst>
      <p:ext uri="{BB962C8B-B14F-4D97-AF65-F5344CB8AC3E}">
        <p14:creationId xmlns:p14="http://schemas.microsoft.com/office/powerpoint/2010/main" val="1574805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6D7A2C5A-8E11-43F8-8CF4-BA2B96660CA9}"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07865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www.themegallery.com</a:t>
            </a:r>
          </a:p>
        </p:txBody>
      </p:sp>
      <p:sp>
        <p:nvSpPr>
          <p:cNvPr id="5" name="Slide Number Placeholder 4"/>
          <p:cNvSpPr>
            <a:spLocks noGrp="1"/>
          </p:cNvSpPr>
          <p:nvPr>
            <p:ph type="sldNum" sz="quarter" idx="11"/>
          </p:nvPr>
        </p:nvSpPr>
        <p:spPr/>
        <p:txBody>
          <a:bodyPr/>
          <a:lstStyle>
            <a:lvl1pPr>
              <a:defRPr/>
            </a:lvl1pPr>
          </a:lstStyle>
          <a:p>
            <a:fld id="{48C98B4B-CDC0-488D-B90E-EB114671595C}"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55383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1295400"/>
            <a:ext cx="34480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850" y="1295400"/>
            <a:ext cx="34480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www.themegallery.com</a:t>
            </a:r>
          </a:p>
        </p:txBody>
      </p:sp>
      <p:sp>
        <p:nvSpPr>
          <p:cNvPr id="6" name="Slide Number Placeholder 5"/>
          <p:cNvSpPr>
            <a:spLocks noGrp="1"/>
          </p:cNvSpPr>
          <p:nvPr>
            <p:ph type="sldNum" sz="quarter" idx="11"/>
          </p:nvPr>
        </p:nvSpPr>
        <p:spPr/>
        <p:txBody>
          <a:bodyPr/>
          <a:lstStyle>
            <a:lvl1pPr>
              <a:defRPr/>
            </a:lvl1pPr>
          </a:lstStyle>
          <a:p>
            <a:fld id="{B7AA0CC0-9D67-4875-A643-32CE3AAD14A9}"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53353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www.themegallery.com</a:t>
            </a:r>
          </a:p>
        </p:txBody>
      </p:sp>
      <p:sp>
        <p:nvSpPr>
          <p:cNvPr id="8" name="Slide Number Placeholder 7"/>
          <p:cNvSpPr>
            <a:spLocks noGrp="1"/>
          </p:cNvSpPr>
          <p:nvPr>
            <p:ph type="sldNum" sz="quarter" idx="11"/>
          </p:nvPr>
        </p:nvSpPr>
        <p:spPr/>
        <p:txBody>
          <a:bodyPr/>
          <a:lstStyle>
            <a:lvl1pPr>
              <a:defRPr/>
            </a:lvl1pPr>
          </a:lstStyle>
          <a:p>
            <a:fld id="{5ABE745D-0090-4F0A-91FA-42A5BA780331}"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973981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www.themegallery.com</a:t>
            </a:r>
          </a:p>
        </p:txBody>
      </p:sp>
      <p:sp>
        <p:nvSpPr>
          <p:cNvPr id="4" name="Slide Number Placeholder 3"/>
          <p:cNvSpPr>
            <a:spLocks noGrp="1"/>
          </p:cNvSpPr>
          <p:nvPr>
            <p:ph type="sldNum" sz="quarter" idx="11"/>
          </p:nvPr>
        </p:nvSpPr>
        <p:spPr/>
        <p:txBody>
          <a:bodyPr/>
          <a:lstStyle>
            <a:lvl1pPr>
              <a:defRPr/>
            </a:lvl1pPr>
          </a:lstStyle>
          <a:p>
            <a:fld id="{1F918FE2-2E6A-49A4-A0FC-CD258651C458}"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40388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www.themegallery.com</a:t>
            </a:r>
          </a:p>
        </p:txBody>
      </p:sp>
      <p:sp>
        <p:nvSpPr>
          <p:cNvPr id="3" name="Slide Number Placeholder 2"/>
          <p:cNvSpPr>
            <a:spLocks noGrp="1"/>
          </p:cNvSpPr>
          <p:nvPr>
            <p:ph type="sldNum" sz="quarter" idx="11"/>
          </p:nvPr>
        </p:nvSpPr>
        <p:spPr/>
        <p:txBody>
          <a:bodyPr/>
          <a:lstStyle>
            <a:lvl1pPr>
              <a:defRPr/>
            </a:lvl1pPr>
          </a:lstStyle>
          <a:p>
            <a:fld id="{B6A8E94B-68BF-4267-B1D1-5F6764E416E9}"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24584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www.themegallery.com</a:t>
            </a:r>
          </a:p>
        </p:txBody>
      </p:sp>
      <p:sp>
        <p:nvSpPr>
          <p:cNvPr id="6" name="Slide Number Placeholder 5"/>
          <p:cNvSpPr>
            <a:spLocks noGrp="1"/>
          </p:cNvSpPr>
          <p:nvPr>
            <p:ph type="sldNum" sz="quarter" idx="11"/>
          </p:nvPr>
        </p:nvSpPr>
        <p:spPr/>
        <p:txBody>
          <a:bodyPr/>
          <a:lstStyle>
            <a:lvl1pPr>
              <a:defRPr/>
            </a:lvl1pPr>
          </a:lstStyle>
          <a:p>
            <a:fld id="{AA3960E6-1FCC-40AB-ADE2-FDFC54D3E31C}"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71740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www.themegallery.com</a:t>
            </a:r>
          </a:p>
        </p:txBody>
      </p:sp>
      <p:sp>
        <p:nvSpPr>
          <p:cNvPr id="6" name="Slide Number Placeholder 5"/>
          <p:cNvSpPr>
            <a:spLocks noGrp="1"/>
          </p:cNvSpPr>
          <p:nvPr>
            <p:ph type="sldNum" sz="quarter" idx="11"/>
          </p:nvPr>
        </p:nvSpPr>
        <p:spPr/>
        <p:txBody>
          <a:bodyPr/>
          <a:lstStyle>
            <a:lvl1pPr>
              <a:defRPr/>
            </a:lvl1pPr>
          </a:lstStyle>
          <a:p>
            <a:fld id="{5FFE94B3-AA96-4E35-905E-73C88BA486B4}"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06253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1126" name="Object 102"/>
          <p:cNvGraphicFramePr>
            <a:graphicFrameLocks noChangeAspect="1"/>
          </p:cNvGraphicFramePr>
          <p:nvPr/>
        </p:nvGraphicFramePr>
        <p:xfrm>
          <a:off x="0" y="0"/>
          <a:ext cx="1828800" cy="6858000"/>
        </p:xfrm>
        <a:graphic>
          <a:graphicData uri="http://schemas.openxmlformats.org/presentationml/2006/ole">
            <mc:AlternateContent xmlns:mc="http://schemas.openxmlformats.org/markup-compatibility/2006">
              <mc:Choice xmlns:v="urn:schemas-microsoft-com:vml" Requires="v">
                <p:oleObj spid="_x0000_s1167" name="Image" r:id="rId15" imgW="3301587" imgH="9752381" progId="Photoshop.Image.7">
                  <p:embed/>
                </p:oleObj>
              </mc:Choice>
              <mc:Fallback>
                <p:oleObj name="Image" r:id="rId15" imgW="3301587" imgH="9752381" progId="Photoshop.Image.7">
                  <p:embed/>
                  <p:pic>
                    <p:nvPicPr>
                      <p:cNvPr id="0" name="Object 1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828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gray">
          <a:xfrm>
            <a:off x="1676400" y="1295400"/>
            <a:ext cx="70485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gray">
          <a:xfrm>
            <a:off x="65532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r>
              <a:rPr lang="en-US"/>
              <a:t>www.themegallery.com</a:t>
            </a:r>
          </a:p>
        </p:txBody>
      </p:sp>
      <p:sp>
        <p:nvSpPr>
          <p:cNvPr id="1030" name="Rectangle 6"/>
          <p:cNvSpPr>
            <a:spLocks noGrp="1" noChangeArrowheads="1"/>
          </p:cNvSpPr>
          <p:nvPr>
            <p:ph type="sldNum" sz="quarter" idx="4"/>
          </p:nvPr>
        </p:nvSpPr>
        <p:spPr bwMode="gray">
          <a:xfrm>
            <a:off x="4191000" y="6534150"/>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E813DD5F-D726-4F56-A806-88DD509CF590}" type="slidenum">
              <a:rPr lang="en-US"/>
              <a:pPr/>
              <a:t>‹#›</a:t>
            </a:fld>
            <a:endParaRPr lang="en-US"/>
          </a:p>
        </p:txBody>
      </p:sp>
      <p:sp>
        <p:nvSpPr>
          <p:cNvPr id="1026" name="Rectangle 2"/>
          <p:cNvSpPr>
            <a:spLocks noGrp="1" noChangeArrowheads="1"/>
          </p:cNvSpPr>
          <p:nvPr>
            <p:ph type="title"/>
          </p:nvPr>
        </p:nvSpPr>
        <p:spPr bwMode="gray">
          <a:xfrm>
            <a:off x="609600" y="457200"/>
            <a:ext cx="70866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ctrTitle"/>
          </p:nvPr>
        </p:nvSpPr>
        <p:spPr>
          <a:xfrm>
            <a:off x="2286000" y="1134268"/>
            <a:ext cx="6705600" cy="1513788"/>
          </a:xfrm>
        </p:spPr>
        <p:txBody>
          <a:bodyPr/>
          <a:lstStyle/>
          <a:p>
            <a:r>
              <a:rPr lang="en-US" b="1" dirty="0">
                <a:solidFill>
                  <a:srgbClr val="C00000"/>
                </a:solidFill>
              </a:rPr>
              <a:t>Software Measurement </a:t>
            </a:r>
            <a:r>
              <a:rPr lang="en-US" b="1" dirty="0" smtClean="0">
                <a:solidFill>
                  <a:srgbClr val="C00000"/>
                </a:solidFill>
              </a:rPr>
              <a:t/>
            </a:r>
            <a:br>
              <a:rPr lang="en-US" b="1" dirty="0" smtClean="0">
                <a:solidFill>
                  <a:srgbClr val="C00000"/>
                </a:solidFill>
              </a:rPr>
            </a:br>
            <a:r>
              <a:rPr lang="en-US" b="1" dirty="0" smtClean="0">
                <a:solidFill>
                  <a:srgbClr val="C00000"/>
                </a:solidFill>
              </a:rPr>
              <a:t>and </a:t>
            </a:r>
            <a:r>
              <a:rPr lang="en-US" b="1" dirty="0">
                <a:solidFill>
                  <a:srgbClr val="C00000"/>
                </a:solidFill>
              </a:rPr>
              <a:t>Analysis</a:t>
            </a:r>
          </a:p>
        </p:txBody>
      </p:sp>
      <p:grpSp>
        <p:nvGrpSpPr>
          <p:cNvPr id="70667" name="Group 11"/>
          <p:cNvGrpSpPr>
            <a:grpSpLocks/>
          </p:cNvGrpSpPr>
          <p:nvPr/>
        </p:nvGrpSpPr>
        <p:grpSpPr bwMode="auto">
          <a:xfrm>
            <a:off x="2987097" y="2381718"/>
            <a:ext cx="2936875" cy="296863"/>
            <a:chOff x="2016" y="1180"/>
            <a:chExt cx="1850" cy="187"/>
          </a:xfrm>
        </p:grpSpPr>
        <p:grpSp>
          <p:nvGrpSpPr>
            <p:cNvPr id="70665" name="Group 9"/>
            <p:cNvGrpSpPr>
              <a:grpSpLocks/>
            </p:cNvGrpSpPr>
            <p:nvPr/>
          </p:nvGrpSpPr>
          <p:grpSpPr bwMode="auto">
            <a:xfrm>
              <a:off x="2016" y="1282"/>
              <a:ext cx="1850" cy="85"/>
              <a:chOff x="2016" y="1296"/>
              <a:chExt cx="1850" cy="85"/>
            </a:xfrm>
          </p:grpSpPr>
          <p:sp>
            <p:nvSpPr>
              <p:cNvPr id="70663" name="Line 7"/>
              <p:cNvSpPr>
                <a:spLocks noChangeShapeType="1"/>
              </p:cNvSpPr>
              <p:nvPr/>
            </p:nvSpPr>
            <p:spPr bwMode="gray">
              <a:xfrm>
                <a:off x="2016" y="1344"/>
                <a:ext cx="177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4" name="Oval 8"/>
              <p:cNvSpPr>
                <a:spLocks noChangeArrowheads="1"/>
              </p:cNvSpPr>
              <p:nvPr/>
            </p:nvSpPr>
            <p:spPr bwMode="gray">
              <a:xfrm>
                <a:off x="3792" y="1296"/>
                <a:ext cx="74" cy="85"/>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66" name="Line 10"/>
            <p:cNvSpPr>
              <a:spLocks noChangeShapeType="1"/>
            </p:cNvSpPr>
            <p:nvPr/>
          </p:nvSpPr>
          <p:spPr bwMode="gray">
            <a:xfrm>
              <a:off x="2016" y="1180"/>
              <a:ext cx="0"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673" name="Group 17"/>
          <p:cNvGrpSpPr>
            <a:grpSpLocks/>
          </p:cNvGrpSpPr>
          <p:nvPr/>
        </p:nvGrpSpPr>
        <p:grpSpPr bwMode="auto">
          <a:xfrm>
            <a:off x="6400800" y="989011"/>
            <a:ext cx="2587625" cy="290513"/>
            <a:chOff x="3696" y="672"/>
            <a:chExt cx="1630" cy="183"/>
          </a:xfrm>
        </p:grpSpPr>
        <p:sp>
          <p:nvSpPr>
            <p:cNvPr id="70670" name="Line 14"/>
            <p:cNvSpPr>
              <a:spLocks noChangeShapeType="1"/>
            </p:cNvSpPr>
            <p:nvPr/>
          </p:nvSpPr>
          <p:spPr bwMode="gray">
            <a:xfrm rot="10800000">
              <a:off x="3770" y="710"/>
              <a:ext cx="155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Oval 15"/>
            <p:cNvSpPr>
              <a:spLocks noChangeArrowheads="1"/>
            </p:cNvSpPr>
            <p:nvPr/>
          </p:nvSpPr>
          <p:spPr bwMode="gray">
            <a:xfrm rot="10800000">
              <a:off x="3696" y="672"/>
              <a:ext cx="74" cy="85"/>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2" name="Line 16"/>
            <p:cNvSpPr>
              <a:spLocks noChangeShapeType="1"/>
            </p:cNvSpPr>
            <p:nvPr/>
          </p:nvSpPr>
          <p:spPr bwMode="gray">
            <a:xfrm rot="10800000">
              <a:off x="5323" y="711"/>
              <a:ext cx="0"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57346" name="Picture 2" descr="D:\HIT-hk2-N3\Logo HIT\Logo_New_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3166"/>
            <a:ext cx="3886200" cy="291486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4"/>
          <p:cNvSpPr txBox="1">
            <a:spLocks noChangeArrowheads="1"/>
          </p:cNvSpPr>
          <p:nvPr/>
        </p:nvSpPr>
        <p:spPr bwMode="gray">
          <a:xfrm>
            <a:off x="1905000" y="3058212"/>
            <a:ext cx="6172200" cy="151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400" b="0">
                <a:solidFill>
                  <a:schemeClr val="tx1"/>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a:lstStyle>
          <a:p>
            <a:pPr algn="ctr"/>
            <a:r>
              <a:rPr lang="en-US" b="1" dirty="0"/>
              <a:t>Team Assignment </a:t>
            </a:r>
            <a:r>
              <a:rPr lang="en-US" b="1" dirty="0" smtClean="0"/>
              <a:t>02</a:t>
            </a:r>
          </a:p>
        </p:txBody>
      </p:sp>
      <p:sp>
        <p:nvSpPr>
          <p:cNvPr id="14" name="Rectangle 4"/>
          <p:cNvSpPr txBox="1">
            <a:spLocks noChangeArrowheads="1"/>
          </p:cNvSpPr>
          <p:nvPr/>
        </p:nvSpPr>
        <p:spPr bwMode="gray">
          <a:xfrm>
            <a:off x="1905000" y="4876800"/>
            <a:ext cx="6172200" cy="105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400" b="0">
                <a:solidFill>
                  <a:schemeClr val="tx1"/>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a:lstStyle>
          <a:p>
            <a:pPr algn="ctr"/>
            <a:r>
              <a:rPr lang="en-US" sz="3600" b="1" dirty="0" smtClean="0">
                <a:solidFill>
                  <a:srgbClr val="FF0000"/>
                </a:solidFill>
                <a:latin typeface="MV Boli" pitchFamily="2" charset="0"/>
                <a:cs typeface="MV Boli" pitchFamily="2" charset="0"/>
              </a:rPr>
              <a:t>Team 2 - HIT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0673"/>
                                        </p:tgtEl>
                                        <p:attrNameLst>
                                          <p:attrName>style.visibility</p:attrName>
                                        </p:attrNameLst>
                                      </p:cBhvr>
                                      <p:to>
                                        <p:strVal val="visible"/>
                                      </p:to>
                                    </p:set>
                                    <p:anim calcmode="lin" valueType="num">
                                      <p:cBhvr>
                                        <p:cTn id="7" dur="750" fill="hold"/>
                                        <p:tgtEl>
                                          <p:spTgt spid="70673"/>
                                        </p:tgtEl>
                                        <p:attrNameLst>
                                          <p:attrName>ppt_w</p:attrName>
                                        </p:attrNameLst>
                                      </p:cBhvr>
                                      <p:tavLst>
                                        <p:tav tm="0">
                                          <p:val>
                                            <p:fltVal val="0"/>
                                          </p:val>
                                        </p:tav>
                                        <p:tav tm="100000">
                                          <p:val>
                                            <p:strVal val="#ppt_w"/>
                                          </p:val>
                                        </p:tav>
                                      </p:tavLst>
                                    </p:anim>
                                    <p:anim calcmode="lin" valueType="num">
                                      <p:cBhvr>
                                        <p:cTn id="8" dur="750" fill="hold"/>
                                        <p:tgtEl>
                                          <p:spTgt spid="70673"/>
                                        </p:tgtEl>
                                        <p:attrNameLst>
                                          <p:attrName>ppt_h</p:attrName>
                                        </p:attrNameLst>
                                      </p:cBhvr>
                                      <p:tavLst>
                                        <p:tav tm="0">
                                          <p:val>
                                            <p:fltVal val="0"/>
                                          </p:val>
                                        </p:tav>
                                        <p:tav tm="100000">
                                          <p:val>
                                            <p:strVal val="#ppt_h"/>
                                          </p:val>
                                        </p:tav>
                                      </p:tavLst>
                                    </p:anim>
                                    <p:animEffect transition="in" filter="fade">
                                      <p:cBhvr>
                                        <p:cTn id="9" dur="750"/>
                                        <p:tgtEl>
                                          <p:spTgt spid="70673"/>
                                        </p:tgtEl>
                                      </p:cBhvr>
                                    </p:animEffect>
                                  </p:childTnLst>
                                </p:cTn>
                              </p:par>
                              <p:par>
                                <p:cTn id="10" presetID="53" presetClass="entr" presetSubtype="16" fill="hold" nodeType="withEffect">
                                  <p:stCondLst>
                                    <p:cond delay="0"/>
                                  </p:stCondLst>
                                  <p:childTnLst>
                                    <p:set>
                                      <p:cBhvr>
                                        <p:cTn id="11" dur="1" fill="hold">
                                          <p:stCondLst>
                                            <p:cond delay="0"/>
                                          </p:stCondLst>
                                        </p:cTn>
                                        <p:tgtEl>
                                          <p:spTgt spid="70667"/>
                                        </p:tgtEl>
                                        <p:attrNameLst>
                                          <p:attrName>style.visibility</p:attrName>
                                        </p:attrNameLst>
                                      </p:cBhvr>
                                      <p:to>
                                        <p:strVal val="visible"/>
                                      </p:to>
                                    </p:set>
                                    <p:anim calcmode="lin" valueType="num">
                                      <p:cBhvr>
                                        <p:cTn id="12" dur="750" fill="hold"/>
                                        <p:tgtEl>
                                          <p:spTgt spid="70667"/>
                                        </p:tgtEl>
                                        <p:attrNameLst>
                                          <p:attrName>ppt_w</p:attrName>
                                        </p:attrNameLst>
                                      </p:cBhvr>
                                      <p:tavLst>
                                        <p:tav tm="0">
                                          <p:val>
                                            <p:fltVal val="0"/>
                                          </p:val>
                                        </p:tav>
                                        <p:tav tm="100000">
                                          <p:val>
                                            <p:strVal val="#ppt_w"/>
                                          </p:val>
                                        </p:tav>
                                      </p:tavLst>
                                    </p:anim>
                                    <p:anim calcmode="lin" valueType="num">
                                      <p:cBhvr>
                                        <p:cTn id="13" dur="750" fill="hold"/>
                                        <p:tgtEl>
                                          <p:spTgt spid="70667"/>
                                        </p:tgtEl>
                                        <p:attrNameLst>
                                          <p:attrName>ppt_h</p:attrName>
                                        </p:attrNameLst>
                                      </p:cBhvr>
                                      <p:tavLst>
                                        <p:tav tm="0">
                                          <p:val>
                                            <p:fltVal val="0"/>
                                          </p:val>
                                        </p:tav>
                                        <p:tav tm="100000">
                                          <p:val>
                                            <p:strVal val="#ppt_h"/>
                                          </p:val>
                                        </p:tav>
                                      </p:tavLst>
                                    </p:anim>
                                    <p:animEffect transition="in" filter="fade">
                                      <p:cBhvr>
                                        <p:cTn id="14" dur="750"/>
                                        <p:tgtEl>
                                          <p:spTgt spid="70667"/>
                                        </p:tgtEl>
                                      </p:cBhvr>
                                    </p:animEffect>
                                  </p:childTnLst>
                                </p:cTn>
                              </p:par>
                              <p:par>
                                <p:cTn id="15" presetID="16" presetClass="entr" presetSubtype="21" fill="hold" grpId="0" nodeType="withEffect">
                                  <p:stCondLst>
                                    <p:cond delay="500"/>
                                  </p:stCondLst>
                                  <p:childTnLst>
                                    <p:set>
                                      <p:cBhvr>
                                        <p:cTn id="16" dur="1" fill="hold">
                                          <p:stCondLst>
                                            <p:cond delay="0"/>
                                          </p:stCondLst>
                                        </p:cTn>
                                        <p:tgtEl>
                                          <p:spTgt spid="70660"/>
                                        </p:tgtEl>
                                        <p:attrNameLst>
                                          <p:attrName>style.visibility</p:attrName>
                                        </p:attrNameLst>
                                      </p:cBhvr>
                                      <p:to>
                                        <p:strVal val="visible"/>
                                      </p:to>
                                    </p:set>
                                    <p:animEffect transition="in" filter="barn(inVertical)">
                                      <p:cBhvr>
                                        <p:cTn id="17" dur="1000"/>
                                        <p:tgtEl>
                                          <p:spTgt spid="70660"/>
                                        </p:tgtEl>
                                      </p:cBhvr>
                                    </p:animEffect>
                                  </p:childTnLst>
                                </p:cTn>
                              </p:par>
                              <p:par>
                                <p:cTn id="18" presetID="53" presetClass="entr" presetSubtype="16" fill="hold" grpId="0" nodeType="withEffect">
                                  <p:stCondLst>
                                    <p:cond delay="1000"/>
                                  </p:stCondLst>
                                  <p:childTnLst>
                                    <p:set>
                                      <p:cBhvr>
                                        <p:cTn id="19" dur="1" fill="hold">
                                          <p:stCondLst>
                                            <p:cond delay="0"/>
                                          </p:stCondLst>
                                        </p:cTn>
                                        <p:tgtEl>
                                          <p:spTgt spid="13"/>
                                        </p:tgtEl>
                                        <p:attrNameLst>
                                          <p:attrName>style.visibility</p:attrName>
                                        </p:attrNameLst>
                                      </p:cBhvr>
                                      <p:to>
                                        <p:strVal val="visible"/>
                                      </p:to>
                                    </p:set>
                                    <p:anim calcmode="lin" valueType="num">
                                      <p:cBhvr>
                                        <p:cTn id="20" dur="1000" fill="hold"/>
                                        <p:tgtEl>
                                          <p:spTgt spid="13"/>
                                        </p:tgtEl>
                                        <p:attrNameLst>
                                          <p:attrName>ppt_w</p:attrName>
                                        </p:attrNameLst>
                                      </p:cBhvr>
                                      <p:tavLst>
                                        <p:tav tm="0">
                                          <p:val>
                                            <p:fltVal val="0"/>
                                          </p:val>
                                        </p:tav>
                                        <p:tav tm="100000">
                                          <p:val>
                                            <p:strVal val="#ppt_w"/>
                                          </p:val>
                                        </p:tav>
                                      </p:tavLst>
                                    </p:anim>
                                    <p:anim calcmode="lin" valueType="num">
                                      <p:cBhvr>
                                        <p:cTn id="21" dur="1000" fill="hold"/>
                                        <p:tgtEl>
                                          <p:spTgt spid="13"/>
                                        </p:tgtEl>
                                        <p:attrNameLst>
                                          <p:attrName>ppt_h</p:attrName>
                                        </p:attrNameLst>
                                      </p:cBhvr>
                                      <p:tavLst>
                                        <p:tav tm="0">
                                          <p:val>
                                            <p:fltVal val="0"/>
                                          </p:val>
                                        </p:tav>
                                        <p:tav tm="100000">
                                          <p:val>
                                            <p:strVal val="#ppt_h"/>
                                          </p:val>
                                        </p:tav>
                                      </p:tavLst>
                                    </p:anim>
                                    <p:animEffect transition="in" filter="fade">
                                      <p:cBhvr>
                                        <p:cTn id="22" dur="1000"/>
                                        <p:tgtEl>
                                          <p:spTgt spid="13"/>
                                        </p:tgtEl>
                                      </p:cBhvr>
                                    </p:animEffect>
                                  </p:childTnLst>
                                </p:cTn>
                              </p:par>
                              <p:par>
                                <p:cTn id="23" presetID="14" presetClass="entr" presetSubtype="10" fill="hold" grpId="0" nodeType="withEffect">
                                  <p:stCondLst>
                                    <p:cond delay="100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53" presetClass="entr" presetSubtype="16" fill="hold" nodeType="withEffect">
                                  <p:stCondLst>
                                    <p:cond delay="0"/>
                                  </p:stCondLst>
                                  <p:childTnLst>
                                    <p:set>
                                      <p:cBhvr>
                                        <p:cTn id="27" dur="1" fill="hold">
                                          <p:stCondLst>
                                            <p:cond delay="0"/>
                                          </p:stCondLst>
                                        </p:cTn>
                                        <p:tgtEl>
                                          <p:spTgt spid="57346"/>
                                        </p:tgtEl>
                                        <p:attrNameLst>
                                          <p:attrName>style.visibility</p:attrName>
                                        </p:attrNameLst>
                                      </p:cBhvr>
                                      <p:to>
                                        <p:strVal val="visible"/>
                                      </p:to>
                                    </p:set>
                                    <p:anim calcmode="lin" valueType="num">
                                      <p:cBhvr>
                                        <p:cTn id="28" dur="250" fill="hold"/>
                                        <p:tgtEl>
                                          <p:spTgt spid="57346"/>
                                        </p:tgtEl>
                                        <p:attrNameLst>
                                          <p:attrName>ppt_w</p:attrName>
                                        </p:attrNameLst>
                                      </p:cBhvr>
                                      <p:tavLst>
                                        <p:tav tm="0">
                                          <p:val>
                                            <p:fltVal val="0"/>
                                          </p:val>
                                        </p:tav>
                                        <p:tav tm="100000">
                                          <p:val>
                                            <p:strVal val="#ppt_w"/>
                                          </p:val>
                                        </p:tav>
                                      </p:tavLst>
                                    </p:anim>
                                    <p:anim calcmode="lin" valueType="num">
                                      <p:cBhvr>
                                        <p:cTn id="29" dur="250" fill="hold"/>
                                        <p:tgtEl>
                                          <p:spTgt spid="57346"/>
                                        </p:tgtEl>
                                        <p:attrNameLst>
                                          <p:attrName>ppt_h</p:attrName>
                                        </p:attrNameLst>
                                      </p:cBhvr>
                                      <p:tavLst>
                                        <p:tav tm="0">
                                          <p:val>
                                            <p:fltVal val="0"/>
                                          </p:val>
                                        </p:tav>
                                        <p:tav tm="100000">
                                          <p:val>
                                            <p:strVal val="#ppt_h"/>
                                          </p:val>
                                        </p:tav>
                                      </p:tavLst>
                                    </p:anim>
                                    <p:animEffect transition="in" filter="fade">
                                      <p:cBhvr>
                                        <p:cTn id="30" dur="25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t>
            </a:r>
            <a:r>
              <a:rPr lang="en-US" dirty="0" smtClean="0"/>
              <a:t>Value</a:t>
            </a:r>
            <a:endParaRPr lang="en-US" dirty="0"/>
          </a:p>
        </p:txBody>
      </p:sp>
      <p:sp>
        <p:nvSpPr>
          <p:cNvPr id="3" name="Content Placeholder 2"/>
          <p:cNvSpPr>
            <a:spLocks noGrp="1"/>
          </p:cNvSpPr>
          <p:nvPr>
            <p:ph idx="1"/>
          </p:nvPr>
        </p:nvSpPr>
        <p:spPr>
          <a:xfrm>
            <a:off x="1676400" y="1752600"/>
            <a:ext cx="7048500" cy="3505200"/>
          </a:xfrm>
        </p:spPr>
        <p:txBody>
          <a:bodyPr/>
          <a:lstStyle/>
          <a:p>
            <a:pPr lvl="0"/>
            <a:r>
              <a:rPr lang="en-US" dirty="0"/>
              <a:t>Cross-sell products and services to utilize reasonable resources of the ABC system, providing maximum profit</a:t>
            </a:r>
          </a:p>
          <a:p>
            <a:pPr lvl="0"/>
            <a:r>
              <a:rPr lang="en-US" dirty="0"/>
              <a:t>Build an integrated, web enabled issue and action item logging and tracking application for a new ABC Systems customer. This will fill a critical gap in today’s project management tools industry and provide profit for ABC systems</a:t>
            </a:r>
          </a:p>
          <a:p>
            <a:endParaRPr lang="en-US" dirty="0"/>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3574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086600" cy="487363"/>
          </a:xfrm>
        </p:spPr>
        <p:txBody>
          <a:bodyPr/>
          <a:lstStyle/>
          <a:p>
            <a:r>
              <a:rPr lang="en-US" dirty="0"/>
              <a:t>Business Value</a:t>
            </a:r>
          </a:p>
        </p:txBody>
      </p:sp>
      <p:sp>
        <p:nvSpPr>
          <p:cNvPr id="3" name="Content Placeholder 2"/>
          <p:cNvSpPr>
            <a:spLocks noGrp="1"/>
          </p:cNvSpPr>
          <p:nvPr>
            <p:ph idx="1"/>
          </p:nvPr>
        </p:nvSpPr>
        <p:spPr>
          <a:xfrm>
            <a:off x="1676400" y="2133600"/>
            <a:ext cx="7048500" cy="3048000"/>
          </a:xfrm>
        </p:spPr>
        <p:txBody>
          <a:bodyPr/>
          <a:lstStyle/>
          <a:p>
            <a:pPr lvl="0"/>
            <a:r>
              <a:rPr lang="en-US" dirty="0"/>
              <a:t>Build and nurture long-term partnerships with ABC’s customers.</a:t>
            </a:r>
          </a:p>
          <a:p>
            <a:pPr lvl="0"/>
            <a:r>
              <a:rPr lang="en-US" dirty="0"/>
              <a:t>Be regarded as a premier provider of PMT solutions, develop a high quality architecture, toolkit and components</a:t>
            </a:r>
          </a:p>
          <a:p>
            <a:pPr lvl="0"/>
            <a:r>
              <a:rPr lang="en-US" dirty="0"/>
              <a:t>Regain the trust of customers after the Matador project, completed Viking project in time and cost with high quality</a:t>
            </a:r>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3574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56349" y="152400"/>
            <a:ext cx="5544963" cy="762000"/>
          </a:xfrm>
        </p:spPr>
        <p:txBody>
          <a:bodyPr/>
          <a:lstStyle/>
          <a:p>
            <a:r>
              <a:rPr lang="en-US" sz="5400" dirty="0">
                <a:solidFill>
                  <a:schemeClr val="accent1">
                    <a:lumMod val="25000"/>
                  </a:schemeClr>
                </a:solidFill>
                <a:latin typeface="Arial" pitchFamily="34" charset="0"/>
                <a:cs typeface="Arial" pitchFamily="34" charset="0"/>
              </a:rPr>
              <a:t>Contents</a:t>
            </a:r>
          </a:p>
        </p:txBody>
      </p:sp>
      <p:grpSp>
        <p:nvGrpSpPr>
          <p:cNvPr id="31" name="Group 3"/>
          <p:cNvGrpSpPr>
            <a:grpSpLocks/>
          </p:cNvGrpSpPr>
          <p:nvPr/>
        </p:nvGrpSpPr>
        <p:grpSpPr bwMode="auto">
          <a:xfrm>
            <a:off x="2041194" y="2511425"/>
            <a:ext cx="6149975" cy="688975"/>
            <a:chOff x="720" y="1392"/>
            <a:chExt cx="4058" cy="480"/>
          </a:xfrm>
          <a:solidFill>
            <a:schemeClr val="accent5">
              <a:lumMod val="25000"/>
            </a:schemeClr>
          </a:solidFill>
        </p:grpSpPr>
        <p:sp>
          <p:nvSpPr>
            <p:cNvPr id="32" name="AutoShape 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33" name="Group 5"/>
            <p:cNvGrpSpPr>
              <a:grpSpLocks/>
            </p:cNvGrpSpPr>
            <p:nvPr/>
          </p:nvGrpSpPr>
          <p:grpSpPr bwMode="auto">
            <a:xfrm>
              <a:off x="730" y="1407"/>
              <a:ext cx="4043" cy="444"/>
              <a:chOff x="744" y="1407"/>
              <a:chExt cx="3988" cy="444"/>
            </a:xfrm>
            <a:grpFill/>
          </p:grpSpPr>
          <p:sp>
            <p:nvSpPr>
              <p:cNvPr id="34" name="AutoShape 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35" name="AutoShape 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36" name="Group 8"/>
          <p:cNvGrpSpPr>
            <a:grpSpLocks/>
          </p:cNvGrpSpPr>
          <p:nvPr/>
        </p:nvGrpSpPr>
        <p:grpSpPr bwMode="auto">
          <a:xfrm>
            <a:off x="2041194" y="3757613"/>
            <a:ext cx="6149975" cy="688975"/>
            <a:chOff x="720" y="1392"/>
            <a:chExt cx="4058" cy="480"/>
          </a:xfrm>
          <a:solidFill>
            <a:schemeClr val="accent1"/>
          </a:solidFill>
        </p:grpSpPr>
        <p:sp>
          <p:nvSpPr>
            <p:cNvPr id="37" name="AutoShape 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38" name="Group 10"/>
            <p:cNvGrpSpPr>
              <a:grpSpLocks/>
            </p:cNvGrpSpPr>
            <p:nvPr/>
          </p:nvGrpSpPr>
          <p:grpSpPr bwMode="auto">
            <a:xfrm>
              <a:off x="730" y="1407"/>
              <a:ext cx="4043" cy="444"/>
              <a:chOff x="744" y="1407"/>
              <a:chExt cx="3988" cy="444"/>
            </a:xfrm>
            <a:grpFill/>
          </p:grpSpPr>
          <p:sp>
            <p:nvSpPr>
              <p:cNvPr id="39" name="AutoShape 1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40" name="AutoShape 1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grpSp>
        <p:nvGrpSpPr>
          <p:cNvPr id="41" name="Group 13"/>
          <p:cNvGrpSpPr>
            <a:grpSpLocks/>
          </p:cNvGrpSpPr>
          <p:nvPr/>
        </p:nvGrpSpPr>
        <p:grpSpPr bwMode="auto">
          <a:xfrm>
            <a:off x="2041194" y="4954588"/>
            <a:ext cx="6149975" cy="688975"/>
            <a:chOff x="720" y="1392"/>
            <a:chExt cx="4058" cy="480"/>
          </a:xfrm>
          <a:solidFill>
            <a:schemeClr val="accent5">
              <a:lumMod val="25000"/>
            </a:schemeClr>
          </a:solidFill>
        </p:grpSpPr>
        <p:sp>
          <p:nvSpPr>
            <p:cNvPr id="42" name="AutoShape 1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43" name="Group 15"/>
            <p:cNvGrpSpPr>
              <a:grpSpLocks/>
            </p:cNvGrpSpPr>
            <p:nvPr/>
          </p:nvGrpSpPr>
          <p:grpSpPr bwMode="auto">
            <a:xfrm>
              <a:off x="730" y="1407"/>
              <a:ext cx="4043" cy="444"/>
              <a:chOff x="744" y="1407"/>
              <a:chExt cx="3988" cy="444"/>
            </a:xfrm>
            <a:grpFill/>
          </p:grpSpPr>
          <p:sp>
            <p:nvSpPr>
              <p:cNvPr id="44" name="AutoShape 1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45" name="AutoShape 1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46" name="Group 18"/>
          <p:cNvGrpSpPr>
            <a:grpSpLocks/>
          </p:cNvGrpSpPr>
          <p:nvPr/>
        </p:nvGrpSpPr>
        <p:grpSpPr bwMode="auto">
          <a:xfrm>
            <a:off x="2041194" y="1385698"/>
            <a:ext cx="6149975" cy="688975"/>
            <a:chOff x="720" y="1392"/>
            <a:chExt cx="4058" cy="480"/>
          </a:xfrm>
        </p:grpSpPr>
        <p:sp>
          <p:nvSpPr>
            <p:cNvPr id="47" name="AutoShape 1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48" name="Group 20"/>
            <p:cNvGrpSpPr>
              <a:grpSpLocks/>
            </p:cNvGrpSpPr>
            <p:nvPr/>
          </p:nvGrpSpPr>
          <p:grpSpPr bwMode="auto">
            <a:xfrm>
              <a:off x="730" y="1407"/>
              <a:ext cx="4043" cy="444"/>
              <a:chOff x="744" y="1407"/>
              <a:chExt cx="3988" cy="444"/>
            </a:xfrm>
          </p:grpSpPr>
          <p:sp>
            <p:nvSpPr>
              <p:cNvPr id="49" name="AutoShape 2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50" name="AutoShape 2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sp>
        <p:nvSpPr>
          <p:cNvPr id="51" name="Text Box 23"/>
          <p:cNvSpPr txBox="1">
            <a:spLocks noChangeArrowheads="1"/>
          </p:cNvSpPr>
          <p:nvPr/>
        </p:nvSpPr>
        <p:spPr bwMode="white">
          <a:xfrm>
            <a:off x="2507918" y="1499998"/>
            <a:ext cx="58594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Description </a:t>
            </a:r>
            <a:endParaRPr lang="en-US" sz="2400" b="1" dirty="0">
              <a:solidFill>
                <a:schemeClr val="bg1"/>
              </a:solidFill>
              <a:cs typeface="Arial" charset="0"/>
            </a:endParaRPr>
          </a:p>
        </p:txBody>
      </p:sp>
      <p:sp>
        <p:nvSpPr>
          <p:cNvPr id="52" name="Text Box 24"/>
          <p:cNvSpPr txBox="1">
            <a:spLocks noChangeArrowheads="1"/>
          </p:cNvSpPr>
          <p:nvPr/>
        </p:nvSpPr>
        <p:spPr bwMode="white">
          <a:xfrm>
            <a:off x="2938115" y="2619375"/>
            <a:ext cx="4377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Scope </a:t>
            </a:r>
            <a:endParaRPr lang="en-US" sz="2400" b="1" dirty="0">
              <a:solidFill>
                <a:schemeClr val="bg1"/>
              </a:solidFill>
              <a:cs typeface="Arial" charset="0"/>
            </a:endParaRPr>
          </a:p>
        </p:txBody>
      </p:sp>
      <p:sp>
        <p:nvSpPr>
          <p:cNvPr id="53" name="Text Box 25"/>
          <p:cNvSpPr txBox="1">
            <a:spLocks noChangeArrowheads="1"/>
          </p:cNvSpPr>
          <p:nvPr/>
        </p:nvSpPr>
        <p:spPr bwMode="white">
          <a:xfrm>
            <a:off x="2519031" y="385921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vi-VN" sz="2400" dirty="0" smtClean="0">
                <a:solidFill>
                  <a:schemeClr val="bg1"/>
                </a:solidFill>
                <a:cs typeface="Arial" charset="0"/>
              </a:rPr>
              <a:t>Business </a:t>
            </a:r>
            <a:r>
              <a:rPr lang="vi-VN" sz="2400" dirty="0">
                <a:solidFill>
                  <a:schemeClr val="bg1"/>
                </a:solidFill>
                <a:cs typeface="Arial" charset="0"/>
              </a:rPr>
              <a:t>Value</a:t>
            </a:r>
            <a:endParaRPr lang="vi-VN" sz="2400" b="1" dirty="0">
              <a:solidFill>
                <a:schemeClr val="bg1"/>
              </a:solidFill>
              <a:cs typeface="Arial" charset="0"/>
            </a:endParaRPr>
          </a:p>
        </p:txBody>
      </p:sp>
      <p:sp>
        <p:nvSpPr>
          <p:cNvPr id="54" name="Text Box 26"/>
          <p:cNvSpPr txBox="1">
            <a:spLocks noChangeArrowheads="1"/>
          </p:cNvSpPr>
          <p:nvPr/>
        </p:nvSpPr>
        <p:spPr bwMode="white">
          <a:xfrm>
            <a:off x="2519031" y="504666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Measurement</a:t>
            </a:r>
            <a:endParaRPr lang="en-US" sz="2400" b="1" dirty="0">
              <a:solidFill>
                <a:schemeClr val="bg1"/>
              </a:solidFill>
              <a:cs typeface="Arial" charset="0"/>
            </a:endParaRPr>
          </a:p>
        </p:txBody>
      </p:sp>
      <p:pic>
        <p:nvPicPr>
          <p:cNvPr id="55"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41169" y="4918075"/>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57044" y="3732213"/>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06829" y="2448818"/>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45931" y="1380936"/>
            <a:ext cx="917165" cy="949325"/>
          </a:xfrm>
          <a:prstGeom prst="rect">
            <a:avLst/>
          </a:prstGeom>
          <a:noFill/>
          <a:extLst>
            <a:ext uri="{909E8E84-426E-40DD-AFC4-6F175D3DCCD1}">
              <a14:hiddenFill xmlns:a14="http://schemas.microsoft.com/office/drawing/2010/main">
                <a:solidFill>
                  <a:srgbClr val="FFFFFF"/>
                </a:solidFill>
              </a14:hiddenFill>
            </a:ext>
          </a:extLst>
        </p:spPr>
      </p:pic>
      <p:sp>
        <p:nvSpPr>
          <p:cNvPr id="59" name="Text Box 31"/>
          <p:cNvSpPr txBox="1">
            <a:spLocks noChangeArrowheads="1"/>
          </p:cNvSpPr>
          <p:nvPr/>
        </p:nvSpPr>
        <p:spPr bwMode="white">
          <a:xfrm>
            <a:off x="2187244" y="505460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4</a:t>
            </a:r>
          </a:p>
        </p:txBody>
      </p:sp>
      <p:sp>
        <p:nvSpPr>
          <p:cNvPr id="60" name="Text Box 32"/>
          <p:cNvSpPr txBox="1">
            <a:spLocks noChangeArrowheads="1"/>
          </p:cNvSpPr>
          <p:nvPr/>
        </p:nvSpPr>
        <p:spPr bwMode="white">
          <a:xfrm>
            <a:off x="2166607" y="1477773"/>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1</a:t>
            </a:r>
          </a:p>
        </p:txBody>
      </p:sp>
      <p:sp>
        <p:nvSpPr>
          <p:cNvPr id="61" name="Text Box 33"/>
          <p:cNvSpPr txBox="1">
            <a:spLocks noChangeArrowheads="1"/>
          </p:cNvSpPr>
          <p:nvPr/>
        </p:nvSpPr>
        <p:spPr bwMode="white">
          <a:xfrm>
            <a:off x="2179307" y="2598738"/>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2</a:t>
            </a:r>
          </a:p>
        </p:txBody>
      </p:sp>
      <p:sp>
        <p:nvSpPr>
          <p:cNvPr id="62" name="Text Box 34"/>
          <p:cNvSpPr txBox="1">
            <a:spLocks noChangeArrowheads="1"/>
          </p:cNvSpPr>
          <p:nvPr/>
        </p:nvSpPr>
        <p:spPr bwMode="white">
          <a:xfrm>
            <a:off x="2179307" y="386715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3</a:t>
            </a:r>
          </a:p>
        </p:txBody>
      </p:sp>
      <p:sp>
        <p:nvSpPr>
          <p:cNvPr id="79" name="Notched Right Arrow 78"/>
          <p:cNvSpPr/>
          <p:nvPr/>
        </p:nvSpPr>
        <p:spPr bwMode="auto">
          <a:xfrm>
            <a:off x="828421" y="5059373"/>
            <a:ext cx="978408" cy="484632"/>
          </a:xfrm>
          <a:prstGeom prst="notchedRightArrow">
            <a:avLst/>
          </a:prstGeom>
          <a:solidFill>
            <a:srgbClr val="002060"/>
          </a:solidFill>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81" name="Picture 2" descr="D:\HIT-hk2-N3\Logo HIT\Logo_New_N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608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arn(inVertical)">
                                      <p:cBhvr>
                                        <p:cTn id="7" dur="500"/>
                                        <p:tgtEl>
                                          <p:spTgt spid="79"/>
                                        </p:tgtEl>
                                      </p:cBhvr>
                                    </p:animEffect>
                                  </p:childTnLst>
                                </p:cTn>
                              </p:par>
                              <p:par>
                                <p:cTn id="8" presetID="53" presetClass="entr" presetSubtype="16"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 calcmode="lin" valueType="num">
                                      <p:cBhvr>
                                        <p:cTn id="10" dur="500" fill="hold"/>
                                        <p:tgtEl>
                                          <p:spTgt spid="81"/>
                                        </p:tgtEl>
                                        <p:attrNameLst>
                                          <p:attrName>ppt_w</p:attrName>
                                        </p:attrNameLst>
                                      </p:cBhvr>
                                      <p:tavLst>
                                        <p:tav tm="0">
                                          <p:val>
                                            <p:fltVal val="0"/>
                                          </p:val>
                                        </p:tav>
                                        <p:tav tm="100000">
                                          <p:val>
                                            <p:strVal val="#ppt_w"/>
                                          </p:val>
                                        </p:tav>
                                      </p:tavLst>
                                    </p:anim>
                                    <p:anim calcmode="lin" valueType="num">
                                      <p:cBhvr>
                                        <p:cTn id="11" dur="500" fill="hold"/>
                                        <p:tgtEl>
                                          <p:spTgt spid="81"/>
                                        </p:tgtEl>
                                        <p:attrNameLst>
                                          <p:attrName>ppt_h</p:attrName>
                                        </p:attrNameLst>
                                      </p:cBhvr>
                                      <p:tavLst>
                                        <p:tav tm="0">
                                          <p:val>
                                            <p:fltVal val="0"/>
                                          </p:val>
                                        </p:tav>
                                        <p:tav tm="100000">
                                          <p:val>
                                            <p:strVal val="#ppt_h"/>
                                          </p:val>
                                        </p:tav>
                                      </p:tavLst>
                                    </p:anim>
                                    <p:animEffect transition="in" filter="fade">
                                      <p:cBhvr>
                                        <p:cTn id="12" dur="500"/>
                                        <p:tgtEl>
                                          <p:spTgt spid="81"/>
                                        </p:tgtEl>
                                      </p:cBhvr>
                                    </p:animEffect>
                                  </p:childTnLst>
                                </p:cTn>
                              </p:par>
                              <p:par>
                                <p:cTn id="13" presetID="16" presetClass="emph" presetSubtype="0" fill="hold" nodeType="withEffect">
                                  <p:stCondLst>
                                    <p:cond delay="1000"/>
                                  </p:stCondLst>
                                  <p:iterate type="lt">
                                    <p:tmPct val="4000"/>
                                  </p:iterate>
                                  <p:childTnLst>
                                    <p:set>
                                      <p:cBhvr override="childStyle">
                                        <p:cTn id="14" dur="2250" fill="hold"/>
                                        <p:tgtEl>
                                          <p:spTgt spid="54">
                                            <p:txEl>
                                              <p:pRg st="0" end="0"/>
                                            </p:txEl>
                                          </p:spTgt>
                                        </p:tgtEl>
                                        <p:attrNameLst>
                                          <p:attrName>style.color</p:attrName>
                                        </p:attrNameLst>
                                      </p:cBhvr>
                                      <p:to>
                                        <p:clrVal>
                                          <a:srgbClr val="FFFF00"/>
                                        </p:clrVal>
                                      </p:to>
                                    </p:set>
                                    <p:set>
                                      <p:cBhvr>
                                        <p:cTn id="15" dur="2250" fill="hold"/>
                                        <p:tgtEl>
                                          <p:spTgt spid="54">
                                            <p:txEl>
                                              <p:pRg st="0" end="0"/>
                                            </p:txEl>
                                          </p:spTgt>
                                        </p:tgtEl>
                                        <p:attrNameLst>
                                          <p:attrName>fillcolor</p:attrName>
                                        </p:attrNameLst>
                                      </p:cBhvr>
                                      <p:to>
                                        <p:clrVal>
                                          <a:srgbClr val="FFFF00"/>
                                        </p:clrVal>
                                      </p:to>
                                    </p:set>
                                    <p:set>
                                      <p:cBhvr>
                                        <p:cTn id="16" dur="2250" fill="hold"/>
                                        <p:tgtEl>
                                          <p:spTgt spid="5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933"/>
            <a:ext cx="7086600" cy="487363"/>
          </a:xfrm>
        </p:spPr>
        <p:txBody>
          <a:bodyPr/>
          <a:lstStyle/>
          <a:p>
            <a:r>
              <a:rPr lang="en-US" dirty="0" smtClean="0"/>
              <a:t>Measurement</a:t>
            </a:r>
            <a:endParaRPr lang="en-US" dirty="0"/>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949090705"/>
              </p:ext>
            </p:extLst>
          </p:nvPr>
        </p:nvGraphicFramePr>
        <p:xfrm>
          <a:off x="304799" y="1066800"/>
          <a:ext cx="8776902" cy="8395970"/>
        </p:xfrm>
        <a:graphic>
          <a:graphicData uri="http://schemas.openxmlformats.org/drawingml/2006/table">
            <a:tbl>
              <a:tblPr firstRow="1" firstCol="1" bandRow="1" bandCol="1">
                <a:tableStyleId>{5C22544A-7EE6-4342-B048-85BDC9FD1C3A}</a:tableStyleId>
              </a:tblPr>
              <a:tblGrid>
                <a:gridCol w="426558"/>
                <a:gridCol w="1072538"/>
                <a:gridCol w="1356910"/>
                <a:gridCol w="2568121"/>
                <a:gridCol w="1711495"/>
                <a:gridCol w="1641280"/>
              </a:tblGrid>
              <a:tr h="200815">
                <a:tc>
                  <a:txBody>
                    <a:bodyPr/>
                    <a:lstStyle/>
                    <a:p>
                      <a:pPr marL="0" marR="0">
                        <a:lnSpc>
                          <a:spcPct val="115000"/>
                        </a:lnSpc>
                        <a:spcBef>
                          <a:spcPts val="0"/>
                        </a:spcBef>
                        <a:spcAft>
                          <a:spcPts val="1000"/>
                        </a:spcAft>
                      </a:pPr>
                      <a:r>
                        <a:rPr lang="en-US" sz="1600" dirty="0">
                          <a:effectLst/>
                        </a:rPr>
                        <a:t>No</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Goal</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Question</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Measure</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Metric</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Description</a:t>
                      </a:r>
                      <a:endParaRPr lang="en-US" sz="1600" dirty="0">
                        <a:effectLst/>
                        <a:latin typeface="Calibri"/>
                        <a:ea typeface="Calibri"/>
                        <a:cs typeface="Times New Roman"/>
                      </a:endParaRPr>
                    </a:p>
                  </a:txBody>
                  <a:tcPr marL="59635" marR="59635" marT="0" marB="0"/>
                </a:tc>
              </a:tr>
              <a:tr h="1495926">
                <a:tc>
                  <a:txBody>
                    <a:bodyPr/>
                    <a:lstStyle/>
                    <a:p>
                      <a:pPr marL="0" marR="0">
                        <a:lnSpc>
                          <a:spcPct val="115000"/>
                        </a:lnSpc>
                        <a:spcBef>
                          <a:spcPts val="0"/>
                        </a:spcBef>
                        <a:spcAft>
                          <a:spcPts val="1000"/>
                        </a:spcAft>
                      </a:pPr>
                      <a:r>
                        <a:rPr lang="en-US" sz="1600">
                          <a:effectLst/>
                        </a:rPr>
                        <a:t>1</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Schedule</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How do you know the schedule on time?</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smtClean="0">
                          <a:effectLst/>
                        </a:rPr>
                        <a:t>- The actual progress (measured by person-month): A</a:t>
                      </a:r>
                    </a:p>
                    <a:p>
                      <a:pPr marL="0" marR="0">
                        <a:lnSpc>
                          <a:spcPct val="115000"/>
                        </a:lnSpc>
                        <a:spcBef>
                          <a:spcPts val="0"/>
                        </a:spcBef>
                        <a:spcAft>
                          <a:spcPts val="1000"/>
                        </a:spcAft>
                      </a:pPr>
                      <a:r>
                        <a:rPr lang="en-US" sz="1600" smtClean="0">
                          <a:effectLst/>
                        </a:rPr>
                        <a:t>- The estimate progress (measured by person-month): E</a:t>
                      </a:r>
                    </a:p>
                    <a:p>
                      <a:pPr marL="0" marR="0">
                        <a:lnSpc>
                          <a:spcPct val="115000"/>
                        </a:lnSpc>
                        <a:spcBef>
                          <a:spcPts val="0"/>
                        </a:spcBef>
                        <a:spcAft>
                          <a:spcPts val="1000"/>
                        </a:spcAft>
                      </a:pPr>
                      <a:r>
                        <a:rPr lang="en-US" sz="1600" smtClean="0">
                          <a:effectLst/>
                        </a:rPr>
                        <a:t>- Deviation of the progress estimate (measured by %): D</a:t>
                      </a:r>
                    </a:p>
                  </a:txBody>
                  <a:tcPr marL="59635" marR="59635" marT="0" marB="0"/>
                </a:tc>
                <a:tc>
                  <a:txBody>
                    <a:bodyPr/>
                    <a:lstStyle/>
                    <a:p>
                      <a:pPr marL="0" marR="0" algn="ctr">
                        <a:lnSpc>
                          <a:spcPct val="115000"/>
                        </a:lnSpc>
                        <a:spcBef>
                          <a:spcPts val="0"/>
                        </a:spcBef>
                        <a:spcAft>
                          <a:spcPts val="1000"/>
                        </a:spcAft>
                      </a:pPr>
                      <a:r>
                        <a:rPr lang="en-US" sz="1600" dirty="0">
                          <a:effectLst/>
                        </a:rPr>
                        <a:t> </a:t>
                      </a:r>
                    </a:p>
                    <a:p>
                      <a:pPr marL="0" marR="0" algn="ctr">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Provides information on how well the project is performing with respect to its schedule.</a:t>
                      </a:r>
                      <a:endParaRPr lang="en-US" sz="1600" dirty="0">
                        <a:effectLst/>
                        <a:latin typeface="Calibri"/>
                        <a:ea typeface="Calibri"/>
                        <a:cs typeface="Times New Roman"/>
                      </a:endParaRPr>
                    </a:p>
                  </a:txBody>
                  <a:tcPr marL="59635" marR="59635" marT="0" marB="0"/>
                </a:tc>
              </a:tr>
              <a:tr h="1597662">
                <a:tc>
                  <a:txBody>
                    <a:bodyPr/>
                    <a:lstStyle/>
                    <a:p>
                      <a:pPr marL="0" marR="0">
                        <a:lnSpc>
                          <a:spcPct val="115000"/>
                        </a:lnSpc>
                        <a:spcBef>
                          <a:spcPts val="0"/>
                        </a:spcBef>
                        <a:spcAft>
                          <a:spcPts val="1000"/>
                        </a:spcAft>
                      </a:pPr>
                      <a:r>
                        <a:rPr lang="en-US" sz="1600">
                          <a:effectLst/>
                        </a:rPr>
                        <a:t>2</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Risk</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How is the risk management process</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smtClean="0">
                          <a:effectLst/>
                          <a:latin typeface="Calibri"/>
                          <a:ea typeface="Calibri"/>
                          <a:cs typeface="Times New Roman"/>
                        </a:rPr>
                        <a:t>- Numbers of risk identified (measured by risks): E</a:t>
                      </a:r>
                    </a:p>
                    <a:p>
                      <a:pPr marL="0" marR="0">
                        <a:lnSpc>
                          <a:spcPct val="115000"/>
                        </a:lnSpc>
                        <a:spcBef>
                          <a:spcPts val="0"/>
                        </a:spcBef>
                        <a:spcAft>
                          <a:spcPts val="1000"/>
                        </a:spcAft>
                      </a:pPr>
                      <a:r>
                        <a:rPr lang="en-US" sz="1600" smtClean="0">
                          <a:effectLst/>
                          <a:latin typeface="Calibri"/>
                          <a:ea typeface="Calibri"/>
                          <a:cs typeface="Times New Roman"/>
                        </a:rPr>
                        <a:t>- Numbers of problem occurred during all process (measured by risks): A</a:t>
                      </a:r>
                    </a:p>
                    <a:p>
                      <a:pPr marL="0" marR="0">
                        <a:lnSpc>
                          <a:spcPct val="115000"/>
                        </a:lnSpc>
                        <a:spcBef>
                          <a:spcPts val="0"/>
                        </a:spcBef>
                        <a:spcAft>
                          <a:spcPts val="1000"/>
                        </a:spcAft>
                      </a:pPr>
                      <a:r>
                        <a:rPr lang="en-US" sz="1600" smtClean="0">
                          <a:effectLst/>
                          <a:latin typeface="Calibri"/>
                          <a:ea typeface="Calibri"/>
                          <a:cs typeface="Times New Roman"/>
                        </a:rPr>
                        <a:t>- Deviation of the risk estimate (measured by %): D</a:t>
                      </a:r>
                    </a:p>
                    <a:p>
                      <a:pPr marL="0" marR="0">
                        <a:lnSpc>
                          <a:spcPct val="115000"/>
                        </a:lnSpc>
                        <a:spcBef>
                          <a:spcPts val="0"/>
                        </a:spcBef>
                        <a:spcAft>
                          <a:spcPts val="1000"/>
                        </a:spcAft>
                      </a:pP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 </a:t>
                      </a:r>
                      <a:endParaRPr lang="en-US" sz="16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Know how much efficiency of the risk management process</a:t>
                      </a:r>
                      <a:endParaRPr lang="en-US" sz="1600" dirty="0">
                        <a:effectLst/>
                        <a:latin typeface="Calibri"/>
                        <a:ea typeface="Calibri"/>
                        <a:cs typeface="Times New Roman"/>
                      </a:endParaRPr>
                    </a:p>
                  </a:txBody>
                  <a:tcPr marL="59635" marR="59635" marT="0" marB="0"/>
                </a:tc>
              </a:tr>
              <a:tr h="1495926">
                <a:tc>
                  <a:txBody>
                    <a:bodyPr/>
                    <a:lstStyle/>
                    <a:p>
                      <a:pPr marL="0" marR="0">
                        <a:lnSpc>
                          <a:spcPct val="115000"/>
                        </a:lnSpc>
                        <a:spcBef>
                          <a:spcPts val="0"/>
                        </a:spcBef>
                        <a:spcAft>
                          <a:spcPts val="1000"/>
                        </a:spcAft>
                      </a:pPr>
                      <a:r>
                        <a:rPr lang="en-US" sz="1600">
                          <a:effectLst/>
                        </a:rPr>
                        <a:t>3</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Cost</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a:effectLst/>
                        </a:rPr>
                        <a:t>How do you know the cost estimation is accurate?</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smtClean="0">
                          <a:effectLst/>
                        </a:rPr>
                        <a:t>- The actual cost (measured by person-month): A</a:t>
                      </a:r>
                    </a:p>
                    <a:p>
                      <a:pPr marL="0" marR="0">
                        <a:lnSpc>
                          <a:spcPct val="115000"/>
                        </a:lnSpc>
                        <a:spcBef>
                          <a:spcPts val="0"/>
                        </a:spcBef>
                        <a:spcAft>
                          <a:spcPts val="1000"/>
                        </a:spcAft>
                      </a:pPr>
                      <a:r>
                        <a:rPr lang="en-US" sz="1600" smtClean="0">
                          <a:effectLst/>
                        </a:rPr>
                        <a:t>- The estimated cost (measured by person-month): E</a:t>
                      </a:r>
                    </a:p>
                    <a:p>
                      <a:pPr marL="0" marR="0">
                        <a:lnSpc>
                          <a:spcPct val="115000"/>
                        </a:lnSpc>
                        <a:spcBef>
                          <a:spcPts val="0"/>
                        </a:spcBef>
                        <a:spcAft>
                          <a:spcPts val="1000"/>
                        </a:spcAft>
                      </a:pPr>
                      <a:r>
                        <a:rPr lang="en-US" sz="1600" smtClean="0">
                          <a:effectLst/>
                        </a:rPr>
                        <a:t>- Deviation of the cost estimate (measured by %): D</a:t>
                      </a:r>
                    </a:p>
                  </a:txBody>
                  <a:tcPr marL="59635" marR="59635" marT="0" marB="0"/>
                </a:tc>
                <a:tc>
                  <a:txBody>
                    <a:bodyPr/>
                    <a:lstStyle/>
                    <a:p>
                      <a:pPr marL="0" marR="0" algn="ctr">
                        <a:lnSpc>
                          <a:spcPct val="115000"/>
                        </a:lnSpc>
                        <a:spcBef>
                          <a:spcPts val="0"/>
                        </a:spcBef>
                        <a:spcAft>
                          <a:spcPts val="1000"/>
                        </a:spcAft>
                      </a:pPr>
                      <a:r>
                        <a:rPr lang="en-US" sz="1600">
                          <a:effectLst/>
                        </a:rPr>
                        <a:t> </a:t>
                      </a:r>
                    </a:p>
                    <a:p>
                      <a:pPr marL="0" marR="0" algn="ctr">
                        <a:lnSpc>
                          <a:spcPct val="115000"/>
                        </a:lnSpc>
                        <a:spcBef>
                          <a:spcPts val="0"/>
                        </a:spcBef>
                        <a:spcAft>
                          <a:spcPts val="1000"/>
                        </a:spcAft>
                      </a:pPr>
                      <a:r>
                        <a:rPr lang="en-US" sz="1600">
                          <a:effectLst/>
                        </a:rPr>
                        <a:t> </a:t>
                      </a:r>
                      <a:endParaRPr lang="en-US" sz="16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600" dirty="0">
                          <a:effectLst/>
                        </a:rPr>
                        <a:t>Provides tracking of actual costs against estimated costs and predicts future costs.</a:t>
                      </a:r>
                      <a:endParaRPr lang="en-US" sz="1600" dirty="0">
                        <a:effectLst/>
                        <a:latin typeface="Calibri"/>
                        <a:ea typeface="Calibri"/>
                        <a:cs typeface="Times New Roman"/>
                      </a:endParaRPr>
                    </a:p>
                  </a:txBody>
                  <a:tcPr marL="59635" marR="59635" marT="0" marB="0"/>
                </a:tc>
              </a:tr>
            </a:tbl>
          </a:graphicData>
        </a:graphic>
      </p:graphicFrame>
      <p:pic>
        <p:nvPicPr>
          <p:cNvPr id="6451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057400"/>
            <a:ext cx="1676400" cy="8382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1676400" y="1676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8686800"/>
            <a:ext cx="16764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3574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00348 -0.60972 L 0.00348 -0.16528 " pathEditMode="relative" rAng="0" ptsTypes="AA">
                                      <p:cBhvr>
                                        <p:cTn id="13" dur="2000" spd="-100000" fill="hold"/>
                                        <p:tgtEl>
                                          <p:spTgt spid="8"/>
                                        </p:tgtEl>
                                        <p:attrNameLst>
                                          <p:attrName>ppt_x</p:attrName>
                                          <p:attrName>ppt_y</p:attrName>
                                        </p:attrNameLst>
                                      </p:cBhvr>
                                      <p:rCtr x="0" y="22222"/>
                                    </p:animMotion>
                                  </p:childTnLst>
                                </p:cTn>
                              </p:par>
                            </p:childTnLst>
                          </p:cTn>
                        </p:par>
                        <p:par>
                          <p:cTn id="14" fill="hold">
                            <p:stCondLst>
                              <p:cond delay="2000"/>
                            </p:stCondLst>
                            <p:childTnLst>
                              <p:par>
                                <p:cTn id="15" presetID="42" presetClass="path" presetSubtype="0" accel="50000" decel="50000" fill="hold" nodeType="afterEffect">
                                  <p:stCondLst>
                                    <p:cond delay="0"/>
                                  </p:stCondLst>
                                  <p:childTnLst>
                                    <p:animMotion origin="layout" path="M 1.11022E-16 -0.71667 L 1.11022E-16 2.22222E-6 " pathEditMode="relative" rAng="0" ptsTypes="AA">
                                      <p:cBhvr>
                                        <p:cTn id="16" dur="10" spd="-100000" fill="hold"/>
                                        <p:tgtEl>
                                          <p:spTgt spid="17"/>
                                        </p:tgtEl>
                                        <p:attrNameLst>
                                          <p:attrName>ppt_x</p:attrName>
                                          <p:attrName>ppt_y</p:attrName>
                                        </p:attrNameLst>
                                      </p:cBhvr>
                                      <p:rCtr x="0" y="35833"/>
                                    </p:animMotion>
                                  </p:childTnLst>
                                </p:cTn>
                              </p:par>
                              <p:par>
                                <p:cTn id="17" presetID="42" presetClass="path" presetSubtype="0" accel="50000" decel="50000" fill="hold" nodeType="withEffect">
                                  <p:stCondLst>
                                    <p:cond delay="0"/>
                                  </p:stCondLst>
                                  <p:childTnLst>
                                    <p:animMotion origin="layout" path="M 3.33333E-6 -0.16111 L 3.33333E-6 0.15 " pathEditMode="relative" rAng="0" ptsTypes="AA">
                                      <p:cBhvr>
                                        <p:cTn id="18" dur="10" spd="-100000" fill="hold"/>
                                        <p:tgtEl>
                                          <p:spTgt spid="64519"/>
                                        </p:tgtEl>
                                        <p:attrNameLst>
                                          <p:attrName>ppt_x</p:attrName>
                                          <p:attrName>ppt_y</p:attrName>
                                        </p:attrNameLst>
                                      </p:cBhvr>
                                      <p:rCtr x="0" y="15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616188805"/>
              </p:ext>
            </p:extLst>
          </p:nvPr>
        </p:nvGraphicFramePr>
        <p:xfrm>
          <a:off x="0" y="-76200"/>
          <a:ext cx="9144001" cy="11306076"/>
        </p:xfrm>
        <a:graphic>
          <a:graphicData uri="http://schemas.openxmlformats.org/drawingml/2006/table">
            <a:tbl>
              <a:tblPr firstRow="1" firstCol="1" bandRow="1" bandCol="1">
                <a:tableStyleId>{5C22544A-7EE6-4342-B048-85BDC9FD1C3A}</a:tableStyleId>
              </a:tblPr>
              <a:tblGrid>
                <a:gridCol w="444501"/>
                <a:gridCol w="1117600"/>
                <a:gridCol w="1257299"/>
                <a:gridCol w="2971800"/>
                <a:gridCol w="1840333"/>
                <a:gridCol w="1512468"/>
              </a:tblGrid>
              <a:tr h="183110">
                <a:tc>
                  <a:txBody>
                    <a:bodyPr/>
                    <a:lstStyle/>
                    <a:p>
                      <a:pPr marL="0" marR="0">
                        <a:lnSpc>
                          <a:spcPct val="115000"/>
                        </a:lnSpc>
                        <a:spcBef>
                          <a:spcPts val="0"/>
                        </a:spcBef>
                        <a:spcAft>
                          <a:spcPts val="1000"/>
                        </a:spcAft>
                      </a:pPr>
                      <a:r>
                        <a:rPr lang="en-US" sz="1800" dirty="0">
                          <a:effectLst/>
                        </a:rPr>
                        <a:t>No</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Goal</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Question</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Measure</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Metric</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Description</a:t>
                      </a:r>
                      <a:endParaRPr lang="en-US" sz="1800">
                        <a:effectLst/>
                        <a:latin typeface="Calibri"/>
                        <a:ea typeface="Calibri"/>
                        <a:cs typeface="Times New Roman"/>
                      </a:endParaRPr>
                    </a:p>
                  </a:txBody>
                  <a:tcPr marL="30993" marR="30993" marT="6738" marB="0"/>
                </a:tc>
              </a:tr>
              <a:tr h="1368667">
                <a:tc>
                  <a:txBody>
                    <a:bodyPr/>
                    <a:lstStyle/>
                    <a:p>
                      <a:pPr marL="0" marR="0">
                        <a:lnSpc>
                          <a:spcPct val="115000"/>
                        </a:lnSpc>
                        <a:spcBef>
                          <a:spcPts val="0"/>
                        </a:spcBef>
                        <a:spcAft>
                          <a:spcPts val="1000"/>
                        </a:spcAft>
                      </a:pPr>
                      <a:r>
                        <a:rPr lang="en-US" sz="1800" dirty="0">
                          <a:effectLst/>
                        </a:rPr>
                        <a:t>4</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Change</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How is the change management process?</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 Numbers of change request approved (measured by change request): X</a:t>
                      </a:r>
                    </a:p>
                    <a:p>
                      <a:pPr marL="0" marR="0">
                        <a:lnSpc>
                          <a:spcPct val="115000"/>
                        </a:lnSpc>
                        <a:spcBef>
                          <a:spcPts val="0"/>
                        </a:spcBef>
                        <a:spcAft>
                          <a:spcPts val="1000"/>
                        </a:spcAft>
                      </a:pPr>
                      <a:r>
                        <a:rPr lang="en-US" sz="1800" dirty="0">
                          <a:effectLst/>
                        </a:rPr>
                        <a:t>- Numbers of change request  (measured by change request): D</a:t>
                      </a:r>
                    </a:p>
                    <a:p>
                      <a:pPr marL="0" marR="0">
                        <a:lnSpc>
                          <a:spcPct val="115000"/>
                        </a:lnSpc>
                        <a:spcBef>
                          <a:spcPts val="0"/>
                        </a:spcBef>
                        <a:spcAft>
                          <a:spcPts val="1000"/>
                        </a:spcAft>
                      </a:pPr>
                      <a:r>
                        <a:rPr lang="en-US" sz="1800" dirty="0">
                          <a:effectLst/>
                        </a:rPr>
                        <a:t>- Rate of change request approved and change request (measured by %): R</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Know how many percent change are approved</a:t>
                      </a:r>
                      <a:endParaRPr lang="en-US" sz="1800" dirty="0">
                        <a:effectLst/>
                        <a:latin typeface="Calibri"/>
                        <a:ea typeface="Calibri"/>
                        <a:cs typeface="Times New Roman"/>
                      </a:endParaRPr>
                    </a:p>
                  </a:txBody>
                  <a:tcPr marL="30993" marR="30993" marT="6738" marB="0"/>
                </a:tc>
              </a:tr>
              <a:tr h="1698080">
                <a:tc>
                  <a:txBody>
                    <a:bodyPr/>
                    <a:lstStyle/>
                    <a:p>
                      <a:pPr marL="0" marR="0">
                        <a:lnSpc>
                          <a:spcPct val="115000"/>
                        </a:lnSpc>
                        <a:spcBef>
                          <a:spcPts val="0"/>
                        </a:spcBef>
                        <a:spcAft>
                          <a:spcPts val="1000"/>
                        </a:spcAft>
                      </a:pPr>
                      <a:r>
                        <a:rPr lang="en-US" sz="1800">
                          <a:effectLst/>
                        </a:rPr>
                        <a:t>5</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Defect</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How are unit tests effective?</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 Numbers of defects found (measured by defects): </a:t>
                      </a:r>
                      <a:r>
                        <a:rPr lang="en-US" sz="1800" dirty="0" err="1">
                          <a:effectLst/>
                        </a:rPr>
                        <a:t>Df</a:t>
                      </a:r>
                      <a:endParaRPr lang="en-US" sz="1800" dirty="0">
                        <a:effectLst/>
                      </a:endParaRPr>
                    </a:p>
                    <a:p>
                      <a:pPr marL="0" marR="0">
                        <a:lnSpc>
                          <a:spcPct val="115000"/>
                        </a:lnSpc>
                        <a:spcBef>
                          <a:spcPts val="0"/>
                        </a:spcBef>
                        <a:spcAft>
                          <a:spcPts val="1000"/>
                        </a:spcAft>
                      </a:pPr>
                      <a:r>
                        <a:rPr lang="en-US" sz="1800" dirty="0">
                          <a:effectLst/>
                        </a:rPr>
                        <a:t>- Number of defects per line of code (measured by defects /KLOC): </a:t>
                      </a:r>
                      <a:r>
                        <a:rPr lang="en-US" sz="1800" dirty="0" err="1">
                          <a:effectLst/>
                        </a:rPr>
                        <a:t>Sf</a:t>
                      </a:r>
                      <a:endParaRPr lang="en-US" sz="1800" dirty="0">
                        <a:effectLst/>
                      </a:endParaRPr>
                    </a:p>
                    <a:p>
                      <a:pPr marL="0" marR="0">
                        <a:lnSpc>
                          <a:spcPct val="115000"/>
                        </a:lnSpc>
                        <a:spcBef>
                          <a:spcPts val="0"/>
                        </a:spcBef>
                        <a:spcAft>
                          <a:spcPts val="1000"/>
                        </a:spcAft>
                      </a:pPr>
                      <a:r>
                        <a:rPr lang="en-US" sz="1800" dirty="0">
                          <a:effectLst/>
                        </a:rPr>
                        <a:t>- Number of functions (measured by function): Fc</a:t>
                      </a:r>
                    </a:p>
                    <a:p>
                      <a:pPr marL="0" marR="0">
                        <a:lnSpc>
                          <a:spcPct val="115000"/>
                        </a:lnSpc>
                        <a:spcBef>
                          <a:spcPts val="0"/>
                        </a:spcBef>
                        <a:spcAft>
                          <a:spcPts val="1000"/>
                        </a:spcAft>
                      </a:pPr>
                      <a:r>
                        <a:rPr lang="en-US" sz="1800" dirty="0">
                          <a:effectLst/>
                        </a:rPr>
                        <a:t>- Number of defects per function (measured by defects/function): </a:t>
                      </a:r>
                      <a:r>
                        <a:rPr lang="en-US" sz="1800" dirty="0" err="1">
                          <a:effectLst/>
                        </a:rPr>
                        <a:t>Sc</a:t>
                      </a:r>
                      <a:r>
                        <a:rPr lang="en-US" sz="1800" dirty="0">
                          <a:effectLst/>
                        </a:rPr>
                        <a:t> </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 Defect /KLOC</a:t>
                      </a:r>
                    </a:p>
                    <a:p>
                      <a:pPr marL="0" marR="0">
                        <a:lnSpc>
                          <a:spcPct val="115000"/>
                        </a:lnSpc>
                        <a:spcBef>
                          <a:spcPts val="0"/>
                        </a:spcBef>
                        <a:spcAft>
                          <a:spcPts val="1000"/>
                        </a:spcAft>
                      </a:pPr>
                      <a:endParaRPr lang="en-US" sz="1800" dirty="0" smtClean="0">
                        <a:effectLst/>
                      </a:endParaRPr>
                    </a:p>
                    <a:p>
                      <a:pPr marL="0" marR="0">
                        <a:lnSpc>
                          <a:spcPct val="115000"/>
                        </a:lnSpc>
                        <a:spcBef>
                          <a:spcPts val="0"/>
                        </a:spcBef>
                        <a:spcAft>
                          <a:spcPts val="1000"/>
                        </a:spcAft>
                      </a:pPr>
                      <a:endParaRPr lang="en-US" sz="1800" dirty="0" smtClean="0">
                        <a:effectLst/>
                      </a:endParaRPr>
                    </a:p>
                    <a:p>
                      <a:pPr marL="0" marR="0">
                        <a:lnSpc>
                          <a:spcPct val="115000"/>
                        </a:lnSpc>
                        <a:spcBef>
                          <a:spcPts val="0"/>
                        </a:spcBef>
                        <a:spcAft>
                          <a:spcPts val="1000"/>
                        </a:spcAft>
                      </a:pPr>
                      <a:r>
                        <a:rPr lang="en-US" sz="1800" dirty="0" smtClean="0">
                          <a:effectLst/>
                        </a:rPr>
                        <a:t>-Defect/Function</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Know how efficiency of debug progress</a:t>
                      </a:r>
                      <a:endParaRPr lang="en-US" sz="1800">
                        <a:effectLst/>
                        <a:latin typeface="Calibri"/>
                        <a:ea typeface="Calibri"/>
                        <a:cs typeface="Times New Roman"/>
                      </a:endParaRPr>
                    </a:p>
                  </a:txBody>
                  <a:tcPr marL="30993" marR="30993" marT="6738" marB="0"/>
                </a:tc>
              </a:tr>
              <a:tr h="1755877">
                <a:tc>
                  <a:txBody>
                    <a:bodyPr/>
                    <a:lstStyle/>
                    <a:p>
                      <a:pPr marL="0" marR="0">
                        <a:lnSpc>
                          <a:spcPct val="115000"/>
                        </a:lnSpc>
                        <a:spcBef>
                          <a:spcPts val="0"/>
                        </a:spcBef>
                        <a:spcAft>
                          <a:spcPts val="1000"/>
                        </a:spcAft>
                      </a:pPr>
                      <a:r>
                        <a:rPr lang="en-US" sz="1800">
                          <a:effectLst/>
                        </a:rPr>
                        <a:t>6</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Customer satisfaction</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Is the product’s quality sufficient to warrant release?</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a:effectLst/>
                        </a:rPr>
                        <a:t>     - Number of post-release defects found </a:t>
                      </a:r>
                      <a:r>
                        <a:rPr lang="en-US" sz="1800" smtClean="0">
                          <a:effectLst/>
                        </a:rPr>
                        <a:t>(</a:t>
                      </a:r>
                      <a:r>
                        <a:rPr lang="en-US" sz="1800">
                          <a:effectLst/>
                        </a:rPr>
                        <a:t>measured by defects): X</a:t>
                      </a:r>
                    </a:p>
                    <a:p>
                      <a:pPr marL="0" marR="0">
                        <a:lnSpc>
                          <a:spcPct val="115000"/>
                        </a:lnSpc>
                        <a:spcBef>
                          <a:spcPts val="0"/>
                        </a:spcBef>
                        <a:spcAft>
                          <a:spcPts val="1000"/>
                        </a:spcAft>
                      </a:pPr>
                      <a:r>
                        <a:rPr lang="en-US" sz="1800">
                          <a:effectLst/>
                        </a:rPr>
                        <a:t>     - Number of pre-release defects fixed from the product </a:t>
                      </a:r>
                      <a:r>
                        <a:rPr lang="en-US" sz="1800" smtClean="0">
                          <a:effectLst/>
                        </a:rPr>
                        <a:t>(</a:t>
                      </a:r>
                      <a:r>
                        <a:rPr lang="en-US" sz="1800">
                          <a:effectLst/>
                        </a:rPr>
                        <a:t>measured by defects): D</a:t>
                      </a:r>
                    </a:p>
                    <a:p>
                      <a:pPr marL="0" marR="0">
                        <a:lnSpc>
                          <a:spcPct val="115000"/>
                        </a:lnSpc>
                        <a:spcBef>
                          <a:spcPts val="0"/>
                        </a:spcBef>
                        <a:spcAft>
                          <a:spcPts val="1000"/>
                        </a:spcAft>
                      </a:pPr>
                      <a:r>
                        <a:rPr lang="en-US" sz="1800">
                          <a:effectLst/>
                        </a:rPr>
                        <a:t>- Rate of pre-release defects removed from the product and Sum of that and post-release defects found (measured by %): R</a:t>
                      </a:r>
                      <a:endParaRPr lang="en-US" sz="180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endParaRPr lang="en-US" sz="1800" dirty="0">
                        <a:effectLst/>
                        <a:latin typeface="Calibri"/>
                        <a:ea typeface="Calibri"/>
                        <a:cs typeface="Times New Roman"/>
                      </a:endParaRPr>
                    </a:p>
                  </a:txBody>
                  <a:tcPr marL="30993" marR="30993" marT="6738" marB="0"/>
                </a:tc>
                <a:tc>
                  <a:txBody>
                    <a:bodyPr/>
                    <a:lstStyle/>
                    <a:p>
                      <a:pPr marL="0" marR="0">
                        <a:lnSpc>
                          <a:spcPct val="115000"/>
                        </a:lnSpc>
                        <a:spcBef>
                          <a:spcPts val="0"/>
                        </a:spcBef>
                        <a:spcAft>
                          <a:spcPts val="1000"/>
                        </a:spcAft>
                      </a:pPr>
                      <a:r>
                        <a:rPr lang="en-US" sz="1800" dirty="0">
                          <a:effectLst/>
                        </a:rPr>
                        <a:t>Know how efficiency of fixing defect in pre-release</a:t>
                      </a:r>
                      <a:endParaRPr lang="en-US" sz="1800" dirty="0">
                        <a:effectLst/>
                        <a:latin typeface="Calibri"/>
                        <a:ea typeface="Calibri"/>
                        <a:cs typeface="Times New Roman"/>
                      </a:endParaRPr>
                    </a:p>
                  </a:txBody>
                  <a:tcPr marL="30993" marR="30993" marT="6738" marB="0"/>
                </a:tc>
              </a:tr>
            </a:tbl>
          </a:graphicData>
        </a:graphic>
      </p:graphicFrame>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7014" y="1600200"/>
            <a:ext cx="1496786" cy="838200"/>
          </a:xfrm>
          <a:prstGeom prst="rect">
            <a:avLst/>
          </a:prstGeom>
          <a:solidFill>
            <a:srgbClr val="99CCFF"/>
          </a:solidFill>
        </p:spPr>
      </p:pic>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406" y="3962400"/>
            <a:ext cx="1527759" cy="80585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2322" y="5562600"/>
            <a:ext cx="1611478" cy="783060"/>
          </a:xfrm>
          <a:prstGeom prst="rect">
            <a:avLst/>
          </a:prstGeom>
          <a:noFill/>
          <a:extLst>
            <a:ext uri="{909E8E84-426E-40DD-AFC4-6F175D3DCCD1}">
              <a14:hiddenFill xmlns:a14="http://schemas.microsoft.com/office/drawing/2010/main">
                <a:solidFill>
                  <a:srgbClr val="FFFFFF"/>
                </a:solidFill>
              </a14:hiddenFill>
            </a:ext>
          </a:extLst>
        </p:spPr>
      </p:pic>
      <p:pic>
        <p:nvPicPr>
          <p:cNvPr id="573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038600"/>
            <a:ext cx="174087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3574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7757 L 0 -0.53843 " pathEditMode="relative" rAng="0" ptsTypes="AA">
                                      <p:cBhvr>
                                        <p:cTn id="6" dur="2000" spd="-100000" fill="hold"/>
                                        <p:tgtEl>
                                          <p:spTgt spid="7"/>
                                        </p:tgtEl>
                                        <p:attrNameLst>
                                          <p:attrName>ppt_x</p:attrName>
                                          <p:attrName>ppt_y</p:attrName>
                                        </p:attrNameLst>
                                      </p:cBhvr>
                                      <p:rCtr x="0" y="11852"/>
                                    </p:animMotion>
                                  </p:childTnLst>
                                </p:cTn>
                              </p:par>
                              <p:par>
                                <p:cTn id="7" presetID="2" presetClass="exit" presetSubtype="4" fill="hold" nodeType="withEffect">
                                  <p:stCondLst>
                                    <p:cond delay="0"/>
                                  </p:stCondLst>
                                  <p:childTnLst>
                                    <p:anim calcmode="lin" valueType="num">
                                      <p:cBhvr additive="base">
                                        <p:cTn id="8" dur="250"/>
                                        <p:tgtEl>
                                          <p:spTgt spid="15"/>
                                        </p:tgtEl>
                                        <p:attrNameLst>
                                          <p:attrName>ppt_x</p:attrName>
                                        </p:attrNameLst>
                                      </p:cBhvr>
                                      <p:tavLst>
                                        <p:tav tm="0">
                                          <p:val>
                                            <p:strVal val="ppt_x"/>
                                          </p:val>
                                        </p:tav>
                                        <p:tav tm="100000">
                                          <p:val>
                                            <p:strVal val="ppt_x"/>
                                          </p:val>
                                        </p:tav>
                                      </p:tavLst>
                                    </p:anim>
                                    <p:anim calcmode="lin" valueType="num">
                                      <p:cBhvr additive="base">
                                        <p:cTn id="9" dur="250"/>
                                        <p:tgtEl>
                                          <p:spTgt spid="15"/>
                                        </p:tgtEl>
                                        <p:attrNameLst>
                                          <p:attrName>ppt_y</p:attrName>
                                        </p:attrNameLst>
                                      </p:cBhvr>
                                      <p:tavLst>
                                        <p:tav tm="0">
                                          <p:val>
                                            <p:strVal val="ppt_y"/>
                                          </p:val>
                                        </p:tav>
                                        <p:tav tm="100000">
                                          <p:val>
                                            <p:strVal val="1+ppt_h/2"/>
                                          </p:val>
                                        </p:tav>
                                      </p:tavLst>
                                    </p:anim>
                                    <p:set>
                                      <p:cBhvr>
                                        <p:cTn id="10" dur="1" fill="hold">
                                          <p:stCondLst>
                                            <p:cond delay="249"/>
                                          </p:stCondLst>
                                        </p:cTn>
                                        <p:tgtEl>
                                          <p:spTgt spid="15"/>
                                        </p:tgtEl>
                                        <p:attrNameLst>
                                          <p:attrName>style.visibility</p:attrName>
                                        </p:attrNameLst>
                                      </p:cBhvr>
                                      <p:to>
                                        <p:strVal val="hidden"/>
                                      </p:to>
                                    </p:set>
                                  </p:childTnLst>
                                </p:cTn>
                              </p:par>
                              <p:par>
                                <p:cTn id="11" presetID="2" presetClass="exit" presetSubtype="4" fill="hold" nodeType="withEffect">
                                  <p:stCondLst>
                                    <p:cond delay="0"/>
                                  </p:stCondLst>
                                  <p:childTnLst>
                                    <p:anim calcmode="lin" valueType="num">
                                      <p:cBhvr additive="base">
                                        <p:cTn id="12" dur="250"/>
                                        <p:tgtEl>
                                          <p:spTgt spid="14"/>
                                        </p:tgtEl>
                                        <p:attrNameLst>
                                          <p:attrName>ppt_x</p:attrName>
                                        </p:attrNameLst>
                                      </p:cBhvr>
                                      <p:tavLst>
                                        <p:tav tm="0">
                                          <p:val>
                                            <p:strVal val="ppt_x"/>
                                          </p:val>
                                        </p:tav>
                                        <p:tav tm="100000">
                                          <p:val>
                                            <p:strVal val="ppt_x"/>
                                          </p:val>
                                        </p:tav>
                                      </p:tavLst>
                                    </p:anim>
                                    <p:anim calcmode="lin" valueType="num">
                                      <p:cBhvr additive="base">
                                        <p:cTn id="13" dur="250"/>
                                        <p:tgtEl>
                                          <p:spTgt spid="14"/>
                                        </p:tgtEl>
                                        <p:attrNameLst>
                                          <p:attrName>ppt_y</p:attrName>
                                        </p:attrNameLst>
                                      </p:cBhvr>
                                      <p:tavLst>
                                        <p:tav tm="0">
                                          <p:val>
                                            <p:strVal val="ppt_y"/>
                                          </p:val>
                                        </p:tav>
                                        <p:tav tm="100000">
                                          <p:val>
                                            <p:strVal val="1+ppt_h/2"/>
                                          </p:val>
                                        </p:tav>
                                      </p:tavLst>
                                    </p:anim>
                                    <p:set>
                                      <p:cBhvr>
                                        <p:cTn id="14" dur="1" fill="hold">
                                          <p:stCondLst>
                                            <p:cond delay="249"/>
                                          </p:stCondLst>
                                        </p:cTn>
                                        <p:tgtEl>
                                          <p:spTgt spid="14"/>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250"/>
                                        <p:tgtEl>
                                          <p:spTgt spid="13"/>
                                        </p:tgtEl>
                                        <p:attrNameLst>
                                          <p:attrName>ppt_x</p:attrName>
                                        </p:attrNameLst>
                                      </p:cBhvr>
                                      <p:tavLst>
                                        <p:tav tm="0">
                                          <p:val>
                                            <p:strVal val="ppt_x"/>
                                          </p:val>
                                        </p:tav>
                                        <p:tav tm="100000">
                                          <p:val>
                                            <p:strVal val="ppt_x"/>
                                          </p:val>
                                        </p:tav>
                                      </p:tavLst>
                                    </p:anim>
                                    <p:anim calcmode="lin" valueType="num">
                                      <p:cBhvr additive="base">
                                        <p:cTn id="17" dur="250"/>
                                        <p:tgtEl>
                                          <p:spTgt spid="13"/>
                                        </p:tgtEl>
                                        <p:attrNameLst>
                                          <p:attrName>ppt_y</p:attrName>
                                        </p:attrNameLst>
                                      </p:cBhvr>
                                      <p:tavLst>
                                        <p:tav tm="0">
                                          <p:val>
                                            <p:strVal val="ppt_y"/>
                                          </p:val>
                                        </p:tav>
                                        <p:tav tm="100000">
                                          <p:val>
                                            <p:strVal val="1+ppt_h/2"/>
                                          </p:val>
                                        </p:tav>
                                      </p:tavLst>
                                    </p:anim>
                                    <p:set>
                                      <p:cBhvr>
                                        <p:cTn id="18" dur="1" fill="hold">
                                          <p:stCondLst>
                                            <p:cond delay="249"/>
                                          </p:stCondLst>
                                        </p:cTn>
                                        <p:tgtEl>
                                          <p:spTgt spid="13"/>
                                        </p:tgtEl>
                                        <p:attrNameLst>
                                          <p:attrName>style.visibility</p:attrName>
                                        </p:attrNameLst>
                                      </p:cBhvr>
                                      <p:to>
                                        <p:strVal val="hidden"/>
                                      </p:to>
                                    </p:set>
                                  </p:childTnLst>
                                </p:cTn>
                              </p:par>
                              <p:par>
                                <p:cTn id="19" presetID="53" presetClass="entr" presetSubtype="16" fill="hold" nodeType="withEffect">
                                  <p:stCondLst>
                                    <p:cond delay="0"/>
                                  </p:stCondLst>
                                  <p:childTnLst>
                                    <p:set>
                                      <p:cBhvr>
                                        <p:cTn id="20" dur="1" fill="hold">
                                          <p:stCondLst>
                                            <p:cond delay="0"/>
                                          </p:stCondLst>
                                        </p:cTn>
                                        <p:tgtEl>
                                          <p:spTgt spid="57346"/>
                                        </p:tgtEl>
                                        <p:attrNameLst>
                                          <p:attrName>style.visibility</p:attrName>
                                        </p:attrNameLst>
                                      </p:cBhvr>
                                      <p:to>
                                        <p:strVal val="visible"/>
                                      </p:to>
                                    </p:set>
                                    <p:anim calcmode="lin" valueType="num">
                                      <p:cBhvr>
                                        <p:cTn id="21" dur="500" fill="hold"/>
                                        <p:tgtEl>
                                          <p:spTgt spid="57346"/>
                                        </p:tgtEl>
                                        <p:attrNameLst>
                                          <p:attrName>ppt_w</p:attrName>
                                        </p:attrNameLst>
                                      </p:cBhvr>
                                      <p:tavLst>
                                        <p:tav tm="0">
                                          <p:val>
                                            <p:fltVal val="0"/>
                                          </p:val>
                                        </p:tav>
                                        <p:tav tm="100000">
                                          <p:val>
                                            <p:strVal val="#ppt_w"/>
                                          </p:val>
                                        </p:tav>
                                      </p:tavLst>
                                    </p:anim>
                                    <p:anim calcmode="lin" valueType="num">
                                      <p:cBhvr>
                                        <p:cTn id="22" dur="500" fill="hold"/>
                                        <p:tgtEl>
                                          <p:spTgt spid="57346"/>
                                        </p:tgtEl>
                                        <p:attrNameLst>
                                          <p:attrName>ppt_h</p:attrName>
                                        </p:attrNameLst>
                                      </p:cBhvr>
                                      <p:tavLst>
                                        <p:tav tm="0">
                                          <p:val>
                                            <p:fltVal val="0"/>
                                          </p:val>
                                        </p:tav>
                                        <p:tav tm="100000">
                                          <p:val>
                                            <p:strVal val="#ppt_h"/>
                                          </p:val>
                                        </p:tav>
                                      </p:tavLst>
                                    </p:anim>
                                    <p:animEffect transition="in" filter="fade">
                                      <p:cBhvr>
                                        <p:cTn id="23" dur="5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86400"/>
            <a:ext cx="2184354" cy="16383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1171115683"/>
              </p:ext>
            </p:extLst>
          </p:nvPr>
        </p:nvGraphicFramePr>
        <p:xfrm>
          <a:off x="1496291" y="914400"/>
          <a:ext cx="7495309" cy="4672250"/>
        </p:xfrm>
        <a:graphic>
          <a:graphicData uri="http://schemas.openxmlformats.org/drawingml/2006/table">
            <a:tbl>
              <a:tblPr firstRow="1" firstCol="1" bandRow="1" bandCol="1">
                <a:tableStyleId>{5C22544A-7EE6-4342-B048-85BDC9FD1C3A}</a:tableStyleId>
              </a:tblPr>
              <a:tblGrid>
                <a:gridCol w="364272"/>
                <a:gridCol w="915927"/>
                <a:gridCol w="1158775"/>
                <a:gridCol w="2193128"/>
                <a:gridCol w="1461585"/>
                <a:gridCol w="1401622"/>
              </a:tblGrid>
              <a:tr h="317166">
                <a:tc>
                  <a:txBody>
                    <a:bodyPr/>
                    <a:lstStyle/>
                    <a:p>
                      <a:pPr marL="0" marR="0">
                        <a:lnSpc>
                          <a:spcPct val="115000"/>
                        </a:lnSpc>
                        <a:spcBef>
                          <a:spcPts val="0"/>
                        </a:spcBef>
                        <a:spcAft>
                          <a:spcPts val="1000"/>
                        </a:spcAft>
                      </a:pPr>
                      <a:r>
                        <a:rPr lang="en-US" sz="1000" dirty="0">
                          <a:effectLst/>
                        </a:rPr>
                        <a:t>No</a:t>
                      </a:r>
                      <a:endParaRPr lang="en-US" sz="10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000">
                          <a:effectLst/>
                        </a:rPr>
                        <a:t>Goal</a:t>
                      </a:r>
                      <a:endParaRPr lang="en-US" sz="10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000">
                          <a:effectLst/>
                        </a:rPr>
                        <a:t>Question</a:t>
                      </a:r>
                      <a:endParaRPr lang="en-US" sz="10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000">
                          <a:effectLst/>
                        </a:rPr>
                        <a:t>Measure</a:t>
                      </a:r>
                      <a:endParaRPr lang="en-US" sz="10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000">
                          <a:effectLst/>
                        </a:rPr>
                        <a:t>Metric</a:t>
                      </a:r>
                      <a:endParaRPr lang="en-US" sz="10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000">
                          <a:effectLst/>
                        </a:rPr>
                        <a:t>Description</a:t>
                      </a:r>
                      <a:endParaRPr lang="en-US" sz="1000">
                        <a:effectLst/>
                        <a:latin typeface="Calibri"/>
                        <a:ea typeface="Calibri"/>
                        <a:cs typeface="Times New Roman"/>
                      </a:endParaRPr>
                    </a:p>
                  </a:txBody>
                  <a:tcPr marL="59635" marR="59635" marT="0" marB="0"/>
                </a:tc>
              </a:tr>
              <a:tr h="3111834">
                <a:tc>
                  <a:txBody>
                    <a:bodyPr/>
                    <a:lstStyle/>
                    <a:p>
                      <a:pPr marL="0" marR="0">
                        <a:lnSpc>
                          <a:spcPct val="115000"/>
                        </a:lnSpc>
                        <a:spcBef>
                          <a:spcPts val="0"/>
                        </a:spcBef>
                        <a:spcAft>
                          <a:spcPts val="1000"/>
                        </a:spcAft>
                      </a:pPr>
                      <a:r>
                        <a:rPr lang="en-US" sz="1800">
                          <a:effectLst/>
                        </a:rPr>
                        <a:t>7</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a:effectLst/>
                        </a:rPr>
                        <a:t>Quality</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a:effectLst/>
                        </a:rPr>
                        <a:t>Are the quality problems fixed?</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 Number of defects fixed (measured by defects): X </a:t>
                      </a:r>
                    </a:p>
                    <a:p>
                      <a:pPr marL="0" marR="0">
                        <a:lnSpc>
                          <a:spcPct val="115000"/>
                        </a:lnSpc>
                        <a:spcBef>
                          <a:spcPts val="0"/>
                        </a:spcBef>
                        <a:spcAft>
                          <a:spcPts val="1000"/>
                        </a:spcAft>
                      </a:pPr>
                      <a:r>
                        <a:rPr lang="en-US" sz="1800" dirty="0">
                          <a:effectLst/>
                        </a:rPr>
                        <a:t>- Number of  defect found by a user acceptance test (measured by defects): D </a:t>
                      </a:r>
                    </a:p>
                    <a:p>
                      <a:pPr marL="0" marR="0">
                        <a:lnSpc>
                          <a:spcPct val="115000"/>
                        </a:lnSpc>
                        <a:spcBef>
                          <a:spcPts val="0"/>
                        </a:spcBef>
                        <a:spcAft>
                          <a:spcPts val="1000"/>
                        </a:spcAft>
                      </a:pPr>
                      <a:r>
                        <a:rPr lang="en-US" sz="1800" dirty="0">
                          <a:effectLst/>
                        </a:rPr>
                        <a:t>- Rate of defect fixed and defect found by user acceptance test (measured by %): R</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 </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Know how many percent of defect are fixed.</a:t>
                      </a:r>
                      <a:endParaRPr lang="en-US" sz="1800" dirty="0">
                        <a:effectLst/>
                        <a:latin typeface="Calibri"/>
                        <a:ea typeface="Calibri"/>
                        <a:cs typeface="Times New Roman"/>
                      </a:endParaRPr>
                    </a:p>
                  </a:txBody>
                  <a:tcPr marL="59635" marR="59635" marT="0" marB="0"/>
                </a:tc>
              </a:tr>
            </a:tbl>
          </a:graphicData>
        </a:graphic>
      </p:graphicFrame>
      <p:pic>
        <p:nvPicPr>
          <p:cNvPr id="583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930" y="2695296"/>
            <a:ext cx="1278870" cy="581304"/>
          </a:xfrm>
          <a:prstGeom prst="rect">
            <a:avLst/>
          </a:prstGeom>
          <a:noFill/>
          <a:extLst>
            <a:ext uri="{909E8E84-426E-40DD-AFC4-6F175D3DCCD1}">
              <a14:hiddenFill xmlns:a14="http://schemas.microsoft.com/office/drawing/2010/main">
                <a:solidFill>
                  <a:srgbClr val="FFFFFF"/>
                </a:solidFill>
              </a14:hiddenFill>
            </a:ext>
          </a:extLst>
        </p:spPr>
      </p:pic>
      <p:pic>
        <p:nvPicPr>
          <p:cNvPr id="583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6200"/>
            <a:ext cx="31210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3574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90679801"/>
              </p:ext>
            </p:extLst>
          </p:nvPr>
        </p:nvGraphicFramePr>
        <p:xfrm>
          <a:off x="76199" y="830580"/>
          <a:ext cx="8915400" cy="4797552"/>
        </p:xfrm>
        <a:graphic>
          <a:graphicData uri="http://schemas.openxmlformats.org/drawingml/2006/table">
            <a:tbl>
              <a:tblPr firstRow="1" firstCol="1" bandRow="1" bandCol="1">
                <a:tableStyleId>{5C22544A-7EE6-4342-B048-85BDC9FD1C3A}</a:tableStyleId>
              </a:tblPr>
              <a:tblGrid>
                <a:gridCol w="433289"/>
                <a:gridCol w="938312"/>
                <a:gridCol w="1529471"/>
                <a:gridCol w="2867718"/>
                <a:gridCol w="1479430"/>
                <a:gridCol w="1667180"/>
              </a:tblGrid>
              <a:tr h="167640">
                <a:tc>
                  <a:txBody>
                    <a:bodyPr/>
                    <a:lstStyle/>
                    <a:p>
                      <a:pPr marL="0" marR="0">
                        <a:lnSpc>
                          <a:spcPct val="115000"/>
                        </a:lnSpc>
                        <a:spcBef>
                          <a:spcPts val="0"/>
                        </a:spcBef>
                        <a:spcAft>
                          <a:spcPts val="1000"/>
                        </a:spcAft>
                      </a:pPr>
                      <a:r>
                        <a:rPr lang="en-US" sz="1800" dirty="0">
                          <a:effectLst/>
                        </a:rPr>
                        <a:t>No</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Goal</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Question</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Measure</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Metric</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Description</a:t>
                      </a:r>
                      <a:endParaRPr lang="en-US" sz="1800" dirty="0">
                        <a:effectLst/>
                        <a:latin typeface="Calibri"/>
                        <a:ea typeface="Calibri"/>
                        <a:cs typeface="Times New Roman"/>
                      </a:endParaRPr>
                    </a:p>
                  </a:txBody>
                  <a:tcPr marL="59635" marR="59635" marT="0" marB="0"/>
                </a:tc>
              </a:tr>
              <a:tr h="2007704">
                <a:tc>
                  <a:txBody>
                    <a:bodyPr/>
                    <a:lstStyle/>
                    <a:p>
                      <a:pPr marL="0" marR="0">
                        <a:lnSpc>
                          <a:spcPct val="115000"/>
                        </a:lnSpc>
                        <a:spcBef>
                          <a:spcPts val="0"/>
                        </a:spcBef>
                        <a:spcAft>
                          <a:spcPts val="1000"/>
                        </a:spcAft>
                      </a:pPr>
                      <a:r>
                        <a:rPr lang="en-US" sz="1800">
                          <a:effectLst/>
                        </a:rPr>
                        <a:t>8</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Testing</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How do we know the testing process good or not?</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 Number of test cases executed (measured by test cases): E </a:t>
                      </a:r>
                    </a:p>
                    <a:p>
                      <a:pPr marL="0" marR="0">
                        <a:lnSpc>
                          <a:spcPct val="115000"/>
                        </a:lnSpc>
                        <a:spcBef>
                          <a:spcPts val="0"/>
                        </a:spcBef>
                        <a:spcAft>
                          <a:spcPts val="1000"/>
                        </a:spcAft>
                      </a:pPr>
                      <a:r>
                        <a:rPr lang="en-US" sz="1800" dirty="0">
                          <a:effectLst/>
                        </a:rPr>
                        <a:t>- Number of test cases passed (measured by test cases): p </a:t>
                      </a:r>
                    </a:p>
                    <a:p>
                      <a:pPr marL="0" marR="0">
                        <a:lnSpc>
                          <a:spcPct val="115000"/>
                        </a:lnSpc>
                        <a:spcBef>
                          <a:spcPts val="0"/>
                        </a:spcBef>
                        <a:spcAft>
                          <a:spcPts val="1000"/>
                        </a:spcAft>
                      </a:pPr>
                      <a:r>
                        <a:rPr lang="en-US" sz="1800" dirty="0">
                          <a:effectLst/>
                        </a:rPr>
                        <a:t>- Rate of test cases passed and test cases executed (measured by %): P </a:t>
                      </a:r>
                    </a:p>
                    <a:p>
                      <a:pPr marL="0" marR="0">
                        <a:lnSpc>
                          <a:spcPct val="115000"/>
                        </a:lnSpc>
                        <a:spcBef>
                          <a:spcPts val="0"/>
                        </a:spcBef>
                        <a:spcAft>
                          <a:spcPts val="1000"/>
                        </a:spcAft>
                      </a:pPr>
                      <a:r>
                        <a:rPr lang="en-US" sz="1800" dirty="0">
                          <a:effectLst/>
                        </a:rPr>
                        <a:t>- Rate of test cases failed and test cases executed (measured by %): F </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Know how many percent of test case passed or failed </a:t>
                      </a:r>
                      <a:endParaRPr lang="en-US" sz="1800" dirty="0">
                        <a:effectLst/>
                        <a:latin typeface="Calibri"/>
                        <a:ea typeface="Calibri"/>
                        <a:cs typeface="Times New Roman"/>
                      </a:endParaRPr>
                    </a:p>
                  </a:txBody>
                  <a:tcPr marL="59635" marR="59635" marT="0" marB="0"/>
                </a:tc>
              </a:tr>
            </a:tbl>
          </a:graphicData>
        </a:graphic>
      </p:graphicFrame>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7180" y="2823972"/>
            <a:ext cx="1368020" cy="106222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D:\HIT-hk2-N3\Logo HIT\Logo_New_N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46" y="5486400"/>
            <a:ext cx="2184354" cy="163838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6200"/>
            <a:ext cx="31210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086600" cy="487363"/>
          </a:xfrm>
        </p:spPr>
        <p:txBody>
          <a:bodyPr/>
          <a:lstStyle/>
          <a:p>
            <a:r>
              <a:rPr lang="en-US" dirty="0"/>
              <a:t>Measurement</a:t>
            </a:r>
          </a:p>
        </p:txBody>
      </p:sp>
      <p:graphicFrame>
        <p:nvGraphicFramePr>
          <p:cNvPr id="5" name="Table 4"/>
          <p:cNvGraphicFramePr>
            <a:graphicFrameLocks noGrp="1"/>
          </p:cNvGraphicFramePr>
          <p:nvPr>
            <p:extLst>
              <p:ext uri="{D42A27DB-BD31-4B8C-83A1-F6EECF244321}">
                <p14:modId xmlns:p14="http://schemas.microsoft.com/office/powerpoint/2010/main" val="4087050948"/>
              </p:ext>
            </p:extLst>
          </p:nvPr>
        </p:nvGraphicFramePr>
        <p:xfrm>
          <a:off x="228599" y="685800"/>
          <a:ext cx="8763002" cy="6247892"/>
        </p:xfrm>
        <a:graphic>
          <a:graphicData uri="http://schemas.openxmlformats.org/drawingml/2006/table">
            <a:tbl>
              <a:tblPr firstRow="1" firstCol="1" bandRow="1" bandCol="1">
                <a:tableStyleId>{5C22544A-7EE6-4342-B048-85BDC9FD1C3A}</a:tableStyleId>
              </a:tblPr>
              <a:tblGrid>
                <a:gridCol w="425882"/>
                <a:gridCol w="1326719"/>
                <a:gridCol w="1098880"/>
                <a:gridCol w="2634920"/>
                <a:gridCol w="1637920"/>
                <a:gridCol w="1638681"/>
              </a:tblGrid>
              <a:tr h="393839">
                <a:tc>
                  <a:txBody>
                    <a:bodyPr/>
                    <a:lstStyle/>
                    <a:p>
                      <a:pPr marL="0" marR="0">
                        <a:lnSpc>
                          <a:spcPct val="115000"/>
                        </a:lnSpc>
                        <a:spcBef>
                          <a:spcPts val="0"/>
                        </a:spcBef>
                        <a:spcAft>
                          <a:spcPts val="1000"/>
                        </a:spcAft>
                      </a:pPr>
                      <a:r>
                        <a:rPr lang="en-US" sz="1800" dirty="0">
                          <a:effectLst/>
                        </a:rPr>
                        <a:t>No</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Goal</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a:effectLst/>
                        </a:rPr>
                        <a:t>Question</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a:effectLst/>
                        </a:rPr>
                        <a:t>Measure</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Metric</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a:effectLst/>
                        </a:rPr>
                        <a:t>Description</a:t>
                      </a:r>
                      <a:endParaRPr lang="en-US" sz="1800">
                        <a:effectLst/>
                        <a:latin typeface="Calibri"/>
                        <a:ea typeface="Calibri"/>
                        <a:cs typeface="Times New Roman"/>
                      </a:endParaRPr>
                    </a:p>
                  </a:txBody>
                  <a:tcPr marL="59635" marR="59635" marT="0" marB="0"/>
                </a:tc>
              </a:tr>
              <a:tr h="5244961">
                <a:tc>
                  <a:txBody>
                    <a:bodyPr/>
                    <a:lstStyle/>
                    <a:p>
                      <a:pPr marL="0" marR="0">
                        <a:lnSpc>
                          <a:spcPct val="115000"/>
                        </a:lnSpc>
                        <a:spcBef>
                          <a:spcPts val="0"/>
                        </a:spcBef>
                        <a:spcAft>
                          <a:spcPts val="1000"/>
                        </a:spcAft>
                      </a:pPr>
                      <a:r>
                        <a:rPr lang="en-US" sz="1800">
                          <a:effectLst/>
                        </a:rPr>
                        <a:t>9</a:t>
                      </a:r>
                      <a:endParaRPr lang="en-US" sz="180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Customer satisfaction</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How do we know about software quality after release?</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 Numbers of customer-found defects 3 month after release of Viking (measured by defects): V </a:t>
                      </a:r>
                    </a:p>
                    <a:p>
                      <a:pPr marL="0" marR="0">
                        <a:lnSpc>
                          <a:spcPct val="115000"/>
                        </a:lnSpc>
                        <a:spcBef>
                          <a:spcPts val="0"/>
                        </a:spcBef>
                        <a:spcAft>
                          <a:spcPts val="1000"/>
                        </a:spcAft>
                      </a:pPr>
                      <a:r>
                        <a:rPr lang="en-US" sz="1800" dirty="0">
                          <a:effectLst/>
                        </a:rPr>
                        <a:t>- Numbers of customer-found defects 3 month after release of Matador (measured by defects): M </a:t>
                      </a:r>
                    </a:p>
                    <a:p>
                      <a:pPr marL="0" marR="0">
                        <a:lnSpc>
                          <a:spcPct val="115000"/>
                        </a:lnSpc>
                        <a:spcBef>
                          <a:spcPts val="0"/>
                        </a:spcBef>
                        <a:spcAft>
                          <a:spcPts val="1000"/>
                        </a:spcAft>
                      </a:pPr>
                      <a:r>
                        <a:rPr lang="en-US" sz="1800" dirty="0">
                          <a:effectLst/>
                        </a:rPr>
                        <a:t>- Rate of customer-found defects 3 months after release of Viking and customer-found defects 3 months after release of Matador (measured by %): R </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p>
                    <a:p>
                      <a:pPr marL="0" marR="0">
                        <a:lnSpc>
                          <a:spcPct val="115000"/>
                        </a:lnSpc>
                        <a:spcBef>
                          <a:spcPts val="0"/>
                        </a:spcBef>
                        <a:spcAft>
                          <a:spcPts val="1000"/>
                        </a:spcAft>
                      </a:pPr>
                      <a:r>
                        <a:rPr lang="en-US" sz="1800" dirty="0">
                          <a:effectLst/>
                        </a:rPr>
                        <a:t> </a:t>
                      </a:r>
                      <a:endParaRPr lang="en-US" sz="1800" dirty="0">
                        <a:effectLst/>
                        <a:latin typeface="Calibri"/>
                        <a:ea typeface="Calibri"/>
                        <a:cs typeface="Times New Roman"/>
                      </a:endParaRPr>
                    </a:p>
                  </a:txBody>
                  <a:tcPr marL="59635" marR="59635" marT="0" marB="0"/>
                </a:tc>
                <a:tc>
                  <a:txBody>
                    <a:bodyPr/>
                    <a:lstStyle/>
                    <a:p>
                      <a:pPr marL="0" marR="0">
                        <a:lnSpc>
                          <a:spcPct val="115000"/>
                        </a:lnSpc>
                        <a:spcBef>
                          <a:spcPts val="0"/>
                        </a:spcBef>
                        <a:spcAft>
                          <a:spcPts val="1000"/>
                        </a:spcAft>
                      </a:pPr>
                      <a:r>
                        <a:rPr lang="en-US" sz="1800" dirty="0">
                          <a:effectLst/>
                        </a:rPr>
                        <a:t>Know the percent of customer-found defects are fixed or not 3 months after release</a:t>
                      </a:r>
                      <a:endParaRPr lang="en-US" sz="1800" dirty="0">
                        <a:effectLst/>
                        <a:latin typeface="Calibri"/>
                        <a:ea typeface="Calibri"/>
                        <a:cs typeface="Times New Roman"/>
                      </a:endParaRPr>
                    </a:p>
                  </a:txBody>
                  <a:tcPr marL="59635" marR="59635" marT="0" marB="0"/>
                </a:tc>
              </a:tr>
            </a:tbl>
          </a:graphicData>
        </a:graphic>
      </p:graphicFrame>
      <p:pic>
        <p:nvPicPr>
          <p:cNvPr id="614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505200"/>
            <a:ext cx="1413435"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405300"/>
      </p:ext>
    </p:extLst>
  </p:cSld>
  <p:clrMapOvr>
    <a:masterClrMapping/>
  </p:clrMapOvr>
  <p:transition spd="med">
    <p:check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1066800" y="2478412"/>
            <a:ext cx="7467600" cy="1748631"/>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a:r>
              <a:rPr lang="en-US" sz="54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abriola" pitchFamily="82" charset="0"/>
                <a:ea typeface="Verdana"/>
                <a:cs typeface="Verdana"/>
              </a:rPr>
              <a:t>Thanks for you listening  </a:t>
            </a:r>
            <a:r>
              <a:rPr lang="en-US" sz="54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Gabriola" pitchFamily="82" charset="0"/>
                <a:ea typeface="Verdana"/>
                <a:cs typeface="Verdana"/>
              </a:rPr>
              <a:t>!</a:t>
            </a:r>
          </a:p>
        </p:txBody>
      </p:sp>
      <p:pic>
        <p:nvPicPr>
          <p:cNvPr id="6"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4388"/>
            <a:ext cx="2184354" cy="163838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11"/>
          <p:cNvGrpSpPr>
            <a:grpSpLocks/>
          </p:cNvGrpSpPr>
          <p:nvPr/>
        </p:nvGrpSpPr>
        <p:grpSpPr bwMode="auto">
          <a:xfrm>
            <a:off x="765464" y="3756620"/>
            <a:ext cx="5715000" cy="533400"/>
            <a:chOff x="2016" y="1180"/>
            <a:chExt cx="1850" cy="187"/>
          </a:xfrm>
          <a:solidFill>
            <a:schemeClr val="accent1">
              <a:lumMod val="50000"/>
            </a:schemeClr>
          </a:solidFill>
        </p:grpSpPr>
        <p:grpSp>
          <p:nvGrpSpPr>
            <p:cNvPr id="8" name="Group 9"/>
            <p:cNvGrpSpPr>
              <a:grpSpLocks/>
            </p:cNvGrpSpPr>
            <p:nvPr/>
          </p:nvGrpSpPr>
          <p:grpSpPr bwMode="auto">
            <a:xfrm>
              <a:off x="2016" y="1282"/>
              <a:ext cx="1850" cy="85"/>
              <a:chOff x="2016" y="1296"/>
              <a:chExt cx="1850" cy="85"/>
            </a:xfrm>
            <a:grpFill/>
          </p:grpSpPr>
          <p:sp>
            <p:nvSpPr>
              <p:cNvPr id="10" name="Line 7"/>
              <p:cNvSpPr>
                <a:spLocks noChangeShapeType="1"/>
              </p:cNvSpPr>
              <p:nvPr/>
            </p:nvSpPr>
            <p:spPr bwMode="gray">
              <a:xfrm>
                <a:off x="2016" y="1344"/>
                <a:ext cx="1776"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Oval 8"/>
              <p:cNvSpPr>
                <a:spLocks noChangeArrowheads="1"/>
              </p:cNvSpPr>
              <p:nvPr/>
            </p:nvSpPr>
            <p:spPr bwMode="gray">
              <a:xfrm>
                <a:off x="3792" y="1296"/>
                <a:ext cx="74" cy="85"/>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 name="Line 10"/>
            <p:cNvSpPr>
              <a:spLocks noChangeShapeType="1"/>
            </p:cNvSpPr>
            <p:nvPr/>
          </p:nvSpPr>
          <p:spPr bwMode="gray">
            <a:xfrm>
              <a:off x="2016" y="1180"/>
              <a:ext cx="0" cy="144"/>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7"/>
          <p:cNvGrpSpPr>
            <a:grpSpLocks/>
          </p:cNvGrpSpPr>
          <p:nvPr/>
        </p:nvGrpSpPr>
        <p:grpSpPr bwMode="auto">
          <a:xfrm>
            <a:off x="3733800" y="2187899"/>
            <a:ext cx="5181600" cy="555301"/>
            <a:chOff x="3696" y="672"/>
            <a:chExt cx="1630" cy="183"/>
          </a:xfrm>
          <a:solidFill>
            <a:schemeClr val="accent1">
              <a:lumMod val="50000"/>
            </a:schemeClr>
          </a:solidFill>
        </p:grpSpPr>
        <p:sp>
          <p:nvSpPr>
            <p:cNvPr id="13" name="Line 14"/>
            <p:cNvSpPr>
              <a:spLocks noChangeShapeType="1"/>
            </p:cNvSpPr>
            <p:nvPr/>
          </p:nvSpPr>
          <p:spPr bwMode="gray">
            <a:xfrm rot="10800000">
              <a:off x="3770" y="710"/>
              <a:ext cx="1556"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Oval 15"/>
            <p:cNvSpPr>
              <a:spLocks noChangeArrowheads="1"/>
            </p:cNvSpPr>
            <p:nvPr/>
          </p:nvSpPr>
          <p:spPr bwMode="gray">
            <a:xfrm rot="10800000">
              <a:off x="3696" y="672"/>
              <a:ext cx="74" cy="85"/>
            </a:xfrm>
            <a:prstGeom prst="ellips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6"/>
            <p:cNvSpPr>
              <a:spLocks noChangeShapeType="1"/>
            </p:cNvSpPr>
            <p:nvPr/>
          </p:nvSpPr>
          <p:spPr bwMode="gray">
            <a:xfrm rot="10800000">
              <a:off x="5323" y="711"/>
              <a:ext cx="0" cy="144"/>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750" fill="hold"/>
                                        <p:tgtEl>
                                          <p:spTgt spid="12"/>
                                        </p:tgtEl>
                                        <p:attrNameLst>
                                          <p:attrName>ppt_w</p:attrName>
                                        </p:attrNameLst>
                                      </p:cBhvr>
                                      <p:tavLst>
                                        <p:tav tm="0">
                                          <p:val>
                                            <p:fltVal val="0"/>
                                          </p:val>
                                        </p:tav>
                                        <p:tav tm="100000">
                                          <p:val>
                                            <p:strVal val="#ppt_w"/>
                                          </p:val>
                                        </p:tav>
                                      </p:tavLst>
                                    </p:anim>
                                    <p:anim calcmode="lin" valueType="num">
                                      <p:cBhvr>
                                        <p:cTn id="13" dur="750" fill="hold"/>
                                        <p:tgtEl>
                                          <p:spTgt spid="12"/>
                                        </p:tgtEl>
                                        <p:attrNameLst>
                                          <p:attrName>ppt_h</p:attrName>
                                        </p:attrNameLst>
                                      </p:cBhvr>
                                      <p:tavLst>
                                        <p:tav tm="0">
                                          <p:val>
                                            <p:fltVal val="0"/>
                                          </p:val>
                                        </p:tav>
                                        <p:tav tm="100000">
                                          <p:val>
                                            <p:strVal val="#ppt_h"/>
                                          </p:val>
                                        </p:tav>
                                      </p:tavLst>
                                    </p:anim>
                                    <p:animEffect transition="in" filter="fade">
                                      <p:cBhvr>
                                        <p:cTn id="14" dur="750"/>
                                        <p:tgtEl>
                                          <p:spTgt spid="12"/>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par>
                                <p:cTn id="20" presetID="53" presetClass="entr" presetSubtype="16" fill="hold" grpId="0" nodeType="withEffect">
                                  <p:stCondLst>
                                    <p:cond delay="1000"/>
                                  </p:stCondLst>
                                  <p:childTnLst>
                                    <p:set>
                                      <p:cBhvr>
                                        <p:cTn id="21" dur="1" fill="hold">
                                          <p:stCondLst>
                                            <p:cond delay="0"/>
                                          </p:stCondLst>
                                        </p:cTn>
                                        <p:tgtEl>
                                          <p:spTgt spid="59395"/>
                                        </p:tgtEl>
                                        <p:attrNameLst>
                                          <p:attrName>style.visibility</p:attrName>
                                        </p:attrNameLst>
                                      </p:cBhvr>
                                      <p:to>
                                        <p:strVal val="visible"/>
                                      </p:to>
                                    </p:set>
                                    <p:anim calcmode="lin" valueType="num">
                                      <p:cBhvr>
                                        <p:cTn id="22" dur="750" fill="hold"/>
                                        <p:tgtEl>
                                          <p:spTgt spid="59395"/>
                                        </p:tgtEl>
                                        <p:attrNameLst>
                                          <p:attrName>ppt_w</p:attrName>
                                        </p:attrNameLst>
                                      </p:cBhvr>
                                      <p:tavLst>
                                        <p:tav tm="0">
                                          <p:val>
                                            <p:fltVal val="0"/>
                                          </p:val>
                                        </p:tav>
                                        <p:tav tm="100000">
                                          <p:val>
                                            <p:strVal val="#ppt_w"/>
                                          </p:val>
                                        </p:tav>
                                      </p:tavLst>
                                    </p:anim>
                                    <p:anim calcmode="lin" valueType="num">
                                      <p:cBhvr>
                                        <p:cTn id="23" dur="750" fill="hold"/>
                                        <p:tgtEl>
                                          <p:spTgt spid="59395"/>
                                        </p:tgtEl>
                                        <p:attrNameLst>
                                          <p:attrName>ppt_h</p:attrName>
                                        </p:attrNameLst>
                                      </p:cBhvr>
                                      <p:tavLst>
                                        <p:tav tm="0">
                                          <p:val>
                                            <p:fltVal val="0"/>
                                          </p:val>
                                        </p:tav>
                                        <p:tav tm="100000">
                                          <p:val>
                                            <p:strVal val="#ppt_h"/>
                                          </p:val>
                                        </p:tav>
                                      </p:tavLst>
                                    </p:anim>
                                    <p:animEffect transition="in" filter="fade">
                                      <p:cBhvr>
                                        <p:cTn id="24" dur="75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pic>
        <p:nvPicPr>
          <p:cNvPr id="58370"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070288270"/>
              </p:ext>
            </p:extLst>
          </p:nvPr>
        </p:nvGraphicFramePr>
        <p:xfrm>
          <a:off x="1904999" y="1219202"/>
          <a:ext cx="6426223" cy="4190998"/>
        </p:xfrm>
        <a:graphic>
          <a:graphicData uri="http://schemas.openxmlformats.org/drawingml/2006/table">
            <a:tbl>
              <a:tblPr firstRow="1" firstCol="1" bandRow="1" bandCol="1">
                <a:tableStyleId>{5C22544A-7EE6-4342-B048-85BDC9FD1C3A}</a:tableStyleId>
              </a:tblPr>
              <a:tblGrid>
                <a:gridCol w="3986460"/>
                <a:gridCol w="2439763"/>
              </a:tblGrid>
              <a:tr h="598714">
                <a:tc>
                  <a:txBody>
                    <a:bodyPr/>
                    <a:lstStyle/>
                    <a:p>
                      <a:pPr marL="0" marR="0">
                        <a:lnSpc>
                          <a:spcPct val="115000"/>
                        </a:lnSpc>
                        <a:spcBef>
                          <a:spcPts val="0"/>
                        </a:spcBef>
                        <a:spcAft>
                          <a:spcPts val="1000"/>
                        </a:spcAft>
                      </a:pPr>
                      <a:r>
                        <a:rPr lang="en-US" sz="2400" dirty="0" smtClean="0">
                          <a:effectLst/>
                        </a:rPr>
                        <a:t>Team members:</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a:effectLst/>
                        </a:rPr>
                        <a:t>Members ID</a:t>
                      </a:r>
                      <a:endParaRPr lang="en-US" sz="2400">
                        <a:effectLst/>
                        <a:latin typeface="Calibri"/>
                        <a:ea typeface="Calibri"/>
                        <a:cs typeface="Times New Roman"/>
                      </a:endParaRPr>
                    </a:p>
                  </a:txBody>
                  <a:tcPr marL="68580" marR="68580" marT="0" marB="0"/>
                </a:tc>
              </a:tr>
              <a:tr h="598714">
                <a:tc>
                  <a:txBody>
                    <a:bodyPr/>
                    <a:lstStyle/>
                    <a:p>
                      <a:pPr marL="0" marR="0">
                        <a:lnSpc>
                          <a:spcPct val="115000"/>
                        </a:lnSpc>
                        <a:spcBef>
                          <a:spcPts val="0"/>
                        </a:spcBef>
                        <a:spcAft>
                          <a:spcPts val="1000"/>
                        </a:spcAft>
                      </a:pPr>
                      <a:r>
                        <a:rPr lang="en-US" sz="2400" dirty="0" err="1" smtClean="0">
                          <a:solidFill>
                            <a:srgbClr val="C00000"/>
                          </a:solidFill>
                          <a:effectLst/>
                        </a:rPr>
                        <a:t>Giang</a:t>
                      </a:r>
                      <a:r>
                        <a:rPr lang="en-US" sz="2400" dirty="0" smtClean="0">
                          <a:solidFill>
                            <a:srgbClr val="C00000"/>
                          </a:solidFill>
                          <a:effectLst/>
                        </a:rPr>
                        <a:t> </a:t>
                      </a:r>
                      <a:r>
                        <a:rPr lang="en-US" sz="2400" dirty="0" err="1" smtClean="0">
                          <a:solidFill>
                            <a:srgbClr val="C00000"/>
                          </a:solidFill>
                          <a:effectLst/>
                        </a:rPr>
                        <a:t>Thị</a:t>
                      </a:r>
                      <a:r>
                        <a:rPr lang="en-US" sz="2400" dirty="0" smtClean="0">
                          <a:solidFill>
                            <a:srgbClr val="C00000"/>
                          </a:solidFill>
                          <a:effectLst/>
                        </a:rPr>
                        <a:t> </a:t>
                      </a:r>
                      <a:r>
                        <a:rPr lang="en-US" sz="2400" dirty="0" err="1" smtClean="0">
                          <a:solidFill>
                            <a:srgbClr val="C00000"/>
                          </a:solidFill>
                          <a:effectLst/>
                        </a:rPr>
                        <a:t>Hà</a:t>
                      </a:r>
                      <a:r>
                        <a:rPr lang="en-US" sz="2400" dirty="0" smtClean="0">
                          <a:solidFill>
                            <a:srgbClr val="C00000"/>
                          </a:solidFill>
                          <a:effectLst/>
                        </a:rPr>
                        <a:t> </a:t>
                      </a:r>
                      <a:r>
                        <a:rPr lang="en-US" sz="2400" dirty="0" err="1" smtClean="0">
                          <a:solidFill>
                            <a:srgbClr val="C00000"/>
                          </a:solidFill>
                          <a:effectLst/>
                        </a:rPr>
                        <a:t>Thanh</a:t>
                      </a:r>
                      <a:endParaRPr lang="en-US" sz="2400" dirty="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dirty="0">
                          <a:effectLst/>
                        </a:rPr>
                        <a:t>T097828</a:t>
                      </a:r>
                      <a:endParaRPr lang="en-US" sz="2400" dirty="0">
                        <a:effectLst/>
                        <a:latin typeface="Calibri"/>
                        <a:ea typeface="Calibri"/>
                        <a:cs typeface="Times New Roman"/>
                      </a:endParaRPr>
                    </a:p>
                  </a:txBody>
                  <a:tcPr marL="68580" marR="68580" marT="0" marB="0"/>
                </a:tc>
              </a:tr>
              <a:tr h="598714">
                <a:tc>
                  <a:txBody>
                    <a:bodyPr/>
                    <a:lstStyle/>
                    <a:p>
                      <a:pPr marL="0" marR="0" algn="just">
                        <a:lnSpc>
                          <a:spcPct val="115000"/>
                        </a:lnSpc>
                        <a:spcBef>
                          <a:spcPts val="0"/>
                        </a:spcBef>
                        <a:spcAft>
                          <a:spcPts val="1000"/>
                        </a:spcAft>
                      </a:pPr>
                      <a:r>
                        <a:rPr lang="en-US" sz="2400" dirty="0" err="1">
                          <a:solidFill>
                            <a:srgbClr val="C00000"/>
                          </a:solidFill>
                          <a:effectLst/>
                        </a:rPr>
                        <a:t>Trần</a:t>
                      </a:r>
                      <a:r>
                        <a:rPr lang="en-US" sz="2400" dirty="0">
                          <a:solidFill>
                            <a:srgbClr val="C00000"/>
                          </a:solidFill>
                          <a:effectLst/>
                        </a:rPr>
                        <a:t> </a:t>
                      </a:r>
                      <a:r>
                        <a:rPr lang="en-US" sz="2400" dirty="0" err="1">
                          <a:solidFill>
                            <a:srgbClr val="C00000"/>
                          </a:solidFill>
                          <a:effectLst/>
                        </a:rPr>
                        <a:t>Dũng</a:t>
                      </a:r>
                      <a:r>
                        <a:rPr lang="en-US" sz="2400" dirty="0">
                          <a:solidFill>
                            <a:srgbClr val="C00000"/>
                          </a:solidFill>
                          <a:effectLst/>
                        </a:rPr>
                        <a:t> </a:t>
                      </a:r>
                      <a:r>
                        <a:rPr lang="en-US" sz="2400" dirty="0" err="1">
                          <a:solidFill>
                            <a:srgbClr val="C00000"/>
                          </a:solidFill>
                          <a:effectLst/>
                        </a:rPr>
                        <a:t>Đạt</a:t>
                      </a:r>
                      <a:endParaRPr lang="en-US" sz="2400" dirty="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a:effectLst/>
                        </a:rPr>
                        <a:t>T095716</a:t>
                      </a:r>
                      <a:endParaRPr lang="en-US" sz="2400">
                        <a:effectLst/>
                        <a:latin typeface="Calibri"/>
                        <a:ea typeface="Calibri"/>
                        <a:cs typeface="Times New Roman"/>
                      </a:endParaRPr>
                    </a:p>
                  </a:txBody>
                  <a:tcPr marL="68580" marR="68580" marT="0" marB="0"/>
                </a:tc>
              </a:tr>
              <a:tr h="598714">
                <a:tc>
                  <a:txBody>
                    <a:bodyPr/>
                    <a:lstStyle/>
                    <a:p>
                      <a:pPr marL="0" marR="0" algn="just">
                        <a:lnSpc>
                          <a:spcPct val="115000"/>
                        </a:lnSpc>
                        <a:spcBef>
                          <a:spcPts val="0"/>
                        </a:spcBef>
                        <a:spcAft>
                          <a:spcPts val="1000"/>
                        </a:spcAft>
                      </a:pPr>
                      <a:r>
                        <a:rPr lang="en-US" sz="2400" dirty="0" err="1">
                          <a:solidFill>
                            <a:srgbClr val="C00000"/>
                          </a:solidFill>
                          <a:effectLst/>
                        </a:rPr>
                        <a:t>Nguyễn</a:t>
                      </a:r>
                      <a:r>
                        <a:rPr lang="en-US" sz="2400" dirty="0">
                          <a:solidFill>
                            <a:srgbClr val="C00000"/>
                          </a:solidFill>
                          <a:effectLst/>
                        </a:rPr>
                        <a:t> </a:t>
                      </a:r>
                      <a:r>
                        <a:rPr lang="en-US" sz="2400" dirty="0" err="1">
                          <a:solidFill>
                            <a:srgbClr val="C00000"/>
                          </a:solidFill>
                          <a:effectLst/>
                        </a:rPr>
                        <a:t>Vũ</a:t>
                      </a:r>
                      <a:r>
                        <a:rPr lang="en-US" sz="2400" dirty="0">
                          <a:solidFill>
                            <a:srgbClr val="C00000"/>
                          </a:solidFill>
                          <a:effectLst/>
                        </a:rPr>
                        <a:t> </a:t>
                      </a:r>
                      <a:r>
                        <a:rPr lang="en-US" sz="2400" dirty="0" err="1">
                          <a:solidFill>
                            <a:srgbClr val="C00000"/>
                          </a:solidFill>
                          <a:effectLst/>
                        </a:rPr>
                        <a:t>Trọng</a:t>
                      </a:r>
                      <a:r>
                        <a:rPr lang="en-US" sz="2400" dirty="0">
                          <a:solidFill>
                            <a:srgbClr val="C00000"/>
                          </a:solidFill>
                          <a:effectLst/>
                        </a:rPr>
                        <a:t> </a:t>
                      </a:r>
                      <a:r>
                        <a:rPr lang="en-US" sz="2400" dirty="0" err="1">
                          <a:solidFill>
                            <a:srgbClr val="C00000"/>
                          </a:solidFill>
                          <a:effectLst/>
                        </a:rPr>
                        <a:t>Giang</a:t>
                      </a:r>
                      <a:r>
                        <a:rPr lang="en-US" sz="2400" dirty="0">
                          <a:solidFill>
                            <a:srgbClr val="C00000"/>
                          </a:solidFill>
                          <a:effectLst/>
                        </a:rPr>
                        <a:t> </a:t>
                      </a:r>
                      <a:endParaRPr lang="en-US" sz="2400" dirty="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dirty="0">
                          <a:effectLst/>
                        </a:rPr>
                        <a:t>T096656</a:t>
                      </a:r>
                      <a:endParaRPr lang="en-US" sz="2400" dirty="0">
                        <a:effectLst/>
                        <a:latin typeface="Calibri"/>
                        <a:ea typeface="Calibri"/>
                        <a:cs typeface="Times New Roman"/>
                      </a:endParaRPr>
                    </a:p>
                  </a:txBody>
                  <a:tcPr marL="68580" marR="68580" marT="0" marB="0"/>
                </a:tc>
              </a:tr>
              <a:tr h="598714">
                <a:tc>
                  <a:txBody>
                    <a:bodyPr/>
                    <a:lstStyle/>
                    <a:p>
                      <a:pPr marL="0" marR="0" algn="just">
                        <a:lnSpc>
                          <a:spcPct val="115000"/>
                        </a:lnSpc>
                        <a:spcBef>
                          <a:spcPts val="0"/>
                        </a:spcBef>
                        <a:spcAft>
                          <a:spcPts val="1000"/>
                        </a:spcAft>
                      </a:pPr>
                      <a:r>
                        <a:rPr lang="en-US" sz="2400">
                          <a:solidFill>
                            <a:srgbClr val="C00000"/>
                          </a:solidFill>
                          <a:effectLst/>
                        </a:rPr>
                        <a:t>Huỳnh Chấn Huy</a:t>
                      </a:r>
                      <a:endParaRPr lang="en-US" sz="240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dirty="0">
                          <a:effectLst/>
                        </a:rPr>
                        <a:t>T096498</a:t>
                      </a:r>
                      <a:endParaRPr lang="en-US" sz="2400" dirty="0">
                        <a:effectLst/>
                        <a:latin typeface="Calibri"/>
                        <a:ea typeface="Calibri"/>
                        <a:cs typeface="Times New Roman"/>
                      </a:endParaRPr>
                    </a:p>
                  </a:txBody>
                  <a:tcPr marL="68580" marR="68580" marT="0" marB="0"/>
                </a:tc>
              </a:tr>
              <a:tr h="598714">
                <a:tc>
                  <a:txBody>
                    <a:bodyPr/>
                    <a:lstStyle/>
                    <a:p>
                      <a:pPr marL="0" marR="0" algn="just">
                        <a:lnSpc>
                          <a:spcPct val="115000"/>
                        </a:lnSpc>
                        <a:spcBef>
                          <a:spcPts val="0"/>
                        </a:spcBef>
                        <a:spcAft>
                          <a:spcPts val="1000"/>
                        </a:spcAft>
                      </a:pPr>
                      <a:r>
                        <a:rPr lang="en-US" sz="2400" dirty="0" err="1" smtClean="0">
                          <a:solidFill>
                            <a:srgbClr val="C00000"/>
                          </a:solidFill>
                          <a:effectLst/>
                        </a:rPr>
                        <a:t>Tạ</a:t>
                      </a:r>
                      <a:r>
                        <a:rPr lang="en-US" sz="2400" dirty="0" smtClean="0">
                          <a:solidFill>
                            <a:srgbClr val="C00000"/>
                          </a:solidFill>
                          <a:effectLst/>
                        </a:rPr>
                        <a:t> </a:t>
                      </a:r>
                      <a:r>
                        <a:rPr lang="en-US" sz="2400" dirty="0" err="1" smtClean="0">
                          <a:solidFill>
                            <a:srgbClr val="C00000"/>
                          </a:solidFill>
                          <a:effectLst/>
                        </a:rPr>
                        <a:t>Quang</a:t>
                      </a:r>
                      <a:r>
                        <a:rPr lang="en-US" sz="2400" dirty="0" smtClean="0">
                          <a:solidFill>
                            <a:srgbClr val="C00000"/>
                          </a:solidFill>
                          <a:effectLst/>
                        </a:rPr>
                        <a:t> </a:t>
                      </a:r>
                      <a:r>
                        <a:rPr lang="en-US" sz="2400" dirty="0" err="1" smtClean="0">
                          <a:solidFill>
                            <a:srgbClr val="C00000"/>
                          </a:solidFill>
                          <a:effectLst/>
                        </a:rPr>
                        <a:t>Hiệp</a:t>
                      </a:r>
                      <a:endParaRPr lang="en-US" sz="2400" dirty="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dirty="0">
                          <a:effectLst/>
                        </a:rPr>
                        <a:t>T090363</a:t>
                      </a:r>
                      <a:endParaRPr lang="en-US" sz="2400" dirty="0">
                        <a:effectLst/>
                        <a:latin typeface="Calibri"/>
                        <a:ea typeface="Calibri"/>
                        <a:cs typeface="Times New Roman"/>
                      </a:endParaRPr>
                    </a:p>
                  </a:txBody>
                  <a:tcPr marL="68580" marR="68580" marT="0" marB="0"/>
                </a:tc>
              </a:tr>
              <a:tr h="598714">
                <a:tc>
                  <a:txBody>
                    <a:bodyPr/>
                    <a:lstStyle/>
                    <a:p>
                      <a:pPr marL="0" marR="0" algn="just">
                        <a:lnSpc>
                          <a:spcPct val="115000"/>
                        </a:lnSpc>
                        <a:spcBef>
                          <a:spcPts val="0"/>
                        </a:spcBef>
                        <a:spcAft>
                          <a:spcPts val="1000"/>
                        </a:spcAft>
                      </a:pPr>
                      <a:r>
                        <a:rPr lang="en-US" sz="2400" dirty="0" err="1" smtClean="0">
                          <a:solidFill>
                            <a:srgbClr val="C00000"/>
                          </a:solidFill>
                          <a:effectLst/>
                        </a:rPr>
                        <a:t>Nguyễn</a:t>
                      </a:r>
                      <a:r>
                        <a:rPr lang="en-US" sz="2400" dirty="0" smtClean="0">
                          <a:solidFill>
                            <a:srgbClr val="C00000"/>
                          </a:solidFill>
                          <a:effectLst/>
                        </a:rPr>
                        <a:t> </a:t>
                      </a:r>
                      <a:r>
                        <a:rPr lang="en-US" sz="2400" dirty="0" err="1" smtClean="0">
                          <a:solidFill>
                            <a:srgbClr val="C00000"/>
                          </a:solidFill>
                          <a:effectLst/>
                        </a:rPr>
                        <a:t>Trần</a:t>
                      </a:r>
                      <a:r>
                        <a:rPr lang="en-US" sz="2400" dirty="0" smtClean="0">
                          <a:solidFill>
                            <a:srgbClr val="C00000"/>
                          </a:solidFill>
                          <a:effectLst/>
                        </a:rPr>
                        <a:t> </a:t>
                      </a:r>
                      <a:r>
                        <a:rPr lang="en-US" sz="2400" dirty="0" err="1" smtClean="0">
                          <a:solidFill>
                            <a:srgbClr val="C00000"/>
                          </a:solidFill>
                          <a:effectLst/>
                        </a:rPr>
                        <a:t>Hồng</a:t>
                      </a:r>
                      <a:r>
                        <a:rPr lang="en-US" sz="2400" dirty="0" smtClean="0">
                          <a:solidFill>
                            <a:srgbClr val="C00000"/>
                          </a:solidFill>
                          <a:effectLst/>
                        </a:rPr>
                        <a:t> </a:t>
                      </a:r>
                      <a:r>
                        <a:rPr lang="en-US" sz="2400" dirty="0" err="1" smtClean="0">
                          <a:solidFill>
                            <a:srgbClr val="C00000"/>
                          </a:solidFill>
                          <a:effectLst/>
                        </a:rPr>
                        <a:t>Phúc</a:t>
                      </a:r>
                      <a:endParaRPr lang="en-US" sz="2400" dirty="0">
                        <a:solidFill>
                          <a:srgbClr val="C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2400" dirty="0">
                          <a:effectLst/>
                        </a:rPr>
                        <a:t>T095014</a:t>
                      </a:r>
                      <a:endParaRPr lang="en-US" sz="2400" dirty="0">
                        <a:effectLst/>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500" fill="hold"/>
                                        <p:tgtEl>
                                          <p:spTgt spid="58370"/>
                                        </p:tgtEl>
                                        <p:attrNameLst>
                                          <p:attrName>ppt_w</p:attrName>
                                        </p:attrNameLst>
                                      </p:cBhvr>
                                      <p:tavLst>
                                        <p:tav tm="0">
                                          <p:val>
                                            <p:fltVal val="0"/>
                                          </p:val>
                                        </p:tav>
                                        <p:tav tm="100000">
                                          <p:val>
                                            <p:strVal val="#ppt_w"/>
                                          </p:val>
                                        </p:tav>
                                      </p:tavLst>
                                    </p:anim>
                                    <p:anim calcmode="lin" valueType="num">
                                      <p:cBhvr>
                                        <p:cTn id="8" dur="500" fill="hold"/>
                                        <p:tgtEl>
                                          <p:spTgt spid="58370"/>
                                        </p:tgtEl>
                                        <p:attrNameLst>
                                          <p:attrName>ppt_h</p:attrName>
                                        </p:attrNameLst>
                                      </p:cBhvr>
                                      <p:tavLst>
                                        <p:tav tm="0">
                                          <p:val>
                                            <p:fltVal val="0"/>
                                          </p:val>
                                        </p:tav>
                                        <p:tav tm="100000">
                                          <p:val>
                                            <p:strVal val="#ppt_h"/>
                                          </p:val>
                                        </p:tav>
                                      </p:tavLst>
                                    </p:anim>
                                    <p:animEffect transition="in" filter="fade">
                                      <p:cBhvr>
                                        <p:cTn id="9" dur="500"/>
                                        <p:tgtEl>
                                          <p:spTgt spid="58370"/>
                                        </p:tgtEl>
                                      </p:cBhvr>
                                    </p:animEffect>
                                  </p:childTnLst>
                                </p:cTn>
                              </p:par>
                              <p:par>
                                <p:cTn id="10" presetID="22" presetClass="entr" presetSubtype="4"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086600" cy="487363"/>
          </a:xfrm>
        </p:spPr>
        <p:txBody>
          <a:bodyPr/>
          <a:lstStyle/>
          <a:p>
            <a:r>
              <a:rPr lang="en-US" dirty="0"/>
              <a:t>Team Assignment 02</a:t>
            </a:r>
          </a:p>
        </p:txBody>
      </p:sp>
      <p:sp>
        <p:nvSpPr>
          <p:cNvPr id="3" name="Content Placeholder 2"/>
          <p:cNvSpPr>
            <a:spLocks noGrp="1"/>
          </p:cNvSpPr>
          <p:nvPr>
            <p:ph idx="1"/>
          </p:nvPr>
        </p:nvSpPr>
        <p:spPr>
          <a:xfrm>
            <a:off x="1752600" y="2438400"/>
            <a:ext cx="7048500" cy="2057400"/>
          </a:xfrm>
        </p:spPr>
        <p:txBody>
          <a:bodyPr/>
          <a:lstStyle/>
          <a:p>
            <a:pPr marL="0" indent="0">
              <a:buNone/>
            </a:pPr>
            <a:r>
              <a:rPr lang="en-US" sz="3600" dirty="0"/>
              <a:t>Describing what the Viking project should measure to ensure business value to ABC Systems</a:t>
            </a:r>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1818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56349" y="152400"/>
            <a:ext cx="5544963" cy="762000"/>
          </a:xfrm>
        </p:spPr>
        <p:txBody>
          <a:bodyPr/>
          <a:lstStyle/>
          <a:p>
            <a:r>
              <a:rPr lang="en-US" sz="5400" dirty="0">
                <a:solidFill>
                  <a:schemeClr val="accent1">
                    <a:lumMod val="25000"/>
                  </a:schemeClr>
                </a:solidFill>
                <a:latin typeface="Arial" pitchFamily="34" charset="0"/>
                <a:cs typeface="Arial" pitchFamily="34" charset="0"/>
              </a:rPr>
              <a:t>Contents</a:t>
            </a:r>
          </a:p>
        </p:txBody>
      </p:sp>
      <p:pic>
        <p:nvPicPr>
          <p:cNvPr id="81"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 3"/>
          <p:cNvGrpSpPr>
            <a:grpSpLocks/>
          </p:cNvGrpSpPr>
          <p:nvPr/>
        </p:nvGrpSpPr>
        <p:grpSpPr bwMode="auto">
          <a:xfrm>
            <a:off x="2041194" y="2511425"/>
            <a:ext cx="6149975" cy="688975"/>
            <a:chOff x="720" y="1392"/>
            <a:chExt cx="4058" cy="480"/>
          </a:xfrm>
          <a:solidFill>
            <a:schemeClr val="accent5">
              <a:lumMod val="25000"/>
            </a:schemeClr>
          </a:solidFill>
        </p:grpSpPr>
        <p:sp>
          <p:nvSpPr>
            <p:cNvPr id="98" name="AutoShape 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99" name="Group 5"/>
            <p:cNvGrpSpPr>
              <a:grpSpLocks/>
            </p:cNvGrpSpPr>
            <p:nvPr/>
          </p:nvGrpSpPr>
          <p:grpSpPr bwMode="auto">
            <a:xfrm>
              <a:off x="730" y="1407"/>
              <a:ext cx="4043" cy="444"/>
              <a:chOff x="744" y="1407"/>
              <a:chExt cx="3988" cy="444"/>
            </a:xfrm>
            <a:grpFill/>
          </p:grpSpPr>
          <p:sp>
            <p:nvSpPr>
              <p:cNvPr id="100" name="AutoShape 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101" name="AutoShape 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102" name="Group 8"/>
          <p:cNvGrpSpPr>
            <a:grpSpLocks/>
          </p:cNvGrpSpPr>
          <p:nvPr/>
        </p:nvGrpSpPr>
        <p:grpSpPr bwMode="auto">
          <a:xfrm>
            <a:off x="2041194" y="3757613"/>
            <a:ext cx="6149975" cy="688975"/>
            <a:chOff x="720" y="1392"/>
            <a:chExt cx="4058" cy="480"/>
          </a:xfrm>
          <a:solidFill>
            <a:schemeClr val="accent1"/>
          </a:solidFill>
        </p:grpSpPr>
        <p:sp>
          <p:nvSpPr>
            <p:cNvPr id="103" name="AutoShape 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104" name="Group 10"/>
            <p:cNvGrpSpPr>
              <a:grpSpLocks/>
            </p:cNvGrpSpPr>
            <p:nvPr/>
          </p:nvGrpSpPr>
          <p:grpSpPr bwMode="auto">
            <a:xfrm>
              <a:off x="730" y="1407"/>
              <a:ext cx="4043" cy="444"/>
              <a:chOff x="744" y="1407"/>
              <a:chExt cx="3988" cy="444"/>
            </a:xfrm>
            <a:grpFill/>
          </p:grpSpPr>
          <p:sp>
            <p:nvSpPr>
              <p:cNvPr id="105" name="AutoShape 1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106" name="AutoShape 1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grpSp>
        <p:nvGrpSpPr>
          <p:cNvPr id="107" name="Group 13"/>
          <p:cNvGrpSpPr>
            <a:grpSpLocks/>
          </p:cNvGrpSpPr>
          <p:nvPr/>
        </p:nvGrpSpPr>
        <p:grpSpPr bwMode="auto">
          <a:xfrm>
            <a:off x="2041194" y="4954588"/>
            <a:ext cx="6149975" cy="688975"/>
            <a:chOff x="720" y="1392"/>
            <a:chExt cx="4058" cy="480"/>
          </a:xfrm>
          <a:solidFill>
            <a:schemeClr val="accent5">
              <a:lumMod val="25000"/>
            </a:schemeClr>
          </a:solidFill>
        </p:grpSpPr>
        <p:sp>
          <p:nvSpPr>
            <p:cNvPr id="108" name="AutoShape 1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109" name="Group 15"/>
            <p:cNvGrpSpPr>
              <a:grpSpLocks/>
            </p:cNvGrpSpPr>
            <p:nvPr/>
          </p:nvGrpSpPr>
          <p:grpSpPr bwMode="auto">
            <a:xfrm>
              <a:off x="730" y="1407"/>
              <a:ext cx="4043" cy="444"/>
              <a:chOff x="744" y="1407"/>
              <a:chExt cx="3988" cy="444"/>
            </a:xfrm>
            <a:grpFill/>
          </p:grpSpPr>
          <p:sp>
            <p:nvSpPr>
              <p:cNvPr id="110" name="AutoShape 1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111" name="AutoShape 1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112" name="Group 18"/>
          <p:cNvGrpSpPr>
            <a:grpSpLocks/>
          </p:cNvGrpSpPr>
          <p:nvPr/>
        </p:nvGrpSpPr>
        <p:grpSpPr bwMode="auto">
          <a:xfrm>
            <a:off x="2041194" y="1385698"/>
            <a:ext cx="6149975" cy="688975"/>
            <a:chOff x="720" y="1392"/>
            <a:chExt cx="4058" cy="480"/>
          </a:xfrm>
        </p:grpSpPr>
        <p:sp>
          <p:nvSpPr>
            <p:cNvPr id="113" name="AutoShape 1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114" name="Group 20"/>
            <p:cNvGrpSpPr>
              <a:grpSpLocks/>
            </p:cNvGrpSpPr>
            <p:nvPr/>
          </p:nvGrpSpPr>
          <p:grpSpPr bwMode="auto">
            <a:xfrm>
              <a:off x="730" y="1407"/>
              <a:ext cx="4043" cy="444"/>
              <a:chOff x="744" y="1407"/>
              <a:chExt cx="3988" cy="444"/>
            </a:xfrm>
          </p:grpSpPr>
          <p:sp>
            <p:nvSpPr>
              <p:cNvPr id="115" name="AutoShape 2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116" name="AutoShape 2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sp>
        <p:nvSpPr>
          <p:cNvPr id="117" name="Text Box 23"/>
          <p:cNvSpPr txBox="1">
            <a:spLocks noChangeArrowheads="1"/>
          </p:cNvSpPr>
          <p:nvPr/>
        </p:nvSpPr>
        <p:spPr bwMode="white">
          <a:xfrm>
            <a:off x="2507918" y="1499998"/>
            <a:ext cx="58594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Description </a:t>
            </a:r>
            <a:endParaRPr lang="en-US" sz="2400" b="1" dirty="0">
              <a:solidFill>
                <a:schemeClr val="bg1"/>
              </a:solidFill>
              <a:cs typeface="Arial" charset="0"/>
            </a:endParaRPr>
          </a:p>
        </p:txBody>
      </p:sp>
      <p:sp>
        <p:nvSpPr>
          <p:cNvPr id="118" name="Text Box 24"/>
          <p:cNvSpPr txBox="1">
            <a:spLocks noChangeArrowheads="1"/>
          </p:cNvSpPr>
          <p:nvPr/>
        </p:nvSpPr>
        <p:spPr bwMode="white">
          <a:xfrm>
            <a:off x="2938115" y="2619375"/>
            <a:ext cx="4377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Scope </a:t>
            </a:r>
            <a:endParaRPr lang="en-US" sz="2400" b="1" dirty="0">
              <a:solidFill>
                <a:schemeClr val="bg1"/>
              </a:solidFill>
              <a:cs typeface="Arial" charset="0"/>
            </a:endParaRPr>
          </a:p>
        </p:txBody>
      </p:sp>
      <p:sp>
        <p:nvSpPr>
          <p:cNvPr id="119" name="Text Box 25"/>
          <p:cNvSpPr txBox="1">
            <a:spLocks noChangeArrowheads="1"/>
          </p:cNvSpPr>
          <p:nvPr/>
        </p:nvSpPr>
        <p:spPr bwMode="white">
          <a:xfrm>
            <a:off x="2519031" y="385921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vi-VN" sz="2400" dirty="0" smtClean="0">
                <a:solidFill>
                  <a:schemeClr val="bg1"/>
                </a:solidFill>
                <a:cs typeface="Arial" charset="0"/>
              </a:rPr>
              <a:t>Business </a:t>
            </a:r>
            <a:r>
              <a:rPr lang="vi-VN" sz="2400" dirty="0">
                <a:solidFill>
                  <a:schemeClr val="bg1"/>
                </a:solidFill>
                <a:cs typeface="Arial" charset="0"/>
              </a:rPr>
              <a:t>Value</a:t>
            </a:r>
            <a:endParaRPr lang="vi-VN" sz="2400" b="1" dirty="0">
              <a:solidFill>
                <a:schemeClr val="bg1"/>
              </a:solidFill>
              <a:cs typeface="Arial" charset="0"/>
            </a:endParaRPr>
          </a:p>
        </p:txBody>
      </p:sp>
      <p:sp>
        <p:nvSpPr>
          <p:cNvPr id="120" name="Text Box 26"/>
          <p:cNvSpPr txBox="1">
            <a:spLocks noChangeArrowheads="1"/>
          </p:cNvSpPr>
          <p:nvPr/>
        </p:nvSpPr>
        <p:spPr bwMode="white">
          <a:xfrm>
            <a:off x="2519031" y="504666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Measurement</a:t>
            </a:r>
            <a:endParaRPr lang="en-US" sz="2400" b="1" dirty="0">
              <a:solidFill>
                <a:schemeClr val="bg1"/>
              </a:solidFill>
              <a:cs typeface="Arial" charset="0"/>
            </a:endParaRPr>
          </a:p>
        </p:txBody>
      </p:sp>
      <p:pic>
        <p:nvPicPr>
          <p:cNvPr id="121" name="Picture 27"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841169" y="4918075"/>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8"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857044" y="3732213"/>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9"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806829" y="2448818"/>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845931" y="1380936"/>
            <a:ext cx="917165" cy="949325"/>
          </a:xfrm>
          <a:prstGeom prst="rect">
            <a:avLst/>
          </a:prstGeom>
          <a:noFill/>
          <a:extLst>
            <a:ext uri="{909E8E84-426E-40DD-AFC4-6F175D3DCCD1}">
              <a14:hiddenFill xmlns:a14="http://schemas.microsoft.com/office/drawing/2010/main">
                <a:solidFill>
                  <a:srgbClr val="FFFFFF"/>
                </a:solidFill>
              </a14:hiddenFill>
            </a:ext>
          </a:extLst>
        </p:spPr>
      </p:pic>
      <p:sp>
        <p:nvSpPr>
          <p:cNvPr id="125" name="Text Box 31"/>
          <p:cNvSpPr txBox="1">
            <a:spLocks noChangeArrowheads="1"/>
          </p:cNvSpPr>
          <p:nvPr/>
        </p:nvSpPr>
        <p:spPr bwMode="white">
          <a:xfrm>
            <a:off x="2187244" y="505460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4</a:t>
            </a:r>
          </a:p>
        </p:txBody>
      </p:sp>
      <p:sp>
        <p:nvSpPr>
          <p:cNvPr id="126" name="Text Box 32"/>
          <p:cNvSpPr txBox="1">
            <a:spLocks noChangeArrowheads="1"/>
          </p:cNvSpPr>
          <p:nvPr/>
        </p:nvSpPr>
        <p:spPr bwMode="white">
          <a:xfrm>
            <a:off x="2166607" y="1477773"/>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1</a:t>
            </a:r>
          </a:p>
        </p:txBody>
      </p:sp>
      <p:sp>
        <p:nvSpPr>
          <p:cNvPr id="127" name="Text Box 33"/>
          <p:cNvSpPr txBox="1">
            <a:spLocks noChangeArrowheads="1"/>
          </p:cNvSpPr>
          <p:nvPr/>
        </p:nvSpPr>
        <p:spPr bwMode="white">
          <a:xfrm>
            <a:off x="2179307" y="2598738"/>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2</a:t>
            </a:r>
          </a:p>
        </p:txBody>
      </p:sp>
      <p:sp>
        <p:nvSpPr>
          <p:cNvPr id="128" name="Text Box 34"/>
          <p:cNvSpPr txBox="1">
            <a:spLocks noChangeArrowheads="1"/>
          </p:cNvSpPr>
          <p:nvPr/>
        </p:nvSpPr>
        <p:spPr bwMode="white">
          <a:xfrm>
            <a:off x="2179307" y="386715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3</a:t>
            </a:r>
          </a:p>
        </p:txBody>
      </p:sp>
      <p:sp>
        <p:nvSpPr>
          <p:cNvPr id="129" name="Notched Right Arrow 128"/>
          <p:cNvSpPr/>
          <p:nvPr/>
        </p:nvSpPr>
        <p:spPr bwMode="auto">
          <a:xfrm>
            <a:off x="828421" y="1462624"/>
            <a:ext cx="978408" cy="484632"/>
          </a:xfrm>
          <a:prstGeom prst="notchedRightArrow">
            <a:avLst/>
          </a:prstGeom>
          <a:solidFill>
            <a:srgbClr val="002060"/>
          </a:solidFill>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fltVal val="0"/>
                                          </p:val>
                                        </p:tav>
                                        <p:tav tm="100000">
                                          <p:val>
                                            <p:strVal val="#ppt_w"/>
                                          </p:val>
                                        </p:tav>
                                      </p:tavLst>
                                    </p:anim>
                                    <p:anim calcmode="lin" valueType="num">
                                      <p:cBhvr>
                                        <p:cTn id="8" dur="500" fill="hold"/>
                                        <p:tgtEl>
                                          <p:spTgt spid="81"/>
                                        </p:tgtEl>
                                        <p:attrNameLst>
                                          <p:attrName>ppt_h</p:attrName>
                                        </p:attrNameLst>
                                      </p:cBhvr>
                                      <p:tavLst>
                                        <p:tav tm="0">
                                          <p:val>
                                            <p:fltVal val="0"/>
                                          </p:val>
                                        </p:tav>
                                        <p:tav tm="100000">
                                          <p:val>
                                            <p:strVal val="#ppt_h"/>
                                          </p:val>
                                        </p:tav>
                                      </p:tavLst>
                                    </p:anim>
                                    <p:animEffect transition="in" filter="fade">
                                      <p:cBhvr>
                                        <p:cTn id="9" dur="500"/>
                                        <p:tgtEl>
                                          <p:spTgt spid="81"/>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0962"/>
                                        </p:tgtEl>
                                        <p:attrNameLst>
                                          <p:attrName>style.visibility</p:attrName>
                                        </p:attrNameLst>
                                      </p:cBhvr>
                                      <p:to>
                                        <p:strVal val="visible"/>
                                      </p:to>
                                    </p:set>
                                    <p:anim calcmode="lin" valueType="num">
                                      <p:cBhvr>
                                        <p:cTn id="12" dur="1000" fill="hold"/>
                                        <p:tgtEl>
                                          <p:spTgt spid="40962"/>
                                        </p:tgtEl>
                                        <p:attrNameLst>
                                          <p:attrName>ppt_w</p:attrName>
                                        </p:attrNameLst>
                                      </p:cBhvr>
                                      <p:tavLst>
                                        <p:tav tm="0">
                                          <p:val>
                                            <p:fltVal val="0"/>
                                          </p:val>
                                        </p:tav>
                                        <p:tav tm="100000">
                                          <p:val>
                                            <p:strVal val="#ppt_w"/>
                                          </p:val>
                                        </p:tav>
                                      </p:tavLst>
                                    </p:anim>
                                    <p:anim calcmode="lin" valueType="num">
                                      <p:cBhvr>
                                        <p:cTn id="13" dur="1000" fill="hold"/>
                                        <p:tgtEl>
                                          <p:spTgt spid="40962"/>
                                        </p:tgtEl>
                                        <p:attrNameLst>
                                          <p:attrName>ppt_h</p:attrName>
                                        </p:attrNameLst>
                                      </p:cBhvr>
                                      <p:tavLst>
                                        <p:tav tm="0">
                                          <p:val>
                                            <p:fltVal val="0"/>
                                          </p:val>
                                        </p:tav>
                                        <p:tav tm="100000">
                                          <p:val>
                                            <p:strVal val="#ppt_h"/>
                                          </p:val>
                                        </p:tav>
                                      </p:tavLst>
                                    </p:anim>
                                    <p:animEffect transition="in" filter="fade">
                                      <p:cBhvr>
                                        <p:cTn id="14" dur="1000"/>
                                        <p:tgtEl>
                                          <p:spTgt spid="40962"/>
                                        </p:tgtEl>
                                      </p:cBhvr>
                                    </p:animEffect>
                                  </p:childTnLst>
                                </p:cTn>
                              </p:par>
                              <p:par>
                                <p:cTn id="15" presetID="31" presetClass="entr" presetSubtype="0" fill="hold" nodeType="withEffect">
                                  <p:stCondLst>
                                    <p:cond delay="0"/>
                                  </p:stCondLst>
                                  <p:childTnLst>
                                    <p:set>
                                      <p:cBhvr>
                                        <p:cTn id="16" dur="1" fill="hold">
                                          <p:stCondLst>
                                            <p:cond delay="0"/>
                                          </p:stCondLst>
                                        </p:cTn>
                                        <p:tgtEl>
                                          <p:spTgt spid="97"/>
                                        </p:tgtEl>
                                        <p:attrNameLst>
                                          <p:attrName>style.visibility</p:attrName>
                                        </p:attrNameLst>
                                      </p:cBhvr>
                                      <p:to>
                                        <p:strVal val="visible"/>
                                      </p:to>
                                    </p:set>
                                    <p:anim calcmode="lin" valueType="num">
                                      <p:cBhvr>
                                        <p:cTn id="17" dur="1000" fill="hold"/>
                                        <p:tgtEl>
                                          <p:spTgt spid="97"/>
                                        </p:tgtEl>
                                        <p:attrNameLst>
                                          <p:attrName>ppt_w</p:attrName>
                                        </p:attrNameLst>
                                      </p:cBhvr>
                                      <p:tavLst>
                                        <p:tav tm="0">
                                          <p:val>
                                            <p:fltVal val="0"/>
                                          </p:val>
                                        </p:tav>
                                        <p:tav tm="100000">
                                          <p:val>
                                            <p:strVal val="#ppt_w"/>
                                          </p:val>
                                        </p:tav>
                                      </p:tavLst>
                                    </p:anim>
                                    <p:anim calcmode="lin" valueType="num">
                                      <p:cBhvr>
                                        <p:cTn id="18" dur="1000" fill="hold"/>
                                        <p:tgtEl>
                                          <p:spTgt spid="97"/>
                                        </p:tgtEl>
                                        <p:attrNameLst>
                                          <p:attrName>ppt_h</p:attrName>
                                        </p:attrNameLst>
                                      </p:cBhvr>
                                      <p:tavLst>
                                        <p:tav tm="0">
                                          <p:val>
                                            <p:fltVal val="0"/>
                                          </p:val>
                                        </p:tav>
                                        <p:tav tm="100000">
                                          <p:val>
                                            <p:strVal val="#ppt_h"/>
                                          </p:val>
                                        </p:tav>
                                      </p:tavLst>
                                    </p:anim>
                                    <p:anim calcmode="lin" valueType="num">
                                      <p:cBhvr>
                                        <p:cTn id="19" dur="1000" fill="hold"/>
                                        <p:tgtEl>
                                          <p:spTgt spid="97"/>
                                        </p:tgtEl>
                                        <p:attrNameLst>
                                          <p:attrName>style.rotation</p:attrName>
                                        </p:attrNameLst>
                                      </p:cBhvr>
                                      <p:tavLst>
                                        <p:tav tm="0">
                                          <p:val>
                                            <p:fltVal val="90"/>
                                          </p:val>
                                        </p:tav>
                                        <p:tav tm="100000">
                                          <p:val>
                                            <p:fltVal val="0"/>
                                          </p:val>
                                        </p:tav>
                                      </p:tavLst>
                                    </p:anim>
                                    <p:animEffect transition="in" filter="fade">
                                      <p:cBhvr>
                                        <p:cTn id="20" dur="1000"/>
                                        <p:tgtEl>
                                          <p:spTgt spid="97"/>
                                        </p:tgtEl>
                                      </p:cBhvr>
                                    </p:animEffect>
                                  </p:childTnLst>
                                </p:cTn>
                              </p:par>
                              <p:par>
                                <p:cTn id="21" presetID="31" presetClass="entr" presetSubtype="0" fill="hold" nodeType="withEffect">
                                  <p:stCondLst>
                                    <p:cond delay="0"/>
                                  </p:stCondLst>
                                  <p:childTnLst>
                                    <p:set>
                                      <p:cBhvr>
                                        <p:cTn id="22" dur="1" fill="hold">
                                          <p:stCondLst>
                                            <p:cond delay="0"/>
                                          </p:stCondLst>
                                        </p:cTn>
                                        <p:tgtEl>
                                          <p:spTgt spid="102"/>
                                        </p:tgtEl>
                                        <p:attrNameLst>
                                          <p:attrName>style.visibility</p:attrName>
                                        </p:attrNameLst>
                                      </p:cBhvr>
                                      <p:to>
                                        <p:strVal val="visible"/>
                                      </p:to>
                                    </p:set>
                                    <p:anim calcmode="lin" valueType="num">
                                      <p:cBhvr>
                                        <p:cTn id="23" dur="1000" fill="hold"/>
                                        <p:tgtEl>
                                          <p:spTgt spid="102"/>
                                        </p:tgtEl>
                                        <p:attrNameLst>
                                          <p:attrName>ppt_w</p:attrName>
                                        </p:attrNameLst>
                                      </p:cBhvr>
                                      <p:tavLst>
                                        <p:tav tm="0">
                                          <p:val>
                                            <p:fltVal val="0"/>
                                          </p:val>
                                        </p:tav>
                                        <p:tav tm="100000">
                                          <p:val>
                                            <p:strVal val="#ppt_w"/>
                                          </p:val>
                                        </p:tav>
                                      </p:tavLst>
                                    </p:anim>
                                    <p:anim calcmode="lin" valueType="num">
                                      <p:cBhvr>
                                        <p:cTn id="24" dur="1000" fill="hold"/>
                                        <p:tgtEl>
                                          <p:spTgt spid="102"/>
                                        </p:tgtEl>
                                        <p:attrNameLst>
                                          <p:attrName>ppt_h</p:attrName>
                                        </p:attrNameLst>
                                      </p:cBhvr>
                                      <p:tavLst>
                                        <p:tav tm="0">
                                          <p:val>
                                            <p:fltVal val="0"/>
                                          </p:val>
                                        </p:tav>
                                        <p:tav tm="100000">
                                          <p:val>
                                            <p:strVal val="#ppt_h"/>
                                          </p:val>
                                        </p:tav>
                                      </p:tavLst>
                                    </p:anim>
                                    <p:anim calcmode="lin" valueType="num">
                                      <p:cBhvr>
                                        <p:cTn id="25" dur="1000" fill="hold"/>
                                        <p:tgtEl>
                                          <p:spTgt spid="102"/>
                                        </p:tgtEl>
                                        <p:attrNameLst>
                                          <p:attrName>style.rotation</p:attrName>
                                        </p:attrNameLst>
                                      </p:cBhvr>
                                      <p:tavLst>
                                        <p:tav tm="0">
                                          <p:val>
                                            <p:fltVal val="90"/>
                                          </p:val>
                                        </p:tav>
                                        <p:tav tm="100000">
                                          <p:val>
                                            <p:fltVal val="0"/>
                                          </p:val>
                                        </p:tav>
                                      </p:tavLst>
                                    </p:anim>
                                    <p:animEffect transition="in" filter="fade">
                                      <p:cBhvr>
                                        <p:cTn id="26" dur="1000"/>
                                        <p:tgtEl>
                                          <p:spTgt spid="102"/>
                                        </p:tgtEl>
                                      </p:cBhvr>
                                    </p:animEffect>
                                  </p:childTnLst>
                                </p:cTn>
                              </p:par>
                              <p:par>
                                <p:cTn id="27" presetID="3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anim calcmode="lin" valueType="num">
                                      <p:cBhvr>
                                        <p:cTn id="29" dur="1000" fill="hold"/>
                                        <p:tgtEl>
                                          <p:spTgt spid="107"/>
                                        </p:tgtEl>
                                        <p:attrNameLst>
                                          <p:attrName>ppt_w</p:attrName>
                                        </p:attrNameLst>
                                      </p:cBhvr>
                                      <p:tavLst>
                                        <p:tav tm="0">
                                          <p:val>
                                            <p:fltVal val="0"/>
                                          </p:val>
                                        </p:tav>
                                        <p:tav tm="100000">
                                          <p:val>
                                            <p:strVal val="#ppt_w"/>
                                          </p:val>
                                        </p:tav>
                                      </p:tavLst>
                                    </p:anim>
                                    <p:anim calcmode="lin" valueType="num">
                                      <p:cBhvr>
                                        <p:cTn id="30" dur="1000" fill="hold"/>
                                        <p:tgtEl>
                                          <p:spTgt spid="107"/>
                                        </p:tgtEl>
                                        <p:attrNameLst>
                                          <p:attrName>ppt_h</p:attrName>
                                        </p:attrNameLst>
                                      </p:cBhvr>
                                      <p:tavLst>
                                        <p:tav tm="0">
                                          <p:val>
                                            <p:fltVal val="0"/>
                                          </p:val>
                                        </p:tav>
                                        <p:tav tm="100000">
                                          <p:val>
                                            <p:strVal val="#ppt_h"/>
                                          </p:val>
                                        </p:tav>
                                      </p:tavLst>
                                    </p:anim>
                                    <p:anim calcmode="lin" valueType="num">
                                      <p:cBhvr>
                                        <p:cTn id="31" dur="1000" fill="hold"/>
                                        <p:tgtEl>
                                          <p:spTgt spid="107"/>
                                        </p:tgtEl>
                                        <p:attrNameLst>
                                          <p:attrName>style.rotation</p:attrName>
                                        </p:attrNameLst>
                                      </p:cBhvr>
                                      <p:tavLst>
                                        <p:tav tm="0">
                                          <p:val>
                                            <p:fltVal val="90"/>
                                          </p:val>
                                        </p:tav>
                                        <p:tav tm="100000">
                                          <p:val>
                                            <p:fltVal val="0"/>
                                          </p:val>
                                        </p:tav>
                                      </p:tavLst>
                                    </p:anim>
                                    <p:animEffect transition="in" filter="fade">
                                      <p:cBhvr>
                                        <p:cTn id="32" dur="1000"/>
                                        <p:tgtEl>
                                          <p:spTgt spid="107"/>
                                        </p:tgtEl>
                                      </p:cBhvr>
                                    </p:animEffect>
                                  </p:childTnLst>
                                </p:cTn>
                              </p:par>
                              <p:par>
                                <p:cTn id="33" presetID="31" presetClass="entr" presetSubtype="0" fill="hold" nodeType="with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p:cTn id="35" dur="1000" fill="hold"/>
                                        <p:tgtEl>
                                          <p:spTgt spid="112"/>
                                        </p:tgtEl>
                                        <p:attrNameLst>
                                          <p:attrName>ppt_w</p:attrName>
                                        </p:attrNameLst>
                                      </p:cBhvr>
                                      <p:tavLst>
                                        <p:tav tm="0">
                                          <p:val>
                                            <p:fltVal val="0"/>
                                          </p:val>
                                        </p:tav>
                                        <p:tav tm="100000">
                                          <p:val>
                                            <p:strVal val="#ppt_w"/>
                                          </p:val>
                                        </p:tav>
                                      </p:tavLst>
                                    </p:anim>
                                    <p:anim calcmode="lin" valueType="num">
                                      <p:cBhvr>
                                        <p:cTn id="36" dur="1000" fill="hold"/>
                                        <p:tgtEl>
                                          <p:spTgt spid="112"/>
                                        </p:tgtEl>
                                        <p:attrNameLst>
                                          <p:attrName>ppt_h</p:attrName>
                                        </p:attrNameLst>
                                      </p:cBhvr>
                                      <p:tavLst>
                                        <p:tav tm="0">
                                          <p:val>
                                            <p:fltVal val="0"/>
                                          </p:val>
                                        </p:tav>
                                        <p:tav tm="100000">
                                          <p:val>
                                            <p:strVal val="#ppt_h"/>
                                          </p:val>
                                        </p:tav>
                                      </p:tavLst>
                                    </p:anim>
                                    <p:anim calcmode="lin" valueType="num">
                                      <p:cBhvr>
                                        <p:cTn id="37" dur="1000" fill="hold"/>
                                        <p:tgtEl>
                                          <p:spTgt spid="112"/>
                                        </p:tgtEl>
                                        <p:attrNameLst>
                                          <p:attrName>style.rotation</p:attrName>
                                        </p:attrNameLst>
                                      </p:cBhvr>
                                      <p:tavLst>
                                        <p:tav tm="0">
                                          <p:val>
                                            <p:fltVal val="90"/>
                                          </p:val>
                                        </p:tav>
                                        <p:tav tm="100000">
                                          <p:val>
                                            <p:fltVal val="0"/>
                                          </p:val>
                                        </p:tav>
                                      </p:tavLst>
                                    </p:anim>
                                    <p:animEffect transition="in" filter="fade">
                                      <p:cBhvr>
                                        <p:cTn id="38" dur="1000"/>
                                        <p:tgtEl>
                                          <p:spTgt spid="112"/>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17"/>
                                        </p:tgtEl>
                                        <p:attrNameLst>
                                          <p:attrName>style.visibility</p:attrName>
                                        </p:attrNameLst>
                                      </p:cBhvr>
                                      <p:to>
                                        <p:strVal val="visible"/>
                                      </p:to>
                                    </p:set>
                                    <p:anim calcmode="lin" valueType="num">
                                      <p:cBhvr>
                                        <p:cTn id="41" dur="1000" fill="hold"/>
                                        <p:tgtEl>
                                          <p:spTgt spid="117"/>
                                        </p:tgtEl>
                                        <p:attrNameLst>
                                          <p:attrName>ppt_w</p:attrName>
                                        </p:attrNameLst>
                                      </p:cBhvr>
                                      <p:tavLst>
                                        <p:tav tm="0">
                                          <p:val>
                                            <p:fltVal val="0"/>
                                          </p:val>
                                        </p:tav>
                                        <p:tav tm="100000">
                                          <p:val>
                                            <p:strVal val="#ppt_w"/>
                                          </p:val>
                                        </p:tav>
                                      </p:tavLst>
                                    </p:anim>
                                    <p:anim calcmode="lin" valueType="num">
                                      <p:cBhvr>
                                        <p:cTn id="42" dur="1000" fill="hold"/>
                                        <p:tgtEl>
                                          <p:spTgt spid="117"/>
                                        </p:tgtEl>
                                        <p:attrNameLst>
                                          <p:attrName>ppt_h</p:attrName>
                                        </p:attrNameLst>
                                      </p:cBhvr>
                                      <p:tavLst>
                                        <p:tav tm="0">
                                          <p:val>
                                            <p:fltVal val="0"/>
                                          </p:val>
                                        </p:tav>
                                        <p:tav tm="100000">
                                          <p:val>
                                            <p:strVal val="#ppt_h"/>
                                          </p:val>
                                        </p:tav>
                                      </p:tavLst>
                                    </p:anim>
                                    <p:anim calcmode="lin" valueType="num">
                                      <p:cBhvr>
                                        <p:cTn id="43" dur="1000" fill="hold"/>
                                        <p:tgtEl>
                                          <p:spTgt spid="117"/>
                                        </p:tgtEl>
                                        <p:attrNameLst>
                                          <p:attrName>style.rotation</p:attrName>
                                        </p:attrNameLst>
                                      </p:cBhvr>
                                      <p:tavLst>
                                        <p:tav tm="0">
                                          <p:val>
                                            <p:fltVal val="90"/>
                                          </p:val>
                                        </p:tav>
                                        <p:tav tm="100000">
                                          <p:val>
                                            <p:fltVal val="0"/>
                                          </p:val>
                                        </p:tav>
                                      </p:tavLst>
                                    </p:anim>
                                    <p:animEffect transition="in" filter="fade">
                                      <p:cBhvr>
                                        <p:cTn id="44" dur="1000"/>
                                        <p:tgtEl>
                                          <p:spTgt spid="117"/>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18"/>
                                        </p:tgtEl>
                                        <p:attrNameLst>
                                          <p:attrName>style.visibility</p:attrName>
                                        </p:attrNameLst>
                                      </p:cBhvr>
                                      <p:to>
                                        <p:strVal val="visible"/>
                                      </p:to>
                                    </p:set>
                                    <p:anim calcmode="lin" valueType="num">
                                      <p:cBhvr>
                                        <p:cTn id="47" dur="1000" fill="hold"/>
                                        <p:tgtEl>
                                          <p:spTgt spid="118"/>
                                        </p:tgtEl>
                                        <p:attrNameLst>
                                          <p:attrName>ppt_w</p:attrName>
                                        </p:attrNameLst>
                                      </p:cBhvr>
                                      <p:tavLst>
                                        <p:tav tm="0">
                                          <p:val>
                                            <p:fltVal val="0"/>
                                          </p:val>
                                        </p:tav>
                                        <p:tav tm="100000">
                                          <p:val>
                                            <p:strVal val="#ppt_w"/>
                                          </p:val>
                                        </p:tav>
                                      </p:tavLst>
                                    </p:anim>
                                    <p:anim calcmode="lin" valueType="num">
                                      <p:cBhvr>
                                        <p:cTn id="48" dur="1000" fill="hold"/>
                                        <p:tgtEl>
                                          <p:spTgt spid="118"/>
                                        </p:tgtEl>
                                        <p:attrNameLst>
                                          <p:attrName>ppt_h</p:attrName>
                                        </p:attrNameLst>
                                      </p:cBhvr>
                                      <p:tavLst>
                                        <p:tav tm="0">
                                          <p:val>
                                            <p:fltVal val="0"/>
                                          </p:val>
                                        </p:tav>
                                        <p:tav tm="100000">
                                          <p:val>
                                            <p:strVal val="#ppt_h"/>
                                          </p:val>
                                        </p:tav>
                                      </p:tavLst>
                                    </p:anim>
                                    <p:anim calcmode="lin" valueType="num">
                                      <p:cBhvr>
                                        <p:cTn id="49" dur="1000" fill="hold"/>
                                        <p:tgtEl>
                                          <p:spTgt spid="118"/>
                                        </p:tgtEl>
                                        <p:attrNameLst>
                                          <p:attrName>style.rotation</p:attrName>
                                        </p:attrNameLst>
                                      </p:cBhvr>
                                      <p:tavLst>
                                        <p:tav tm="0">
                                          <p:val>
                                            <p:fltVal val="90"/>
                                          </p:val>
                                        </p:tav>
                                        <p:tav tm="100000">
                                          <p:val>
                                            <p:fltVal val="0"/>
                                          </p:val>
                                        </p:tav>
                                      </p:tavLst>
                                    </p:anim>
                                    <p:animEffect transition="in" filter="fade">
                                      <p:cBhvr>
                                        <p:cTn id="50" dur="1000"/>
                                        <p:tgtEl>
                                          <p:spTgt spid="118"/>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119"/>
                                        </p:tgtEl>
                                        <p:attrNameLst>
                                          <p:attrName>style.visibility</p:attrName>
                                        </p:attrNameLst>
                                      </p:cBhvr>
                                      <p:to>
                                        <p:strVal val="visible"/>
                                      </p:to>
                                    </p:set>
                                    <p:anim calcmode="lin" valueType="num">
                                      <p:cBhvr>
                                        <p:cTn id="53" dur="1000" fill="hold"/>
                                        <p:tgtEl>
                                          <p:spTgt spid="119"/>
                                        </p:tgtEl>
                                        <p:attrNameLst>
                                          <p:attrName>ppt_w</p:attrName>
                                        </p:attrNameLst>
                                      </p:cBhvr>
                                      <p:tavLst>
                                        <p:tav tm="0">
                                          <p:val>
                                            <p:fltVal val="0"/>
                                          </p:val>
                                        </p:tav>
                                        <p:tav tm="100000">
                                          <p:val>
                                            <p:strVal val="#ppt_w"/>
                                          </p:val>
                                        </p:tav>
                                      </p:tavLst>
                                    </p:anim>
                                    <p:anim calcmode="lin" valueType="num">
                                      <p:cBhvr>
                                        <p:cTn id="54" dur="1000" fill="hold"/>
                                        <p:tgtEl>
                                          <p:spTgt spid="119"/>
                                        </p:tgtEl>
                                        <p:attrNameLst>
                                          <p:attrName>ppt_h</p:attrName>
                                        </p:attrNameLst>
                                      </p:cBhvr>
                                      <p:tavLst>
                                        <p:tav tm="0">
                                          <p:val>
                                            <p:fltVal val="0"/>
                                          </p:val>
                                        </p:tav>
                                        <p:tav tm="100000">
                                          <p:val>
                                            <p:strVal val="#ppt_h"/>
                                          </p:val>
                                        </p:tav>
                                      </p:tavLst>
                                    </p:anim>
                                    <p:anim calcmode="lin" valueType="num">
                                      <p:cBhvr>
                                        <p:cTn id="55" dur="1000" fill="hold"/>
                                        <p:tgtEl>
                                          <p:spTgt spid="119"/>
                                        </p:tgtEl>
                                        <p:attrNameLst>
                                          <p:attrName>style.rotation</p:attrName>
                                        </p:attrNameLst>
                                      </p:cBhvr>
                                      <p:tavLst>
                                        <p:tav tm="0">
                                          <p:val>
                                            <p:fltVal val="90"/>
                                          </p:val>
                                        </p:tav>
                                        <p:tav tm="100000">
                                          <p:val>
                                            <p:fltVal val="0"/>
                                          </p:val>
                                        </p:tav>
                                      </p:tavLst>
                                    </p:anim>
                                    <p:animEffect transition="in" filter="fade">
                                      <p:cBhvr>
                                        <p:cTn id="56" dur="1000"/>
                                        <p:tgtEl>
                                          <p:spTgt spid="119"/>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 calcmode="lin" valueType="num">
                                      <p:cBhvr>
                                        <p:cTn id="59" dur="1000" fill="hold"/>
                                        <p:tgtEl>
                                          <p:spTgt spid="120"/>
                                        </p:tgtEl>
                                        <p:attrNameLst>
                                          <p:attrName>ppt_w</p:attrName>
                                        </p:attrNameLst>
                                      </p:cBhvr>
                                      <p:tavLst>
                                        <p:tav tm="0">
                                          <p:val>
                                            <p:fltVal val="0"/>
                                          </p:val>
                                        </p:tav>
                                        <p:tav tm="100000">
                                          <p:val>
                                            <p:strVal val="#ppt_w"/>
                                          </p:val>
                                        </p:tav>
                                      </p:tavLst>
                                    </p:anim>
                                    <p:anim calcmode="lin" valueType="num">
                                      <p:cBhvr>
                                        <p:cTn id="60" dur="1000" fill="hold"/>
                                        <p:tgtEl>
                                          <p:spTgt spid="120"/>
                                        </p:tgtEl>
                                        <p:attrNameLst>
                                          <p:attrName>ppt_h</p:attrName>
                                        </p:attrNameLst>
                                      </p:cBhvr>
                                      <p:tavLst>
                                        <p:tav tm="0">
                                          <p:val>
                                            <p:fltVal val="0"/>
                                          </p:val>
                                        </p:tav>
                                        <p:tav tm="100000">
                                          <p:val>
                                            <p:strVal val="#ppt_h"/>
                                          </p:val>
                                        </p:tav>
                                      </p:tavLst>
                                    </p:anim>
                                    <p:anim calcmode="lin" valueType="num">
                                      <p:cBhvr>
                                        <p:cTn id="61" dur="1000" fill="hold"/>
                                        <p:tgtEl>
                                          <p:spTgt spid="120"/>
                                        </p:tgtEl>
                                        <p:attrNameLst>
                                          <p:attrName>style.rotation</p:attrName>
                                        </p:attrNameLst>
                                      </p:cBhvr>
                                      <p:tavLst>
                                        <p:tav tm="0">
                                          <p:val>
                                            <p:fltVal val="90"/>
                                          </p:val>
                                        </p:tav>
                                        <p:tav tm="100000">
                                          <p:val>
                                            <p:fltVal val="0"/>
                                          </p:val>
                                        </p:tav>
                                      </p:tavLst>
                                    </p:anim>
                                    <p:animEffect transition="in" filter="fade">
                                      <p:cBhvr>
                                        <p:cTn id="62" dur="1000"/>
                                        <p:tgtEl>
                                          <p:spTgt spid="120"/>
                                        </p:tgtEl>
                                      </p:cBhvr>
                                    </p:animEffect>
                                  </p:childTnLst>
                                </p:cTn>
                              </p:par>
                              <p:par>
                                <p:cTn id="63" presetID="31" presetClass="entr" presetSubtype="0" fill="hold" nodeType="withEffect">
                                  <p:stCondLst>
                                    <p:cond delay="0"/>
                                  </p:stCondLst>
                                  <p:childTnLst>
                                    <p:set>
                                      <p:cBhvr>
                                        <p:cTn id="64" dur="1" fill="hold">
                                          <p:stCondLst>
                                            <p:cond delay="0"/>
                                          </p:stCondLst>
                                        </p:cTn>
                                        <p:tgtEl>
                                          <p:spTgt spid="121"/>
                                        </p:tgtEl>
                                        <p:attrNameLst>
                                          <p:attrName>style.visibility</p:attrName>
                                        </p:attrNameLst>
                                      </p:cBhvr>
                                      <p:to>
                                        <p:strVal val="visible"/>
                                      </p:to>
                                    </p:set>
                                    <p:anim calcmode="lin" valueType="num">
                                      <p:cBhvr>
                                        <p:cTn id="65" dur="1000" fill="hold"/>
                                        <p:tgtEl>
                                          <p:spTgt spid="121"/>
                                        </p:tgtEl>
                                        <p:attrNameLst>
                                          <p:attrName>ppt_w</p:attrName>
                                        </p:attrNameLst>
                                      </p:cBhvr>
                                      <p:tavLst>
                                        <p:tav tm="0">
                                          <p:val>
                                            <p:fltVal val="0"/>
                                          </p:val>
                                        </p:tav>
                                        <p:tav tm="100000">
                                          <p:val>
                                            <p:strVal val="#ppt_w"/>
                                          </p:val>
                                        </p:tav>
                                      </p:tavLst>
                                    </p:anim>
                                    <p:anim calcmode="lin" valueType="num">
                                      <p:cBhvr>
                                        <p:cTn id="66" dur="1000" fill="hold"/>
                                        <p:tgtEl>
                                          <p:spTgt spid="121"/>
                                        </p:tgtEl>
                                        <p:attrNameLst>
                                          <p:attrName>ppt_h</p:attrName>
                                        </p:attrNameLst>
                                      </p:cBhvr>
                                      <p:tavLst>
                                        <p:tav tm="0">
                                          <p:val>
                                            <p:fltVal val="0"/>
                                          </p:val>
                                        </p:tav>
                                        <p:tav tm="100000">
                                          <p:val>
                                            <p:strVal val="#ppt_h"/>
                                          </p:val>
                                        </p:tav>
                                      </p:tavLst>
                                    </p:anim>
                                    <p:anim calcmode="lin" valueType="num">
                                      <p:cBhvr>
                                        <p:cTn id="67" dur="1000" fill="hold"/>
                                        <p:tgtEl>
                                          <p:spTgt spid="121"/>
                                        </p:tgtEl>
                                        <p:attrNameLst>
                                          <p:attrName>style.rotation</p:attrName>
                                        </p:attrNameLst>
                                      </p:cBhvr>
                                      <p:tavLst>
                                        <p:tav tm="0">
                                          <p:val>
                                            <p:fltVal val="90"/>
                                          </p:val>
                                        </p:tav>
                                        <p:tav tm="100000">
                                          <p:val>
                                            <p:fltVal val="0"/>
                                          </p:val>
                                        </p:tav>
                                      </p:tavLst>
                                    </p:anim>
                                    <p:animEffect transition="in" filter="fade">
                                      <p:cBhvr>
                                        <p:cTn id="68" dur="1000"/>
                                        <p:tgtEl>
                                          <p:spTgt spid="121"/>
                                        </p:tgtEl>
                                      </p:cBhvr>
                                    </p:animEffect>
                                  </p:childTnLst>
                                </p:cTn>
                              </p:par>
                              <p:par>
                                <p:cTn id="69" presetID="31" presetClass="entr" presetSubtype="0" fill="hold" nodeType="withEffect">
                                  <p:stCondLst>
                                    <p:cond delay="0"/>
                                  </p:stCondLst>
                                  <p:childTnLst>
                                    <p:set>
                                      <p:cBhvr>
                                        <p:cTn id="70" dur="1" fill="hold">
                                          <p:stCondLst>
                                            <p:cond delay="0"/>
                                          </p:stCondLst>
                                        </p:cTn>
                                        <p:tgtEl>
                                          <p:spTgt spid="122"/>
                                        </p:tgtEl>
                                        <p:attrNameLst>
                                          <p:attrName>style.visibility</p:attrName>
                                        </p:attrNameLst>
                                      </p:cBhvr>
                                      <p:to>
                                        <p:strVal val="visible"/>
                                      </p:to>
                                    </p:set>
                                    <p:anim calcmode="lin" valueType="num">
                                      <p:cBhvr>
                                        <p:cTn id="71" dur="1000" fill="hold"/>
                                        <p:tgtEl>
                                          <p:spTgt spid="122"/>
                                        </p:tgtEl>
                                        <p:attrNameLst>
                                          <p:attrName>ppt_w</p:attrName>
                                        </p:attrNameLst>
                                      </p:cBhvr>
                                      <p:tavLst>
                                        <p:tav tm="0">
                                          <p:val>
                                            <p:fltVal val="0"/>
                                          </p:val>
                                        </p:tav>
                                        <p:tav tm="100000">
                                          <p:val>
                                            <p:strVal val="#ppt_w"/>
                                          </p:val>
                                        </p:tav>
                                      </p:tavLst>
                                    </p:anim>
                                    <p:anim calcmode="lin" valueType="num">
                                      <p:cBhvr>
                                        <p:cTn id="72" dur="1000" fill="hold"/>
                                        <p:tgtEl>
                                          <p:spTgt spid="122"/>
                                        </p:tgtEl>
                                        <p:attrNameLst>
                                          <p:attrName>ppt_h</p:attrName>
                                        </p:attrNameLst>
                                      </p:cBhvr>
                                      <p:tavLst>
                                        <p:tav tm="0">
                                          <p:val>
                                            <p:fltVal val="0"/>
                                          </p:val>
                                        </p:tav>
                                        <p:tav tm="100000">
                                          <p:val>
                                            <p:strVal val="#ppt_h"/>
                                          </p:val>
                                        </p:tav>
                                      </p:tavLst>
                                    </p:anim>
                                    <p:anim calcmode="lin" valueType="num">
                                      <p:cBhvr>
                                        <p:cTn id="73" dur="1000" fill="hold"/>
                                        <p:tgtEl>
                                          <p:spTgt spid="122"/>
                                        </p:tgtEl>
                                        <p:attrNameLst>
                                          <p:attrName>style.rotation</p:attrName>
                                        </p:attrNameLst>
                                      </p:cBhvr>
                                      <p:tavLst>
                                        <p:tav tm="0">
                                          <p:val>
                                            <p:fltVal val="90"/>
                                          </p:val>
                                        </p:tav>
                                        <p:tav tm="100000">
                                          <p:val>
                                            <p:fltVal val="0"/>
                                          </p:val>
                                        </p:tav>
                                      </p:tavLst>
                                    </p:anim>
                                    <p:animEffect transition="in" filter="fade">
                                      <p:cBhvr>
                                        <p:cTn id="74" dur="1000"/>
                                        <p:tgtEl>
                                          <p:spTgt spid="122"/>
                                        </p:tgtEl>
                                      </p:cBhvr>
                                    </p:animEffect>
                                  </p:childTnLst>
                                </p:cTn>
                              </p:par>
                              <p:par>
                                <p:cTn id="75" presetID="31" presetClass="entr" presetSubtype="0" fill="hold" nodeType="withEffect">
                                  <p:stCondLst>
                                    <p:cond delay="0"/>
                                  </p:stCondLst>
                                  <p:childTnLst>
                                    <p:set>
                                      <p:cBhvr>
                                        <p:cTn id="76" dur="1" fill="hold">
                                          <p:stCondLst>
                                            <p:cond delay="0"/>
                                          </p:stCondLst>
                                        </p:cTn>
                                        <p:tgtEl>
                                          <p:spTgt spid="123"/>
                                        </p:tgtEl>
                                        <p:attrNameLst>
                                          <p:attrName>style.visibility</p:attrName>
                                        </p:attrNameLst>
                                      </p:cBhvr>
                                      <p:to>
                                        <p:strVal val="visible"/>
                                      </p:to>
                                    </p:set>
                                    <p:anim calcmode="lin" valueType="num">
                                      <p:cBhvr>
                                        <p:cTn id="77" dur="1000" fill="hold"/>
                                        <p:tgtEl>
                                          <p:spTgt spid="123"/>
                                        </p:tgtEl>
                                        <p:attrNameLst>
                                          <p:attrName>ppt_w</p:attrName>
                                        </p:attrNameLst>
                                      </p:cBhvr>
                                      <p:tavLst>
                                        <p:tav tm="0">
                                          <p:val>
                                            <p:fltVal val="0"/>
                                          </p:val>
                                        </p:tav>
                                        <p:tav tm="100000">
                                          <p:val>
                                            <p:strVal val="#ppt_w"/>
                                          </p:val>
                                        </p:tav>
                                      </p:tavLst>
                                    </p:anim>
                                    <p:anim calcmode="lin" valueType="num">
                                      <p:cBhvr>
                                        <p:cTn id="78" dur="1000" fill="hold"/>
                                        <p:tgtEl>
                                          <p:spTgt spid="123"/>
                                        </p:tgtEl>
                                        <p:attrNameLst>
                                          <p:attrName>ppt_h</p:attrName>
                                        </p:attrNameLst>
                                      </p:cBhvr>
                                      <p:tavLst>
                                        <p:tav tm="0">
                                          <p:val>
                                            <p:fltVal val="0"/>
                                          </p:val>
                                        </p:tav>
                                        <p:tav tm="100000">
                                          <p:val>
                                            <p:strVal val="#ppt_h"/>
                                          </p:val>
                                        </p:tav>
                                      </p:tavLst>
                                    </p:anim>
                                    <p:anim calcmode="lin" valueType="num">
                                      <p:cBhvr>
                                        <p:cTn id="79" dur="1000" fill="hold"/>
                                        <p:tgtEl>
                                          <p:spTgt spid="123"/>
                                        </p:tgtEl>
                                        <p:attrNameLst>
                                          <p:attrName>style.rotation</p:attrName>
                                        </p:attrNameLst>
                                      </p:cBhvr>
                                      <p:tavLst>
                                        <p:tav tm="0">
                                          <p:val>
                                            <p:fltVal val="90"/>
                                          </p:val>
                                        </p:tav>
                                        <p:tav tm="100000">
                                          <p:val>
                                            <p:fltVal val="0"/>
                                          </p:val>
                                        </p:tav>
                                      </p:tavLst>
                                    </p:anim>
                                    <p:animEffect transition="in" filter="fade">
                                      <p:cBhvr>
                                        <p:cTn id="80" dur="1000"/>
                                        <p:tgtEl>
                                          <p:spTgt spid="123"/>
                                        </p:tgtEl>
                                      </p:cBhvr>
                                    </p:animEffect>
                                  </p:childTnLst>
                                </p:cTn>
                              </p:par>
                              <p:par>
                                <p:cTn id="81" presetID="31" presetClass="entr" presetSubtype="0" fill="hold" nodeType="withEffect">
                                  <p:stCondLst>
                                    <p:cond delay="0"/>
                                  </p:stCondLst>
                                  <p:childTnLst>
                                    <p:set>
                                      <p:cBhvr>
                                        <p:cTn id="82" dur="1" fill="hold">
                                          <p:stCondLst>
                                            <p:cond delay="0"/>
                                          </p:stCondLst>
                                        </p:cTn>
                                        <p:tgtEl>
                                          <p:spTgt spid="124"/>
                                        </p:tgtEl>
                                        <p:attrNameLst>
                                          <p:attrName>style.visibility</p:attrName>
                                        </p:attrNameLst>
                                      </p:cBhvr>
                                      <p:to>
                                        <p:strVal val="visible"/>
                                      </p:to>
                                    </p:set>
                                    <p:anim calcmode="lin" valueType="num">
                                      <p:cBhvr>
                                        <p:cTn id="83" dur="1000" fill="hold"/>
                                        <p:tgtEl>
                                          <p:spTgt spid="124"/>
                                        </p:tgtEl>
                                        <p:attrNameLst>
                                          <p:attrName>ppt_w</p:attrName>
                                        </p:attrNameLst>
                                      </p:cBhvr>
                                      <p:tavLst>
                                        <p:tav tm="0">
                                          <p:val>
                                            <p:fltVal val="0"/>
                                          </p:val>
                                        </p:tav>
                                        <p:tav tm="100000">
                                          <p:val>
                                            <p:strVal val="#ppt_w"/>
                                          </p:val>
                                        </p:tav>
                                      </p:tavLst>
                                    </p:anim>
                                    <p:anim calcmode="lin" valueType="num">
                                      <p:cBhvr>
                                        <p:cTn id="84" dur="1000" fill="hold"/>
                                        <p:tgtEl>
                                          <p:spTgt spid="124"/>
                                        </p:tgtEl>
                                        <p:attrNameLst>
                                          <p:attrName>ppt_h</p:attrName>
                                        </p:attrNameLst>
                                      </p:cBhvr>
                                      <p:tavLst>
                                        <p:tav tm="0">
                                          <p:val>
                                            <p:fltVal val="0"/>
                                          </p:val>
                                        </p:tav>
                                        <p:tav tm="100000">
                                          <p:val>
                                            <p:strVal val="#ppt_h"/>
                                          </p:val>
                                        </p:tav>
                                      </p:tavLst>
                                    </p:anim>
                                    <p:anim calcmode="lin" valueType="num">
                                      <p:cBhvr>
                                        <p:cTn id="85" dur="1000" fill="hold"/>
                                        <p:tgtEl>
                                          <p:spTgt spid="124"/>
                                        </p:tgtEl>
                                        <p:attrNameLst>
                                          <p:attrName>style.rotation</p:attrName>
                                        </p:attrNameLst>
                                      </p:cBhvr>
                                      <p:tavLst>
                                        <p:tav tm="0">
                                          <p:val>
                                            <p:fltVal val="90"/>
                                          </p:val>
                                        </p:tav>
                                        <p:tav tm="100000">
                                          <p:val>
                                            <p:fltVal val="0"/>
                                          </p:val>
                                        </p:tav>
                                      </p:tavLst>
                                    </p:anim>
                                    <p:animEffect transition="in" filter="fade">
                                      <p:cBhvr>
                                        <p:cTn id="86" dur="1000"/>
                                        <p:tgtEl>
                                          <p:spTgt spid="124"/>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125"/>
                                        </p:tgtEl>
                                        <p:attrNameLst>
                                          <p:attrName>style.visibility</p:attrName>
                                        </p:attrNameLst>
                                      </p:cBhvr>
                                      <p:to>
                                        <p:strVal val="visible"/>
                                      </p:to>
                                    </p:set>
                                    <p:anim calcmode="lin" valueType="num">
                                      <p:cBhvr>
                                        <p:cTn id="89" dur="1000" fill="hold"/>
                                        <p:tgtEl>
                                          <p:spTgt spid="125"/>
                                        </p:tgtEl>
                                        <p:attrNameLst>
                                          <p:attrName>ppt_w</p:attrName>
                                        </p:attrNameLst>
                                      </p:cBhvr>
                                      <p:tavLst>
                                        <p:tav tm="0">
                                          <p:val>
                                            <p:fltVal val="0"/>
                                          </p:val>
                                        </p:tav>
                                        <p:tav tm="100000">
                                          <p:val>
                                            <p:strVal val="#ppt_w"/>
                                          </p:val>
                                        </p:tav>
                                      </p:tavLst>
                                    </p:anim>
                                    <p:anim calcmode="lin" valueType="num">
                                      <p:cBhvr>
                                        <p:cTn id="90" dur="1000" fill="hold"/>
                                        <p:tgtEl>
                                          <p:spTgt spid="125"/>
                                        </p:tgtEl>
                                        <p:attrNameLst>
                                          <p:attrName>ppt_h</p:attrName>
                                        </p:attrNameLst>
                                      </p:cBhvr>
                                      <p:tavLst>
                                        <p:tav tm="0">
                                          <p:val>
                                            <p:fltVal val="0"/>
                                          </p:val>
                                        </p:tav>
                                        <p:tav tm="100000">
                                          <p:val>
                                            <p:strVal val="#ppt_h"/>
                                          </p:val>
                                        </p:tav>
                                      </p:tavLst>
                                    </p:anim>
                                    <p:anim calcmode="lin" valueType="num">
                                      <p:cBhvr>
                                        <p:cTn id="91" dur="1000" fill="hold"/>
                                        <p:tgtEl>
                                          <p:spTgt spid="125"/>
                                        </p:tgtEl>
                                        <p:attrNameLst>
                                          <p:attrName>style.rotation</p:attrName>
                                        </p:attrNameLst>
                                      </p:cBhvr>
                                      <p:tavLst>
                                        <p:tav tm="0">
                                          <p:val>
                                            <p:fltVal val="90"/>
                                          </p:val>
                                        </p:tav>
                                        <p:tav tm="100000">
                                          <p:val>
                                            <p:fltVal val="0"/>
                                          </p:val>
                                        </p:tav>
                                      </p:tavLst>
                                    </p:anim>
                                    <p:animEffect transition="in" filter="fade">
                                      <p:cBhvr>
                                        <p:cTn id="92" dur="1000"/>
                                        <p:tgtEl>
                                          <p:spTgt spid="125"/>
                                        </p:tgtEl>
                                      </p:cBhvr>
                                    </p:animEffect>
                                  </p:childTnLst>
                                </p:cTn>
                              </p:par>
                              <p:par>
                                <p:cTn id="93" presetID="31" presetClass="entr" presetSubtype="0" fill="hold" grpId="0" nodeType="withEffect">
                                  <p:stCondLst>
                                    <p:cond delay="0"/>
                                  </p:stCondLst>
                                  <p:childTnLst>
                                    <p:set>
                                      <p:cBhvr>
                                        <p:cTn id="94" dur="1" fill="hold">
                                          <p:stCondLst>
                                            <p:cond delay="0"/>
                                          </p:stCondLst>
                                        </p:cTn>
                                        <p:tgtEl>
                                          <p:spTgt spid="126"/>
                                        </p:tgtEl>
                                        <p:attrNameLst>
                                          <p:attrName>style.visibility</p:attrName>
                                        </p:attrNameLst>
                                      </p:cBhvr>
                                      <p:to>
                                        <p:strVal val="visible"/>
                                      </p:to>
                                    </p:set>
                                    <p:anim calcmode="lin" valueType="num">
                                      <p:cBhvr>
                                        <p:cTn id="95" dur="1000" fill="hold"/>
                                        <p:tgtEl>
                                          <p:spTgt spid="126"/>
                                        </p:tgtEl>
                                        <p:attrNameLst>
                                          <p:attrName>ppt_w</p:attrName>
                                        </p:attrNameLst>
                                      </p:cBhvr>
                                      <p:tavLst>
                                        <p:tav tm="0">
                                          <p:val>
                                            <p:fltVal val="0"/>
                                          </p:val>
                                        </p:tav>
                                        <p:tav tm="100000">
                                          <p:val>
                                            <p:strVal val="#ppt_w"/>
                                          </p:val>
                                        </p:tav>
                                      </p:tavLst>
                                    </p:anim>
                                    <p:anim calcmode="lin" valueType="num">
                                      <p:cBhvr>
                                        <p:cTn id="96" dur="1000" fill="hold"/>
                                        <p:tgtEl>
                                          <p:spTgt spid="126"/>
                                        </p:tgtEl>
                                        <p:attrNameLst>
                                          <p:attrName>ppt_h</p:attrName>
                                        </p:attrNameLst>
                                      </p:cBhvr>
                                      <p:tavLst>
                                        <p:tav tm="0">
                                          <p:val>
                                            <p:fltVal val="0"/>
                                          </p:val>
                                        </p:tav>
                                        <p:tav tm="100000">
                                          <p:val>
                                            <p:strVal val="#ppt_h"/>
                                          </p:val>
                                        </p:tav>
                                      </p:tavLst>
                                    </p:anim>
                                    <p:anim calcmode="lin" valueType="num">
                                      <p:cBhvr>
                                        <p:cTn id="97" dur="1000" fill="hold"/>
                                        <p:tgtEl>
                                          <p:spTgt spid="126"/>
                                        </p:tgtEl>
                                        <p:attrNameLst>
                                          <p:attrName>style.rotation</p:attrName>
                                        </p:attrNameLst>
                                      </p:cBhvr>
                                      <p:tavLst>
                                        <p:tav tm="0">
                                          <p:val>
                                            <p:fltVal val="90"/>
                                          </p:val>
                                        </p:tav>
                                        <p:tav tm="100000">
                                          <p:val>
                                            <p:fltVal val="0"/>
                                          </p:val>
                                        </p:tav>
                                      </p:tavLst>
                                    </p:anim>
                                    <p:animEffect transition="in" filter="fade">
                                      <p:cBhvr>
                                        <p:cTn id="98" dur="1000"/>
                                        <p:tgtEl>
                                          <p:spTgt spid="126"/>
                                        </p:tgtEl>
                                      </p:cBhvr>
                                    </p:animEffect>
                                  </p:childTnLst>
                                </p:cTn>
                              </p:par>
                              <p:par>
                                <p:cTn id="99" presetID="31" presetClass="entr" presetSubtype="0" fill="hold" grpId="0" nodeType="withEffect">
                                  <p:stCondLst>
                                    <p:cond delay="0"/>
                                  </p:stCondLst>
                                  <p:childTnLst>
                                    <p:set>
                                      <p:cBhvr>
                                        <p:cTn id="100" dur="1" fill="hold">
                                          <p:stCondLst>
                                            <p:cond delay="0"/>
                                          </p:stCondLst>
                                        </p:cTn>
                                        <p:tgtEl>
                                          <p:spTgt spid="127"/>
                                        </p:tgtEl>
                                        <p:attrNameLst>
                                          <p:attrName>style.visibility</p:attrName>
                                        </p:attrNameLst>
                                      </p:cBhvr>
                                      <p:to>
                                        <p:strVal val="visible"/>
                                      </p:to>
                                    </p:set>
                                    <p:anim calcmode="lin" valueType="num">
                                      <p:cBhvr>
                                        <p:cTn id="101" dur="1000" fill="hold"/>
                                        <p:tgtEl>
                                          <p:spTgt spid="127"/>
                                        </p:tgtEl>
                                        <p:attrNameLst>
                                          <p:attrName>ppt_w</p:attrName>
                                        </p:attrNameLst>
                                      </p:cBhvr>
                                      <p:tavLst>
                                        <p:tav tm="0">
                                          <p:val>
                                            <p:fltVal val="0"/>
                                          </p:val>
                                        </p:tav>
                                        <p:tav tm="100000">
                                          <p:val>
                                            <p:strVal val="#ppt_w"/>
                                          </p:val>
                                        </p:tav>
                                      </p:tavLst>
                                    </p:anim>
                                    <p:anim calcmode="lin" valueType="num">
                                      <p:cBhvr>
                                        <p:cTn id="102" dur="1000" fill="hold"/>
                                        <p:tgtEl>
                                          <p:spTgt spid="127"/>
                                        </p:tgtEl>
                                        <p:attrNameLst>
                                          <p:attrName>ppt_h</p:attrName>
                                        </p:attrNameLst>
                                      </p:cBhvr>
                                      <p:tavLst>
                                        <p:tav tm="0">
                                          <p:val>
                                            <p:fltVal val="0"/>
                                          </p:val>
                                        </p:tav>
                                        <p:tav tm="100000">
                                          <p:val>
                                            <p:strVal val="#ppt_h"/>
                                          </p:val>
                                        </p:tav>
                                      </p:tavLst>
                                    </p:anim>
                                    <p:anim calcmode="lin" valueType="num">
                                      <p:cBhvr>
                                        <p:cTn id="103" dur="1000" fill="hold"/>
                                        <p:tgtEl>
                                          <p:spTgt spid="127"/>
                                        </p:tgtEl>
                                        <p:attrNameLst>
                                          <p:attrName>style.rotation</p:attrName>
                                        </p:attrNameLst>
                                      </p:cBhvr>
                                      <p:tavLst>
                                        <p:tav tm="0">
                                          <p:val>
                                            <p:fltVal val="90"/>
                                          </p:val>
                                        </p:tav>
                                        <p:tav tm="100000">
                                          <p:val>
                                            <p:fltVal val="0"/>
                                          </p:val>
                                        </p:tav>
                                      </p:tavLst>
                                    </p:anim>
                                    <p:animEffect transition="in" filter="fade">
                                      <p:cBhvr>
                                        <p:cTn id="104" dur="1000"/>
                                        <p:tgtEl>
                                          <p:spTgt spid="127"/>
                                        </p:tgtEl>
                                      </p:cBhvr>
                                    </p:animEffect>
                                  </p:childTnLst>
                                </p:cTn>
                              </p:par>
                              <p:par>
                                <p:cTn id="105" presetID="31" presetClass="entr" presetSubtype="0" fill="hold" grpId="0" nodeType="withEffect">
                                  <p:stCondLst>
                                    <p:cond delay="0"/>
                                  </p:stCondLst>
                                  <p:childTnLst>
                                    <p:set>
                                      <p:cBhvr>
                                        <p:cTn id="106" dur="1" fill="hold">
                                          <p:stCondLst>
                                            <p:cond delay="0"/>
                                          </p:stCondLst>
                                        </p:cTn>
                                        <p:tgtEl>
                                          <p:spTgt spid="128"/>
                                        </p:tgtEl>
                                        <p:attrNameLst>
                                          <p:attrName>style.visibility</p:attrName>
                                        </p:attrNameLst>
                                      </p:cBhvr>
                                      <p:to>
                                        <p:strVal val="visible"/>
                                      </p:to>
                                    </p:set>
                                    <p:anim calcmode="lin" valueType="num">
                                      <p:cBhvr>
                                        <p:cTn id="107" dur="1000" fill="hold"/>
                                        <p:tgtEl>
                                          <p:spTgt spid="128"/>
                                        </p:tgtEl>
                                        <p:attrNameLst>
                                          <p:attrName>ppt_w</p:attrName>
                                        </p:attrNameLst>
                                      </p:cBhvr>
                                      <p:tavLst>
                                        <p:tav tm="0">
                                          <p:val>
                                            <p:fltVal val="0"/>
                                          </p:val>
                                        </p:tav>
                                        <p:tav tm="100000">
                                          <p:val>
                                            <p:strVal val="#ppt_w"/>
                                          </p:val>
                                        </p:tav>
                                      </p:tavLst>
                                    </p:anim>
                                    <p:anim calcmode="lin" valueType="num">
                                      <p:cBhvr>
                                        <p:cTn id="108" dur="1000" fill="hold"/>
                                        <p:tgtEl>
                                          <p:spTgt spid="128"/>
                                        </p:tgtEl>
                                        <p:attrNameLst>
                                          <p:attrName>ppt_h</p:attrName>
                                        </p:attrNameLst>
                                      </p:cBhvr>
                                      <p:tavLst>
                                        <p:tav tm="0">
                                          <p:val>
                                            <p:fltVal val="0"/>
                                          </p:val>
                                        </p:tav>
                                        <p:tav tm="100000">
                                          <p:val>
                                            <p:strVal val="#ppt_h"/>
                                          </p:val>
                                        </p:tav>
                                      </p:tavLst>
                                    </p:anim>
                                    <p:anim calcmode="lin" valueType="num">
                                      <p:cBhvr>
                                        <p:cTn id="109" dur="1000" fill="hold"/>
                                        <p:tgtEl>
                                          <p:spTgt spid="128"/>
                                        </p:tgtEl>
                                        <p:attrNameLst>
                                          <p:attrName>style.rotation</p:attrName>
                                        </p:attrNameLst>
                                      </p:cBhvr>
                                      <p:tavLst>
                                        <p:tav tm="0">
                                          <p:val>
                                            <p:fltVal val="90"/>
                                          </p:val>
                                        </p:tav>
                                        <p:tav tm="100000">
                                          <p:val>
                                            <p:fltVal val="0"/>
                                          </p:val>
                                        </p:tav>
                                      </p:tavLst>
                                    </p:anim>
                                    <p:animEffect transition="in" filter="fade">
                                      <p:cBhvr>
                                        <p:cTn id="110" dur="1000"/>
                                        <p:tgtEl>
                                          <p:spTgt spid="128"/>
                                        </p:tgtEl>
                                      </p:cBhvr>
                                    </p:animEffect>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129"/>
                                        </p:tgtEl>
                                        <p:attrNameLst>
                                          <p:attrName>style.visibility</p:attrName>
                                        </p:attrNameLst>
                                      </p:cBhvr>
                                      <p:to>
                                        <p:strVal val="visible"/>
                                      </p:to>
                                    </p:set>
                                    <p:animEffect transition="in" filter="fade">
                                      <p:cBhvr>
                                        <p:cTn id="115" dur="1000"/>
                                        <p:tgtEl>
                                          <p:spTgt spid="129"/>
                                        </p:tgtEl>
                                      </p:cBhvr>
                                    </p:animEffect>
                                    <p:anim calcmode="lin" valueType="num">
                                      <p:cBhvr>
                                        <p:cTn id="116" dur="1000" fill="hold"/>
                                        <p:tgtEl>
                                          <p:spTgt spid="129"/>
                                        </p:tgtEl>
                                        <p:attrNameLst>
                                          <p:attrName>ppt_x</p:attrName>
                                        </p:attrNameLst>
                                      </p:cBhvr>
                                      <p:tavLst>
                                        <p:tav tm="0">
                                          <p:val>
                                            <p:strVal val="#ppt_x"/>
                                          </p:val>
                                        </p:tav>
                                        <p:tav tm="100000">
                                          <p:val>
                                            <p:strVal val="#ppt_x"/>
                                          </p:val>
                                        </p:tav>
                                      </p:tavLst>
                                    </p:anim>
                                    <p:anim calcmode="lin" valueType="num">
                                      <p:cBhvr>
                                        <p:cTn id="117"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117" grpId="0"/>
      <p:bldP spid="118" grpId="0"/>
      <p:bldP spid="119" grpId="0"/>
      <p:bldP spid="120" grpId="0"/>
      <p:bldP spid="125" grpId="0"/>
      <p:bldP spid="126" grpId="0"/>
      <p:bldP spid="127" grpId="0"/>
      <p:bldP spid="128" grpId="0"/>
      <p:bldP spid="1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 </a:t>
            </a:r>
          </a:p>
        </p:txBody>
      </p:sp>
      <p:sp>
        <p:nvSpPr>
          <p:cNvPr id="3" name="Content Placeholder 2"/>
          <p:cNvSpPr>
            <a:spLocks noGrp="1"/>
          </p:cNvSpPr>
          <p:nvPr>
            <p:ph idx="1"/>
          </p:nvPr>
        </p:nvSpPr>
        <p:spPr>
          <a:xfrm>
            <a:off x="1295400" y="1524000"/>
            <a:ext cx="7505700" cy="3200400"/>
          </a:xfrm>
        </p:spPr>
        <p:txBody>
          <a:bodyPr/>
          <a:lstStyle/>
          <a:p>
            <a:r>
              <a:rPr lang="en-US" dirty="0"/>
              <a:t>The objective of this project is to deliver the Viking product to market within 6 months of </a:t>
            </a:r>
            <a:r>
              <a:rPr lang="en-US" dirty="0" smtClean="0"/>
              <a:t>the </a:t>
            </a:r>
            <a:r>
              <a:rPr lang="en-US" dirty="0"/>
              <a:t>kick-off of this project, and within </a:t>
            </a:r>
            <a:r>
              <a:rPr lang="en-US" dirty="0" smtClean="0"/>
              <a:t>budget</a:t>
            </a:r>
          </a:p>
          <a:p>
            <a:pPr marL="0" indent="0">
              <a:buNone/>
            </a:pPr>
            <a:endParaRPr lang="en-US" dirty="0" smtClean="0"/>
          </a:p>
          <a:p>
            <a:r>
              <a:rPr lang="en-US" dirty="0" smtClean="0"/>
              <a:t>A </a:t>
            </a:r>
            <a:r>
              <a:rPr lang="en-US" dirty="0"/>
              <a:t>multi-function project </a:t>
            </a:r>
            <a:r>
              <a:rPr lang="en-US" dirty="0" smtClean="0"/>
              <a:t>management </a:t>
            </a:r>
            <a:r>
              <a:rPr lang="en-US" dirty="0"/>
              <a:t>tool (PMT) developed and sold to customers in many business sectors, </a:t>
            </a:r>
            <a:r>
              <a:rPr lang="en-US" dirty="0" smtClean="0"/>
              <a:t>initially </a:t>
            </a:r>
            <a:r>
              <a:rPr lang="en-US" dirty="0"/>
              <a:t>including aerospace-defense companies. </a:t>
            </a:r>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6441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 </a:t>
            </a:r>
          </a:p>
        </p:txBody>
      </p:sp>
      <p:sp>
        <p:nvSpPr>
          <p:cNvPr id="3" name="Content Placeholder 2"/>
          <p:cNvSpPr>
            <a:spLocks noGrp="1"/>
          </p:cNvSpPr>
          <p:nvPr>
            <p:ph idx="1"/>
          </p:nvPr>
        </p:nvSpPr>
        <p:spPr/>
        <p:txBody>
          <a:bodyPr/>
          <a:lstStyle/>
          <a:p>
            <a:endParaRPr lang="en-US" dirty="0"/>
          </a:p>
          <a:p>
            <a:r>
              <a:rPr lang="en-US" dirty="0"/>
              <a:t>Improves project management processes by providing the following functionality: action item management, to-do lists, risk and defect tracking, architecture, design, and test documentation management, and lessons learned reflections.  The Viking project deliverables include the software application, user documentation (installation and user guide), and training material.  Viking is intended to run on any desktop/laptop</a:t>
            </a:r>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357475"/>
      </p:ext>
    </p:extLst>
  </p:cSld>
  <p:clrMapOvr>
    <a:masterClrMapping/>
  </p:clrMapOvr>
  <mc:AlternateContent xmlns:mc="http://schemas.openxmlformats.org/markup-compatibility/2006" xmlns:p14="http://schemas.microsoft.com/office/powerpoint/2010/main">
    <mc:Choice Requires="p14">
      <p:transition spd="slow">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56349" y="152400"/>
            <a:ext cx="5544963" cy="762000"/>
          </a:xfrm>
        </p:spPr>
        <p:txBody>
          <a:bodyPr/>
          <a:lstStyle/>
          <a:p>
            <a:r>
              <a:rPr lang="en-US" sz="5400" dirty="0">
                <a:solidFill>
                  <a:schemeClr val="accent1">
                    <a:lumMod val="25000"/>
                  </a:schemeClr>
                </a:solidFill>
                <a:latin typeface="Arial" pitchFamily="34" charset="0"/>
                <a:cs typeface="Arial" pitchFamily="34" charset="0"/>
              </a:rPr>
              <a:t>Contents</a:t>
            </a:r>
          </a:p>
        </p:txBody>
      </p:sp>
      <p:grpSp>
        <p:nvGrpSpPr>
          <p:cNvPr id="31" name="Group 3"/>
          <p:cNvGrpSpPr>
            <a:grpSpLocks/>
          </p:cNvGrpSpPr>
          <p:nvPr/>
        </p:nvGrpSpPr>
        <p:grpSpPr bwMode="auto">
          <a:xfrm>
            <a:off x="2041194" y="2511425"/>
            <a:ext cx="6149975" cy="688975"/>
            <a:chOff x="720" y="1392"/>
            <a:chExt cx="4058" cy="480"/>
          </a:xfrm>
          <a:solidFill>
            <a:schemeClr val="accent5">
              <a:lumMod val="25000"/>
            </a:schemeClr>
          </a:solidFill>
        </p:grpSpPr>
        <p:sp>
          <p:nvSpPr>
            <p:cNvPr id="32" name="AutoShape 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33" name="Group 5"/>
            <p:cNvGrpSpPr>
              <a:grpSpLocks/>
            </p:cNvGrpSpPr>
            <p:nvPr/>
          </p:nvGrpSpPr>
          <p:grpSpPr bwMode="auto">
            <a:xfrm>
              <a:off x="730" y="1407"/>
              <a:ext cx="4043" cy="444"/>
              <a:chOff x="744" y="1407"/>
              <a:chExt cx="3988" cy="444"/>
            </a:xfrm>
            <a:grpFill/>
          </p:grpSpPr>
          <p:sp>
            <p:nvSpPr>
              <p:cNvPr id="34" name="AutoShape 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35" name="AutoShape 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36" name="Group 8"/>
          <p:cNvGrpSpPr>
            <a:grpSpLocks/>
          </p:cNvGrpSpPr>
          <p:nvPr/>
        </p:nvGrpSpPr>
        <p:grpSpPr bwMode="auto">
          <a:xfrm>
            <a:off x="2041194" y="3757613"/>
            <a:ext cx="6149975" cy="688975"/>
            <a:chOff x="720" y="1392"/>
            <a:chExt cx="4058" cy="480"/>
          </a:xfrm>
          <a:solidFill>
            <a:schemeClr val="accent1"/>
          </a:solidFill>
        </p:grpSpPr>
        <p:sp>
          <p:nvSpPr>
            <p:cNvPr id="37" name="AutoShape 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38" name="Group 10"/>
            <p:cNvGrpSpPr>
              <a:grpSpLocks/>
            </p:cNvGrpSpPr>
            <p:nvPr/>
          </p:nvGrpSpPr>
          <p:grpSpPr bwMode="auto">
            <a:xfrm>
              <a:off x="730" y="1407"/>
              <a:ext cx="4043" cy="444"/>
              <a:chOff x="744" y="1407"/>
              <a:chExt cx="3988" cy="444"/>
            </a:xfrm>
            <a:grpFill/>
          </p:grpSpPr>
          <p:sp>
            <p:nvSpPr>
              <p:cNvPr id="39" name="AutoShape 1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40" name="AutoShape 1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grpSp>
        <p:nvGrpSpPr>
          <p:cNvPr id="41" name="Group 13"/>
          <p:cNvGrpSpPr>
            <a:grpSpLocks/>
          </p:cNvGrpSpPr>
          <p:nvPr/>
        </p:nvGrpSpPr>
        <p:grpSpPr bwMode="auto">
          <a:xfrm>
            <a:off x="2041194" y="4954588"/>
            <a:ext cx="6149975" cy="688975"/>
            <a:chOff x="720" y="1392"/>
            <a:chExt cx="4058" cy="480"/>
          </a:xfrm>
          <a:solidFill>
            <a:schemeClr val="accent5">
              <a:lumMod val="25000"/>
            </a:schemeClr>
          </a:solidFill>
        </p:grpSpPr>
        <p:sp>
          <p:nvSpPr>
            <p:cNvPr id="42" name="AutoShape 1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43" name="Group 15"/>
            <p:cNvGrpSpPr>
              <a:grpSpLocks/>
            </p:cNvGrpSpPr>
            <p:nvPr/>
          </p:nvGrpSpPr>
          <p:grpSpPr bwMode="auto">
            <a:xfrm>
              <a:off x="730" y="1407"/>
              <a:ext cx="4043" cy="444"/>
              <a:chOff x="744" y="1407"/>
              <a:chExt cx="3988" cy="444"/>
            </a:xfrm>
            <a:grpFill/>
          </p:grpSpPr>
          <p:sp>
            <p:nvSpPr>
              <p:cNvPr id="44" name="AutoShape 1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45" name="AutoShape 1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46" name="Group 18"/>
          <p:cNvGrpSpPr>
            <a:grpSpLocks/>
          </p:cNvGrpSpPr>
          <p:nvPr/>
        </p:nvGrpSpPr>
        <p:grpSpPr bwMode="auto">
          <a:xfrm>
            <a:off x="2041194" y="1385698"/>
            <a:ext cx="6149975" cy="688975"/>
            <a:chOff x="720" y="1392"/>
            <a:chExt cx="4058" cy="480"/>
          </a:xfrm>
        </p:grpSpPr>
        <p:sp>
          <p:nvSpPr>
            <p:cNvPr id="47" name="AutoShape 1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48" name="Group 20"/>
            <p:cNvGrpSpPr>
              <a:grpSpLocks/>
            </p:cNvGrpSpPr>
            <p:nvPr/>
          </p:nvGrpSpPr>
          <p:grpSpPr bwMode="auto">
            <a:xfrm>
              <a:off x="730" y="1407"/>
              <a:ext cx="4043" cy="444"/>
              <a:chOff x="744" y="1407"/>
              <a:chExt cx="3988" cy="444"/>
            </a:xfrm>
          </p:grpSpPr>
          <p:sp>
            <p:nvSpPr>
              <p:cNvPr id="49" name="AutoShape 2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50" name="AutoShape 2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sp>
        <p:nvSpPr>
          <p:cNvPr id="51" name="Text Box 23"/>
          <p:cNvSpPr txBox="1">
            <a:spLocks noChangeArrowheads="1"/>
          </p:cNvSpPr>
          <p:nvPr/>
        </p:nvSpPr>
        <p:spPr bwMode="white">
          <a:xfrm>
            <a:off x="2507918" y="1499998"/>
            <a:ext cx="58594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Description </a:t>
            </a:r>
            <a:endParaRPr lang="en-US" sz="2400" b="1" dirty="0">
              <a:solidFill>
                <a:schemeClr val="bg1"/>
              </a:solidFill>
              <a:cs typeface="Arial" charset="0"/>
            </a:endParaRPr>
          </a:p>
        </p:txBody>
      </p:sp>
      <p:sp>
        <p:nvSpPr>
          <p:cNvPr id="52" name="Text Box 24"/>
          <p:cNvSpPr txBox="1">
            <a:spLocks noChangeArrowheads="1"/>
          </p:cNvSpPr>
          <p:nvPr/>
        </p:nvSpPr>
        <p:spPr bwMode="white">
          <a:xfrm>
            <a:off x="2938115" y="2619375"/>
            <a:ext cx="4377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Scope </a:t>
            </a:r>
            <a:endParaRPr lang="en-US" sz="2400" b="1" dirty="0">
              <a:solidFill>
                <a:schemeClr val="bg1"/>
              </a:solidFill>
              <a:cs typeface="Arial" charset="0"/>
            </a:endParaRPr>
          </a:p>
        </p:txBody>
      </p:sp>
      <p:sp>
        <p:nvSpPr>
          <p:cNvPr id="53" name="Text Box 25"/>
          <p:cNvSpPr txBox="1">
            <a:spLocks noChangeArrowheads="1"/>
          </p:cNvSpPr>
          <p:nvPr/>
        </p:nvSpPr>
        <p:spPr bwMode="white">
          <a:xfrm>
            <a:off x="2519031" y="385921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vi-VN" sz="2400" dirty="0" smtClean="0">
                <a:solidFill>
                  <a:schemeClr val="bg1"/>
                </a:solidFill>
                <a:cs typeface="Arial" charset="0"/>
              </a:rPr>
              <a:t>Business </a:t>
            </a:r>
            <a:r>
              <a:rPr lang="vi-VN" sz="2400" dirty="0">
                <a:solidFill>
                  <a:schemeClr val="bg1"/>
                </a:solidFill>
                <a:cs typeface="Arial" charset="0"/>
              </a:rPr>
              <a:t>Value</a:t>
            </a:r>
            <a:endParaRPr lang="vi-VN" sz="2400" b="1" dirty="0">
              <a:solidFill>
                <a:schemeClr val="bg1"/>
              </a:solidFill>
              <a:cs typeface="Arial" charset="0"/>
            </a:endParaRPr>
          </a:p>
        </p:txBody>
      </p:sp>
      <p:sp>
        <p:nvSpPr>
          <p:cNvPr id="54" name="Text Box 26"/>
          <p:cNvSpPr txBox="1">
            <a:spLocks noChangeArrowheads="1"/>
          </p:cNvSpPr>
          <p:nvPr/>
        </p:nvSpPr>
        <p:spPr bwMode="white">
          <a:xfrm>
            <a:off x="2519031" y="504666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Measurement</a:t>
            </a:r>
            <a:endParaRPr lang="en-US" sz="2400" b="1" dirty="0">
              <a:solidFill>
                <a:schemeClr val="bg1"/>
              </a:solidFill>
              <a:cs typeface="Arial" charset="0"/>
            </a:endParaRPr>
          </a:p>
        </p:txBody>
      </p:sp>
      <p:pic>
        <p:nvPicPr>
          <p:cNvPr id="55"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41169" y="4918075"/>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57044" y="3732213"/>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06829" y="2448818"/>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45931" y="1380936"/>
            <a:ext cx="917165" cy="949325"/>
          </a:xfrm>
          <a:prstGeom prst="rect">
            <a:avLst/>
          </a:prstGeom>
          <a:noFill/>
          <a:extLst>
            <a:ext uri="{909E8E84-426E-40DD-AFC4-6F175D3DCCD1}">
              <a14:hiddenFill xmlns:a14="http://schemas.microsoft.com/office/drawing/2010/main">
                <a:solidFill>
                  <a:srgbClr val="FFFFFF"/>
                </a:solidFill>
              </a14:hiddenFill>
            </a:ext>
          </a:extLst>
        </p:spPr>
      </p:pic>
      <p:sp>
        <p:nvSpPr>
          <p:cNvPr id="59" name="Text Box 31"/>
          <p:cNvSpPr txBox="1">
            <a:spLocks noChangeArrowheads="1"/>
          </p:cNvSpPr>
          <p:nvPr/>
        </p:nvSpPr>
        <p:spPr bwMode="white">
          <a:xfrm>
            <a:off x="2187244" y="505460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4</a:t>
            </a:r>
          </a:p>
        </p:txBody>
      </p:sp>
      <p:sp>
        <p:nvSpPr>
          <p:cNvPr id="60" name="Text Box 32"/>
          <p:cNvSpPr txBox="1">
            <a:spLocks noChangeArrowheads="1"/>
          </p:cNvSpPr>
          <p:nvPr/>
        </p:nvSpPr>
        <p:spPr bwMode="white">
          <a:xfrm>
            <a:off x="2166607" y="1477773"/>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1</a:t>
            </a:r>
          </a:p>
        </p:txBody>
      </p:sp>
      <p:sp>
        <p:nvSpPr>
          <p:cNvPr id="61" name="Text Box 33"/>
          <p:cNvSpPr txBox="1">
            <a:spLocks noChangeArrowheads="1"/>
          </p:cNvSpPr>
          <p:nvPr/>
        </p:nvSpPr>
        <p:spPr bwMode="white">
          <a:xfrm>
            <a:off x="2179307" y="2598738"/>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2</a:t>
            </a:r>
          </a:p>
        </p:txBody>
      </p:sp>
      <p:sp>
        <p:nvSpPr>
          <p:cNvPr id="62" name="Text Box 34"/>
          <p:cNvSpPr txBox="1">
            <a:spLocks noChangeArrowheads="1"/>
          </p:cNvSpPr>
          <p:nvPr/>
        </p:nvSpPr>
        <p:spPr bwMode="white">
          <a:xfrm>
            <a:off x="2179307" y="386715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3</a:t>
            </a:r>
          </a:p>
        </p:txBody>
      </p:sp>
      <p:sp>
        <p:nvSpPr>
          <p:cNvPr id="79" name="Notched Right Arrow 78"/>
          <p:cNvSpPr/>
          <p:nvPr/>
        </p:nvSpPr>
        <p:spPr bwMode="auto">
          <a:xfrm>
            <a:off x="885563" y="2590800"/>
            <a:ext cx="978408" cy="484632"/>
          </a:xfrm>
          <a:prstGeom prst="notchedRightArrow">
            <a:avLst/>
          </a:prstGeom>
          <a:solidFill>
            <a:srgbClr val="002060"/>
          </a:solidFill>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81" name="Picture 2" descr="D:\HIT-hk2-N3\Logo HIT\Logo_New_N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522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5295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50"/>
                                  </p:stCondLst>
                                  <p:childTnLst>
                                    <p:set>
                                      <p:cBhvr>
                                        <p:cTn id="6" dur="1" fill="hold">
                                          <p:stCondLst>
                                            <p:cond delay="0"/>
                                          </p:stCondLst>
                                        </p:cTn>
                                        <p:tgtEl>
                                          <p:spTgt spid="79"/>
                                        </p:tgtEl>
                                        <p:attrNameLst>
                                          <p:attrName>style.visibility</p:attrName>
                                        </p:attrNameLst>
                                      </p:cBhvr>
                                      <p:to>
                                        <p:strVal val="visible"/>
                                      </p:to>
                                    </p:set>
                                    <p:animEffect transition="in" filter="barn(inVertical)">
                                      <p:cBhvr>
                                        <p:cTn id="7" dur="1000"/>
                                        <p:tgtEl>
                                          <p:spTgt spid="79"/>
                                        </p:tgtEl>
                                      </p:cBhvr>
                                    </p:animEffect>
                                  </p:childTnLst>
                                </p:cTn>
                              </p:par>
                              <p:par>
                                <p:cTn id="8" presetID="53" presetClass="entr" presetSubtype="16"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 calcmode="lin" valueType="num">
                                      <p:cBhvr>
                                        <p:cTn id="10" dur="500" fill="hold"/>
                                        <p:tgtEl>
                                          <p:spTgt spid="81"/>
                                        </p:tgtEl>
                                        <p:attrNameLst>
                                          <p:attrName>ppt_w</p:attrName>
                                        </p:attrNameLst>
                                      </p:cBhvr>
                                      <p:tavLst>
                                        <p:tav tm="0">
                                          <p:val>
                                            <p:fltVal val="0"/>
                                          </p:val>
                                        </p:tav>
                                        <p:tav tm="100000">
                                          <p:val>
                                            <p:strVal val="#ppt_w"/>
                                          </p:val>
                                        </p:tav>
                                      </p:tavLst>
                                    </p:anim>
                                    <p:anim calcmode="lin" valueType="num">
                                      <p:cBhvr>
                                        <p:cTn id="11" dur="500" fill="hold"/>
                                        <p:tgtEl>
                                          <p:spTgt spid="81"/>
                                        </p:tgtEl>
                                        <p:attrNameLst>
                                          <p:attrName>ppt_h</p:attrName>
                                        </p:attrNameLst>
                                      </p:cBhvr>
                                      <p:tavLst>
                                        <p:tav tm="0">
                                          <p:val>
                                            <p:fltVal val="0"/>
                                          </p:val>
                                        </p:tav>
                                        <p:tav tm="100000">
                                          <p:val>
                                            <p:strVal val="#ppt_h"/>
                                          </p:val>
                                        </p:tav>
                                      </p:tavLst>
                                    </p:anim>
                                    <p:animEffect transition="in" filter="fade">
                                      <p:cBhvr>
                                        <p:cTn id="12" dur="500"/>
                                        <p:tgtEl>
                                          <p:spTgt spid="81"/>
                                        </p:tgtEl>
                                      </p:cBhvr>
                                    </p:animEffect>
                                  </p:childTnLst>
                                </p:cTn>
                              </p:par>
                              <p:par>
                                <p:cTn id="13" presetID="16" presetClass="emph" presetSubtype="0" fill="hold" grpId="0" nodeType="withEffect">
                                  <p:stCondLst>
                                    <p:cond delay="1000"/>
                                  </p:stCondLst>
                                  <p:iterate type="lt">
                                    <p:tmPct val="4000"/>
                                  </p:iterate>
                                  <p:childTnLst>
                                    <p:set>
                                      <p:cBhvr override="childStyle">
                                        <p:cTn id="14" dur="1250" fill="hold"/>
                                        <p:tgtEl>
                                          <p:spTgt spid="52"/>
                                        </p:tgtEl>
                                        <p:attrNameLst>
                                          <p:attrName>style.color</p:attrName>
                                        </p:attrNameLst>
                                      </p:cBhvr>
                                      <p:to>
                                        <p:clrVal>
                                          <a:srgbClr val="FFFF00"/>
                                        </p:clrVal>
                                      </p:to>
                                    </p:set>
                                    <p:set>
                                      <p:cBhvr>
                                        <p:cTn id="15" dur="1250" fill="hold"/>
                                        <p:tgtEl>
                                          <p:spTgt spid="52"/>
                                        </p:tgtEl>
                                        <p:attrNameLst>
                                          <p:attrName>fillcolor</p:attrName>
                                        </p:attrNameLst>
                                      </p:cBhvr>
                                      <p:to>
                                        <p:clrVal>
                                          <a:srgbClr val="FFFF00"/>
                                        </p:clrVal>
                                      </p:to>
                                    </p:set>
                                    <p:set>
                                      <p:cBhvr>
                                        <p:cTn id="16" dur="1250" fill="hold"/>
                                        <p:tgtEl>
                                          <p:spTgt spid="5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 </a:t>
            </a:r>
          </a:p>
        </p:txBody>
      </p:sp>
      <p:sp>
        <p:nvSpPr>
          <p:cNvPr id="3" name="Content Placeholder 2"/>
          <p:cNvSpPr>
            <a:spLocks noGrp="1"/>
          </p:cNvSpPr>
          <p:nvPr>
            <p:ph idx="1"/>
          </p:nvPr>
        </p:nvSpPr>
        <p:spPr/>
        <p:txBody>
          <a:bodyPr/>
          <a:lstStyle/>
          <a:p>
            <a:r>
              <a:rPr lang="en-US" dirty="0"/>
              <a:t>The scope of the Viking project is to: </a:t>
            </a:r>
          </a:p>
          <a:p>
            <a:pPr lvl="1"/>
            <a:r>
              <a:rPr lang="en-US" dirty="0"/>
              <a:t>Create the Viking software product </a:t>
            </a:r>
          </a:p>
          <a:p>
            <a:pPr lvl="1"/>
            <a:r>
              <a:rPr lang="en-US" dirty="0"/>
              <a:t>Test the Viking product, including engineering test, system test and beta test. </a:t>
            </a:r>
          </a:p>
          <a:p>
            <a:pPr lvl="1"/>
            <a:r>
              <a:rPr lang="en-US" dirty="0"/>
              <a:t>Develop Viking all user and administrative documentation and training material </a:t>
            </a:r>
          </a:p>
          <a:p>
            <a:pPr lvl="1"/>
            <a:r>
              <a:rPr lang="en-US" dirty="0"/>
              <a:t>Produce Viking product CD(s) containing the Viking system and soft documentation </a:t>
            </a:r>
          </a:p>
          <a:p>
            <a:pPr lvl="1"/>
            <a:r>
              <a:rPr lang="en-US" dirty="0"/>
              <a:t>Prepare the material required to support the Viking product (hopefully it will be supported by ABC Systems) </a:t>
            </a:r>
          </a:p>
          <a:p>
            <a:endParaRPr lang="en-US" dirty="0"/>
          </a:p>
        </p:txBody>
      </p:sp>
      <p:pic>
        <p:nvPicPr>
          <p:cNvPr id="5" name="Picture 2" descr="D:\HIT-hk2-N3\Logo HIT\Logo_New_Ne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357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56349" y="152400"/>
            <a:ext cx="5544963" cy="762000"/>
          </a:xfrm>
        </p:spPr>
        <p:txBody>
          <a:bodyPr/>
          <a:lstStyle/>
          <a:p>
            <a:r>
              <a:rPr lang="en-US" sz="5400" dirty="0">
                <a:solidFill>
                  <a:schemeClr val="accent1">
                    <a:lumMod val="25000"/>
                  </a:schemeClr>
                </a:solidFill>
                <a:latin typeface="Arial" pitchFamily="34" charset="0"/>
                <a:cs typeface="Arial" pitchFamily="34" charset="0"/>
              </a:rPr>
              <a:t>Contents</a:t>
            </a:r>
          </a:p>
        </p:txBody>
      </p:sp>
      <p:grpSp>
        <p:nvGrpSpPr>
          <p:cNvPr id="31" name="Group 3"/>
          <p:cNvGrpSpPr>
            <a:grpSpLocks/>
          </p:cNvGrpSpPr>
          <p:nvPr/>
        </p:nvGrpSpPr>
        <p:grpSpPr bwMode="auto">
          <a:xfrm>
            <a:off x="2041194" y="2511425"/>
            <a:ext cx="6149975" cy="688975"/>
            <a:chOff x="720" y="1392"/>
            <a:chExt cx="4058" cy="480"/>
          </a:xfrm>
          <a:solidFill>
            <a:schemeClr val="accent5">
              <a:lumMod val="25000"/>
            </a:schemeClr>
          </a:solidFill>
        </p:grpSpPr>
        <p:sp>
          <p:nvSpPr>
            <p:cNvPr id="32" name="AutoShape 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33" name="Group 5"/>
            <p:cNvGrpSpPr>
              <a:grpSpLocks/>
            </p:cNvGrpSpPr>
            <p:nvPr/>
          </p:nvGrpSpPr>
          <p:grpSpPr bwMode="auto">
            <a:xfrm>
              <a:off x="730" y="1407"/>
              <a:ext cx="4043" cy="444"/>
              <a:chOff x="744" y="1407"/>
              <a:chExt cx="3988" cy="444"/>
            </a:xfrm>
            <a:grpFill/>
          </p:grpSpPr>
          <p:sp>
            <p:nvSpPr>
              <p:cNvPr id="34" name="AutoShape 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35" name="AutoShape 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36" name="Group 8"/>
          <p:cNvGrpSpPr>
            <a:grpSpLocks/>
          </p:cNvGrpSpPr>
          <p:nvPr/>
        </p:nvGrpSpPr>
        <p:grpSpPr bwMode="auto">
          <a:xfrm>
            <a:off x="2041194" y="3757613"/>
            <a:ext cx="6149975" cy="688975"/>
            <a:chOff x="720" y="1392"/>
            <a:chExt cx="4058" cy="480"/>
          </a:xfrm>
          <a:solidFill>
            <a:schemeClr val="accent1"/>
          </a:solidFill>
        </p:grpSpPr>
        <p:sp>
          <p:nvSpPr>
            <p:cNvPr id="37" name="AutoShape 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38" name="Group 10"/>
            <p:cNvGrpSpPr>
              <a:grpSpLocks/>
            </p:cNvGrpSpPr>
            <p:nvPr/>
          </p:nvGrpSpPr>
          <p:grpSpPr bwMode="auto">
            <a:xfrm>
              <a:off x="730" y="1407"/>
              <a:ext cx="4043" cy="444"/>
              <a:chOff x="744" y="1407"/>
              <a:chExt cx="3988" cy="444"/>
            </a:xfrm>
            <a:grpFill/>
          </p:grpSpPr>
          <p:sp>
            <p:nvSpPr>
              <p:cNvPr id="39" name="AutoShape 1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40" name="AutoShape 1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grpSp>
        <p:nvGrpSpPr>
          <p:cNvPr id="41" name="Group 13"/>
          <p:cNvGrpSpPr>
            <a:grpSpLocks/>
          </p:cNvGrpSpPr>
          <p:nvPr/>
        </p:nvGrpSpPr>
        <p:grpSpPr bwMode="auto">
          <a:xfrm>
            <a:off x="2041194" y="4954588"/>
            <a:ext cx="6149975" cy="688975"/>
            <a:chOff x="720" y="1392"/>
            <a:chExt cx="4058" cy="480"/>
          </a:xfrm>
          <a:solidFill>
            <a:schemeClr val="accent5">
              <a:lumMod val="25000"/>
            </a:schemeClr>
          </a:solidFill>
        </p:grpSpPr>
        <p:sp>
          <p:nvSpPr>
            <p:cNvPr id="42" name="AutoShape 14"/>
            <p:cNvSpPr>
              <a:spLocks noChangeArrowheads="1"/>
            </p:cNvSpPr>
            <p:nvPr/>
          </p:nvSpPr>
          <p:spPr bwMode="gray">
            <a:xfrm>
              <a:off x="720" y="1392"/>
              <a:ext cx="4058" cy="480"/>
            </a:xfrm>
            <a:prstGeom prst="roundRect">
              <a:avLst>
                <a:gd name="adj" fmla="val 17509"/>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nvGrpSpPr>
            <p:cNvPr id="43" name="Group 15"/>
            <p:cNvGrpSpPr>
              <a:grpSpLocks/>
            </p:cNvGrpSpPr>
            <p:nvPr/>
          </p:nvGrpSpPr>
          <p:grpSpPr bwMode="auto">
            <a:xfrm>
              <a:off x="730" y="1407"/>
              <a:ext cx="4043" cy="444"/>
              <a:chOff x="744" y="1407"/>
              <a:chExt cx="3988" cy="444"/>
            </a:xfrm>
            <a:grpFill/>
          </p:grpSpPr>
          <p:sp>
            <p:nvSpPr>
              <p:cNvPr id="44" name="AutoShape 16"/>
              <p:cNvSpPr>
                <a:spLocks noChangeArrowheads="1"/>
              </p:cNvSpPr>
              <p:nvPr/>
            </p:nvSpPr>
            <p:spPr bwMode="gray">
              <a:xfrm>
                <a:off x="744" y="1736"/>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sp>
            <p:nvSpPr>
              <p:cNvPr id="45" name="AutoShape 17"/>
              <p:cNvSpPr>
                <a:spLocks noChangeArrowheads="1"/>
              </p:cNvSpPr>
              <p:nvPr/>
            </p:nvSpPr>
            <p:spPr bwMode="gray">
              <a:xfrm>
                <a:off x="744" y="1407"/>
                <a:ext cx="3988" cy="115"/>
              </a:xfrm>
              <a:prstGeom prst="roundRect">
                <a:avLst>
                  <a:gd name="adj" fmla="val 50000"/>
                </a:avLst>
              </a:prstGeom>
              <a:grpFill/>
              <a:ln/>
              <a:extLst/>
            </p:spPr>
            <p:style>
              <a:lnRef idx="0">
                <a:schemeClr val="accent2"/>
              </a:lnRef>
              <a:fillRef idx="3">
                <a:schemeClr val="accent2"/>
              </a:fillRef>
              <a:effectRef idx="3">
                <a:schemeClr val="accent2"/>
              </a:effectRef>
              <a:fontRef idx="minor">
                <a:schemeClr val="lt1"/>
              </a:fontRef>
            </p:style>
            <p:txBody>
              <a:bodyPr wrap="none" anchor="ctr"/>
              <a:lstStyle/>
              <a:p>
                <a:endParaRPr lang="en-US"/>
              </a:p>
            </p:txBody>
          </p:sp>
        </p:grpSp>
      </p:grpSp>
      <p:grpSp>
        <p:nvGrpSpPr>
          <p:cNvPr id="46" name="Group 18"/>
          <p:cNvGrpSpPr>
            <a:grpSpLocks/>
          </p:cNvGrpSpPr>
          <p:nvPr/>
        </p:nvGrpSpPr>
        <p:grpSpPr bwMode="auto">
          <a:xfrm>
            <a:off x="2041194" y="1385698"/>
            <a:ext cx="6149975" cy="688975"/>
            <a:chOff x="720" y="1392"/>
            <a:chExt cx="4058" cy="480"/>
          </a:xfrm>
        </p:grpSpPr>
        <p:sp>
          <p:nvSpPr>
            <p:cNvPr id="47" name="AutoShape 19"/>
            <p:cNvSpPr>
              <a:spLocks noChangeArrowheads="1"/>
            </p:cNvSpPr>
            <p:nvPr/>
          </p:nvSpPr>
          <p:spPr bwMode="gray">
            <a:xfrm>
              <a:off x="720" y="1392"/>
              <a:ext cx="4058" cy="480"/>
            </a:xfrm>
            <a:prstGeom prst="roundRect">
              <a:avLst>
                <a:gd name="adj" fmla="val 17509"/>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nvGrpSpPr>
            <p:cNvPr id="48" name="Group 20"/>
            <p:cNvGrpSpPr>
              <a:grpSpLocks/>
            </p:cNvGrpSpPr>
            <p:nvPr/>
          </p:nvGrpSpPr>
          <p:grpSpPr bwMode="auto">
            <a:xfrm>
              <a:off x="730" y="1407"/>
              <a:ext cx="4043" cy="444"/>
              <a:chOff x="744" y="1407"/>
              <a:chExt cx="3988" cy="444"/>
            </a:xfrm>
          </p:grpSpPr>
          <p:sp>
            <p:nvSpPr>
              <p:cNvPr id="49" name="AutoShape 21"/>
              <p:cNvSpPr>
                <a:spLocks noChangeArrowheads="1"/>
              </p:cNvSpPr>
              <p:nvPr/>
            </p:nvSpPr>
            <p:spPr bwMode="gray">
              <a:xfrm>
                <a:off x="744" y="1736"/>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sp>
            <p:nvSpPr>
              <p:cNvPr id="50" name="AutoShape 22"/>
              <p:cNvSpPr>
                <a:spLocks noChangeArrowheads="1"/>
              </p:cNvSpPr>
              <p:nvPr/>
            </p:nvSpPr>
            <p:spPr bwMode="gray">
              <a:xfrm>
                <a:off x="744" y="1407"/>
                <a:ext cx="3988" cy="115"/>
              </a:xfrm>
              <a:prstGeom prst="roundRect">
                <a:avLst>
                  <a:gd name="adj" fmla="val 50000"/>
                </a:avLst>
              </a:prstGeom>
              <a:ln/>
              <a:extLst/>
            </p:spPr>
            <p:style>
              <a:lnRef idx="0">
                <a:schemeClr val="accent4"/>
              </a:lnRef>
              <a:fillRef idx="3">
                <a:schemeClr val="accent4"/>
              </a:fillRef>
              <a:effectRef idx="3">
                <a:schemeClr val="accent4"/>
              </a:effectRef>
              <a:fontRef idx="minor">
                <a:schemeClr val="lt1"/>
              </a:fontRef>
            </p:style>
            <p:txBody>
              <a:bodyPr wrap="none" anchor="ctr"/>
              <a:lstStyle/>
              <a:p>
                <a:endParaRPr lang="en-US"/>
              </a:p>
            </p:txBody>
          </p:sp>
        </p:grpSp>
      </p:grpSp>
      <p:sp>
        <p:nvSpPr>
          <p:cNvPr id="51" name="Text Box 23"/>
          <p:cNvSpPr txBox="1">
            <a:spLocks noChangeArrowheads="1"/>
          </p:cNvSpPr>
          <p:nvPr/>
        </p:nvSpPr>
        <p:spPr bwMode="white">
          <a:xfrm>
            <a:off x="2507918" y="1499998"/>
            <a:ext cx="58594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Description </a:t>
            </a:r>
            <a:endParaRPr lang="en-US" sz="2400" b="1" dirty="0">
              <a:solidFill>
                <a:schemeClr val="bg1"/>
              </a:solidFill>
              <a:cs typeface="Arial" charset="0"/>
            </a:endParaRPr>
          </a:p>
        </p:txBody>
      </p:sp>
      <p:sp>
        <p:nvSpPr>
          <p:cNvPr id="52" name="Text Box 24"/>
          <p:cNvSpPr txBox="1">
            <a:spLocks noChangeArrowheads="1"/>
          </p:cNvSpPr>
          <p:nvPr/>
        </p:nvSpPr>
        <p:spPr bwMode="white">
          <a:xfrm>
            <a:off x="2938115" y="2619375"/>
            <a:ext cx="4377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Project </a:t>
            </a:r>
            <a:r>
              <a:rPr lang="en-US" sz="2400" dirty="0">
                <a:solidFill>
                  <a:schemeClr val="bg1"/>
                </a:solidFill>
                <a:cs typeface="Arial" charset="0"/>
              </a:rPr>
              <a:t>Scope </a:t>
            </a:r>
            <a:endParaRPr lang="en-US" sz="2400" b="1" dirty="0">
              <a:solidFill>
                <a:schemeClr val="bg1"/>
              </a:solidFill>
              <a:cs typeface="Arial" charset="0"/>
            </a:endParaRPr>
          </a:p>
        </p:txBody>
      </p:sp>
      <p:sp>
        <p:nvSpPr>
          <p:cNvPr id="53" name="Text Box 25"/>
          <p:cNvSpPr txBox="1">
            <a:spLocks noChangeArrowheads="1"/>
          </p:cNvSpPr>
          <p:nvPr/>
        </p:nvSpPr>
        <p:spPr bwMode="white">
          <a:xfrm>
            <a:off x="2519031" y="385921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vi-VN" sz="2400" dirty="0" smtClean="0">
                <a:solidFill>
                  <a:schemeClr val="bg1"/>
                </a:solidFill>
                <a:cs typeface="Arial" charset="0"/>
              </a:rPr>
              <a:t>Business </a:t>
            </a:r>
            <a:r>
              <a:rPr lang="vi-VN" sz="2400" dirty="0">
                <a:solidFill>
                  <a:schemeClr val="bg1"/>
                </a:solidFill>
                <a:cs typeface="Arial" charset="0"/>
              </a:rPr>
              <a:t>Value</a:t>
            </a:r>
            <a:endParaRPr lang="vi-VN" sz="2400" b="1" dirty="0">
              <a:solidFill>
                <a:schemeClr val="bg1"/>
              </a:solidFill>
              <a:cs typeface="Arial" charset="0"/>
            </a:endParaRPr>
          </a:p>
        </p:txBody>
      </p:sp>
      <p:sp>
        <p:nvSpPr>
          <p:cNvPr id="54" name="Text Box 26"/>
          <p:cNvSpPr txBox="1">
            <a:spLocks noChangeArrowheads="1"/>
          </p:cNvSpPr>
          <p:nvPr/>
        </p:nvSpPr>
        <p:spPr bwMode="white">
          <a:xfrm>
            <a:off x="2519031" y="5046663"/>
            <a:ext cx="52052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lgn="l">
              <a:defRPr>
                <a:solidFill>
                  <a:schemeClr val="tx1"/>
                </a:solidFill>
                <a:latin typeface="Arial" charset="0"/>
              </a:defRPr>
            </a:lvl1pPr>
            <a:lvl2pPr marL="914400" indent="-457200" algn="l">
              <a:defRPr>
                <a:solidFill>
                  <a:schemeClr val="tx1"/>
                </a:solidFill>
                <a:latin typeface="Arial" charset="0"/>
              </a:defRPr>
            </a:lvl2pPr>
            <a:lvl3pPr marL="1371600" indent="-457200" algn="l">
              <a:defRPr>
                <a:solidFill>
                  <a:schemeClr val="tx1"/>
                </a:solidFill>
                <a:latin typeface="Arial" charset="0"/>
              </a:defRPr>
            </a:lvl3pPr>
            <a:lvl4pPr marL="1828800" indent="-457200" algn="l">
              <a:defRPr>
                <a:solidFill>
                  <a:schemeClr val="tx1"/>
                </a:solidFill>
                <a:latin typeface="Arial" charset="0"/>
              </a:defRPr>
            </a:lvl4pPr>
            <a:lvl5pPr marL="2286000" indent="-457200" algn="l">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en-US" sz="2400" dirty="0" smtClean="0">
                <a:solidFill>
                  <a:schemeClr val="bg1"/>
                </a:solidFill>
                <a:cs typeface="Arial" charset="0"/>
              </a:rPr>
              <a:t>Measurement</a:t>
            </a:r>
            <a:endParaRPr lang="en-US" sz="2400" b="1" dirty="0">
              <a:solidFill>
                <a:schemeClr val="bg1"/>
              </a:solidFill>
              <a:cs typeface="Arial" charset="0"/>
            </a:endParaRPr>
          </a:p>
        </p:txBody>
      </p:sp>
      <p:pic>
        <p:nvPicPr>
          <p:cNvPr id="55"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41169" y="4918075"/>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57044" y="3732213"/>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06829" y="2448818"/>
            <a:ext cx="917167" cy="94932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845931" y="1380936"/>
            <a:ext cx="917165" cy="949325"/>
          </a:xfrm>
          <a:prstGeom prst="rect">
            <a:avLst/>
          </a:prstGeom>
          <a:noFill/>
          <a:extLst>
            <a:ext uri="{909E8E84-426E-40DD-AFC4-6F175D3DCCD1}">
              <a14:hiddenFill xmlns:a14="http://schemas.microsoft.com/office/drawing/2010/main">
                <a:solidFill>
                  <a:srgbClr val="FFFFFF"/>
                </a:solidFill>
              </a14:hiddenFill>
            </a:ext>
          </a:extLst>
        </p:spPr>
      </p:pic>
      <p:sp>
        <p:nvSpPr>
          <p:cNvPr id="59" name="Text Box 31"/>
          <p:cNvSpPr txBox="1">
            <a:spLocks noChangeArrowheads="1"/>
          </p:cNvSpPr>
          <p:nvPr/>
        </p:nvSpPr>
        <p:spPr bwMode="white">
          <a:xfrm>
            <a:off x="2187244" y="505460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4</a:t>
            </a:r>
          </a:p>
        </p:txBody>
      </p:sp>
      <p:sp>
        <p:nvSpPr>
          <p:cNvPr id="60" name="Text Box 32"/>
          <p:cNvSpPr txBox="1">
            <a:spLocks noChangeArrowheads="1"/>
          </p:cNvSpPr>
          <p:nvPr/>
        </p:nvSpPr>
        <p:spPr bwMode="white">
          <a:xfrm>
            <a:off x="2166607" y="1477773"/>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1</a:t>
            </a:r>
          </a:p>
        </p:txBody>
      </p:sp>
      <p:sp>
        <p:nvSpPr>
          <p:cNvPr id="61" name="Text Box 33"/>
          <p:cNvSpPr txBox="1">
            <a:spLocks noChangeArrowheads="1"/>
          </p:cNvSpPr>
          <p:nvPr/>
        </p:nvSpPr>
        <p:spPr bwMode="white">
          <a:xfrm>
            <a:off x="2179307" y="2598738"/>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2</a:t>
            </a:r>
          </a:p>
        </p:txBody>
      </p:sp>
      <p:sp>
        <p:nvSpPr>
          <p:cNvPr id="62" name="Text Box 34"/>
          <p:cNvSpPr txBox="1">
            <a:spLocks noChangeArrowheads="1"/>
          </p:cNvSpPr>
          <p:nvPr/>
        </p:nvSpPr>
        <p:spPr bwMode="white">
          <a:xfrm>
            <a:off x="2179307" y="3867150"/>
            <a:ext cx="441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400" b="1">
                <a:solidFill>
                  <a:schemeClr val="bg1"/>
                </a:solidFill>
                <a:cs typeface="Arial" charset="0"/>
              </a:rPr>
              <a:t>3</a:t>
            </a:r>
          </a:p>
        </p:txBody>
      </p:sp>
      <p:sp>
        <p:nvSpPr>
          <p:cNvPr id="79" name="Notched Right Arrow 78"/>
          <p:cNvSpPr/>
          <p:nvPr/>
        </p:nvSpPr>
        <p:spPr bwMode="auto">
          <a:xfrm>
            <a:off x="867523" y="3851155"/>
            <a:ext cx="978408" cy="484632"/>
          </a:xfrm>
          <a:prstGeom prst="notchedRightArrow">
            <a:avLst/>
          </a:prstGeom>
          <a:solidFill>
            <a:srgbClr val="002060"/>
          </a:solidFill>
          <a:ln>
            <a:headEnd type="none" w="med" len="med"/>
            <a:tailEnd type="none" w="med" len="med"/>
          </a:ln>
          <a:extLst/>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scene3d>
              <a:camera prst="isometricLeftDown"/>
              <a:lightRig rig="threePt" dir="t"/>
            </a:scene3d>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81" name="Picture 2" descr="D:\HIT-hk2-N3\Logo HIT\Logo_New_Ne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46" y="5410201"/>
            <a:ext cx="2184354" cy="163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3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750"/>
                                  </p:stCondLst>
                                  <p:childTnLst>
                                    <p:set>
                                      <p:cBhvr>
                                        <p:cTn id="6" dur="1" fill="hold">
                                          <p:stCondLst>
                                            <p:cond delay="0"/>
                                          </p:stCondLst>
                                        </p:cTn>
                                        <p:tgtEl>
                                          <p:spTgt spid="79"/>
                                        </p:tgtEl>
                                        <p:attrNameLst>
                                          <p:attrName>style.visibility</p:attrName>
                                        </p:attrNameLst>
                                      </p:cBhvr>
                                      <p:to>
                                        <p:strVal val="visible"/>
                                      </p:to>
                                    </p:set>
                                    <p:animEffect transition="in" filter="barn(inVertical)">
                                      <p:cBhvr>
                                        <p:cTn id="7" dur="500"/>
                                        <p:tgtEl>
                                          <p:spTgt spid="79"/>
                                        </p:tgtEl>
                                      </p:cBhvr>
                                    </p:animEffect>
                                  </p:childTnLst>
                                </p:cTn>
                              </p:par>
                              <p:par>
                                <p:cTn id="8" presetID="53" presetClass="entr" presetSubtype="16"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 calcmode="lin" valueType="num">
                                      <p:cBhvr>
                                        <p:cTn id="10" dur="250" fill="hold"/>
                                        <p:tgtEl>
                                          <p:spTgt spid="81"/>
                                        </p:tgtEl>
                                        <p:attrNameLst>
                                          <p:attrName>ppt_w</p:attrName>
                                        </p:attrNameLst>
                                      </p:cBhvr>
                                      <p:tavLst>
                                        <p:tav tm="0">
                                          <p:val>
                                            <p:fltVal val="0"/>
                                          </p:val>
                                        </p:tav>
                                        <p:tav tm="100000">
                                          <p:val>
                                            <p:strVal val="#ppt_w"/>
                                          </p:val>
                                        </p:tav>
                                      </p:tavLst>
                                    </p:anim>
                                    <p:anim calcmode="lin" valueType="num">
                                      <p:cBhvr>
                                        <p:cTn id="11" dur="250" fill="hold"/>
                                        <p:tgtEl>
                                          <p:spTgt spid="81"/>
                                        </p:tgtEl>
                                        <p:attrNameLst>
                                          <p:attrName>ppt_h</p:attrName>
                                        </p:attrNameLst>
                                      </p:cBhvr>
                                      <p:tavLst>
                                        <p:tav tm="0">
                                          <p:val>
                                            <p:fltVal val="0"/>
                                          </p:val>
                                        </p:tav>
                                        <p:tav tm="100000">
                                          <p:val>
                                            <p:strVal val="#ppt_h"/>
                                          </p:val>
                                        </p:tav>
                                      </p:tavLst>
                                    </p:anim>
                                    <p:animEffect transition="in" filter="fade">
                                      <p:cBhvr>
                                        <p:cTn id="12" dur="250"/>
                                        <p:tgtEl>
                                          <p:spTgt spid="81"/>
                                        </p:tgtEl>
                                      </p:cBhvr>
                                    </p:animEffect>
                                  </p:childTnLst>
                                </p:cTn>
                              </p:par>
                            </p:childTnLst>
                          </p:cTn>
                        </p:par>
                        <p:par>
                          <p:cTn id="13" fill="hold">
                            <p:stCondLst>
                              <p:cond delay="1250"/>
                            </p:stCondLst>
                            <p:childTnLst>
                              <p:par>
                                <p:cTn id="14" presetID="16" presetClass="emph" presetSubtype="0" fill="hold" grpId="0" nodeType="afterEffect">
                                  <p:stCondLst>
                                    <p:cond delay="750"/>
                                  </p:stCondLst>
                                  <p:iterate type="lt">
                                    <p:tmPct val="4000"/>
                                  </p:iterate>
                                  <p:childTnLst>
                                    <p:set>
                                      <p:cBhvr override="childStyle">
                                        <p:cTn id="15" dur="1500" fill="hold"/>
                                        <p:tgtEl>
                                          <p:spTgt spid="53"/>
                                        </p:tgtEl>
                                        <p:attrNameLst>
                                          <p:attrName>style.color</p:attrName>
                                        </p:attrNameLst>
                                      </p:cBhvr>
                                      <p:to>
                                        <p:clrVal>
                                          <a:srgbClr val="C00000"/>
                                        </p:clrVal>
                                      </p:to>
                                    </p:set>
                                    <p:set>
                                      <p:cBhvr>
                                        <p:cTn id="16" dur="1500" fill="hold"/>
                                        <p:tgtEl>
                                          <p:spTgt spid="53"/>
                                        </p:tgtEl>
                                        <p:attrNameLst>
                                          <p:attrName>fillcolor</p:attrName>
                                        </p:attrNameLst>
                                      </p:cBhvr>
                                      <p:to>
                                        <p:clrVal>
                                          <a:srgbClr val="C00000"/>
                                        </p:clrVal>
                                      </p:to>
                                    </p:set>
                                    <p:set>
                                      <p:cBhvr>
                                        <p:cTn id="17" dur="15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79" grpId="0" animBg="1"/>
    </p:bldLst>
  </p:timing>
</p:sld>
</file>

<file path=ppt/theme/theme1.xml><?xml version="1.0" encoding="utf-8"?>
<a:theme xmlns:a="http://schemas.openxmlformats.org/drawingml/2006/main" name="Team 2">
  <a:themeElements>
    <a:clrScheme name="Office Theme 3">
      <a:dk1>
        <a:srgbClr val="000000"/>
      </a:dk1>
      <a:lt1>
        <a:srgbClr val="FFFFFF"/>
      </a:lt1>
      <a:dk2>
        <a:srgbClr val="8B1111"/>
      </a:dk2>
      <a:lt2>
        <a:srgbClr val="C0C0C0"/>
      </a:lt2>
      <a:accent1>
        <a:srgbClr val="A0C6F8"/>
      </a:accent1>
      <a:accent2>
        <a:srgbClr val="14CAEE"/>
      </a:accent2>
      <a:accent3>
        <a:srgbClr val="FFFFFF"/>
      </a:accent3>
      <a:accent4>
        <a:srgbClr val="000000"/>
      </a:accent4>
      <a:accent5>
        <a:srgbClr val="CDDFFB"/>
      </a:accent5>
      <a:accent6>
        <a:srgbClr val="11B7D8"/>
      </a:accent6>
      <a:hlink>
        <a:srgbClr val="8963E9"/>
      </a:hlink>
      <a:folHlink>
        <a:srgbClr val="3067B8"/>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3399"/>
        </a:dk2>
        <a:lt2>
          <a:srgbClr val="C0C0C0"/>
        </a:lt2>
        <a:accent1>
          <a:srgbClr val="4EA7EA"/>
        </a:accent1>
        <a:accent2>
          <a:srgbClr val="93C052"/>
        </a:accent2>
        <a:accent3>
          <a:srgbClr val="FFFFFF"/>
        </a:accent3>
        <a:accent4>
          <a:srgbClr val="000000"/>
        </a:accent4>
        <a:accent5>
          <a:srgbClr val="B2D0F3"/>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E5772D"/>
        </a:accent2>
        <a:accent3>
          <a:srgbClr val="FFFFFF"/>
        </a:accent3>
        <a:accent4>
          <a:srgbClr val="000000"/>
        </a:accent4>
        <a:accent5>
          <a:srgbClr val="BDE1AC"/>
        </a:accent5>
        <a:accent6>
          <a:srgbClr val="CF6B28"/>
        </a:accent6>
        <a:hlink>
          <a:srgbClr val="6321AB"/>
        </a:hlink>
        <a:folHlink>
          <a:srgbClr val="2854D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8B1111"/>
        </a:dk2>
        <a:lt2>
          <a:srgbClr val="C0C0C0"/>
        </a:lt2>
        <a:accent1>
          <a:srgbClr val="A0C6F8"/>
        </a:accent1>
        <a:accent2>
          <a:srgbClr val="14CAEE"/>
        </a:accent2>
        <a:accent3>
          <a:srgbClr val="FFFFFF"/>
        </a:accent3>
        <a:accent4>
          <a:srgbClr val="000000"/>
        </a:accent4>
        <a:accent5>
          <a:srgbClr val="CDDFFB"/>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Team 2</Template>
  <TotalTime>128</TotalTime>
  <Words>1013</Words>
  <Application>Microsoft Office PowerPoint</Application>
  <PresentationFormat>On-screen Show (4:3)</PresentationFormat>
  <Paragraphs>199</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Team 2</vt:lpstr>
      <vt:lpstr>Image</vt:lpstr>
      <vt:lpstr>Software Measurement  and Analysis</vt:lpstr>
      <vt:lpstr>Team members:</vt:lpstr>
      <vt:lpstr>Team Assignment 02</vt:lpstr>
      <vt:lpstr>Contents</vt:lpstr>
      <vt:lpstr>Project Description </vt:lpstr>
      <vt:lpstr>Project Description </vt:lpstr>
      <vt:lpstr>Contents</vt:lpstr>
      <vt:lpstr>Project Scope </vt:lpstr>
      <vt:lpstr>Contents</vt:lpstr>
      <vt:lpstr>Business Value</vt:lpstr>
      <vt:lpstr>Business Value</vt:lpstr>
      <vt:lpstr>Contents</vt:lpstr>
      <vt:lpstr>Measurement</vt:lpstr>
      <vt:lpstr>PowerPoint Presentation</vt:lpstr>
      <vt:lpstr>PowerPoint Presentation</vt:lpstr>
      <vt:lpstr>PowerPoint Presentation</vt:lpstr>
      <vt:lpstr>Measurement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VOTINH</dc:creator>
  <cp:lastModifiedBy>ChanHuy</cp:lastModifiedBy>
  <cp:revision>40</cp:revision>
  <dcterms:created xsi:type="dcterms:W3CDTF">2012-02-24T16:47:38Z</dcterms:created>
  <dcterms:modified xsi:type="dcterms:W3CDTF">2012-03-03T02:53:21Z</dcterms:modified>
</cp:coreProperties>
</file>