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77" r:id="rId2"/>
    <p:sldId id="257" r:id="rId3"/>
    <p:sldId id="300" r:id="rId4"/>
    <p:sldId id="258" r:id="rId5"/>
    <p:sldId id="284" r:id="rId6"/>
    <p:sldId id="286" r:id="rId7"/>
    <p:sldId id="285" r:id="rId8"/>
    <p:sldId id="287" r:id="rId9"/>
    <p:sldId id="259"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82" r:id="rId23"/>
    <p:sldId id="27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94660"/>
  </p:normalViewPr>
  <p:slideViewPr>
    <p:cSldViewPr>
      <p:cViewPr varScale="1">
        <p:scale>
          <a:sx n="74" d="100"/>
          <a:sy n="74" d="100"/>
        </p:scale>
        <p:origin x="-1182" y="19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31B48CD-B93B-40F8-9A35-C16157DA51A3}" type="slidenum">
              <a:rPr lang="en-US"/>
              <a:pPr/>
              <a:t>‹#›</a:t>
            </a:fld>
            <a:endParaRPr lang="en-US"/>
          </a:p>
        </p:txBody>
      </p:sp>
    </p:spTree>
    <p:extLst>
      <p:ext uri="{BB962C8B-B14F-4D97-AF65-F5344CB8AC3E}">
        <p14:creationId xmlns:p14="http://schemas.microsoft.com/office/powerpoint/2010/main" val="9344399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40" name="Freeform 68" descr="b"/>
          <p:cNvSpPr>
            <a:spLocks/>
          </p:cNvSpPr>
          <p:nvPr/>
        </p:nvSpPr>
        <p:spPr bwMode="gray">
          <a:xfrm>
            <a:off x="0" y="0"/>
            <a:ext cx="4522788" cy="6010275"/>
          </a:xfrm>
          <a:custGeom>
            <a:avLst/>
            <a:gdLst>
              <a:gd name="T0" fmla="*/ 0 w 2849"/>
              <a:gd name="T1" fmla="*/ 0 h 3786"/>
              <a:gd name="T2" fmla="*/ 0 w 2849"/>
              <a:gd name="T3" fmla="*/ 3456 h 3786"/>
              <a:gd name="T4" fmla="*/ 550 w 2849"/>
              <a:gd name="T5" fmla="*/ 3711 h 3786"/>
              <a:gd name="T6" fmla="*/ 1453 w 2849"/>
              <a:gd name="T7" fmla="*/ 3731 h 3786"/>
              <a:gd name="T8" fmla="*/ 2147 w 2849"/>
              <a:gd name="T9" fmla="*/ 3417 h 3786"/>
              <a:gd name="T10" fmla="*/ 2677 w 2849"/>
              <a:gd name="T11" fmla="*/ 2690 h 3786"/>
              <a:gd name="T12" fmla="*/ 2841 w 2849"/>
              <a:gd name="T13" fmla="*/ 1715 h 3786"/>
              <a:gd name="T14" fmla="*/ 2631 w 2849"/>
              <a:gd name="T15" fmla="*/ 910 h 3786"/>
              <a:gd name="T16" fmla="*/ 2186 w 2849"/>
              <a:gd name="T17" fmla="*/ 367 h 3786"/>
              <a:gd name="T18" fmla="*/ 1519 w 2849"/>
              <a:gd name="T19" fmla="*/ 0 h 3786"/>
              <a:gd name="T20" fmla="*/ 0 w 2849"/>
              <a:gd name="T21"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9" h="3786">
                <a:moveTo>
                  <a:pt x="0" y="0"/>
                </a:moveTo>
                <a:lnTo>
                  <a:pt x="0" y="3456"/>
                </a:lnTo>
                <a:cubicBezTo>
                  <a:pt x="249" y="3613"/>
                  <a:pt x="308" y="3665"/>
                  <a:pt x="550" y="3711"/>
                </a:cubicBezTo>
                <a:cubicBezTo>
                  <a:pt x="756" y="3769"/>
                  <a:pt x="1183" y="3786"/>
                  <a:pt x="1453" y="3731"/>
                </a:cubicBezTo>
                <a:cubicBezTo>
                  <a:pt x="1725" y="3691"/>
                  <a:pt x="1943" y="3590"/>
                  <a:pt x="2147" y="3417"/>
                </a:cubicBezTo>
                <a:cubicBezTo>
                  <a:pt x="2351" y="3244"/>
                  <a:pt x="2561" y="2974"/>
                  <a:pt x="2677" y="2690"/>
                </a:cubicBezTo>
                <a:cubicBezTo>
                  <a:pt x="2793" y="2406"/>
                  <a:pt x="2849" y="2012"/>
                  <a:pt x="2841" y="1715"/>
                </a:cubicBezTo>
                <a:cubicBezTo>
                  <a:pt x="2833" y="1418"/>
                  <a:pt x="2740" y="1135"/>
                  <a:pt x="2631" y="910"/>
                </a:cubicBezTo>
                <a:cubicBezTo>
                  <a:pt x="2498" y="686"/>
                  <a:pt x="2291" y="439"/>
                  <a:pt x="2186" y="367"/>
                </a:cubicBezTo>
                <a:cubicBezTo>
                  <a:pt x="2018" y="239"/>
                  <a:pt x="1886" y="98"/>
                  <a:pt x="1519" y="0"/>
                </a:cubicBez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0" name="Freeform 58"/>
          <p:cNvSpPr>
            <a:spLocks/>
          </p:cNvSpPr>
          <p:nvPr/>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tx2"/>
              </a:gs>
              <a:gs pos="50000">
                <a:schemeClr val="tx2">
                  <a:gamma/>
                  <a:tint val="42353"/>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1" name="Freeform 59"/>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tint val="30196"/>
                  <a:invGamma/>
                </a:schemeClr>
              </a:gs>
            </a:gsLst>
            <a:lin ang="27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grayWhite">
          <a:xfrm>
            <a:off x="2251075" y="-11113"/>
            <a:ext cx="6924675" cy="6881813"/>
          </a:xfrm>
          <a:custGeom>
            <a:avLst/>
            <a:gdLst>
              <a:gd name="T0" fmla="*/ 189 w 4362"/>
              <a:gd name="T1" fmla="*/ 5 h 4335"/>
              <a:gd name="T2" fmla="*/ 561 w 4362"/>
              <a:gd name="T3" fmla="*/ 186 h 4335"/>
              <a:gd name="T4" fmla="*/ 943 w 4362"/>
              <a:gd name="T5" fmla="*/ 494 h 4335"/>
              <a:gd name="T6" fmla="*/ 1221 w 4362"/>
              <a:gd name="T7" fmla="*/ 960 h 4335"/>
              <a:gd name="T8" fmla="*/ 1413 w 4362"/>
              <a:gd name="T9" fmla="*/ 1623 h 4335"/>
              <a:gd name="T10" fmla="*/ 1290 w 4362"/>
              <a:gd name="T11" fmla="*/ 2653 h 4335"/>
              <a:gd name="T12" fmla="*/ 0 w 4362"/>
              <a:gd name="T13" fmla="*/ 4335 h 4335"/>
              <a:gd name="T14" fmla="*/ 4349 w 4362"/>
              <a:gd name="T15" fmla="*/ 4335 h 4335"/>
              <a:gd name="T16" fmla="*/ 4362 w 4362"/>
              <a:gd name="T17" fmla="*/ 0 h 4335"/>
              <a:gd name="T18" fmla="*/ 189 w 4362"/>
              <a:gd name="T19" fmla="*/ 5 h 4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endParaRPr lang="en-US"/>
          </a:p>
        </p:txBody>
      </p:sp>
      <p:sp>
        <p:nvSpPr>
          <p:cNvPr id="3077" name="Rectangle 5"/>
          <p:cNvSpPr>
            <a:spLocks noGrp="1" noChangeArrowheads="1"/>
          </p:cNvSpPr>
          <p:nvPr>
            <p:ph type="ftr" sz="quarter" idx="3"/>
          </p:nvPr>
        </p:nvSpPr>
        <p:spPr bwMode="black">
          <a:xfrm>
            <a:off x="5867400" y="6477000"/>
            <a:ext cx="2895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endParaRPr lang="en-US"/>
          </a:p>
        </p:txBody>
      </p:sp>
      <p:sp>
        <p:nvSpPr>
          <p:cNvPr id="3078" name="Rectangle 6"/>
          <p:cNvSpPr>
            <a:spLocks noGrp="1" noChangeArrowheads="1"/>
          </p:cNvSpPr>
          <p:nvPr>
            <p:ph type="sldNum" sz="quarter" idx="4"/>
          </p:nvPr>
        </p:nvSpPr>
        <p:spPr bwMode="black">
          <a:xfrm>
            <a:off x="34290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76B9CE6B-1C5E-4CA4-8CB5-A7706B6E085E}" type="slidenum">
              <a:rPr lang="en-US"/>
              <a:pPr/>
              <a:t>‹#›</a:t>
            </a:fld>
            <a:endParaRPr lang="en-US"/>
          </a:p>
        </p:txBody>
      </p:sp>
      <p:sp>
        <p:nvSpPr>
          <p:cNvPr id="3074" name="Rectangle 2"/>
          <p:cNvSpPr>
            <a:spLocks noGrp="1" noChangeArrowheads="1"/>
          </p:cNvSpPr>
          <p:nvPr>
            <p:ph type="ctrTitle"/>
          </p:nvPr>
        </p:nvSpPr>
        <p:spPr bwMode="black">
          <a:xfrm>
            <a:off x="4724400" y="2362200"/>
            <a:ext cx="4267200" cy="12192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000" b="0" i="1">
                <a:solidFill>
                  <a:schemeClr val="tx2"/>
                </a:solidFill>
              </a:defRPr>
            </a:lvl1pPr>
          </a:lstStyle>
          <a:p>
            <a:pPr lvl="0"/>
            <a:r>
              <a:rPr lang="en-US" noProof="0" smtClean="0"/>
              <a:t>Click to edit Master title style</a:t>
            </a:r>
          </a:p>
        </p:txBody>
      </p:sp>
      <p:sp>
        <p:nvSpPr>
          <p:cNvPr id="3134" name="Rectangle 62"/>
          <p:cNvSpPr>
            <a:spLocks noChangeArrowheads="1"/>
          </p:cNvSpPr>
          <p:nvPr/>
        </p:nvSpPr>
        <p:spPr bwMode="grayWhite">
          <a:xfrm>
            <a:off x="4284663" y="3933825"/>
            <a:ext cx="4875212" cy="431800"/>
          </a:xfrm>
          <a:prstGeom prst="rect">
            <a:avLst/>
          </a:prstGeom>
          <a:gradFill rotWithShape="1">
            <a:gsLst>
              <a:gs pos="0">
                <a:schemeClr val="bg2">
                  <a:gamma/>
                  <a:tint val="57647"/>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5" name="Line 63"/>
          <p:cNvSpPr>
            <a:spLocks noChangeShapeType="1"/>
          </p:cNvSpPr>
          <p:nvPr/>
        </p:nvSpPr>
        <p:spPr bwMode="grayWhite">
          <a:xfrm>
            <a:off x="4284663" y="39338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6" name="Line 64"/>
          <p:cNvSpPr>
            <a:spLocks noChangeShapeType="1"/>
          </p:cNvSpPr>
          <p:nvPr/>
        </p:nvSpPr>
        <p:spPr bwMode="grayWhite">
          <a:xfrm>
            <a:off x="4284663" y="43656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accent1">
                  <a:gamma/>
                  <a:tint val="36471"/>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B6641B64-F51C-40D1-A0DF-7A929B7C54CA}" type="slidenum">
              <a:rPr lang="en-US"/>
              <a:pPr/>
              <a:t>‹#›</a:t>
            </a:fld>
            <a:endParaRPr lang="en-US"/>
          </a:p>
        </p:txBody>
      </p:sp>
    </p:spTree>
    <p:extLst>
      <p:ext uri="{BB962C8B-B14F-4D97-AF65-F5344CB8AC3E}">
        <p14:creationId xmlns:p14="http://schemas.microsoft.com/office/powerpoint/2010/main" val="73416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A3179A6F-7C81-48A7-B53A-DF8B970384B4}" type="slidenum">
              <a:rPr lang="en-US"/>
              <a:pPr/>
              <a:t>‹#›</a:t>
            </a:fld>
            <a:endParaRPr lang="en-US"/>
          </a:p>
        </p:txBody>
      </p:sp>
    </p:spTree>
    <p:extLst>
      <p:ext uri="{BB962C8B-B14F-4D97-AF65-F5344CB8AC3E}">
        <p14:creationId xmlns:p14="http://schemas.microsoft.com/office/powerpoint/2010/main" val="353118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48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81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62725"/>
            <a:ext cx="1828800" cy="228600"/>
          </a:xfrm>
        </p:spPr>
        <p:txBody>
          <a:bodyPr/>
          <a:lstStyle>
            <a:lvl1pPr>
              <a:defRPr/>
            </a:lvl1pPr>
          </a:lstStyle>
          <a:p>
            <a:endParaRPr lang="en-US"/>
          </a:p>
        </p:txBody>
      </p:sp>
      <p:sp>
        <p:nvSpPr>
          <p:cNvPr id="5" name="Footer Placeholder 4"/>
          <p:cNvSpPr>
            <a:spLocks noGrp="1"/>
          </p:cNvSpPr>
          <p:nvPr>
            <p:ph type="ftr" sz="quarter" idx="11"/>
          </p:nvPr>
        </p:nvSpPr>
        <p:spPr>
          <a:xfrm>
            <a:off x="6934200" y="6591300"/>
            <a:ext cx="1905000" cy="228600"/>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3756025" y="6551613"/>
            <a:ext cx="2133600" cy="228600"/>
          </a:xfrm>
        </p:spPr>
        <p:txBody>
          <a:bodyPr/>
          <a:lstStyle>
            <a:lvl1pPr>
              <a:defRPr/>
            </a:lvl1pPr>
          </a:lstStyle>
          <a:p>
            <a:fld id="{D1F9A1B4-E1EC-4112-B240-77C13AA53DB8}" type="slidenum">
              <a:rPr lang="en-US"/>
              <a:pPr/>
              <a:t>‹#›</a:t>
            </a:fld>
            <a:endParaRPr lang="en-US"/>
          </a:p>
        </p:txBody>
      </p:sp>
    </p:spTree>
    <p:extLst>
      <p:ext uri="{BB962C8B-B14F-4D97-AF65-F5344CB8AC3E}">
        <p14:creationId xmlns:p14="http://schemas.microsoft.com/office/powerpoint/2010/main" val="17983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466DB4-CA97-4B02-9B7C-65E4372FC648}" type="slidenum">
              <a:rPr lang="en-US"/>
              <a:pPr/>
              <a:t>‹#›</a:t>
            </a:fld>
            <a:endParaRPr lang="en-US"/>
          </a:p>
        </p:txBody>
      </p:sp>
    </p:spTree>
    <p:extLst>
      <p:ext uri="{BB962C8B-B14F-4D97-AF65-F5344CB8AC3E}">
        <p14:creationId xmlns:p14="http://schemas.microsoft.com/office/powerpoint/2010/main" val="27985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8BEE39C1-BFF7-4156-A099-FEE2F4979FD5}" type="slidenum">
              <a:rPr lang="en-US"/>
              <a:pPr/>
              <a:t>‹#›</a:t>
            </a:fld>
            <a:endParaRPr lang="en-US"/>
          </a:p>
        </p:txBody>
      </p:sp>
    </p:spTree>
    <p:extLst>
      <p:ext uri="{BB962C8B-B14F-4D97-AF65-F5344CB8AC3E}">
        <p14:creationId xmlns:p14="http://schemas.microsoft.com/office/powerpoint/2010/main" val="117246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92F40FBD-F1B7-4FC4-912B-D8F42E004095}" type="slidenum">
              <a:rPr lang="en-US"/>
              <a:pPr/>
              <a:t>‹#›</a:t>
            </a:fld>
            <a:endParaRPr lang="en-US"/>
          </a:p>
        </p:txBody>
      </p:sp>
    </p:spTree>
    <p:extLst>
      <p:ext uri="{BB962C8B-B14F-4D97-AF65-F5344CB8AC3E}">
        <p14:creationId xmlns:p14="http://schemas.microsoft.com/office/powerpoint/2010/main" val="147384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www.themegallery.com</a:t>
            </a:r>
          </a:p>
        </p:txBody>
      </p:sp>
      <p:sp>
        <p:nvSpPr>
          <p:cNvPr id="9" name="Slide Number Placeholder 8"/>
          <p:cNvSpPr>
            <a:spLocks noGrp="1"/>
          </p:cNvSpPr>
          <p:nvPr>
            <p:ph type="sldNum" sz="quarter" idx="12"/>
          </p:nvPr>
        </p:nvSpPr>
        <p:spPr/>
        <p:txBody>
          <a:bodyPr/>
          <a:lstStyle>
            <a:lvl1pPr>
              <a:defRPr/>
            </a:lvl1pPr>
          </a:lstStyle>
          <a:p>
            <a:fld id="{FD9F6F07-02BD-4AEA-9E0B-E207FC302546}" type="slidenum">
              <a:rPr lang="en-US"/>
              <a:pPr/>
              <a:t>‹#›</a:t>
            </a:fld>
            <a:endParaRPr lang="en-US"/>
          </a:p>
        </p:txBody>
      </p:sp>
    </p:spTree>
    <p:extLst>
      <p:ext uri="{BB962C8B-B14F-4D97-AF65-F5344CB8AC3E}">
        <p14:creationId xmlns:p14="http://schemas.microsoft.com/office/powerpoint/2010/main" val="25171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www.themegallery.com</a:t>
            </a:r>
          </a:p>
        </p:txBody>
      </p:sp>
      <p:sp>
        <p:nvSpPr>
          <p:cNvPr id="5" name="Slide Number Placeholder 4"/>
          <p:cNvSpPr>
            <a:spLocks noGrp="1"/>
          </p:cNvSpPr>
          <p:nvPr>
            <p:ph type="sldNum" sz="quarter" idx="12"/>
          </p:nvPr>
        </p:nvSpPr>
        <p:spPr/>
        <p:txBody>
          <a:bodyPr/>
          <a:lstStyle>
            <a:lvl1pPr>
              <a:defRPr/>
            </a:lvl1pPr>
          </a:lstStyle>
          <a:p>
            <a:fld id="{0AA29488-C1B1-47D2-AA5F-DD476953993C}" type="slidenum">
              <a:rPr lang="en-US"/>
              <a:pPr/>
              <a:t>‹#›</a:t>
            </a:fld>
            <a:endParaRPr lang="en-US"/>
          </a:p>
        </p:txBody>
      </p:sp>
    </p:spTree>
    <p:extLst>
      <p:ext uri="{BB962C8B-B14F-4D97-AF65-F5344CB8AC3E}">
        <p14:creationId xmlns:p14="http://schemas.microsoft.com/office/powerpoint/2010/main" val="40373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www.themegallery.com</a:t>
            </a:r>
          </a:p>
        </p:txBody>
      </p:sp>
      <p:sp>
        <p:nvSpPr>
          <p:cNvPr id="4" name="Slide Number Placeholder 3"/>
          <p:cNvSpPr>
            <a:spLocks noGrp="1"/>
          </p:cNvSpPr>
          <p:nvPr>
            <p:ph type="sldNum" sz="quarter" idx="12"/>
          </p:nvPr>
        </p:nvSpPr>
        <p:spPr/>
        <p:txBody>
          <a:bodyPr/>
          <a:lstStyle>
            <a:lvl1pPr>
              <a:defRPr/>
            </a:lvl1pPr>
          </a:lstStyle>
          <a:p>
            <a:fld id="{713105BC-B9F1-455F-BDEC-D01DDF021B9D}" type="slidenum">
              <a:rPr lang="en-US"/>
              <a:pPr/>
              <a:t>‹#›</a:t>
            </a:fld>
            <a:endParaRPr lang="en-US"/>
          </a:p>
        </p:txBody>
      </p:sp>
    </p:spTree>
    <p:extLst>
      <p:ext uri="{BB962C8B-B14F-4D97-AF65-F5344CB8AC3E}">
        <p14:creationId xmlns:p14="http://schemas.microsoft.com/office/powerpoint/2010/main" val="274568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B4F05465-DEC5-4C8F-A79B-30A5155436B8}" type="slidenum">
              <a:rPr lang="en-US"/>
              <a:pPr/>
              <a:t>‹#›</a:t>
            </a:fld>
            <a:endParaRPr lang="en-US"/>
          </a:p>
        </p:txBody>
      </p:sp>
    </p:spTree>
    <p:extLst>
      <p:ext uri="{BB962C8B-B14F-4D97-AF65-F5344CB8AC3E}">
        <p14:creationId xmlns:p14="http://schemas.microsoft.com/office/powerpoint/2010/main" val="9127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833373F7-2E72-4EA6-B7F7-8C42F0C3FEE0}" type="slidenum">
              <a:rPr lang="en-US"/>
              <a:pPr/>
              <a:t>‹#›</a:t>
            </a:fld>
            <a:endParaRPr lang="en-US"/>
          </a:p>
        </p:txBody>
      </p:sp>
    </p:spTree>
    <p:extLst>
      <p:ext uri="{BB962C8B-B14F-4D97-AF65-F5344CB8AC3E}">
        <p14:creationId xmlns:p14="http://schemas.microsoft.com/office/powerpoint/2010/main" val="78865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31" name="Object 107"/>
          <p:cNvGraphicFramePr>
            <a:graphicFrameLocks noChangeAspect="1"/>
          </p:cNvGraphicFramePr>
          <p:nvPr/>
        </p:nvGraphicFramePr>
        <p:xfrm>
          <a:off x="0" y="0"/>
          <a:ext cx="9144000" cy="609600"/>
        </p:xfrm>
        <a:graphic>
          <a:graphicData uri="http://schemas.openxmlformats.org/presentationml/2006/ole">
            <mc:AlternateContent xmlns:mc="http://schemas.openxmlformats.org/markup-compatibility/2006">
              <mc:Choice xmlns:v="urn:schemas-microsoft-com:vml" Requires="v">
                <p:oleObj spid="_x0000_s1155" name="Image" r:id="rId15" imgW="8825397" imgH="990476" progId="Photoshop.Image.7">
                  <p:embed/>
                </p:oleObj>
              </mc:Choice>
              <mc:Fallback>
                <p:oleObj name="Image" r:id="rId15" imgW="8825397" imgH="990476" progId="Photoshop.Image.7">
                  <p:embed/>
                  <p:pic>
                    <p:nvPicPr>
                      <p:cNvPr id="0" name="Object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 name="Freeform 102"/>
          <p:cNvSpPr>
            <a:spLocks/>
          </p:cNvSpPr>
          <p:nvPr/>
        </p:nvSpPr>
        <p:spPr bwMode="gray">
          <a:xfrm>
            <a:off x="4572000" y="800100"/>
            <a:ext cx="4572000" cy="444500"/>
          </a:xfrm>
          <a:custGeom>
            <a:avLst/>
            <a:gdLst>
              <a:gd name="T0" fmla="*/ 0 w 2880"/>
              <a:gd name="T1" fmla="*/ 8 h 280"/>
              <a:gd name="T2" fmla="*/ 1486 w 2880"/>
              <a:gd name="T3" fmla="*/ 79 h 280"/>
              <a:gd name="T4" fmla="*/ 2880 w 2880"/>
              <a:gd name="T5" fmla="*/ 280 h 280"/>
              <a:gd name="T6" fmla="*/ 2880 w 2880"/>
              <a:gd name="T7" fmla="*/ 0 h 280"/>
              <a:gd name="T8" fmla="*/ 0 w 2880"/>
              <a:gd name="T9" fmla="*/ 8 h 280"/>
            </a:gdLst>
            <a:ahLst/>
            <a:cxnLst>
              <a:cxn ang="0">
                <a:pos x="T0" y="T1"/>
              </a:cxn>
              <a:cxn ang="0">
                <a:pos x="T2" y="T3"/>
              </a:cxn>
              <a:cxn ang="0">
                <a:pos x="T4" y="T5"/>
              </a:cxn>
              <a:cxn ang="0">
                <a:pos x="T6" y="T7"/>
              </a:cxn>
              <a:cxn ang="0">
                <a:pos x="T8" y="T9"/>
              </a:cxn>
            </a:cxnLst>
            <a:rect l="0" t="0" r="r" b="b"/>
            <a:pathLst>
              <a:path w="2880" h="280">
                <a:moveTo>
                  <a:pt x="0" y="8"/>
                </a:moveTo>
                <a:cubicBezTo>
                  <a:pt x="481" y="40"/>
                  <a:pt x="691" y="18"/>
                  <a:pt x="1486" y="79"/>
                </a:cubicBezTo>
                <a:cubicBezTo>
                  <a:pt x="2284" y="140"/>
                  <a:pt x="2871" y="280"/>
                  <a:pt x="2880" y="280"/>
                </a:cubicBezTo>
                <a:lnTo>
                  <a:pt x="2880" y="0"/>
                </a:lnTo>
                <a:lnTo>
                  <a:pt x="0" y="8"/>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tint val="63529"/>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62725"/>
            <a:ext cx="1828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endParaRPr lang="en-US"/>
          </a:p>
        </p:txBody>
      </p:sp>
      <p:sp>
        <p:nvSpPr>
          <p:cNvPr id="1029" name="Rectangle 5"/>
          <p:cNvSpPr>
            <a:spLocks noGrp="1" noChangeArrowheads="1"/>
          </p:cNvSpPr>
          <p:nvPr>
            <p:ph type="ftr" sz="quarter" idx="3"/>
          </p:nvPr>
        </p:nvSpPr>
        <p:spPr bwMode="gray">
          <a:xfrm>
            <a:off x="6934200" y="6591300"/>
            <a:ext cx="19050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r>
              <a:rPr lang="en-US"/>
              <a:t>www.themegallery.com</a:t>
            </a:r>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524F2327-4969-49AA-A05E-E49233109353}" type="slidenum">
              <a:rPr lang="en-US"/>
              <a:pPr/>
              <a:t>‹#›</a:t>
            </a:fld>
            <a:endParaRPr lang="en-US"/>
          </a:p>
        </p:txBody>
      </p:sp>
      <p:sp>
        <p:nvSpPr>
          <p:cNvPr id="1026" name="Rectangle 2"/>
          <p:cNvSpPr>
            <a:spLocks noGrp="1" noChangeArrowheads="1"/>
          </p:cNvSpPr>
          <p:nvPr>
            <p:ph type="title"/>
          </p:nvPr>
        </p:nvSpPr>
        <p:spPr bwMode="white">
          <a:xfrm>
            <a:off x="685800" y="228600"/>
            <a:ext cx="7848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8" name="Freeform 104"/>
          <p:cNvSpPr>
            <a:spLocks/>
          </p:cNvSpPr>
          <p:nvPr/>
        </p:nvSpPr>
        <p:spPr bwMode="gray">
          <a:xfrm>
            <a:off x="0" y="793750"/>
            <a:ext cx="4572000" cy="444500"/>
          </a:xfrm>
          <a:custGeom>
            <a:avLst/>
            <a:gdLst>
              <a:gd name="T0" fmla="*/ 2880 w 2880"/>
              <a:gd name="T1" fmla="*/ 16 h 280"/>
              <a:gd name="T2" fmla="*/ 1433 w 2880"/>
              <a:gd name="T3" fmla="*/ 83 h 280"/>
              <a:gd name="T4" fmla="*/ 0 w 2880"/>
              <a:gd name="T5" fmla="*/ 280 h 280"/>
              <a:gd name="T6" fmla="*/ 0 w 2880"/>
              <a:gd name="T7" fmla="*/ 0 h 280"/>
              <a:gd name="T8" fmla="*/ 2880 w 2880"/>
              <a:gd name="T9" fmla="*/ 16 h 280"/>
            </a:gdLst>
            <a:ahLst/>
            <a:cxnLst>
              <a:cxn ang="0">
                <a:pos x="T0" y="T1"/>
              </a:cxn>
              <a:cxn ang="0">
                <a:pos x="T2" y="T3"/>
              </a:cxn>
              <a:cxn ang="0">
                <a:pos x="T4" y="T5"/>
              </a:cxn>
              <a:cxn ang="0">
                <a:pos x="T6" y="T7"/>
              </a:cxn>
              <a:cxn ang="0">
                <a:pos x="T8" y="T9"/>
              </a:cxn>
            </a:cxnLst>
            <a:rect l="0" t="0" r="r" b="b"/>
            <a:pathLst>
              <a:path w="2880" h="280">
                <a:moveTo>
                  <a:pt x="2880" y="16"/>
                </a:moveTo>
                <a:cubicBezTo>
                  <a:pt x="2396" y="48"/>
                  <a:pt x="2233" y="22"/>
                  <a:pt x="1433" y="83"/>
                </a:cubicBezTo>
                <a:cubicBezTo>
                  <a:pt x="631" y="144"/>
                  <a:pt x="66" y="251"/>
                  <a:pt x="0" y="280"/>
                </a:cubicBezTo>
                <a:lnTo>
                  <a:pt x="0" y="0"/>
                </a:lnTo>
                <a:lnTo>
                  <a:pt x="2880" y="16"/>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p:txBody>
          <a:bodyPr/>
          <a:lstStyle/>
          <a:p>
            <a:r>
              <a:rPr lang="en-US" sz="4400" b="1" dirty="0"/>
              <a:t> </a:t>
            </a:r>
            <a:r>
              <a:rPr lang="en-US" sz="4400" b="1" dirty="0" smtClean="0"/>
              <a:t>Team Assignment 01</a:t>
            </a:r>
            <a:endParaRPr lang="en-US" sz="4400" b="1" dirty="0"/>
          </a:p>
        </p:txBody>
      </p:sp>
      <p:pic>
        <p:nvPicPr>
          <p:cNvPr id="75783" name="Picture 7" descr="D:\Team\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133862"/>
            <a:ext cx="3784600" cy="28386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arn(inVertical)">
                                      <p:cBhvr>
                                        <p:cTn id="7" dur="500"/>
                                        <p:tgtEl>
                                          <p:spTgt spid="7578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5783"/>
                                        </p:tgtEl>
                                        <p:attrNameLst>
                                          <p:attrName>style.visibility</p:attrName>
                                        </p:attrNameLst>
                                      </p:cBhvr>
                                      <p:to>
                                        <p:strVal val="visible"/>
                                      </p:to>
                                    </p:set>
                                    <p:animEffect transition="in" filter="wipe(down)">
                                      <p:cBhvr>
                                        <p:cTn id="11" dur="10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Description</a:t>
            </a:r>
            <a:endParaRPr lang="en-US" dirty="0"/>
          </a:p>
        </p:txBody>
      </p:sp>
      <p:sp>
        <p:nvSpPr>
          <p:cNvPr id="4" name="Footer Placeholder 3"/>
          <p:cNvSpPr>
            <a:spLocks noGrp="1"/>
          </p:cNvSpPr>
          <p:nvPr>
            <p:ph type="ftr" sz="quarter" idx="4294967295"/>
          </p:nvPr>
        </p:nvSpPr>
        <p:spPr>
          <a:xfrm>
            <a:off x="6934200" y="6591300"/>
            <a:ext cx="1905000" cy="228600"/>
          </a:xfrm>
        </p:spPr>
        <p:txBody>
          <a:bodyPr/>
          <a:lstStyle/>
          <a:p>
            <a:r>
              <a:rPr lang="en-US" smtClean="0"/>
              <a:t>www.themegallery.com</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04605282"/>
              </p:ext>
            </p:extLst>
          </p:nvPr>
        </p:nvGraphicFramePr>
        <p:xfrm>
          <a:off x="228600" y="838200"/>
          <a:ext cx="8763000" cy="6632956"/>
        </p:xfrm>
        <a:graphic>
          <a:graphicData uri="http://schemas.openxmlformats.org/drawingml/2006/table">
            <a:tbl>
              <a:tblPr firstRow="1" firstCol="1" bandRow="1">
                <a:tableStyleId>{B301B821-A1FF-4177-AEE7-76D212191A09}</a:tableStyleId>
              </a:tblPr>
              <a:tblGrid>
                <a:gridCol w="4381500"/>
                <a:gridCol w="4381500"/>
              </a:tblGrid>
              <a:tr h="0">
                <a:tc>
                  <a:txBody>
                    <a:bodyPr/>
                    <a:lstStyle/>
                    <a:p>
                      <a:pPr marL="0" marR="0">
                        <a:lnSpc>
                          <a:spcPct val="115000"/>
                        </a:lnSpc>
                        <a:spcBef>
                          <a:spcPts val="0"/>
                        </a:spcBef>
                        <a:spcAft>
                          <a:spcPts val="1000"/>
                        </a:spcAft>
                      </a:pPr>
                      <a:r>
                        <a:rPr lang="en-US" sz="1800" dirty="0">
                          <a:effectLst/>
                        </a:rPr>
                        <a:t>Use Case Title: Sync Information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Use Case ID: UC_SM01</a:t>
                      </a:r>
                      <a:endParaRPr lang="en-US" sz="1800">
                        <a:effectLst/>
                        <a:latin typeface="Calibri"/>
                        <a:ea typeface="Calibri"/>
                        <a:cs typeface="Times New Roman"/>
                      </a:endParaRPr>
                    </a:p>
                  </a:txBody>
                  <a:tcPr marL="68580" marR="68580" marT="0" marB="0"/>
                </a:tc>
              </a:tr>
              <a:tr h="0">
                <a:tc gridSpan="2">
                  <a:txBody>
                    <a:bodyPr/>
                    <a:lstStyle/>
                    <a:p>
                      <a:pPr marL="0" marR="0">
                        <a:lnSpc>
                          <a:spcPct val="115000"/>
                        </a:lnSpc>
                        <a:spcBef>
                          <a:spcPts val="0"/>
                        </a:spcBef>
                        <a:spcAft>
                          <a:spcPts val="1000"/>
                        </a:spcAft>
                      </a:pPr>
                      <a:r>
                        <a:rPr lang="en-US" sz="1800" dirty="0">
                          <a:effectLst/>
                        </a:rPr>
                        <a:t>General Use Case Description: </a:t>
                      </a:r>
                      <a:r>
                        <a:rPr lang="en-US" sz="1800" b="0" kern="1200" dirty="0" smtClean="0">
                          <a:solidFill>
                            <a:schemeClr val="dk1"/>
                          </a:solidFill>
                          <a:effectLst/>
                          <a:latin typeface="+mn-lt"/>
                          <a:ea typeface="+mn-ea"/>
                          <a:cs typeface="+mn-cs"/>
                        </a:rPr>
                        <a:t>This use case help the administrator synchronize information between retail stores and head office: mostly customer’s points needs to be updated to be able to use immediately the next day</a:t>
                      </a:r>
                      <a:endParaRPr lang="en-US" sz="1800" b="0" dirty="0">
                        <a:effectLst/>
                        <a:latin typeface="Calibri"/>
                        <a:ea typeface="Calibri"/>
                        <a:cs typeface="Times New Roman"/>
                      </a:endParaRPr>
                    </a:p>
                  </a:txBody>
                  <a:tcPr marL="68580" marR="68580" marT="0" marB="0"/>
                </a:tc>
                <a:tc hMerge="1">
                  <a:txBody>
                    <a:bodyPr/>
                    <a:lstStyle/>
                    <a:p>
                      <a:endParaRPr lang="en-US"/>
                    </a:p>
                  </a:txBody>
                  <a:tcPr/>
                </a:tc>
              </a:tr>
              <a:tr h="0">
                <a:tc gridSpan="2">
                  <a:txBody>
                    <a:bodyPr/>
                    <a:lstStyle/>
                    <a:p>
                      <a:pPr marL="0" marR="0">
                        <a:lnSpc>
                          <a:spcPct val="115000"/>
                        </a:lnSpc>
                        <a:spcBef>
                          <a:spcPts val="0"/>
                        </a:spcBef>
                        <a:spcAft>
                          <a:spcPts val="1000"/>
                        </a:spcAft>
                      </a:pPr>
                      <a:r>
                        <a:rPr lang="en-US" sz="1800">
                          <a:effectLst/>
                        </a:rPr>
                        <a:t>Entities Involved: Administrator</a:t>
                      </a:r>
                      <a:endParaRPr lang="en-US" sz="1800">
                        <a:effectLst/>
                        <a:latin typeface="Calibri"/>
                        <a:ea typeface="Calibri"/>
                        <a:cs typeface="Times New Roman"/>
                      </a:endParaRPr>
                    </a:p>
                  </a:txBody>
                  <a:tcPr marL="68580" marR="68580" marT="0" marB="0"/>
                </a:tc>
                <a:tc hMerge="1">
                  <a:txBody>
                    <a:bodyPr/>
                    <a:lstStyle/>
                    <a:p>
                      <a:endParaRPr lang="en-US"/>
                    </a:p>
                  </a:txBody>
                  <a:tcPr/>
                </a:tc>
              </a:tr>
              <a:tr h="0">
                <a:tc gridSpan="2">
                  <a:txBody>
                    <a:bodyPr/>
                    <a:lstStyle/>
                    <a:p>
                      <a:pPr marL="0" marR="0">
                        <a:lnSpc>
                          <a:spcPct val="115000"/>
                        </a:lnSpc>
                        <a:spcBef>
                          <a:spcPts val="0"/>
                        </a:spcBef>
                        <a:spcAft>
                          <a:spcPts val="1000"/>
                        </a:spcAft>
                      </a:pPr>
                      <a:r>
                        <a:rPr lang="en-US" sz="1800" dirty="0">
                          <a:effectLst/>
                        </a:rPr>
                        <a:t>Preconditions:</a:t>
                      </a:r>
                    </a:p>
                    <a:p>
                      <a:pPr marL="285750" marR="0" indent="-285750">
                        <a:lnSpc>
                          <a:spcPct val="115000"/>
                        </a:lnSpc>
                        <a:spcBef>
                          <a:spcPts val="0"/>
                        </a:spcBef>
                        <a:spcAft>
                          <a:spcPts val="1000"/>
                        </a:spcAft>
                        <a:buFont typeface="Arial" pitchFamily="34" charset="0"/>
                        <a:buChar char="•"/>
                      </a:pPr>
                      <a:r>
                        <a:rPr lang="en-US" sz="1800" b="0" dirty="0">
                          <a:effectLst/>
                        </a:rPr>
                        <a:t>User use this function at the end of the day when all sessions are finished</a:t>
                      </a:r>
                    </a:p>
                    <a:p>
                      <a:pPr marL="285750" marR="0" indent="-285750">
                        <a:lnSpc>
                          <a:spcPct val="115000"/>
                        </a:lnSpc>
                        <a:spcBef>
                          <a:spcPts val="0"/>
                        </a:spcBef>
                        <a:spcAft>
                          <a:spcPts val="1000"/>
                        </a:spcAft>
                        <a:buFont typeface="Arial" pitchFamily="34" charset="0"/>
                        <a:buChar char="•"/>
                      </a:pPr>
                      <a:r>
                        <a:rPr lang="en-US" sz="1800" b="0" dirty="0">
                          <a:effectLst/>
                        </a:rPr>
                        <a:t>The system is available </a:t>
                      </a:r>
                      <a:endParaRPr lang="en-US" sz="1800" b="0" dirty="0">
                        <a:effectLst/>
                        <a:latin typeface="Calibri"/>
                        <a:ea typeface="Calibri"/>
                        <a:cs typeface="Times New Roman"/>
                      </a:endParaRPr>
                    </a:p>
                  </a:txBody>
                  <a:tcPr marL="68580" marR="68580" marT="0" marB="0"/>
                </a:tc>
                <a:tc hMerge="1">
                  <a:txBody>
                    <a:bodyPr/>
                    <a:lstStyle/>
                    <a:p>
                      <a:endParaRPr lang="en-US"/>
                    </a:p>
                  </a:txBody>
                  <a:tcPr/>
                </a:tc>
              </a:tr>
              <a:tr h="0">
                <a:tc gridSpan="2">
                  <a:txBody>
                    <a:bodyPr/>
                    <a:lstStyle/>
                    <a:p>
                      <a:pPr marL="0" marR="0">
                        <a:lnSpc>
                          <a:spcPct val="115000"/>
                        </a:lnSpc>
                        <a:spcBef>
                          <a:spcPts val="0"/>
                        </a:spcBef>
                        <a:spcAft>
                          <a:spcPts val="1000"/>
                        </a:spcAft>
                      </a:pPr>
                      <a:r>
                        <a:rPr lang="en-US" sz="1800" dirty="0">
                          <a:effectLst/>
                        </a:rPr>
                        <a:t>Primary Use Case Flow of Events:</a:t>
                      </a:r>
                    </a:p>
                    <a:p>
                      <a:pPr marL="342900" marR="0" lvl="0" indent="-342900">
                        <a:lnSpc>
                          <a:spcPct val="115000"/>
                        </a:lnSpc>
                        <a:spcBef>
                          <a:spcPts val="0"/>
                        </a:spcBef>
                        <a:spcAft>
                          <a:spcPts val="1000"/>
                        </a:spcAft>
                        <a:buFont typeface="+mj-lt"/>
                        <a:buAutoNum type="arabicPeriod"/>
                      </a:pPr>
                      <a:r>
                        <a:rPr lang="en-US" sz="1800" b="0" dirty="0">
                          <a:effectLst/>
                        </a:rPr>
                        <a:t>User choose “Sync Information” button</a:t>
                      </a:r>
                    </a:p>
                    <a:p>
                      <a:pPr marL="342900" marR="0" lvl="0" indent="-342900">
                        <a:lnSpc>
                          <a:spcPct val="115000"/>
                        </a:lnSpc>
                        <a:spcBef>
                          <a:spcPts val="0"/>
                        </a:spcBef>
                        <a:spcAft>
                          <a:spcPts val="1000"/>
                        </a:spcAft>
                        <a:buFont typeface="+mj-lt"/>
                        <a:buAutoNum type="arabicPeriod"/>
                      </a:pPr>
                      <a:r>
                        <a:rPr lang="en-US" sz="1800" b="0" dirty="0">
                          <a:effectLst/>
                        </a:rPr>
                        <a:t>Program displays Sync Information interface</a:t>
                      </a:r>
                    </a:p>
                    <a:p>
                      <a:pPr marL="342900" marR="0" lvl="0" indent="-342900">
                        <a:lnSpc>
                          <a:spcPct val="115000"/>
                        </a:lnSpc>
                        <a:spcBef>
                          <a:spcPts val="0"/>
                        </a:spcBef>
                        <a:spcAft>
                          <a:spcPts val="1000"/>
                        </a:spcAft>
                        <a:buFont typeface="+mj-lt"/>
                        <a:buAutoNum type="arabicPeriod"/>
                      </a:pPr>
                      <a:r>
                        <a:rPr lang="en-US" sz="1800" b="0" dirty="0">
                          <a:effectLst/>
                        </a:rPr>
                        <a:t>User choose the retail store want to sync with the head office</a:t>
                      </a:r>
                    </a:p>
                    <a:p>
                      <a:pPr marL="342900" marR="0" lvl="0" indent="-342900">
                        <a:lnSpc>
                          <a:spcPct val="115000"/>
                        </a:lnSpc>
                        <a:spcBef>
                          <a:spcPts val="0"/>
                        </a:spcBef>
                        <a:spcAft>
                          <a:spcPts val="1000"/>
                        </a:spcAft>
                        <a:buFont typeface="+mj-lt"/>
                        <a:buAutoNum type="arabicPeriod"/>
                      </a:pPr>
                      <a:r>
                        <a:rPr lang="en-US" sz="1800" b="0" dirty="0">
                          <a:effectLst/>
                        </a:rPr>
                        <a:t>User choose type what to sync: all or just customer point</a:t>
                      </a:r>
                    </a:p>
                    <a:p>
                      <a:pPr marL="342900" marR="0" lvl="0" indent="-342900">
                        <a:lnSpc>
                          <a:spcPct val="115000"/>
                        </a:lnSpc>
                        <a:spcBef>
                          <a:spcPts val="0"/>
                        </a:spcBef>
                        <a:spcAft>
                          <a:spcPts val="1000"/>
                        </a:spcAft>
                        <a:buFont typeface="+mj-lt"/>
                        <a:buAutoNum type="arabicPeriod"/>
                      </a:pPr>
                      <a:r>
                        <a:rPr lang="en-US" sz="1800" b="0" dirty="0">
                          <a:effectLst/>
                        </a:rPr>
                        <a:t>User choose “Sync” button</a:t>
                      </a:r>
                    </a:p>
                    <a:p>
                      <a:pPr marL="342900" marR="0" lvl="0" indent="-342900">
                        <a:lnSpc>
                          <a:spcPct val="115000"/>
                        </a:lnSpc>
                        <a:spcBef>
                          <a:spcPts val="0"/>
                        </a:spcBef>
                        <a:spcAft>
                          <a:spcPts val="1000"/>
                        </a:spcAft>
                        <a:buFont typeface="+mj-lt"/>
                        <a:buAutoNum type="arabicPeriod"/>
                      </a:pPr>
                      <a:r>
                        <a:rPr lang="en-US" sz="1800" b="0" dirty="0">
                          <a:effectLst/>
                        </a:rPr>
                        <a:t>Program syncs information between the head office with those retail stores</a:t>
                      </a:r>
                    </a:p>
                    <a:p>
                      <a:pPr marL="342900" marR="0" lvl="0" indent="-342900">
                        <a:lnSpc>
                          <a:spcPct val="115000"/>
                        </a:lnSpc>
                        <a:spcBef>
                          <a:spcPts val="0"/>
                        </a:spcBef>
                        <a:spcAft>
                          <a:spcPts val="1000"/>
                        </a:spcAft>
                        <a:buFont typeface="+mj-lt"/>
                        <a:buAutoNum type="arabicPeriod"/>
                      </a:pPr>
                      <a:r>
                        <a:rPr lang="en-US" sz="1800" b="0" dirty="0">
                          <a:effectLst/>
                        </a:rPr>
                        <a:t>Program shows message “Sync Information Successful”</a:t>
                      </a:r>
                    </a:p>
                    <a:p>
                      <a:pPr marL="342900" marR="0" lvl="0" indent="-342900">
                        <a:lnSpc>
                          <a:spcPct val="115000"/>
                        </a:lnSpc>
                        <a:spcBef>
                          <a:spcPts val="0"/>
                        </a:spcBef>
                        <a:spcAft>
                          <a:spcPts val="1000"/>
                        </a:spcAft>
                        <a:buFont typeface="+mj-lt"/>
                        <a:buAutoNum type="arabicPeriod"/>
                      </a:pPr>
                      <a:r>
                        <a:rPr lang="en-US" sz="1800" b="0" dirty="0">
                          <a:effectLst/>
                        </a:rPr>
                        <a:t>End Use-case</a:t>
                      </a:r>
                      <a:endParaRPr lang="en-US" sz="1800" b="0" dirty="0">
                        <a:effectLst/>
                        <a:latin typeface="Calibri"/>
                        <a:ea typeface="Calibri"/>
                        <a:cs typeface="Times New Roman"/>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1263151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0.25139 L -0.00226 -0.06806 " pathEditMode="relative" rAng="0" ptsTypes="AA">
                                      <p:cBhvr>
                                        <p:cTn id="6" dur="2000" spd="-100000" fill="hold"/>
                                        <p:tgtEl>
                                          <p:spTgt spid="5"/>
                                        </p:tgtEl>
                                        <p:attrNameLst>
                                          <p:attrName>ppt_x</p:attrName>
                                          <p:attrName>ppt_y</p:attrName>
                                        </p:attrNameLst>
                                      </p:cBhvr>
                                      <p:rCtr x="-122" y="9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Use-case Description</a:t>
            </a:r>
            <a:endParaRPr lang="en-US" sz="1800" dirty="0"/>
          </a:p>
        </p:txBody>
      </p:sp>
      <p:pic>
        <p:nvPicPr>
          <p:cNvPr id="8"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272347158"/>
              </p:ext>
            </p:extLst>
          </p:nvPr>
        </p:nvGraphicFramePr>
        <p:xfrm>
          <a:off x="228600" y="1066800"/>
          <a:ext cx="8610600" cy="4953000"/>
        </p:xfrm>
        <a:graphic>
          <a:graphicData uri="http://schemas.openxmlformats.org/drawingml/2006/table">
            <a:tbl>
              <a:tblPr firstRow="1" firstCol="1" bandRow="1">
                <a:tableStyleId>{BC89EF96-8CEA-46FF-86C4-4CE0E7609802}</a:tableStyleId>
              </a:tblPr>
              <a:tblGrid>
                <a:gridCol w="8610600"/>
              </a:tblGrid>
              <a:tr h="1568893">
                <a:tc>
                  <a:txBody>
                    <a:bodyPr/>
                    <a:lstStyle/>
                    <a:p>
                      <a:pPr marL="0" marR="0">
                        <a:lnSpc>
                          <a:spcPct val="115000"/>
                        </a:lnSpc>
                        <a:spcBef>
                          <a:spcPts val="0"/>
                        </a:spcBef>
                        <a:spcAft>
                          <a:spcPts val="1000"/>
                        </a:spcAft>
                      </a:pPr>
                      <a:r>
                        <a:rPr lang="en-US" sz="1800" dirty="0">
                          <a:effectLst/>
                        </a:rPr>
                        <a:t>Primary Use Case Post Conditions:</a:t>
                      </a:r>
                    </a:p>
                    <a:p>
                      <a:pPr marL="0" marR="0">
                        <a:lnSpc>
                          <a:spcPct val="115000"/>
                        </a:lnSpc>
                        <a:spcBef>
                          <a:spcPts val="0"/>
                        </a:spcBef>
                        <a:spcAft>
                          <a:spcPts val="1000"/>
                        </a:spcAft>
                        <a:tabLst>
                          <a:tab pos="281305" algn="l"/>
                        </a:tabLst>
                      </a:pPr>
                      <a:r>
                        <a:rPr lang="en-US" sz="1800" b="0" dirty="0">
                          <a:effectLst/>
                        </a:rPr>
                        <a:t>Successful: Sync Successful</a:t>
                      </a:r>
                    </a:p>
                    <a:p>
                      <a:pPr marL="0" marR="0">
                        <a:lnSpc>
                          <a:spcPct val="115000"/>
                        </a:lnSpc>
                        <a:spcBef>
                          <a:spcPts val="0"/>
                        </a:spcBef>
                        <a:spcAft>
                          <a:spcPts val="1000"/>
                        </a:spcAft>
                      </a:pPr>
                      <a:r>
                        <a:rPr lang="en-US" sz="1800" b="0" dirty="0">
                          <a:effectLst/>
                        </a:rPr>
                        <a:t>Fail: Failed to sync OK</a:t>
                      </a:r>
                      <a:endParaRPr lang="en-US" sz="1800" b="0" dirty="0">
                        <a:effectLst/>
                        <a:latin typeface="Calibri"/>
                        <a:ea typeface="Calibri"/>
                        <a:cs typeface="Times New Roman"/>
                      </a:endParaRPr>
                    </a:p>
                  </a:txBody>
                  <a:tcPr marL="68580" marR="68580" marT="0" marB="0"/>
                </a:tc>
              </a:tr>
              <a:tr h="2971800">
                <a:tc>
                  <a:txBody>
                    <a:bodyPr/>
                    <a:lstStyle/>
                    <a:p>
                      <a:pPr marL="0" marR="0">
                        <a:lnSpc>
                          <a:spcPct val="115000"/>
                        </a:lnSpc>
                        <a:spcBef>
                          <a:spcPts val="0"/>
                        </a:spcBef>
                        <a:spcAft>
                          <a:spcPts val="1000"/>
                        </a:spcAft>
                      </a:pPr>
                      <a:r>
                        <a:rPr lang="en-US" sz="1800" dirty="0">
                          <a:effectLst/>
                        </a:rPr>
                        <a:t>Alternate Use Case #1 Flow of Events:</a:t>
                      </a:r>
                    </a:p>
                    <a:p>
                      <a:pPr marL="0" marR="0">
                        <a:lnSpc>
                          <a:spcPct val="115000"/>
                        </a:lnSpc>
                        <a:spcBef>
                          <a:spcPts val="0"/>
                        </a:spcBef>
                        <a:spcAft>
                          <a:spcPts val="0"/>
                        </a:spcAft>
                      </a:pPr>
                      <a:r>
                        <a:rPr lang="en-US" sz="1800" b="0" dirty="0">
                          <a:effectLst/>
                        </a:rPr>
                        <a:t>Can’t access the retail store’s database (starting from step 6 of the main flow)</a:t>
                      </a:r>
                    </a:p>
                    <a:p>
                      <a:pPr marL="0" marR="0">
                        <a:lnSpc>
                          <a:spcPct val="115000"/>
                        </a:lnSpc>
                        <a:spcBef>
                          <a:spcPts val="0"/>
                        </a:spcBef>
                        <a:spcAft>
                          <a:spcPts val="0"/>
                        </a:spcAft>
                      </a:pPr>
                      <a:r>
                        <a:rPr lang="en-US" sz="1800" b="0" dirty="0">
                          <a:effectLst/>
                        </a:rPr>
                        <a:t> </a:t>
                      </a:r>
                    </a:p>
                    <a:p>
                      <a:pPr marL="342900" marR="0" lvl="0" indent="-342900">
                        <a:lnSpc>
                          <a:spcPct val="115000"/>
                        </a:lnSpc>
                        <a:spcBef>
                          <a:spcPts val="0"/>
                        </a:spcBef>
                        <a:spcAft>
                          <a:spcPts val="1000"/>
                        </a:spcAft>
                        <a:buFont typeface="+mj-lt"/>
                        <a:buAutoNum type="arabicPeriod" startAt="6"/>
                      </a:pPr>
                      <a:r>
                        <a:rPr lang="en-US" sz="1800" b="0" dirty="0">
                          <a:effectLst/>
                        </a:rPr>
                        <a:t>Program syncs information between the head office with those retail stores</a:t>
                      </a:r>
                    </a:p>
                    <a:p>
                      <a:pPr marL="342900" marR="0" lvl="0" indent="-342900">
                        <a:lnSpc>
                          <a:spcPct val="115000"/>
                        </a:lnSpc>
                        <a:spcBef>
                          <a:spcPts val="0"/>
                        </a:spcBef>
                        <a:spcAft>
                          <a:spcPts val="1000"/>
                        </a:spcAft>
                        <a:buFont typeface="+mj-lt"/>
                        <a:buAutoNum type="arabicPeriod" startAt="6"/>
                      </a:pPr>
                      <a:r>
                        <a:rPr lang="en-US" sz="1800" b="0" dirty="0">
                          <a:effectLst/>
                        </a:rPr>
                        <a:t>Program shows message “Sync Information </a:t>
                      </a:r>
                      <a:r>
                        <a:rPr lang="en-US" sz="1800" b="0" dirty="0" smtClean="0">
                          <a:effectLst/>
                        </a:rPr>
                        <a:t>Successful”</a:t>
                      </a:r>
                    </a:p>
                    <a:p>
                      <a:pPr marL="342900" marR="0" lvl="0" indent="-342900">
                        <a:lnSpc>
                          <a:spcPct val="115000"/>
                        </a:lnSpc>
                        <a:spcBef>
                          <a:spcPts val="0"/>
                        </a:spcBef>
                        <a:spcAft>
                          <a:spcPts val="1000"/>
                        </a:spcAft>
                        <a:buFont typeface="+mj-lt"/>
                        <a:buAutoNum type="arabicPeriod" startAt="6"/>
                      </a:pPr>
                      <a:r>
                        <a:rPr lang="en-US" sz="1800" b="0" dirty="0" smtClean="0">
                          <a:effectLst/>
                        </a:rPr>
                        <a:t>End </a:t>
                      </a:r>
                      <a:r>
                        <a:rPr lang="en-US" sz="1800" b="0" dirty="0">
                          <a:effectLst/>
                        </a:rPr>
                        <a:t>Use-case</a:t>
                      </a:r>
                      <a:endParaRPr lang="en-US" sz="1800" b="0" dirty="0">
                        <a:effectLst/>
                        <a:latin typeface="Calibri"/>
                        <a:ea typeface="Calibri"/>
                        <a:cs typeface="Times New Roman"/>
                      </a:endParaRPr>
                    </a:p>
                  </a:txBody>
                  <a:tcPr marL="68580" marR="68580" marT="0" marB="0"/>
                </a:tc>
              </a:tr>
              <a:tr h="412307">
                <a:tc>
                  <a:txBody>
                    <a:bodyPr/>
                    <a:lstStyle/>
                    <a:p>
                      <a:pPr marL="0" marR="0">
                        <a:lnSpc>
                          <a:spcPct val="115000"/>
                        </a:lnSpc>
                        <a:spcBef>
                          <a:spcPts val="0"/>
                        </a:spcBef>
                        <a:spcAft>
                          <a:spcPts val="1000"/>
                        </a:spcAft>
                      </a:pPr>
                      <a:r>
                        <a:rPr lang="en-US" sz="1800" dirty="0">
                          <a:effectLst/>
                        </a:rPr>
                        <a:t>Alternate Use Case #1 Post Events:</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810975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Description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11119640"/>
              </p:ext>
            </p:extLst>
          </p:nvPr>
        </p:nvGraphicFramePr>
        <p:xfrm>
          <a:off x="228600" y="877316"/>
          <a:ext cx="8686800" cy="8443976"/>
        </p:xfrm>
        <a:graphic>
          <a:graphicData uri="http://schemas.openxmlformats.org/drawingml/2006/table">
            <a:tbl>
              <a:tblPr firstRow="1" firstCol="1" bandRow="1">
                <a:tableStyleId>{69012ECD-51FC-41F1-AA8D-1B2483CD663E}</a:tableStyleId>
              </a:tblPr>
              <a:tblGrid>
                <a:gridCol w="4343400"/>
                <a:gridCol w="4343400"/>
              </a:tblGrid>
              <a:tr h="133613">
                <a:tc>
                  <a:txBody>
                    <a:bodyPr/>
                    <a:lstStyle/>
                    <a:p>
                      <a:pPr marL="0" marR="0">
                        <a:lnSpc>
                          <a:spcPct val="115000"/>
                        </a:lnSpc>
                        <a:spcBef>
                          <a:spcPts val="0"/>
                        </a:spcBef>
                        <a:spcAft>
                          <a:spcPts val="1000"/>
                        </a:spcAft>
                      </a:pPr>
                      <a:r>
                        <a:rPr lang="en-US" sz="1800" dirty="0">
                          <a:effectLst/>
                        </a:rPr>
                        <a:t>Use Case Title: Add New Record</a:t>
                      </a:r>
                      <a:endParaRPr lang="en-US" sz="1800" dirty="0">
                        <a:effectLst/>
                        <a:latin typeface="Calibri"/>
                        <a:ea typeface="Calibri"/>
                        <a:cs typeface="Times New Roman"/>
                      </a:endParaRPr>
                    </a:p>
                  </a:txBody>
                  <a:tcPr marL="37345" marR="37345" marT="0" marB="0"/>
                </a:tc>
                <a:tc>
                  <a:txBody>
                    <a:bodyPr/>
                    <a:lstStyle/>
                    <a:p>
                      <a:pPr marL="0" marR="0">
                        <a:lnSpc>
                          <a:spcPct val="115000"/>
                        </a:lnSpc>
                        <a:spcBef>
                          <a:spcPts val="0"/>
                        </a:spcBef>
                        <a:spcAft>
                          <a:spcPts val="1000"/>
                        </a:spcAft>
                      </a:pPr>
                      <a:r>
                        <a:rPr lang="en-US" sz="1800" dirty="0">
                          <a:effectLst/>
                        </a:rPr>
                        <a:t>Use Case ID: </a:t>
                      </a:r>
                      <a:r>
                        <a:rPr lang="en-US" sz="1800" dirty="0" err="1">
                          <a:effectLst/>
                        </a:rPr>
                        <a:t>UC_RM01</a:t>
                      </a:r>
                      <a:endParaRPr lang="en-US" sz="1800" dirty="0">
                        <a:effectLst/>
                        <a:latin typeface="Calibri"/>
                        <a:ea typeface="Calibri"/>
                        <a:cs typeface="Times New Roman"/>
                      </a:endParaRPr>
                    </a:p>
                  </a:txBody>
                  <a:tcPr marL="37345" marR="37345" marT="0" marB="0"/>
                </a:tc>
              </a:tr>
              <a:tr h="448559">
                <a:tc gridSpan="2">
                  <a:txBody>
                    <a:bodyPr/>
                    <a:lstStyle/>
                    <a:p>
                      <a:pPr marL="0" marR="0">
                        <a:lnSpc>
                          <a:spcPct val="115000"/>
                        </a:lnSpc>
                        <a:spcBef>
                          <a:spcPts val="0"/>
                        </a:spcBef>
                        <a:spcAft>
                          <a:spcPts val="1000"/>
                        </a:spcAft>
                      </a:pPr>
                      <a:r>
                        <a:rPr lang="en-US" sz="1800" dirty="0">
                          <a:effectLst/>
                        </a:rPr>
                        <a:t>General Use Case Description: </a:t>
                      </a:r>
                      <a:r>
                        <a:rPr lang="en-US" sz="1800" b="0" kern="1200" dirty="0" smtClean="0">
                          <a:solidFill>
                            <a:schemeClr val="tx1"/>
                          </a:solidFill>
                          <a:effectLst/>
                          <a:latin typeface="+mn-lt"/>
                          <a:ea typeface="+mn-ea"/>
                          <a:cs typeface="+mn-cs"/>
                        </a:rPr>
                        <a:t>This use case helps cashiers who work at retail stores make bill-paying for customers. Cashier can use barcode reader or directly enter the product code and product number by keyboard, then use the payment function to save to database and printed out bills for customers.</a:t>
                      </a:r>
                      <a:endParaRPr lang="en-US" sz="1800" b="0" dirty="0">
                        <a:effectLst/>
                        <a:latin typeface="Calibri"/>
                        <a:ea typeface="Calibri"/>
                        <a:cs typeface="Times New Roman"/>
                      </a:endParaRPr>
                    </a:p>
                  </a:txBody>
                  <a:tcPr marL="37345" marR="37345" marT="0" marB="0"/>
                </a:tc>
                <a:tc hMerge="1">
                  <a:txBody>
                    <a:bodyPr/>
                    <a:lstStyle/>
                    <a:p>
                      <a:endParaRPr lang="en-US"/>
                    </a:p>
                  </a:txBody>
                  <a:tcPr/>
                </a:tc>
              </a:tr>
              <a:tr h="133613">
                <a:tc gridSpan="2">
                  <a:txBody>
                    <a:bodyPr/>
                    <a:lstStyle/>
                    <a:p>
                      <a:pPr marL="0" marR="0">
                        <a:lnSpc>
                          <a:spcPct val="115000"/>
                        </a:lnSpc>
                        <a:spcBef>
                          <a:spcPts val="0"/>
                        </a:spcBef>
                        <a:spcAft>
                          <a:spcPts val="1000"/>
                        </a:spcAft>
                      </a:pPr>
                      <a:r>
                        <a:rPr lang="en-US" sz="1800" dirty="0">
                          <a:effectLst/>
                        </a:rPr>
                        <a:t>Entities Involved: </a:t>
                      </a:r>
                      <a:r>
                        <a:rPr lang="en-US" sz="1800" b="0" dirty="0">
                          <a:effectLst/>
                        </a:rPr>
                        <a:t>Cashier, Retail Store</a:t>
                      </a:r>
                      <a:endParaRPr lang="en-US" sz="1800" b="0" dirty="0">
                        <a:effectLst/>
                        <a:latin typeface="Calibri"/>
                        <a:ea typeface="Calibri"/>
                        <a:cs typeface="Times New Roman"/>
                      </a:endParaRPr>
                    </a:p>
                  </a:txBody>
                  <a:tcPr marL="37345" marR="37345" marT="0" marB="0"/>
                </a:tc>
                <a:tc hMerge="1">
                  <a:txBody>
                    <a:bodyPr/>
                    <a:lstStyle/>
                    <a:p>
                      <a:endParaRPr lang="en-US"/>
                    </a:p>
                  </a:txBody>
                  <a:tcPr/>
                </a:tc>
              </a:tr>
              <a:tr h="684665">
                <a:tc gridSpan="2">
                  <a:txBody>
                    <a:bodyPr/>
                    <a:lstStyle/>
                    <a:p>
                      <a:pPr marL="0" marR="0">
                        <a:lnSpc>
                          <a:spcPct val="115000"/>
                        </a:lnSpc>
                        <a:spcBef>
                          <a:spcPts val="0"/>
                        </a:spcBef>
                        <a:spcAft>
                          <a:spcPts val="1000"/>
                        </a:spcAft>
                      </a:pPr>
                      <a:r>
                        <a:rPr lang="en-US" sz="1800" dirty="0">
                          <a:effectLst/>
                        </a:rPr>
                        <a:t>Preconditions:</a:t>
                      </a:r>
                    </a:p>
                    <a:p>
                      <a:pPr marL="285750" marR="0" indent="-285750">
                        <a:lnSpc>
                          <a:spcPct val="115000"/>
                        </a:lnSpc>
                        <a:spcBef>
                          <a:spcPts val="0"/>
                        </a:spcBef>
                        <a:spcAft>
                          <a:spcPts val="1000"/>
                        </a:spcAft>
                        <a:buFont typeface="Arial" pitchFamily="34" charset="0"/>
                        <a:buChar char="•"/>
                      </a:pPr>
                      <a:r>
                        <a:rPr lang="en-US" sz="1800" b="0" dirty="0">
                          <a:effectLst/>
                        </a:rPr>
                        <a:t>User is assigned authorized to use this function</a:t>
                      </a:r>
                    </a:p>
                    <a:p>
                      <a:pPr marL="285750" marR="0" indent="-285750">
                        <a:lnSpc>
                          <a:spcPct val="115000"/>
                        </a:lnSpc>
                        <a:spcBef>
                          <a:spcPts val="0"/>
                        </a:spcBef>
                        <a:spcAft>
                          <a:spcPts val="1000"/>
                        </a:spcAft>
                        <a:buFont typeface="Arial" pitchFamily="34" charset="0"/>
                        <a:buChar char="•"/>
                      </a:pPr>
                      <a:r>
                        <a:rPr lang="en-US" sz="1800" b="0" dirty="0">
                          <a:effectLst/>
                        </a:rPr>
                        <a:t>User has chosen Record Management function</a:t>
                      </a:r>
                    </a:p>
                    <a:p>
                      <a:pPr marL="285750" marR="0" indent="-285750">
                        <a:lnSpc>
                          <a:spcPct val="115000"/>
                        </a:lnSpc>
                        <a:spcBef>
                          <a:spcPts val="0"/>
                        </a:spcBef>
                        <a:spcAft>
                          <a:spcPts val="1000"/>
                        </a:spcAft>
                        <a:buFont typeface="Arial" pitchFamily="34" charset="0"/>
                        <a:buChar char="•"/>
                      </a:pPr>
                      <a:r>
                        <a:rPr lang="en-US" sz="1800" b="0" dirty="0">
                          <a:effectLst/>
                        </a:rPr>
                        <a:t>The system is available. </a:t>
                      </a:r>
                      <a:endParaRPr lang="en-US" sz="1800" b="0" dirty="0">
                        <a:effectLst/>
                        <a:latin typeface="Calibri"/>
                        <a:ea typeface="Calibri"/>
                        <a:cs typeface="Times New Roman"/>
                      </a:endParaRPr>
                    </a:p>
                  </a:txBody>
                  <a:tcPr marL="37345" marR="37345" marT="0" marB="0"/>
                </a:tc>
                <a:tc hMerge="1">
                  <a:txBody>
                    <a:bodyPr/>
                    <a:lstStyle/>
                    <a:p>
                      <a:endParaRPr lang="en-US"/>
                    </a:p>
                  </a:txBody>
                  <a:tcPr/>
                </a:tc>
              </a:tr>
              <a:tr h="2154136">
                <a:tc gridSpan="2">
                  <a:txBody>
                    <a:bodyPr/>
                    <a:lstStyle/>
                    <a:p>
                      <a:pPr marL="0" marR="0">
                        <a:lnSpc>
                          <a:spcPct val="115000"/>
                        </a:lnSpc>
                        <a:spcBef>
                          <a:spcPts val="0"/>
                        </a:spcBef>
                        <a:spcAft>
                          <a:spcPts val="1000"/>
                        </a:spcAft>
                      </a:pPr>
                      <a:r>
                        <a:rPr lang="en-US" sz="1800" dirty="0">
                          <a:effectLst/>
                        </a:rPr>
                        <a:t>Primary Use Case Flow of Events:</a:t>
                      </a:r>
                    </a:p>
                    <a:p>
                      <a:pPr marL="342900" marR="0" lvl="0" indent="-342900">
                        <a:lnSpc>
                          <a:spcPct val="115000"/>
                        </a:lnSpc>
                        <a:spcBef>
                          <a:spcPts val="0"/>
                        </a:spcBef>
                        <a:spcAft>
                          <a:spcPts val="1000"/>
                        </a:spcAft>
                        <a:buFont typeface="+mj-lt"/>
                        <a:buAutoNum type="arabicPeriod"/>
                      </a:pPr>
                      <a:r>
                        <a:rPr lang="en-US" sz="1800" b="0" dirty="0">
                          <a:effectLst/>
                        </a:rPr>
                        <a:t>User choose “Add new record” button</a:t>
                      </a:r>
                    </a:p>
                    <a:p>
                      <a:pPr marL="342900" marR="0" lvl="0" indent="-342900">
                        <a:lnSpc>
                          <a:spcPct val="115000"/>
                        </a:lnSpc>
                        <a:spcBef>
                          <a:spcPts val="0"/>
                        </a:spcBef>
                        <a:spcAft>
                          <a:spcPts val="1000"/>
                        </a:spcAft>
                        <a:buFont typeface="+mj-lt"/>
                        <a:buAutoNum type="arabicPeriod"/>
                      </a:pPr>
                      <a:r>
                        <a:rPr lang="en-US" sz="1800" b="0" dirty="0">
                          <a:effectLst/>
                        </a:rPr>
                        <a:t>Program displays Add new store interface</a:t>
                      </a:r>
                    </a:p>
                    <a:p>
                      <a:pPr marL="342900" marR="0" lvl="0" indent="-342900">
                        <a:lnSpc>
                          <a:spcPct val="115000"/>
                        </a:lnSpc>
                        <a:spcBef>
                          <a:spcPts val="0"/>
                        </a:spcBef>
                        <a:spcAft>
                          <a:spcPts val="1000"/>
                        </a:spcAft>
                        <a:buFont typeface="+mj-lt"/>
                        <a:buAutoNum type="arabicPeriod"/>
                      </a:pPr>
                      <a:r>
                        <a:rPr lang="en-US" sz="1800" b="0" dirty="0">
                          <a:effectLst/>
                        </a:rPr>
                        <a:t>User fills in Bar Code text field</a:t>
                      </a:r>
                    </a:p>
                    <a:p>
                      <a:pPr marL="342900" marR="0" lvl="0" indent="-342900">
                        <a:lnSpc>
                          <a:spcPct val="115000"/>
                        </a:lnSpc>
                        <a:spcBef>
                          <a:spcPts val="0"/>
                        </a:spcBef>
                        <a:spcAft>
                          <a:spcPts val="1000"/>
                        </a:spcAft>
                        <a:buFont typeface="+mj-lt"/>
                        <a:buAutoNum type="arabicPeriod"/>
                      </a:pPr>
                      <a:r>
                        <a:rPr lang="en-US" sz="1800" b="0" dirty="0">
                          <a:effectLst/>
                        </a:rPr>
                        <a:t>User choose “Add” button</a:t>
                      </a:r>
                    </a:p>
                    <a:p>
                      <a:pPr marL="342900" marR="0" lvl="0" indent="-342900">
                        <a:lnSpc>
                          <a:spcPct val="115000"/>
                        </a:lnSpc>
                        <a:spcBef>
                          <a:spcPts val="0"/>
                        </a:spcBef>
                        <a:spcAft>
                          <a:spcPts val="1000"/>
                        </a:spcAft>
                        <a:buFont typeface="+mj-lt"/>
                        <a:buAutoNum type="arabicPeriod"/>
                      </a:pPr>
                      <a:r>
                        <a:rPr lang="en-US" sz="1800" b="0" dirty="0">
                          <a:effectLst/>
                        </a:rPr>
                        <a:t>The system load information from database to the “Product List” table on the interface.</a:t>
                      </a:r>
                    </a:p>
                    <a:p>
                      <a:pPr marL="342900" marR="0" lvl="0" indent="-342900">
                        <a:lnSpc>
                          <a:spcPct val="115000"/>
                        </a:lnSpc>
                        <a:spcBef>
                          <a:spcPts val="0"/>
                        </a:spcBef>
                        <a:spcAft>
                          <a:spcPts val="1000"/>
                        </a:spcAft>
                        <a:buFont typeface="+mj-lt"/>
                        <a:buAutoNum type="arabicPeriod"/>
                      </a:pPr>
                      <a:r>
                        <a:rPr lang="en-US" sz="1800" b="0" dirty="0">
                          <a:effectLst/>
                        </a:rPr>
                        <a:t>User fills in Quantity text </a:t>
                      </a:r>
                      <a:r>
                        <a:rPr lang="en-US" sz="1800" b="0" dirty="0" smtClean="0">
                          <a:effectLst/>
                        </a:rPr>
                        <a:t>field</a:t>
                      </a:r>
                    </a:p>
                    <a:p>
                      <a:pPr marL="342900" marR="0" lvl="0" indent="-342900">
                        <a:lnSpc>
                          <a:spcPct val="115000"/>
                        </a:lnSpc>
                        <a:spcBef>
                          <a:spcPts val="0"/>
                        </a:spcBef>
                        <a:spcAft>
                          <a:spcPts val="1000"/>
                        </a:spcAft>
                        <a:buFont typeface="+mj-lt"/>
                        <a:buAutoNum type="arabicPeriod"/>
                      </a:pPr>
                      <a:r>
                        <a:rPr lang="en-US" sz="1800" b="0" dirty="0" smtClean="0">
                          <a:effectLst/>
                        </a:rPr>
                        <a:t>User </a:t>
                      </a:r>
                      <a:r>
                        <a:rPr lang="en-US" sz="1800" b="0" dirty="0">
                          <a:effectLst/>
                        </a:rPr>
                        <a:t>clicks "Pay Bill".</a:t>
                      </a:r>
                    </a:p>
                    <a:p>
                      <a:pPr marL="342900" marR="0" lvl="0" indent="-342900">
                        <a:lnSpc>
                          <a:spcPct val="115000"/>
                        </a:lnSpc>
                        <a:spcBef>
                          <a:spcPts val="0"/>
                        </a:spcBef>
                        <a:spcAft>
                          <a:spcPts val="1000"/>
                        </a:spcAft>
                        <a:buFont typeface="+mj-lt"/>
                        <a:buAutoNum type="arabicPeriod"/>
                      </a:pPr>
                      <a:r>
                        <a:rPr lang="en-US" sz="1800" b="0" dirty="0">
                          <a:effectLst/>
                        </a:rPr>
                        <a:t>The system stores the record’s information that has just been created and prints the bill. Then the program returns to record management interface</a:t>
                      </a:r>
                    </a:p>
                    <a:p>
                      <a:pPr marL="342900" marR="0" lvl="0" indent="-342900">
                        <a:lnSpc>
                          <a:spcPct val="115000"/>
                        </a:lnSpc>
                        <a:spcBef>
                          <a:spcPts val="0"/>
                        </a:spcBef>
                        <a:spcAft>
                          <a:spcPts val="1000"/>
                        </a:spcAft>
                        <a:buFont typeface="+mj-lt"/>
                        <a:buAutoNum type="arabicPeriod"/>
                      </a:pPr>
                      <a:r>
                        <a:rPr lang="en-US" sz="1800" b="0" dirty="0">
                          <a:effectLst/>
                        </a:rPr>
                        <a:t>End Use-case</a:t>
                      </a:r>
                      <a:endParaRPr lang="en-US" sz="1800" b="0" dirty="0">
                        <a:effectLst/>
                        <a:latin typeface="Calibri"/>
                        <a:ea typeface="Calibri"/>
                        <a:cs typeface="Times New Roman"/>
                      </a:endParaRPr>
                    </a:p>
                  </a:txBody>
                  <a:tcPr marL="37345" marR="37345" marT="0" marB="0"/>
                </a:tc>
                <a:tc hMerge="1">
                  <a:txBody>
                    <a:bodyPr/>
                    <a:lstStyle/>
                    <a:p>
                      <a:endParaRPr lang="en-US"/>
                    </a:p>
                  </a:txBody>
                  <a:tcPr/>
                </a:tc>
              </a:tr>
            </a:tbl>
          </a:graphicData>
        </a:graphic>
      </p:graphicFrame>
    </p:spTree>
    <p:extLst>
      <p:ext uri="{BB962C8B-B14F-4D97-AF65-F5344CB8AC3E}">
        <p14:creationId xmlns:p14="http://schemas.microsoft.com/office/powerpoint/2010/main" val="3298591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0.44167 L -0.00417 -0.05834 " pathEditMode="relative" rAng="0" ptsTypes="AA">
                                      <p:cBhvr>
                                        <p:cTn id="6" dur="2000" spd="-100000" fill="hold"/>
                                        <p:tgtEl>
                                          <p:spTgt spid="3"/>
                                        </p:tgtEl>
                                        <p:attrNameLst>
                                          <p:attrName>ppt_x</p:attrName>
                                          <p:attrName>ppt_y</p:attrName>
                                        </p:attrNameLst>
                                      </p:cBhvr>
                                      <p:rCtr x="-208" y="19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Use-case Description</a:t>
            </a: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139678881"/>
              </p:ext>
            </p:extLst>
          </p:nvPr>
        </p:nvGraphicFramePr>
        <p:xfrm>
          <a:off x="228600" y="1066800"/>
          <a:ext cx="8686800" cy="4267200"/>
        </p:xfrm>
        <a:graphic>
          <a:graphicData uri="http://schemas.openxmlformats.org/drawingml/2006/table">
            <a:tbl>
              <a:tblPr firstRow="1" firstCol="1" bandRow="1">
                <a:tableStyleId>{BC89EF96-8CEA-46FF-86C4-4CE0E7609802}</a:tableStyleId>
              </a:tblPr>
              <a:tblGrid>
                <a:gridCol w="8686800"/>
              </a:tblGrid>
              <a:tr h="1351661">
                <a:tc>
                  <a:txBody>
                    <a:bodyPr/>
                    <a:lstStyle/>
                    <a:p>
                      <a:pPr marL="0" marR="0">
                        <a:lnSpc>
                          <a:spcPct val="115000"/>
                        </a:lnSpc>
                        <a:spcBef>
                          <a:spcPts val="0"/>
                        </a:spcBef>
                        <a:spcAft>
                          <a:spcPts val="1000"/>
                        </a:spcAft>
                      </a:pPr>
                      <a:r>
                        <a:rPr lang="en-US" sz="1800" dirty="0">
                          <a:effectLst/>
                        </a:rPr>
                        <a:t>Primary Use Case Post Conditions:</a:t>
                      </a:r>
                    </a:p>
                    <a:p>
                      <a:pPr marL="0" marR="0">
                        <a:lnSpc>
                          <a:spcPct val="115000"/>
                        </a:lnSpc>
                        <a:spcBef>
                          <a:spcPts val="0"/>
                        </a:spcBef>
                        <a:spcAft>
                          <a:spcPts val="1000"/>
                        </a:spcAft>
                        <a:tabLst>
                          <a:tab pos="281305" algn="l"/>
                        </a:tabLst>
                      </a:pPr>
                      <a:r>
                        <a:rPr lang="en-US" sz="1800" b="0" i="0" dirty="0">
                          <a:effectLst/>
                        </a:rPr>
                        <a:t>Successful: Sync Successful</a:t>
                      </a:r>
                    </a:p>
                    <a:p>
                      <a:pPr marL="0" marR="0">
                        <a:lnSpc>
                          <a:spcPct val="115000"/>
                        </a:lnSpc>
                        <a:spcBef>
                          <a:spcPts val="0"/>
                        </a:spcBef>
                        <a:spcAft>
                          <a:spcPts val="1000"/>
                        </a:spcAft>
                      </a:pPr>
                      <a:r>
                        <a:rPr lang="en-US" sz="1800" b="0" i="0" dirty="0">
                          <a:effectLst/>
                        </a:rPr>
                        <a:t>Fail: Failed to sync OK</a:t>
                      </a:r>
                      <a:endParaRPr lang="en-US" sz="1800" b="0" i="0" dirty="0">
                        <a:effectLst/>
                        <a:latin typeface="Calibri"/>
                        <a:ea typeface="Calibri"/>
                        <a:cs typeface="Times New Roman"/>
                      </a:endParaRPr>
                    </a:p>
                  </a:txBody>
                  <a:tcPr marL="68580" marR="68580" marT="0" marB="0"/>
                </a:tc>
              </a:tr>
              <a:tr h="2560320">
                <a:tc>
                  <a:txBody>
                    <a:bodyPr/>
                    <a:lstStyle/>
                    <a:p>
                      <a:pPr marL="0" marR="0">
                        <a:lnSpc>
                          <a:spcPct val="115000"/>
                        </a:lnSpc>
                        <a:spcBef>
                          <a:spcPts val="0"/>
                        </a:spcBef>
                        <a:spcAft>
                          <a:spcPts val="1000"/>
                        </a:spcAft>
                      </a:pPr>
                      <a:r>
                        <a:rPr lang="en-US" sz="1800" dirty="0">
                          <a:effectLst/>
                        </a:rPr>
                        <a:t>Alternate Use Case #1 Flow of Events:</a:t>
                      </a:r>
                    </a:p>
                    <a:p>
                      <a:pPr marL="0" marR="0">
                        <a:lnSpc>
                          <a:spcPct val="115000"/>
                        </a:lnSpc>
                        <a:spcBef>
                          <a:spcPts val="0"/>
                        </a:spcBef>
                        <a:spcAft>
                          <a:spcPts val="0"/>
                        </a:spcAft>
                      </a:pPr>
                      <a:r>
                        <a:rPr lang="en-US" sz="1800" b="0" dirty="0">
                          <a:effectLst/>
                        </a:rPr>
                        <a:t>Can’t access the retail store’s database (starting from step 6 of the main flow)</a:t>
                      </a:r>
                    </a:p>
                    <a:p>
                      <a:pPr marL="0" marR="0">
                        <a:lnSpc>
                          <a:spcPct val="115000"/>
                        </a:lnSpc>
                        <a:spcBef>
                          <a:spcPts val="0"/>
                        </a:spcBef>
                        <a:spcAft>
                          <a:spcPts val="0"/>
                        </a:spcAft>
                      </a:pPr>
                      <a:r>
                        <a:rPr lang="en-US" sz="1800" dirty="0">
                          <a:effectLst/>
                        </a:rPr>
                        <a:t> </a:t>
                      </a:r>
                    </a:p>
                    <a:p>
                      <a:pPr marL="342900" marR="0" lvl="0" indent="-342900">
                        <a:lnSpc>
                          <a:spcPct val="115000"/>
                        </a:lnSpc>
                        <a:spcBef>
                          <a:spcPts val="0"/>
                        </a:spcBef>
                        <a:spcAft>
                          <a:spcPts val="1000"/>
                        </a:spcAft>
                        <a:buFont typeface="+mj-lt"/>
                        <a:buAutoNum type="arabicPeriod" startAt="6"/>
                      </a:pPr>
                      <a:r>
                        <a:rPr lang="en-US" sz="1800" b="0" dirty="0">
                          <a:effectLst/>
                        </a:rPr>
                        <a:t>Program syncs information between the head office with those retail stores</a:t>
                      </a:r>
                    </a:p>
                    <a:p>
                      <a:pPr marL="342900" marR="0" lvl="0" indent="-342900">
                        <a:lnSpc>
                          <a:spcPct val="115000"/>
                        </a:lnSpc>
                        <a:spcBef>
                          <a:spcPts val="0"/>
                        </a:spcBef>
                        <a:spcAft>
                          <a:spcPts val="1000"/>
                        </a:spcAft>
                        <a:buFont typeface="+mj-lt"/>
                        <a:buAutoNum type="arabicPeriod" startAt="6"/>
                      </a:pPr>
                      <a:r>
                        <a:rPr lang="en-US" sz="1800" b="0" dirty="0">
                          <a:effectLst/>
                        </a:rPr>
                        <a:t>Program shows message “Sync Information </a:t>
                      </a:r>
                      <a:r>
                        <a:rPr lang="en-US" sz="1800" b="0" dirty="0" smtClean="0">
                          <a:effectLst/>
                        </a:rPr>
                        <a:t>Successful”</a:t>
                      </a:r>
                    </a:p>
                    <a:p>
                      <a:pPr marL="342900" marR="0" lvl="0" indent="-342900">
                        <a:lnSpc>
                          <a:spcPct val="115000"/>
                        </a:lnSpc>
                        <a:spcBef>
                          <a:spcPts val="0"/>
                        </a:spcBef>
                        <a:spcAft>
                          <a:spcPts val="1000"/>
                        </a:spcAft>
                        <a:buFont typeface="+mj-lt"/>
                        <a:buAutoNum type="arabicPeriod" startAt="6"/>
                      </a:pPr>
                      <a:r>
                        <a:rPr lang="en-US" sz="1800" b="0" dirty="0" smtClean="0">
                          <a:effectLst/>
                        </a:rPr>
                        <a:t>End </a:t>
                      </a:r>
                      <a:r>
                        <a:rPr lang="en-US" sz="1800" b="0" dirty="0">
                          <a:effectLst/>
                        </a:rPr>
                        <a:t>Use-case</a:t>
                      </a:r>
                      <a:endParaRPr lang="en-US" sz="1800" b="0" dirty="0">
                        <a:effectLst/>
                        <a:latin typeface="Calibri"/>
                        <a:ea typeface="Calibri"/>
                        <a:cs typeface="Times New Roman"/>
                      </a:endParaRPr>
                    </a:p>
                  </a:txBody>
                  <a:tcPr marL="68580" marR="68580" marT="0" marB="0"/>
                </a:tc>
              </a:tr>
              <a:tr h="355219">
                <a:tc>
                  <a:txBody>
                    <a:bodyPr/>
                    <a:lstStyle/>
                    <a:p>
                      <a:pPr marL="0" marR="0">
                        <a:lnSpc>
                          <a:spcPct val="115000"/>
                        </a:lnSpc>
                        <a:spcBef>
                          <a:spcPts val="0"/>
                        </a:spcBef>
                        <a:spcAft>
                          <a:spcPts val="1000"/>
                        </a:spcAft>
                      </a:pPr>
                      <a:r>
                        <a:rPr lang="en-US" sz="1800" dirty="0">
                          <a:effectLst/>
                        </a:rPr>
                        <a:t>Alternate Use Case #1 Post Events:</a:t>
                      </a:r>
                      <a:endParaRPr lang="en-US" sz="1800" dirty="0">
                        <a:effectLst/>
                        <a:latin typeface="Calibri"/>
                        <a:ea typeface="Calibri"/>
                        <a:cs typeface="Times New Roman"/>
                      </a:endParaRPr>
                    </a:p>
                  </a:txBody>
                  <a:tcPr marL="68580" marR="68580" marT="0" marB="0"/>
                </a:tc>
              </a:tr>
            </a:tbl>
          </a:graphicData>
        </a:graphic>
      </p:graphicFrame>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941885"/>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Business Constraints</a:t>
            </a: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3545538"/>
              </p:ext>
            </p:extLst>
          </p:nvPr>
        </p:nvGraphicFramePr>
        <p:xfrm>
          <a:off x="304800" y="1219200"/>
          <a:ext cx="8610599" cy="5105400"/>
        </p:xfrm>
        <a:graphic>
          <a:graphicData uri="http://schemas.openxmlformats.org/drawingml/2006/table">
            <a:tbl>
              <a:tblPr firstRow="1" firstCol="1" bandRow="1">
                <a:tableStyleId>{5C22544A-7EE6-4342-B048-85BDC9FD1C3A}</a:tableStyleId>
              </a:tblPr>
              <a:tblGrid>
                <a:gridCol w="3046100"/>
                <a:gridCol w="1050850"/>
                <a:gridCol w="4513649"/>
              </a:tblGrid>
              <a:tr h="334966">
                <a:tc>
                  <a:txBody>
                    <a:bodyPr/>
                    <a:lstStyle/>
                    <a:p>
                      <a:pPr marL="0" marR="0" algn="ctr">
                        <a:lnSpc>
                          <a:spcPct val="115000"/>
                        </a:lnSpc>
                        <a:spcBef>
                          <a:spcPts val="0"/>
                        </a:spcBef>
                        <a:spcAft>
                          <a:spcPts val="600"/>
                        </a:spcAft>
                      </a:pPr>
                      <a:r>
                        <a:rPr lang="en-US" sz="1800" dirty="0">
                          <a:effectLst/>
                        </a:rPr>
                        <a:t>Consideration</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600"/>
                        </a:spcAft>
                      </a:pPr>
                      <a:r>
                        <a:rPr lang="en-US" sz="1800">
                          <a:effectLst/>
                        </a:rPr>
                        <a:t>ID</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600"/>
                        </a:spcAft>
                      </a:pPr>
                      <a:r>
                        <a:rPr lang="en-US" sz="1800">
                          <a:effectLst/>
                        </a:rPr>
                        <a:t>Business Constraints.</a:t>
                      </a:r>
                      <a:endParaRPr lang="en-US" sz="1800">
                        <a:effectLst/>
                        <a:latin typeface="Calibri"/>
                        <a:ea typeface="Calibri"/>
                        <a:cs typeface="Times New Roman"/>
                      </a:endParaRPr>
                    </a:p>
                  </a:txBody>
                  <a:tcPr marL="68580" marR="68580" marT="0" marB="0"/>
                </a:tc>
              </a:tr>
              <a:tr h="334966">
                <a:tc>
                  <a:txBody>
                    <a:bodyPr/>
                    <a:lstStyle/>
                    <a:p>
                      <a:pPr marL="0" marR="0">
                        <a:lnSpc>
                          <a:spcPct val="115000"/>
                        </a:lnSpc>
                        <a:spcBef>
                          <a:spcPts val="0"/>
                        </a:spcBef>
                        <a:spcAft>
                          <a:spcPts val="600"/>
                        </a:spcAft>
                      </a:pPr>
                      <a:r>
                        <a:rPr lang="en-US" sz="1800">
                          <a:effectLst/>
                        </a:rPr>
                        <a:t>Cost limitations.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None</a:t>
                      </a:r>
                      <a:endParaRPr lang="en-US" sz="1800">
                        <a:effectLst/>
                        <a:latin typeface="Calibri"/>
                        <a:ea typeface="Calibri"/>
                        <a:cs typeface="Times New Roman"/>
                      </a:endParaRPr>
                    </a:p>
                  </a:txBody>
                  <a:tcPr marL="68580" marR="68580" marT="0" marB="0"/>
                </a:tc>
              </a:tr>
              <a:tr h="334966">
                <a:tc>
                  <a:txBody>
                    <a:bodyPr/>
                    <a:lstStyle/>
                    <a:p>
                      <a:pPr marL="0" marR="0">
                        <a:lnSpc>
                          <a:spcPct val="115000"/>
                        </a:lnSpc>
                        <a:spcBef>
                          <a:spcPts val="0"/>
                        </a:spcBef>
                        <a:spcAft>
                          <a:spcPts val="600"/>
                        </a:spcAft>
                      </a:pPr>
                      <a:r>
                        <a:rPr lang="en-US" sz="1800">
                          <a:effectLst/>
                        </a:rPr>
                        <a:t>Schedule limitations.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6 weeks</a:t>
                      </a:r>
                      <a:endParaRPr lang="en-US" sz="1800">
                        <a:effectLst/>
                        <a:latin typeface="Calibri"/>
                        <a:ea typeface="Calibri"/>
                        <a:cs typeface="Times New Roman"/>
                      </a:endParaRPr>
                    </a:p>
                  </a:txBody>
                  <a:tcPr marL="68580" marR="68580" marT="0" marB="0"/>
                </a:tc>
              </a:tr>
              <a:tr h="1755740">
                <a:tc>
                  <a:txBody>
                    <a:bodyPr/>
                    <a:lstStyle/>
                    <a:p>
                      <a:pPr marL="0" marR="0">
                        <a:lnSpc>
                          <a:spcPct val="115000"/>
                        </a:lnSpc>
                        <a:spcBef>
                          <a:spcPts val="0"/>
                        </a:spcBef>
                        <a:spcAft>
                          <a:spcPts val="600"/>
                        </a:spcAft>
                      </a:pPr>
                      <a:r>
                        <a:rPr lang="en-US" sz="1800">
                          <a:effectLst/>
                        </a:rPr>
                        <a:t>Mandatory regulatory restrictions and demands.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Customer who have become point service members are issued point cards. Points can be used in all stores.</a:t>
                      </a:r>
                    </a:p>
                    <a:p>
                      <a:pPr marL="0" marR="0">
                        <a:lnSpc>
                          <a:spcPct val="115000"/>
                        </a:lnSpc>
                        <a:spcBef>
                          <a:spcPts val="0"/>
                        </a:spcBef>
                        <a:spcAft>
                          <a:spcPts val="600"/>
                        </a:spcAft>
                      </a:pPr>
                      <a:r>
                        <a:rPr lang="en-US" sz="1800">
                          <a:effectLst/>
                        </a:rPr>
                        <a:t>The member the either pays with cash, points, or a combination of the two</a:t>
                      </a:r>
                      <a:endParaRPr lang="en-US" sz="1800">
                        <a:effectLst/>
                        <a:latin typeface="Calibri"/>
                        <a:ea typeface="Calibri"/>
                        <a:cs typeface="Times New Roman"/>
                      </a:endParaRPr>
                    </a:p>
                  </a:txBody>
                  <a:tcPr marL="68580" marR="68580" marT="0" marB="0"/>
                </a:tc>
              </a:tr>
              <a:tr h="669932">
                <a:tc>
                  <a:txBody>
                    <a:bodyPr/>
                    <a:lstStyle/>
                    <a:p>
                      <a:pPr marL="0" marR="0">
                        <a:lnSpc>
                          <a:spcPct val="115000"/>
                        </a:lnSpc>
                        <a:spcBef>
                          <a:spcPts val="0"/>
                        </a:spcBef>
                        <a:spcAft>
                          <a:spcPts val="600"/>
                        </a:spcAft>
                      </a:pPr>
                      <a:r>
                        <a:rPr lang="en-US" sz="1800">
                          <a:effectLst/>
                        </a:rPr>
                        <a:t>Legal restrictions and demands.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None</a:t>
                      </a:r>
                      <a:endParaRPr lang="en-US" sz="1800">
                        <a:effectLst/>
                        <a:latin typeface="Calibri"/>
                        <a:ea typeface="Calibri"/>
                        <a:cs typeface="Times New Roman"/>
                      </a:endParaRPr>
                    </a:p>
                  </a:txBody>
                  <a:tcPr marL="68580" marR="68580" marT="0" marB="0"/>
                </a:tc>
              </a:tr>
              <a:tr h="669932">
                <a:tc>
                  <a:txBody>
                    <a:bodyPr/>
                    <a:lstStyle/>
                    <a:p>
                      <a:pPr marL="0" marR="0">
                        <a:lnSpc>
                          <a:spcPct val="115000"/>
                        </a:lnSpc>
                        <a:spcBef>
                          <a:spcPts val="0"/>
                        </a:spcBef>
                        <a:spcAft>
                          <a:spcPts val="600"/>
                        </a:spcAft>
                      </a:pPr>
                      <a:r>
                        <a:rPr lang="en-US" sz="1800">
                          <a:effectLst/>
                        </a:rPr>
                        <a:t>Market restrictions and demands.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The actual retail price must be set in advance.</a:t>
                      </a:r>
                      <a:endParaRPr lang="en-US" sz="1800">
                        <a:effectLst/>
                        <a:latin typeface="Calibri"/>
                        <a:ea typeface="Calibri"/>
                        <a:cs typeface="Times New Roman"/>
                      </a:endParaRPr>
                    </a:p>
                  </a:txBody>
                  <a:tcPr marL="68580" marR="68580" marT="0" marB="0"/>
                </a:tc>
              </a:tr>
              <a:tr h="669932">
                <a:tc>
                  <a:txBody>
                    <a:bodyPr/>
                    <a:lstStyle/>
                    <a:p>
                      <a:pPr marL="0" marR="0">
                        <a:lnSpc>
                          <a:spcPct val="115000"/>
                        </a:lnSpc>
                        <a:spcBef>
                          <a:spcPts val="0"/>
                        </a:spcBef>
                        <a:spcAft>
                          <a:spcPts val="600"/>
                        </a:spcAft>
                      </a:pPr>
                      <a:r>
                        <a:rPr lang="en-US" sz="1800">
                          <a:effectLst/>
                        </a:rPr>
                        <a:t>Organizational restrictions and demands.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One team with 6 members</a:t>
                      </a:r>
                      <a:endParaRPr lang="en-US" sz="1800">
                        <a:effectLst/>
                        <a:latin typeface="Calibri"/>
                        <a:ea typeface="Calibri"/>
                        <a:cs typeface="Times New Roman"/>
                      </a:endParaRPr>
                    </a:p>
                  </a:txBody>
                  <a:tcPr marL="68580" marR="68580" marT="0" marB="0"/>
                </a:tc>
              </a:tr>
              <a:tr h="334966">
                <a:tc>
                  <a:txBody>
                    <a:bodyPr/>
                    <a:lstStyle/>
                    <a:p>
                      <a:pPr marL="0" marR="0">
                        <a:lnSpc>
                          <a:spcPct val="115000"/>
                        </a:lnSpc>
                        <a:spcBef>
                          <a:spcPts val="0"/>
                        </a:spcBef>
                        <a:spcAft>
                          <a:spcPts val="600"/>
                        </a:spcAft>
                      </a:pPr>
                      <a:r>
                        <a:rPr lang="en-US" sz="1800" dirty="0">
                          <a:effectLst/>
                        </a:rPr>
                        <a:t>Logistical issues.</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BC06</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dirty="0">
                          <a:effectLst/>
                        </a:rPr>
                        <a:t>None</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60236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Technical Constraints</a:t>
            </a:r>
            <a:endParaRPr lang="en-US" sz="1800" dirty="0"/>
          </a:p>
        </p:txBody>
      </p:sp>
      <p:pic>
        <p:nvPicPr>
          <p:cNvPr id="6"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504370286"/>
              </p:ext>
            </p:extLst>
          </p:nvPr>
        </p:nvGraphicFramePr>
        <p:xfrm>
          <a:off x="381000" y="1371601"/>
          <a:ext cx="8305800" cy="4876801"/>
        </p:xfrm>
        <a:graphic>
          <a:graphicData uri="http://schemas.openxmlformats.org/drawingml/2006/table">
            <a:tbl>
              <a:tblPr firstRow="1" firstCol="1" bandRow="1">
                <a:tableStyleId>{5C22544A-7EE6-4342-B048-85BDC9FD1C3A}</a:tableStyleId>
              </a:tblPr>
              <a:tblGrid>
                <a:gridCol w="3991399"/>
                <a:gridCol w="1292960"/>
                <a:gridCol w="3021441"/>
              </a:tblGrid>
              <a:tr h="395959">
                <a:tc>
                  <a:txBody>
                    <a:bodyPr/>
                    <a:lstStyle/>
                    <a:p>
                      <a:pPr marL="0" marR="0" algn="ctr">
                        <a:lnSpc>
                          <a:spcPct val="115000"/>
                        </a:lnSpc>
                        <a:spcBef>
                          <a:spcPts val="0"/>
                        </a:spcBef>
                        <a:spcAft>
                          <a:spcPts val="600"/>
                        </a:spcAft>
                      </a:pPr>
                      <a:r>
                        <a:rPr lang="en-US" sz="1800" dirty="0">
                          <a:effectLst/>
                        </a:rPr>
                        <a:t>Consideration.</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600"/>
                        </a:spcAft>
                      </a:pPr>
                      <a:r>
                        <a:rPr lang="en-US" sz="1800">
                          <a:effectLst/>
                        </a:rPr>
                        <a:t>ID</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600"/>
                        </a:spcAft>
                      </a:pPr>
                      <a:r>
                        <a:rPr lang="en-US" sz="1800" dirty="0">
                          <a:effectLst/>
                        </a:rPr>
                        <a:t>Technical Constraints</a:t>
                      </a:r>
                      <a:endParaRPr lang="en-US" sz="1800" dirty="0">
                        <a:effectLst/>
                        <a:latin typeface="Calibri"/>
                        <a:ea typeface="Calibri"/>
                        <a:cs typeface="Times New Roman"/>
                      </a:endParaRPr>
                    </a:p>
                  </a:txBody>
                  <a:tcPr marL="68580" marR="68580" marT="0" marB="0"/>
                </a:tc>
              </a:tr>
              <a:tr h="425609">
                <a:tc>
                  <a:txBody>
                    <a:bodyPr/>
                    <a:lstStyle/>
                    <a:p>
                      <a:pPr marL="0" marR="0">
                        <a:lnSpc>
                          <a:spcPct val="115000"/>
                        </a:lnSpc>
                        <a:spcBef>
                          <a:spcPts val="0"/>
                        </a:spcBef>
                        <a:spcAft>
                          <a:spcPts val="600"/>
                        </a:spcAft>
                      </a:pPr>
                      <a:r>
                        <a:rPr lang="en-US" sz="1800">
                          <a:effectLst/>
                        </a:rPr>
                        <a:t>Computer operating system(s).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None</a:t>
                      </a:r>
                      <a:endParaRPr lang="en-US" sz="1800">
                        <a:effectLst/>
                        <a:latin typeface="Calibri"/>
                        <a:ea typeface="Calibri"/>
                        <a:cs typeface="Times New Roman"/>
                      </a:endParaRPr>
                    </a:p>
                  </a:txBody>
                  <a:tcPr marL="68580" marR="68580" marT="0" marB="0"/>
                </a:tc>
              </a:tr>
              <a:tr h="395959">
                <a:tc>
                  <a:txBody>
                    <a:bodyPr/>
                    <a:lstStyle/>
                    <a:p>
                      <a:pPr marL="0" marR="0">
                        <a:lnSpc>
                          <a:spcPct val="115000"/>
                        </a:lnSpc>
                        <a:spcBef>
                          <a:spcPts val="0"/>
                        </a:spcBef>
                        <a:spcAft>
                          <a:spcPts val="600"/>
                        </a:spcAft>
                      </a:pPr>
                      <a:r>
                        <a:rPr lang="en-US" sz="1800">
                          <a:effectLst/>
                        </a:rPr>
                        <a:t>Computer platform(s).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None</a:t>
                      </a:r>
                      <a:endParaRPr lang="en-US" sz="1800">
                        <a:effectLst/>
                        <a:latin typeface="Calibri"/>
                        <a:ea typeface="Calibri"/>
                        <a:cs typeface="Times New Roman"/>
                      </a:endParaRPr>
                    </a:p>
                  </a:txBody>
                  <a:tcPr marL="68580" marR="68580" marT="0" marB="0"/>
                </a:tc>
              </a:tr>
              <a:tr h="395959">
                <a:tc>
                  <a:txBody>
                    <a:bodyPr/>
                    <a:lstStyle/>
                    <a:p>
                      <a:pPr marL="0" marR="0">
                        <a:lnSpc>
                          <a:spcPct val="115000"/>
                        </a:lnSpc>
                        <a:spcBef>
                          <a:spcPts val="0"/>
                        </a:spcBef>
                        <a:spcAft>
                          <a:spcPts val="600"/>
                        </a:spcAft>
                      </a:pPr>
                      <a:r>
                        <a:rPr lang="en-US" sz="1800">
                          <a:effectLst/>
                        </a:rPr>
                        <a:t>Computer languages(s).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None</a:t>
                      </a:r>
                      <a:endParaRPr lang="en-US" sz="1800">
                        <a:effectLst/>
                        <a:latin typeface="Calibri"/>
                        <a:ea typeface="Calibri"/>
                        <a:cs typeface="Times New Roman"/>
                      </a:endParaRPr>
                    </a:p>
                  </a:txBody>
                  <a:tcPr marL="68580" marR="68580" marT="0" marB="0"/>
                </a:tc>
              </a:tr>
              <a:tr h="791918">
                <a:tc>
                  <a:txBody>
                    <a:bodyPr/>
                    <a:lstStyle/>
                    <a:p>
                      <a:pPr marL="0" marR="0">
                        <a:lnSpc>
                          <a:spcPct val="115000"/>
                        </a:lnSpc>
                        <a:spcBef>
                          <a:spcPts val="0"/>
                        </a:spcBef>
                        <a:spcAft>
                          <a:spcPts val="600"/>
                        </a:spcAft>
                      </a:pPr>
                      <a:r>
                        <a:rPr lang="en-US" sz="1800">
                          <a:effectLst/>
                        </a:rPr>
                        <a:t>Peripheral or network hardware.</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Database server</a:t>
                      </a:r>
                      <a:endParaRPr lang="en-US" sz="1800">
                        <a:effectLst/>
                        <a:latin typeface="Calibri"/>
                        <a:ea typeface="Calibri"/>
                        <a:cs typeface="Times New Roman"/>
                      </a:endParaRPr>
                    </a:p>
                  </a:txBody>
                  <a:tcPr marL="68580" marR="68580" marT="0" marB="0"/>
                </a:tc>
              </a:tr>
              <a:tr h="887561">
                <a:tc>
                  <a:txBody>
                    <a:bodyPr/>
                    <a:lstStyle/>
                    <a:p>
                      <a:pPr marL="0" marR="0">
                        <a:lnSpc>
                          <a:spcPct val="115000"/>
                        </a:lnSpc>
                        <a:spcBef>
                          <a:spcPts val="0"/>
                        </a:spcBef>
                        <a:spcAft>
                          <a:spcPts val="600"/>
                        </a:spcAft>
                      </a:pPr>
                      <a:r>
                        <a:rPr lang="en-US" sz="1800">
                          <a:effectLst/>
                        </a:rPr>
                        <a:t>Commercial hardware or software products.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Bar code readers</a:t>
                      </a:r>
                    </a:p>
                    <a:p>
                      <a:pPr marL="0" marR="0">
                        <a:lnSpc>
                          <a:spcPct val="115000"/>
                        </a:lnSpc>
                        <a:spcBef>
                          <a:spcPts val="0"/>
                        </a:spcBef>
                        <a:spcAft>
                          <a:spcPts val="600"/>
                        </a:spcAft>
                      </a:pPr>
                      <a:r>
                        <a:rPr lang="en-US" sz="1800">
                          <a:effectLst/>
                        </a:rPr>
                        <a:t>Keyboard</a:t>
                      </a:r>
                      <a:endParaRPr lang="en-US" sz="1800">
                        <a:effectLst/>
                        <a:latin typeface="Calibri"/>
                        <a:ea typeface="Calibri"/>
                        <a:cs typeface="Times New Roman"/>
                      </a:endParaRPr>
                    </a:p>
                  </a:txBody>
                  <a:tcPr marL="68580" marR="68580" marT="0" marB="0"/>
                </a:tc>
              </a:tr>
              <a:tr h="395959">
                <a:tc>
                  <a:txBody>
                    <a:bodyPr/>
                    <a:lstStyle/>
                    <a:p>
                      <a:pPr marL="0" marR="0">
                        <a:lnSpc>
                          <a:spcPct val="115000"/>
                        </a:lnSpc>
                        <a:spcBef>
                          <a:spcPts val="0"/>
                        </a:spcBef>
                        <a:spcAft>
                          <a:spcPts val="600"/>
                        </a:spcAft>
                      </a:pPr>
                      <a:r>
                        <a:rPr lang="en-US" sz="1800">
                          <a:effectLst/>
                        </a:rPr>
                        <a:t>Tools and methods.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TC06</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dirty="0">
                          <a:effectLst/>
                        </a:rPr>
                        <a:t>SQL Database Server</a:t>
                      </a:r>
                      <a:endParaRPr lang="en-US" sz="1800" dirty="0">
                        <a:effectLst/>
                        <a:latin typeface="Calibri"/>
                        <a:ea typeface="Calibri"/>
                        <a:cs typeface="Times New Roman"/>
                      </a:endParaRPr>
                    </a:p>
                  </a:txBody>
                  <a:tcPr marL="68580" marR="68580" marT="0" marB="0"/>
                </a:tc>
              </a:tr>
              <a:tr h="791918">
                <a:tc>
                  <a:txBody>
                    <a:bodyPr/>
                    <a:lstStyle/>
                    <a:p>
                      <a:pPr marL="0" marR="0">
                        <a:lnSpc>
                          <a:spcPct val="115000"/>
                        </a:lnSpc>
                        <a:spcBef>
                          <a:spcPts val="0"/>
                        </a:spcBef>
                        <a:spcAft>
                          <a:spcPts val="600"/>
                        </a:spcAft>
                      </a:pPr>
                      <a:r>
                        <a:rPr lang="en-US" sz="1800">
                          <a:effectLst/>
                        </a:rPr>
                        <a:t>Protocols, interfaces, standards.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TC07</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TCP/IP protocol</a:t>
                      </a:r>
                      <a:endParaRPr lang="en-US" sz="1800">
                        <a:effectLst/>
                        <a:latin typeface="Calibri"/>
                        <a:ea typeface="Calibri"/>
                        <a:cs typeface="Times New Roman"/>
                      </a:endParaRPr>
                    </a:p>
                  </a:txBody>
                  <a:tcPr marL="68580" marR="68580" marT="0" marB="0"/>
                </a:tc>
              </a:tr>
              <a:tr h="395959">
                <a:tc>
                  <a:txBody>
                    <a:bodyPr/>
                    <a:lstStyle/>
                    <a:p>
                      <a:pPr marL="0" marR="0">
                        <a:lnSpc>
                          <a:spcPct val="115000"/>
                        </a:lnSpc>
                        <a:spcBef>
                          <a:spcPts val="0"/>
                        </a:spcBef>
                        <a:spcAft>
                          <a:spcPts val="600"/>
                        </a:spcAft>
                      </a:pPr>
                      <a:r>
                        <a:rPr lang="en-US" sz="1800" dirty="0">
                          <a:effectLst/>
                        </a:rPr>
                        <a:t>Legacy hardware and software.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a:effectLst/>
                        </a:rPr>
                        <a:t>TC08</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600"/>
                        </a:spcAft>
                      </a:pPr>
                      <a:r>
                        <a:rPr lang="en-US" sz="1800" dirty="0">
                          <a:effectLst/>
                        </a:rPr>
                        <a:t>None</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6428517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Quality Attributes </a:t>
            </a: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1090934264"/>
              </p:ext>
            </p:extLst>
          </p:nvPr>
        </p:nvGraphicFramePr>
        <p:xfrm>
          <a:off x="228600" y="2057400"/>
          <a:ext cx="8633906" cy="2971800"/>
        </p:xfrm>
        <a:graphic>
          <a:graphicData uri="http://schemas.openxmlformats.org/drawingml/2006/table">
            <a:tbl>
              <a:tblPr firstRow="1" firstCol="1" bandRow="1">
                <a:tableStyleId>{5C22544A-7EE6-4342-B048-85BDC9FD1C3A}</a:tableStyleId>
              </a:tblPr>
              <a:tblGrid>
                <a:gridCol w="1801435"/>
                <a:gridCol w="2758954"/>
                <a:gridCol w="2921247"/>
                <a:gridCol w="1152270"/>
              </a:tblGrid>
              <a:tr h="990600">
                <a:tc>
                  <a:txBody>
                    <a:bodyPr/>
                    <a:lstStyle/>
                    <a:p>
                      <a:pPr marL="0" marR="0" algn="just">
                        <a:lnSpc>
                          <a:spcPct val="115000"/>
                        </a:lnSpc>
                        <a:spcBef>
                          <a:spcPts val="0"/>
                        </a:spcBef>
                        <a:spcAft>
                          <a:spcPts val="1000"/>
                        </a:spcAft>
                      </a:pPr>
                      <a:r>
                        <a:rPr lang="en-US" sz="1800" dirty="0">
                          <a:effectLst/>
                        </a:rPr>
                        <a:t>Quality Attribute</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Important (base on customer)</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Difficult level (to implement)</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Priority </a:t>
                      </a:r>
                      <a:endParaRPr lang="en-US" sz="1800">
                        <a:effectLst/>
                        <a:latin typeface="Calibri"/>
                        <a:ea typeface="Calibri"/>
                        <a:cs typeface="Times New Roman"/>
                      </a:endParaRPr>
                    </a:p>
                  </a:txBody>
                  <a:tcPr marL="68580" marR="68580" marT="0" marB="0"/>
                </a:tc>
              </a:tr>
              <a:tr h="495300">
                <a:tc>
                  <a:txBody>
                    <a:bodyPr/>
                    <a:lstStyle/>
                    <a:p>
                      <a:pPr marL="0" marR="0" algn="just">
                        <a:lnSpc>
                          <a:spcPct val="115000"/>
                        </a:lnSpc>
                        <a:spcBef>
                          <a:spcPts val="0"/>
                        </a:spcBef>
                        <a:spcAft>
                          <a:spcPts val="1000"/>
                        </a:spcAft>
                      </a:pPr>
                      <a:r>
                        <a:rPr lang="en-US" sz="1800">
                          <a:effectLst/>
                        </a:rPr>
                        <a:t>Performance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r>
              <a:tr h="495300">
                <a:tc>
                  <a:txBody>
                    <a:bodyPr/>
                    <a:lstStyle/>
                    <a:p>
                      <a:pPr marL="0" marR="0" algn="just">
                        <a:lnSpc>
                          <a:spcPct val="115000"/>
                        </a:lnSpc>
                        <a:spcBef>
                          <a:spcPts val="0"/>
                        </a:spcBef>
                        <a:spcAft>
                          <a:spcPts val="1000"/>
                        </a:spcAft>
                      </a:pPr>
                      <a:r>
                        <a:rPr lang="en-US" sz="1800">
                          <a:effectLst/>
                        </a:rPr>
                        <a:t>Availability</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r>
              <a:tr h="495300">
                <a:tc>
                  <a:txBody>
                    <a:bodyPr/>
                    <a:lstStyle/>
                    <a:p>
                      <a:pPr marL="0" marR="0" algn="just">
                        <a:lnSpc>
                          <a:spcPct val="115000"/>
                        </a:lnSpc>
                        <a:spcBef>
                          <a:spcPts val="0"/>
                        </a:spcBef>
                        <a:spcAft>
                          <a:spcPts val="1000"/>
                        </a:spcAft>
                      </a:pPr>
                      <a:r>
                        <a:rPr lang="en-US" sz="1800">
                          <a:effectLst/>
                        </a:rPr>
                        <a:t>Usability</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495300">
                <a:tc>
                  <a:txBody>
                    <a:bodyPr/>
                    <a:lstStyle/>
                    <a:p>
                      <a:pPr marL="0" marR="0" algn="just">
                        <a:lnSpc>
                          <a:spcPct val="115000"/>
                        </a:lnSpc>
                        <a:spcBef>
                          <a:spcPts val="0"/>
                        </a:spcBef>
                        <a:spcAft>
                          <a:spcPts val="1000"/>
                        </a:spcAft>
                      </a:pPr>
                      <a:r>
                        <a:rPr lang="en-US" sz="1800">
                          <a:effectLst/>
                        </a:rPr>
                        <a:t>Security</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Medium</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Medium</a:t>
                      </a:r>
                      <a:endParaRPr lang="en-US" sz="1800" dirty="0">
                        <a:effectLst/>
                        <a:latin typeface="Calibri"/>
                        <a:ea typeface="Calibri"/>
                        <a:cs typeface="Times New Roman"/>
                      </a:endParaRPr>
                    </a:p>
                  </a:txBody>
                  <a:tcPr marL="68580" marR="68580" marT="0" marB="0"/>
                </a:tc>
              </a:tr>
            </a:tbl>
          </a:graphicData>
        </a:graphic>
      </p:graphicFrame>
      <p:sp>
        <p:nvSpPr>
          <p:cNvPr id="4" name="Rectangle 1"/>
          <p:cNvSpPr>
            <a:spLocks noChangeArrowheads="1"/>
          </p:cNvSpPr>
          <p:nvPr/>
        </p:nvSpPr>
        <p:spPr bwMode="auto">
          <a:xfrm>
            <a:off x="533400" y="1095345"/>
            <a:ext cx="39857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Quality Attribute Ranking Table</a:t>
            </a:r>
            <a:endParaRPr kumimoji="0" lang="en-US" sz="20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250454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Quality Attributes </a:t>
            </a:r>
            <a:endParaRPr lang="en-US" sz="1800" dirty="0"/>
          </a:p>
        </p:txBody>
      </p:sp>
      <p:sp>
        <p:nvSpPr>
          <p:cNvPr id="4" name="Rectangle 1"/>
          <p:cNvSpPr>
            <a:spLocks noChangeArrowheads="1"/>
          </p:cNvSpPr>
          <p:nvPr/>
        </p:nvSpPr>
        <p:spPr bwMode="auto">
          <a:xfrm>
            <a:off x="533400" y="1095345"/>
            <a:ext cx="17524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Performance</a:t>
            </a:r>
            <a:endParaRPr kumimoji="0" lang="en-US" sz="2000" b="0" i="0" u="none" strike="noStrike" cap="none" normalizeH="0" baseline="0" dirty="0" smtClean="0">
              <a:ln>
                <a:noFill/>
              </a:ln>
              <a:solidFill>
                <a:schemeClr val="tx1"/>
              </a:solidFill>
              <a:effectLst/>
              <a:latin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98558614"/>
              </p:ext>
            </p:extLst>
          </p:nvPr>
        </p:nvGraphicFramePr>
        <p:xfrm>
          <a:off x="152400" y="3200400"/>
          <a:ext cx="8763001" cy="3048001"/>
        </p:xfrm>
        <a:graphic>
          <a:graphicData uri="http://schemas.openxmlformats.org/drawingml/2006/table">
            <a:tbl>
              <a:tblPr firstRow="1" firstCol="1" bandRow="1">
                <a:tableStyleId>{5C22544A-7EE6-4342-B048-85BDC9FD1C3A}</a:tableStyleId>
              </a:tblPr>
              <a:tblGrid>
                <a:gridCol w="2190750"/>
                <a:gridCol w="6572251"/>
              </a:tblGrid>
              <a:tr h="677333">
                <a:tc>
                  <a:txBody>
                    <a:bodyPr/>
                    <a:lstStyle/>
                    <a:p>
                      <a:pPr marL="0" marR="0" algn="just">
                        <a:lnSpc>
                          <a:spcPct val="115000"/>
                        </a:lnSpc>
                        <a:spcBef>
                          <a:spcPts val="0"/>
                        </a:spcBef>
                        <a:spcAft>
                          <a:spcPts val="1000"/>
                        </a:spcAft>
                      </a:pPr>
                      <a:r>
                        <a:rPr lang="en-US" sz="1800" dirty="0">
                          <a:effectLst/>
                        </a:rPr>
                        <a:t>Portion of scenario</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Possible values</a:t>
                      </a:r>
                      <a:endParaRPr lang="en-US" sz="1800">
                        <a:effectLst/>
                        <a:latin typeface="Calibri"/>
                        <a:ea typeface="Calibri"/>
                        <a:cs typeface="Times New Roman"/>
                      </a:endParaRPr>
                    </a:p>
                  </a:txBody>
                  <a:tcPr marL="68580" marR="68580" marT="0" marB="0"/>
                </a:tc>
              </a:tr>
              <a:tr h="338667">
                <a:tc>
                  <a:txBody>
                    <a:bodyPr/>
                    <a:lstStyle/>
                    <a:p>
                      <a:pPr marL="0" marR="0" algn="just">
                        <a:lnSpc>
                          <a:spcPct val="115000"/>
                        </a:lnSpc>
                        <a:spcBef>
                          <a:spcPts val="0"/>
                        </a:spcBef>
                        <a:spcAft>
                          <a:spcPts val="1000"/>
                        </a:spcAft>
                      </a:pPr>
                      <a:r>
                        <a:rPr lang="en-US" sz="1800">
                          <a:effectLst/>
                        </a:rPr>
                        <a:t>Source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User </a:t>
                      </a:r>
                      <a:endParaRPr lang="en-US" sz="1800">
                        <a:effectLst/>
                        <a:latin typeface="Calibri"/>
                        <a:ea typeface="Calibri"/>
                        <a:cs typeface="Times New Roman"/>
                      </a:endParaRPr>
                    </a:p>
                  </a:txBody>
                  <a:tcPr marL="68580" marR="68580" marT="0" marB="0"/>
                </a:tc>
              </a:tr>
              <a:tr h="338667">
                <a:tc>
                  <a:txBody>
                    <a:bodyPr/>
                    <a:lstStyle/>
                    <a:p>
                      <a:pPr marL="0" marR="0" algn="just">
                        <a:lnSpc>
                          <a:spcPct val="115000"/>
                        </a:lnSpc>
                        <a:spcBef>
                          <a:spcPts val="0"/>
                        </a:spcBef>
                        <a:spcAft>
                          <a:spcPts val="1000"/>
                        </a:spcAft>
                      </a:pPr>
                      <a:r>
                        <a:rPr lang="en-US" sz="1800">
                          <a:effectLst/>
                        </a:rPr>
                        <a:t>Stimulus</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100 transactions per minute at 100 POS terminal</a:t>
                      </a:r>
                      <a:endParaRPr lang="en-US" sz="1800">
                        <a:effectLst/>
                        <a:latin typeface="Calibri"/>
                        <a:ea typeface="Calibri"/>
                        <a:cs typeface="Times New Roman"/>
                      </a:endParaRPr>
                    </a:p>
                  </a:txBody>
                  <a:tcPr marL="68580" marR="68580" marT="0" marB="0"/>
                </a:tc>
              </a:tr>
              <a:tr h="338667">
                <a:tc>
                  <a:txBody>
                    <a:bodyPr/>
                    <a:lstStyle/>
                    <a:p>
                      <a:pPr marL="0" marR="0" algn="just">
                        <a:lnSpc>
                          <a:spcPct val="115000"/>
                        </a:lnSpc>
                        <a:spcBef>
                          <a:spcPts val="0"/>
                        </a:spcBef>
                        <a:spcAft>
                          <a:spcPts val="1000"/>
                        </a:spcAft>
                      </a:pPr>
                      <a:r>
                        <a:rPr lang="en-US" sz="1800" dirty="0">
                          <a:effectLst/>
                        </a:rPr>
                        <a:t>Artifact</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System</a:t>
                      </a:r>
                      <a:endParaRPr lang="en-US" sz="1800">
                        <a:effectLst/>
                        <a:latin typeface="Calibri"/>
                        <a:ea typeface="Calibri"/>
                        <a:cs typeface="Times New Roman"/>
                      </a:endParaRPr>
                    </a:p>
                  </a:txBody>
                  <a:tcPr marL="68580" marR="68580" marT="0" marB="0"/>
                </a:tc>
              </a:tr>
              <a:tr h="338667">
                <a:tc>
                  <a:txBody>
                    <a:bodyPr/>
                    <a:lstStyle/>
                    <a:p>
                      <a:pPr marL="0" marR="0" algn="just">
                        <a:lnSpc>
                          <a:spcPct val="115000"/>
                        </a:lnSpc>
                        <a:spcBef>
                          <a:spcPts val="0"/>
                        </a:spcBef>
                        <a:spcAft>
                          <a:spcPts val="1000"/>
                        </a:spcAft>
                      </a:pPr>
                      <a:r>
                        <a:rPr lang="en-US" sz="1800">
                          <a:effectLst/>
                        </a:rPr>
                        <a:t>Environment</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Overload operation</a:t>
                      </a:r>
                      <a:endParaRPr lang="en-US" sz="1800">
                        <a:effectLst/>
                        <a:latin typeface="Calibri"/>
                        <a:ea typeface="Calibri"/>
                        <a:cs typeface="Times New Roman"/>
                      </a:endParaRPr>
                    </a:p>
                  </a:txBody>
                  <a:tcPr marL="68580" marR="68580" marT="0" marB="0"/>
                </a:tc>
              </a:tr>
              <a:tr h="338667">
                <a:tc>
                  <a:txBody>
                    <a:bodyPr/>
                    <a:lstStyle/>
                    <a:p>
                      <a:pPr marL="0" marR="0" algn="just">
                        <a:lnSpc>
                          <a:spcPct val="115000"/>
                        </a:lnSpc>
                        <a:spcBef>
                          <a:spcPts val="0"/>
                        </a:spcBef>
                        <a:spcAft>
                          <a:spcPts val="1000"/>
                        </a:spcAft>
                      </a:pPr>
                      <a:r>
                        <a:rPr lang="en-US" sz="1800">
                          <a:effectLst/>
                        </a:rPr>
                        <a:t>Response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These transactions are processed</a:t>
                      </a:r>
                      <a:endParaRPr lang="en-US" sz="1800">
                        <a:effectLst/>
                        <a:latin typeface="Calibri"/>
                        <a:ea typeface="Calibri"/>
                        <a:cs typeface="Times New Roman"/>
                      </a:endParaRPr>
                    </a:p>
                  </a:txBody>
                  <a:tcPr marL="68580" marR="68580" marT="0" marB="0"/>
                </a:tc>
              </a:tr>
              <a:tr h="677333">
                <a:tc>
                  <a:txBody>
                    <a:bodyPr/>
                    <a:lstStyle/>
                    <a:p>
                      <a:pPr marL="0" marR="0" algn="just">
                        <a:lnSpc>
                          <a:spcPct val="115000"/>
                        </a:lnSpc>
                        <a:spcBef>
                          <a:spcPts val="0"/>
                        </a:spcBef>
                        <a:spcAft>
                          <a:spcPts val="1000"/>
                        </a:spcAft>
                      </a:pPr>
                      <a:r>
                        <a:rPr lang="en-US" sz="1800">
                          <a:effectLst/>
                        </a:rPr>
                        <a:t>Response Measure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2 seconds</a:t>
                      </a:r>
                      <a:endParaRPr lang="en-US" sz="1800" dirty="0">
                        <a:effectLst/>
                        <a:latin typeface="Calibri"/>
                        <a:ea typeface="Calibri"/>
                        <a:cs typeface="Times New Roman"/>
                      </a:endParaRPr>
                    </a:p>
                  </a:txBody>
                  <a:tcPr marL="68580" marR="68580" marT="0" marB="0"/>
                </a:tc>
              </a:tr>
            </a:tbl>
          </a:graphicData>
        </a:graphic>
      </p:graphicFrame>
      <p:sp>
        <p:nvSpPr>
          <p:cNvPr id="10" name="Rectangle 3"/>
          <p:cNvSpPr>
            <a:spLocks noChangeArrowheads="1"/>
          </p:cNvSpPr>
          <p:nvPr/>
        </p:nvSpPr>
        <p:spPr bwMode="auto">
          <a:xfrm>
            <a:off x="588621" y="1828800"/>
            <a:ext cx="70267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rPr>
              <a:t>Example of Performance Attribute:</a:t>
            </a:r>
            <a:r>
              <a:rPr kumimoji="0" lang="en-US" b="0" i="0" u="none" strike="noStrike" cap="none" normalizeH="0" baseline="0" dirty="0" smtClean="0">
                <a:ln>
                  <a:noFill/>
                </a:ln>
                <a:solidFill>
                  <a:schemeClr val="tx1"/>
                </a:solidFill>
                <a:effectLst/>
                <a:latin typeface="Arial" pitchFamily="34" charset="0"/>
                <a:ea typeface="Calibri" pitchFamily="34" charset="0"/>
                <a:cs typeface="Arial" pitchFamily="34" charset="0"/>
              </a:rPr>
              <a:t> Users initiate 100 transactions per minute stochastically under normal operations, and these transactions are processed with an average latency of two seconds.</a:t>
            </a:r>
            <a:endParaRPr kumimoji="0" lang="en-US"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40128609"/>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Quality Attributes </a:t>
            </a:r>
            <a:endParaRPr lang="en-US" sz="1800" dirty="0"/>
          </a:p>
        </p:txBody>
      </p:sp>
      <p:sp>
        <p:nvSpPr>
          <p:cNvPr id="4" name="Rectangle 1"/>
          <p:cNvSpPr>
            <a:spLocks noChangeArrowheads="1"/>
          </p:cNvSpPr>
          <p:nvPr/>
        </p:nvSpPr>
        <p:spPr bwMode="auto">
          <a:xfrm>
            <a:off x="533400" y="1095345"/>
            <a:ext cx="15265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Availability</a:t>
            </a:r>
            <a:endParaRPr kumimoji="0" lang="en-US" sz="2000" b="0" i="0" u="none" strike="noStrike" cap="none" normalizeH="0" baseline="0" dirty="0" smtClean="0">
              <a:ln>
                <a:noFill/>
              </a:ln>
              <a:solidFill>
                <a:schemeClr val="tx1"/>
              </a:solidFill>
              <a:effectLst/>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59795213"/>
              </p:ext>
            </p:extLst>
          </p:nvPr>
        </p:nvGraphicFramePr>
        <p:xfrm>
          <a:off x="228600" y="3505200"/>
          <a:ext cx="8686800" cy="3382436"/>
        </p:xfrm>
        <a:graphic>
          <a:graphicData uri="http://schemas.openxmlformats.org/drawingml/2006/table">
            <a:tbl>
              <a:tblPr firstRow="1" firstCol="1" bandRow="1">
                <a:tableStyleId>{5C22544A-7EE6-4342-B048-85BDC9FD1C3A}</a:tableStyleId>
              </a:tblPr>
              <a:tblGrid>
                <a:gridCol w="2171700"/>
                <a:gridCol w="6515100"/>
              </a:tblGrid>
              <a:tr h="349418">
                <a:tc>
                  <a:txBody>
                    <a:bodyPr/>
                    <a:lstStyle/>
                    <a:p>
                      <a:pPr marL="0" marR="0" algn="just">
                        <a:lnSpc>
                          <a:spcPct val="115000"/>
                        </a:lnSpc>
                        <a:spcBef>
                          <a:spcPts val="0"/>
                        </a:spcBef>
                        <a:spcAft>
                          <a:spcPts val="1000"/>
                        </a:spcAft>
                      </a:pPr>
                      <a:r>
                        <a:rPr lang="en-US" sz="1800" dirty="0">
                          <a:effectLst/>
                        </a:rPr>
                        <a:t>Portion of scenario</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Possible values</a:t>
                      </a:r>
                      <a:endParaRPr lang="en-US" sz="1800" dirty="0">
                        <a:effectLst/>
                        <a:latin typeface="Calibri"/>
                        <a:ea typeface="Calibri"/>
                        <a:cs typeface="Times New Roman"/>
                      </a:endParaRPr>
                    </a:p>
                  </a:txBody>
                  <a:tcPr marL="68580" marR="68580" marT="0" marB="0"/>
                </a:tc>
              </a:tr>
              <a:tr h="349418">
                <a:tc>
                  <a:txBody>
                    <a:bodyPr/>
                    <a:lstStyle/>
                    <a:p>
                      <a:pPr marL="0" marR="0" algn="just">
                        <a:lnSpc>
                          <a:spcPct val="115000"/>
                        </a:lnSpc>
                        <a:spcBef>
                          <a:spcPts val="0"/>
                        </a:spcBef>
                        <a:spcAft>
                          <a:spcPts val="1000"/>
                        </a:spcAft>
                      </a:pPr>
                      <a:r>
                        <a:rPr lang="en-US" sz="1800">
                          <a:effectLst/>
                        </a:rPr>
                        <a:t>Source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Head office database</a:t>
                      </a:r>
                      <a:endParaRPr lang="en-US" sz="1800">
                        <a:effectLst/>
                        <a:latin typeface="Calibri"/>
                        <a:ea typeface="Calibri"/>
                        <a:cs typeface="Times New Roman"/>
                      </a:endParaRPr>
                    </a:p>
                  </a:txBody>
                  <a:tcPr marL="68580" marR="68580" marT="0" marB="0"/>
                </a:tc>
              </a:tr>
              <a:tr h="349418">
                <a:tc>
                  <a:txBody>
                    <a:bodyPr/>
                    <a:lstStyle/>
                    <a:p>
                      <a:pPr marL="0" marR="0" algn="just">
                        <a:lnSpc>
                          <a:spcPct val="115000"/>
                        </a:lnSpc>
                        <a:spcBef>
                          <a:spcPts val="0"/>
                        </a:spcBef>
                        <a:spcAft>
                          <a:spcPts val="1000"/>
                        </a:spcAft>
                      </a:pPr>
                      <a:r>
                        <a:rPr lang="en-US" sz="1800">
                          <a:effectLst/>
                        </a:rPr>
                        <a:t>Stimulus</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Temporary failure of the head office server</a:t>
                      </a:r>
                      <a:endParaRPr lang="en-US" sz="1800">
                        <a:effectLst/>
                        <a:latin typeface="Calibri"/>
                        <a:ea typeface="Calibri"/>
                        <a:cs typeface="Times New Roman"/>
                      </a:endParaRPr>
                    </a:p>
                  </a:txBody>
                  <a:tcPr marL="68580" marR="68580" marT="0" marB="0"/>
                </a:tc>
              </a:tr>
              <a:tr h="349418">
                <a:tc>
                  <a:txBody>
                    <a:bodyPr/>
                    <a:lstStyle/>
                    <a:p>
                      <a:pPr marL="0" marR="0" algn="just">
                        <a:lnSpc>
                          <a:spcPct val="115000"/>
                        </a:lnSpc>
                        <a:spcBef>
                          <a:spcPts val="0"/>
                        </a:spcBef>
                        <a:spcAft>
                          <a:spcPts val="1000"/>
                        </a:spcAft>
                      </a:pPr>
                      <a:r>
                        <a:rPr lang="en-US" sz="1800" dirty="0">
                          <a:effectLst/>
                        </a:rPr>
                        <a:t>Artifact</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System</a:t>
                      </a:r>
                      <a:endParaRPr lang="en-US" sz="1800">
                        <a:effectLst/>
                        <a:latin typeface="Calibri"/>
                        <a:ea typeface="Calibri"/>
                        <a:cs typeface="Times New Roman"/>
                      </a:endParaRPr>
                    </a:p>
                  </a:txBody>
                  <a:tcPr marL="68580" marR="68580" marT="0" marB="0"/>
                </a:tc>
              </a:tr>
              <a:tr h="349418">
                <a:tc>
                  <a:txBody>
                    <a:bodyPr/>
                    <a:lstStyle/>
                    <a:p>
                      <a:pPr marL="0" marR="0" algn="just">
                        <a:lnSpc>
                          <a:spcPct val="115000"/>
                        </a:lnSpc>
                        <a:spcBef>
                          <a:spcPts val="0"/>
                        </a:spcBef>
                        <a:spcAft>
                          <a:spcPts val="1000"/>
                        </a:spcAft>
                      </a:pPr>
                      <a:r>
                        <a:rPr lang="en-US" sz="1800">
                          <a:effectLst/>
                        </a:rPr>
                        <a:t>Environment</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Normal operation</a:t>
                      </a:r>
                      <a:endParaRPr lang="en-US" sz="1800" dirty="0">
                        <a:effectLst/>
                        <a:latin typeface="Calibri"/>
                        <a:ea typeface="Calibri"/>
                        <a:cs typeface="Times New Roman"/>
                      </a:endParaRPr>
                    </a:p>
                  </a:txBody>
                  <a:tcPr marL="68580" marR="68580" marT="0" marB="0"/>
                </a:tc>
              </a:tr>
              <a:tr h="722892">
                <a:tc>
                  <a:txBody>
                    <a:bodyPr/>
                    <a:lstStyle/>
                    <a:p>
                      <a:pPr marL="0" marR="0" algn="just">
                        <a:lnSpc>
                          <a:spcPct val="115000"/>
                        </a:lnSpc>
                        <a:spcBef>
                          <a:spcPts val="0"/>
                        </a:spcBef>
                        <a:spcAft>
                          <a:spcPts val="1000"/>
                        </a:spcAft>
                      </a:pPr>
                      <a:r>
                        <a:rPr lang="en-US" sz="1800">
                          <a:effectLst/>
                        </a:rPr>
                        <a:t>Response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To be still working securely and carry out the sales operation efficiently using locally stored data.</a:t>
                      </a:r>
                      <a:endParaRPr lang="en-US" sz="1800">
                        <a:effectLst/>
                        <a:latin typeface="Calibri"/>
                        <a:ea typeface="Calibri"/>
                        <a:cs typeface="Times New Roman"/>
                      </a:endParaRPr>
                    </a:p>
                  </a:txBody>
                  <a:tcPr marL="68580" marR="68580" marT="0" marB="0"/>
                </a:tc>
              </a:tr>
              <a:tr h="349418">
                <a:tc>
                  <a:txBody>
                    <a:bodyPr/>
                    <a:lstStyle/>
                    <a:p>
                      <a:pPr marL="0" marR="0" algn="just">
                        <a:lnSpc>
                          <a:spcPct val="115000"/>
                        </a:lnSpc>
                        <a:spcBef>
                          <a:spcPts val="0"/>
                        </a:spcBef>
                        <a:spcAft>
                          <a:spcPts val="1000"/>
                        </a:spcAft>
                      </a:pPr>
                      <a:r>
                        <a:rPr lang="en-US" sz="1800" dirty="0">
                          <a:effectLst/>
                        </a:rPr>
                        <a:t>Response Measure</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No down time</a:t>
                      </a:r>
                      <a:endParaRPr lang="en-US" sz="18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533400" y="1447800"/>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This system has two servers located at the head office server and POS terminal, if the failure occurs at head office server or the network; we need the system still available and working normal at the POS terminal.</a:t>
            </a:r>
            <a:endParaRPr kumimoji="0" lang="en-US"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MS Mincho" pitchFamily="49" charset="-128"/>
                <a:cs typeface="Arial" pitchFamily="34" charset="0"/>
              </a:rPr>
              <a:t>Example of Availability Attribute</a:t>
            </a:r>
            <a:r>
              <a:rPr kumimoji="0" lang="en-US"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 The temporary failure of the head office server, the POS terminal will be still working securely. The POST terminals can carry out the sales operation efficiently using locally stored data as much as possible.</a:t>
            </a:r>
            <a:endParaRPr kumimoji="0" lang="en-US"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64392951"/>
      </p:ext>
    </p:extLst>
  </p:cSld>
  <p:clrMapOvr>
    <a:masterClrMapping/>
  </p:clrMapOvr>
  <p:transition spd="med">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Project Strategy</a:t>
            </a:r>
            <a:endParaRPr lang="en-US" sz="1800" dirty="0"/>
          </a:p>
        </p:txBody>
      </p:sp>
      <p:sp>
        <p:nvSpPr>
          <p:cNvPr id="2" name="Rectangle 1"/>
          <p:cNvSpPr/>
          <p:nvPr/>
        </p:nvSpPr>
        <p:spPr>
          <a:xfrm>
            <a:off x="609600" y="1219200"/>
            <a:ext cx="8229600" cy="4801314"/>
          </a:xfrm>
          <a:prstGeom prst="rect">
            <a:avLst/>
          </a:prstGeom>
        </p:spPr>
        <p:txBody>
          <a:bodyPr wrap="square">
            <a:spAutoFit/>
          </a:bodyPr>
          <a:lstStyle/>
          <a:p>
            <a:r>
              <a:rPr lang="en-US" b="1" dirty="0"/>
              <a:t>Within 6 week, Team decided:</a:t>
            </a:r>
            <a:endParaRPr lang="en-US" dirty="0"/>
          </a:p>
          <a:p>
            <a:pPr lvl="0"/>
            <a:r>
              <a:rPr lang="en-US" dirty="0"/>
              <a:t>Choose basic function to deliver to customer:</a:t>
            </a:r>
          </a:p>
          <a:p>
            <a:pPr marL="742950" lvl="1" indent="-285750">
              <a:buFont typeface="Arial" pitchFamily="34" charset="0"/>
              <a:buChar char="•"/>
            </a:pPr>
            <a:r>
              <a:rPr lang="en-US" dirty="0"/>
              <a:t>Manage system</a:t>
            </a:r>
          </a:p>
          <a:p>
            <a:pPr marL="742950" lvl="1" indent="-285750">
              <a:buFont typeface="Arial" pitchFamily="34" charset="0"/>
              <a:buChar char="•"/>
            </a:pPr>
            <a:r>
              <a:rPr lang="en-US" dirty="0"/>
              <a:t>Manage Customer</a:t>
            </a:r>
          </a:p>
          <a:p>
            <a:pPr marL="742950" lvl="1" indent="-285750">
              <a:buFont typeface="Arial" pitchFamily="34" charset="0"/>
              <a:buChar char="•"/>
            </a:pPr>
            <a:r>
              <a:rPr lang="en-US" dirty="0"/>
              <a:t>Manage Product</a:t>
            </a:r>
          </a:p>
          <a:p>
            <a:pPr marL="742950" lvl="1" indent="-285750">
              <a:buFont typeface="Arial" pitchFamily="34" charset="0"/>
              <a:buChar char="•"/>
            </a:pPr>
            <a:r>
              <a:rPr lang="en-US" dirty="0"/>
              <a:t>Manage Categories</a:t>
            </a:r>
          </a:p>
          <a:p>
            <a:pPr marL="742950" lvl="1" indent="-285750">
              <a:buFont typeface="Arial" pitchFamily="34" charset="0"/>
              <a:buChar char="•"/>
            </a:pPr>
            <a:r>
              <a:rPr lang="en-US" dirty="0"/>
              <a:t>Manage Retail Store</a:t>
            </a:r>
          </a:p>
          <a:p>
            <a:pPr marL="742950" lvl="1" indent="-285750">
              <a:buFont typeface="Arial" pitchFamily="34" charset="0"/>
              <a:buChar char="•"/>
            </a:pPr>
            <a:r>
              <a:rPr lang="en-US" dirty="0"/>
              <a:t>Manage Record</a:t>
            </a:r>
          </a:p>
          <a:p>
            <a:pPr marL="742950" lvl="1" indent="-285750">
              <a:buFont typeface="Arial" pitchFamily="34" charset="0"/>
              <a:buChar char="•"/>
            </a:pPr>
            <a:r>
              <a:rPr lang="en-US" dirty="0"/>
              <a:t>Log in</a:t>
            </a:r>
          </a:p>
          <a:p>
            <a:pPr marL="742950" lvl="1" indent="-285750">
              <a:buFont typeface="Arial" pitchFamily="34" charset="0"/>
              <a:buChar char="•"/>
            </a:pPr>
            <a:r>
              <a:rPr lang="en-US" dirty="0"/>
              <a:t>Log out</a:t>
            </a:r>
          </a:p>
          <a:p>
            <a:pPr marL="742950" lvl="1" indent="-285750">
              <a:buFont typeface="Arial" pitchFamily="34" charset="0"/>
              <a:buChar char="•"/>
            </a:pPr>
            <a:r>
              <a:rPr lang="en-US" dirty="0"/>
              <a:t>Change password</a:t>
            </a:r>
          </a:p>
          <a:p>
            <a:r>
              <a:rPr lang="en-US" dirty="0"/>
              <a:t>Because this function is important function, easy to development and must have to operation Sales System of a retail chain using a loyalty card point </a:t>
            </a:r>
            <a:r>
              <a:rPr lang="en-US" dirty="0" smtClean="0"/>
              <a:t>system</a:t>
            </a:r>
          </a:p>
          <a:p>
            <a:endParaRPr lang="en-US" dirty="0"/>
          </a:p>
          <a:p>
            <a:pPr lvl="0"/>
            <a:r>
              <a:rPr lang="en-US" dirty="0"/>
              <a:t>Defer statistic function because this function do not so important, requirement about this function still not clear and hard to development</a:t>
            </a:r>
          </a:p>
        </p:txBody>
      </p:sp>
    </p:spTree>
    <p:extLst>
      <p:ext uri="{BB962C8B-B14F-4D97-AF65-F5344CB8AC3E}">
        <p14:creationId xmlns:p14="http://schemas.microsoft.com/office/powerpoint/2010/main" val="2664392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a:t>Contents</a:t>
            </a:r>
            <a:endParaRPr lang="en-US" sz="1800">
              <a:solidFill>
                <a:schemeClr val="accent1"/>
              </a:solidFill>
            </a:endParaRPr>
          </a:p>
        </p:txBody>
      </p:sp>
      <p:grpSp>
        <p:nvGrpSpPr>
          <p:cNvPr id="40963" name="Group 3"/>
          <p:cNvGrpSpPr>
            <a:grpSpLocks/>
          </p:cNvGrpSpPr>
          <p:nvPr/>
        </p:nvGrpSpPr>
        <p:grpSpPr bwMode="auto">
          <a:xfrm>
            <a:off x="1828800" y="17954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967" name="Group 7"/>
          <p:cNvGrpSpPr>
            <a:grpSpLocks/>
          </p:cNvGrpSpPr>
          <p:nvPr/>
        </p:nvGrpSpPr>
        <p:grpSpPr bwMode="auto">
          <a:xfrm>
            <a:off x="1828800" y="27098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71" name="Line 11"/>
          <p:cNvSpPr>
            <a:spLocks noChangeShapeType="1"/>
          </p:cNvSpPr>
          <p:nvPr/>
        </p:nvSpPr>
        <p:spPr bwMode="auto">
          <a:xfrm>
            <a:off x="2438400" y="24050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Text Box 12"/>
          <p:cNvSpPr txBox="1">
            <a:spLocks noChangeArrowheads="1"/>
          </p:cNvSpPr>
          <p:nvPr/>
        </p:nvSpPr>
        <p:spPr bwMode="auto">
          <a:xfrm>
            <a:off x="2667000" y="1871663"/>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dirty="0" smtClean="0"/>
              <a:t>Use-Case</a:t>
            </a:r>
            <a:endParaRPr lang="en-US" sz="2400" dirty="0"/>
          </a:p>
        </p:txBody>
      </p:sp>
      <p:sp>
        <p:nvSpPr>
          <p:cNvPr id="40973" name="Text Box 13"/>
          <p:cNvSpPr txBox="1">
            <a:spLocks noChangeArrowheads="1"/>
          </p:cNvSpPr>
          <p:nvPr/>
        </p:nvSpPr>
        <p:spPr bwMode="gray">
          <a:xfrm>
            <a:off x="2025650" y="1893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sp>
        <p:nvSpPr>
          <p:cNvPr id="40974" name="Line 14"/>
          <p:cNvSpPr>
            <a:spLocks noChangeShapeType="1"/>
          </p:cNvSpPr>
          <p:nvPr/>
        </p:nvSpPr>
        <p:spPr bwMode="auto">
          <a:xfrm>
            <a:off x="2438400" y="3319463"/>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Text Box 15"/>
          <p:cNvSpPr txBox="1">
            <a:spLocks noChangeArrowheads="1"/>
          </p:cNvSpPr>
          <p:nvPr/>
        </p:nvSpPr>
        <p:spPr bwMode="auto">
          <a:xfrm>
            <a:off x="2667000" y="2786063"/>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dirty="0" smtClean="0"/>
              <a:t>The Architectural Driver</a:t>
            </a:r>
            <a:endParaRPr lang="en-US" sz="2400" dirty="0"/>
          </a:p>
        </p:txBody>
      </p:sp>
      <p:sp>
        <p:nvSpPr>
          <p:cNvPr id="40976" name="Text Box 16"/>
          <p:cNvSpPr txBox="1">
            <a:spLocks noChangeArrowheads="1"/>
          </p:cNvSpPr>
          <p:nvPr/>
        </p:nvSpPr>
        <p:spPr bwMode="gray">
          <a:xfrm>
            <a:off x="2025650" y="28082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nvGrpSpPr>
          <p:cNvPr id="40977" name="Group 17"/>
          <p:cNvGrpSpPr>
            <a:grpSpLocks/>
          </p:cNvGrpSpPr>
          <p:nvPr/>
        </p:nvGrpSpPr>
        <p:grpSpPr bwMode="auto">
          <a:xfrm>
            <a:off x="1828800" y="36020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85" name="Line 25"/>
          <p:cNvSpPr>
            <a:spLocks noChangeShapeType="1"/>
          </p:cNvSpPr>
          <p:nvPr/>
        </p:nvSpPr>
        <p:spPr bwMode="auto">
          <a:xfrm>
            <a:off x="2438400" y="4211638"/>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6"/>
          <p:cNvSpPr txBox="1">
            <a:spLocks noChangeArrowheads="1"/>
          </p:cNvSpPr>
          <p:nvPr/>
        </p:nvSpPr>
        <p:spPr bwMode="auto">
          <a:xfrm>
            <a:off x="2667000" y="3678238"/>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dirty="0" smtClean="0"/>
              <a:t>Project Scope</a:t>
            </a:r>
            <a:endParaRPr lang="en-US" sz="2400" dirty="0"/>
          </a:p>
        </p:txBody>
      </p:sp>
      <p:sp>
        <p:nvSpPr>
          <p:cNvPr id="40987" name="Text Box 27"/>
          <p:cNvSpPr txBox="1">
            <a:spLocks noChangeArrowheads="1"/>
          </p:cNvSpPr>
          <p:nvPr/>
        </p:nvSpPr>
        <p:spPr bwMode="gray">
          <a:xfrm>
            <a:off x="2025650" y="3700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pic>
        <p:nvPicPr>
          <p:cNvPr id="34"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40963"/>
                                        </p:tgtEl>
                                        <p:attrNameLst>
                                          <p:attrName>style.visibility</p:attrName>
                                        </p:attrNameLst>
                                      </p:cBhvr>
                                      <p:to>
                                        <p:strVal val="visible"/>
                                      </p:to>
                                    </p:set>
                                    <p:anim calcmode="lin" valueType="num">
                                      <p:cBhvr>
                                        <p:cTn id="12" dur="750" fill="hold"/>
                                        <p:tgtEl>
                                          <p:spTgt spid="40963"/>
                                        </p:tgtEl>
                                        <p:attrNameLst>
                                          <p:attrName>ppt_w</p:attrName>
                                        </p:attrNameLst>
                                      </p:cBhvr>
                                      <p:tavLst>
                                        <p:tav tm="0">
                                          <p:val>
                                            <p:fltVal val="0"/>
                                          </p:val>
                                        </p:tav>
                                        <p:tav tm="100000">
                                          <p:val>
                                            <p:strVal val="#ppt_w"/>
                                          </p:val>
                                        </p:tav>
                                      </p:tavLst>
                                    </p:anim>
                                    <p:anim calcmode="lin" valueType="num">
                                      <p:cBhvr>
                                        <p:cTn id="13" dur="750" fill="hold"/>
                                        <p:tgtEl>
                                          <p:spTgt spid="40963"/>
                                        </p:tgtEl>
                                        <p:attrNameLst>
                                          <p:attrName>ppt_h</p:attrName>
                                        </p:attrNameLst>
                                      </p:cBhvr>
                                      <p:tavLst>
                                        <p:tav tm="0">
                                          <p:val>
                                            <p:fltVal val="0"/>
                                          </p:val>
                                        </p:tav>
                                        <p:tav tm="100000">
                                          <p:val>
                                            <p:strVal val="#ppt_h"/>
                                          </p:val>
                                        </p:tav>
                                      </p:tavLst>
                                    </p:anim>
                                    <p:animEffect transition="in" filter="fade">
                                      <p:cBhvr>
                                        <p:cTn id="14" dur="750"/>
                                        <p:tgtEl>
                                          <p:spTgt spid="40963"/>
                                        </p:tgtEl>
                                      </p:cBhvr>
                                    </p:animEffect>
                                  </p:childTnLst>
                                </p:cTn>
                              </p:par>
                              <p:par>
                                <p:cTn id="15" presetID="53" presetClass="entr" presetSubtype="16" fill="hold" nodeType="withEffect">
                                  <p:stCondLst>
                                    <p:cond delay="0"/>
                                  </p:stCondLst>
                                  <p:childTnLst>
                                    <p:set>
                                      <p:cBhvr>
                                        <p:cTn id="16" dur="1" fill="hold">
                                          <p:stCondLst>
                                            <p:cond delay="0"/>
                                          </p:stCondLst>
                                        </p:cTn>
                                        <p:tgtEl>
                                          <p:spTgt spid="40967"/>
                                        </p:tgtEl>
                                        <p:attrNameLst>
                                          <p:attrName>style.visibility</p:attrName>
                                        </p:attrNameLst>
                                      </p:cBhvr>
                                      <p:to>
                                        <p:strVal val="visible"/>
                                      </p:to>
                                    </p:set>
                                    <p:anim calcmode="lin" valueType="num">
                                      <p:cBhvr>
                                        <p:cTn id="17" dur="750" fill="hold"/>
                                        <p:tgtEl>
                                          <p:spTgt spid="40967"/>
                                        </p:tgtEl>
                                        <p:attrNameLst>
                                          <p:attrName>ppt_w</p:attrName>
                                        </p:attrNameLst>
                                      </p:cBhvr>
                                      <p:tavLst>
                                        <p:tav tm="0">
                                          <p:val>
                                            <p:fltVal val="0"/>
                                          </p:val>
                                        </p:tav>
                                        <p:tav tm="100000">
                                          <p:val>
                                            <p:strVal val="#ppt_w"/>
                                          </p:val>
                                        </p:tav>
                                      </p:tavLst>
                                    </p:anim>
                                    <p:anim calcmode="lin" valueType="num">
                                      <p:cBhvr>
                                        <p:cTn id="18" dur="750" fill="hold"/>
                                        <p:tgtEl>
                                          <p:spTgt spid="40967"/>
                                        </p:tgtEl>
                                        <p:attrNameLst>
                                          <p:attrName>ppt_h</p:attrName>
                                        </p:attrNameLst>
                                      </p:cBhvr>
                                      <p:tavLst>
                                        <p:tav tm="0">
                                          <p:val>
                                            <p:fltVal val="0"/>
                                          </p:val>
                                        </p:tav>
                                        <p:tav tm="100000">
                                          <p:val>
                                            <p:strVal val="#ppt_h"/>
                                          </p:val>
                                        </p:tav>
                                      </p:tavLst>
                                    </p:anim>
                                    <p:animEffect transition="in" filter="fade">
                                      <p:cBhvr>
                                        <p:cTn id="19" dur="750"/>
                                        <p:tgtEl>
                                          <p:spTgt spid="409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971"/>
                                        </p:tgtEl>
                                        <p:attrNameLst>
                                          <p:attrName>style.visibility</p:attrName>
                                        </p:attrNameLst>
                                      </p:cBhvr>
                                      <p:to>
                                        <p:strVal val="visible"/>
                                      </p:to>
                                    </p:set>
                                    <p:anim calcmode="lin" valueType="num">
                                      <p:cBhvr>
                                        <p:cTn id="22" dur="750" fill="hold"/>
                                        <p:tgtEl>
                                          <p:spTgt spid="40971"/>
                                        </p:tgtEl>
                                        <p:attrNameLst>
                                          <p:attrName>ppt_w</p:attrName>
                                        </p:attrNameLst>
                                      </p:cBhvr>
                                      <p:tavLst>
                                        <p:tav tm="0">
                                          <p:val>
                                            <p:fltVal val="0"/>
                                          </p:val>
                                        </p:tav>
                                        <p:tav tm="100000">
                                          <p:val>
                                            <p:strVal val="#ppt_w"/>
                                          </p:val>
                                        </p:tav>
                                      </p:tavLst>
                                    </p:anim>
                                    <p:anim calcmode="lin" valueType="num">
                                      <p:cBhvr>
                                        <p:cTn id="23" dur="750" fill="hold"/>
                                        <p:tgtEl>
                                          <p:spTgt spid="40971"/>
                                        </p:tgtEl>
                                        <p:attrNameLst>
                                          <p:attrName>ppt_h</p:attrName>
                                        </p:attrNameLst>
                                      </p:cBhvr>
                                      <p:tavLst>
                                        <p:tav tm="0">
                                          <p:val>
                                            <p:fltVal val="0"/>
                                          </p:val>
                                        </p:tav>
                                        <p:tav tm="100000">
                                          <p:val>
                                            <p:strVal val="#ppt_h"/>
                                          </p:val>
                                        </p:tav>
                                      </p:tavLst>
                                    </p:anim>
                                    <p:animEffect transition="in" filter="fade">
                                      <p:cBhvr>
                                        <p:cTn id="24" dur="750"/>
                                        <p:tgtEl>
                                          <p:spTgt spid="4097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0972"/>
                                        </p:tgtEl>
                                        <p:attrNameLst>
                                          <p:attrName>style.visibility</p:attrName>
                                        </p:attrNameLst>
                                      </p:cBhvr>
                                      <p:to>
                                        <p:strVal val="visible"/>
                                      </p:to>
                                    </p:set>
                                    <p:anim calcmode="lin" valueType="num">
                                      <p:cBhvr>
                                        <p:cTn id="27" dur="750" fill="hold"/>
                                        <p:tgtEl>
                                          <p:spTgt spid="40972"/>
                                        </p:tgtEl>
                                        <p:attrNameLst>
                                          <p:attrName>ppt_w</p:attrName>
                                        </p:attrNameLst>
                                      </p:cBhvr>
                                      <p:tavLst>
                                        <p:tav tm="0">
                                          <p:val>
                                            <p:fltVal val="0"/>
                                          </p:val>
                                        </p:tav>
                                        <p:tav tm="100000">
                                          <p:val>
                                            <p:strVal val="#ppt_w"/>
                                          </p:val>
                                        </p:tav>
                                      </p:tavLst>
                                    </p:anim>
                                    <p:anim calcmode="lin" valueType="num">
                                      <p:cBhvr>
                                        <p:cTn id="28" dur="750" fill="hold"/>
                                        <p:tgtEl>
                                          <p:spTgt spid="40972"/>
                                        </p:tgtEl>
                                        <p:attrNameLst>
                                          <p:attrName>ppt_h</p:attrName>
                                        </p:attrNameLst>
                                      </p:cBhvr>
                                      <p:tavLst>
                                        <p:tav tm="0">
                                          <p:val>
                                            <p:fltVal val="0"/>
                                          </p:val>
                                        </p:tav>
                                        <p:tav tm="100000">
                                          <p:val>
                                            <p:strVal val="#ppt_h"/>
                                          </p:val>
                                        </p:tav>
                                      </p:tavLst>
                                    </p:anim>
                                    <p:animEffect transition="in" filter="fade">
                                      <p:cBhvr>
                                        <p:cTn id="29" dur="750"/>
                                        <p:tgtEl>
                                          <p:spTgt spid="409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0973"/>
                                        </p:tgtEl>
                                        <p:attrNameLst>
                                          <p:attrName>style.visibility</p:attrName>
                                        </p:attrNameLst>
                                      </p:cBhvr>
                                      <p:to>
                                        <p:strVal val="visible"/>
                                      </p:to>
                                    </p:set>
                                    <p:anim calcmode="lin" valueType="num">
                                      <p:cBhvr>
                                        <p:cTn id="32" dur="750" fill="hold"/>
                                        <p:tgtEl>
                                          <p:spTgt spid="40973"/>
                                        </p:tgtEl>
                                        <p:attrNameLst>
                                          <p:attrName>ppt_w</p:attrName>
                                        </p:attrNameLst>
                                      </p:cBhvr>
                                      <p:tavLst>
                                        <p:tav tm="0">
                                          <p:val>
                                            <p:fltVal val="0"/>
                                          </p:val>
                                        </p:tav>
                                        <p:tav tm="100000">
                                          <p:val>
                                            <p:strVal val="#ppt_w"/>
                                          </p:val>
                                        </p:tav>
                                      </p:tavLst>
                                    </p:anim>
                                    <p:anim calcmode="lin" valueType="num">
                                      <p:cBhvr>
                                        <p:cTn id="33" dur="750" fill="hold"/>
                                        <p:tgtEl>
                                          <p:spTgt spid="40973"/>
                                        </p:tgtEl>
                                        <p:attrNameLst>
                                          <p:attrName>ppt_h</p:attrName>
                                        </p:attrNameLst>
                                      </p:cBhvr>
                                      <p:tavLst>
                                        <p:tav tm="0">
                                          <p:val>
                                            <p:fltVal val="0"/>
                                          </p:val>
                                        </p:tav>
                                        <p:tav tm="100000">
                                          <p:val>
                                            <p:strVal val="#ppt_h"/>
                                          </p:val>
                                        </p:tav>
                                      </p:tavLst>
                                    </p:anim>
                                    <p:animEffect transition="in" filter="fade">
                                      <p:cBhvr>
                                        <p:cTn id="34" dur="750"/>
                                        <p:tgtEl>
                                          <p:spTgt spid="4097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0974"/>
                                        </p:tgtEl>
                                        <p:attrNameLst>
                                          <p:attrName>style.visibility</p:attrName>
                                        </p:attrNameLst>
                                      </p:cBhvr>
                                      <p:to>
                                        <p:strVal val="visible"/>
                                      </p:to>
                                    </p:set>
                                    <p:anim calcmode="lin" valueType="num">
                                      <p:cBhvr>
                                        <p:cTn id="37" dur="750" fill="hold"/>
                                        <p:tgtEl>
                                          <p:spTgt spid="40974"/>
                                        </p:tgtEl>
                                        <p:attrNameLst>
                                          <p:attrName>ppt_w</p:attrName>
                                        </p:attrNameLst>
                                      </p:cBhvr>
                                      <p:tavLst>
                                        <p:tav tm="0">
                                          <p:val>
                                            <p:fltVal val="0"/>
                                          </p:val>
                                        </p:tav>
                                        <p:tav tm="100000">
                                          <p:val>
                                            <p:strVal val="#ppt_w"/>
                                          </p:val>
                                        </p:tav>
                                      </p:tavLst>
                                    </p:anim>
                                    <p:anim calcmode="lin" valueType="num">
                                      <p:cBhvr>
                                        <p:cTn id="38" dur="750" fill="hold"/>
                                        <p:tgtEl>
                                          <p:spTgt spid="40974"/>
                                        </p:tgtEl>
                                        <p:attrNameLst>
                                          <p:attrName>ppt_h</p:attrName>
                                        </p:attrNameLst>
                                      </p:cBhvr>
                                      <p:tavLst>
                                        <p:tav tm="0">
                                          <p:val>
                                            <p:fltVal val="0"/>
                                          </p:val>
                                        </p:tav>
                                        <p:tav tm="100000">
                                          <p:val>
                                            <p:strVal val="#ppt_h"/>
                                          </p:val>
                                        </p:tav>
                                      </p:tavLst>
                                    </p:anim>
                                    <p:animEffect transition="in" filter="fade">
                                      <p:cBhvr>
                                        <p:cTn id="39" dur="750"/>
                                        <p:tgtEl>
                                          <p:spTgt spid="4097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0975"/>
                                        </p:tgtEl>
                                        <p:attrNameLst>
                                          <p:attrName>style.visibility</p:attrName>
                                        </p:attrNameLst>
                                      </p:cBhvr>
                                      <p:to>
                                        <p:strVal val="visible"/>
                                      </p:to>
                                    </p:set>
                                    <p:anim calcmode="lin" valueType="num">
                                      <p:cBhvr>
                                        <p:cTn id="42" dur="750" fill="hold"/>
                                        <p:tgtEl>
                                          <p:spTgt spid="40975"/>
                                        </p:tgtEl>
                                        <p:attrNameLst>
                                          <p:attrName>ppt_w</p:attrName>
                                        </p:attrNameLst>
                                      </p:cBhvr>
                                      <p:tavLst>
                                        <p:tav tm="0">
                                          <p:val>
                                            <p:fltVal val="0"/>
                                          </p:val>
                                        </p:tav>
                                        <p:tav tm="100000">
                                          <p:val>
                                            <p:strVal val="#ppt_w"/>
                                          </p:val>
                                        </p:tav>
                                      </p:tavLst>
                                    </p:anim>
                                    <p:anim calcmode="lin" valueType="num">
                                      <p:cBhvr>
                                        <p:cTn id="43" dur="750" fill="hold"/>
                                        <p:tgtEl>
                                          <p:spTgt spid="40975"/>
                                        </p:tgtEl>
                                        <p:attrNameLst>
                                          <p:attrName>ppt_h</p:attrName>
                                        </p:attrNameLst>
                                      </p:cBhvr>
                                      <p:tavLst>
                                        <p:tav tm="0">
                                          <p:val>
                                            <p:fltVal val="0"/>
                                          </p:val>
                                        </p:tav>
                                        <p:tav tm="100000">
                                          <p:val>
                                            <p:strVal val="#ppt_h"/>
                                          </p:val>
                                        </p:tav>
                                      </p:tavLst>
                                    </p:anim>
                                    <p:animEffect transition="in" filter="fade">
                                      <p:cBhvr>
                                        <p:cTn id="44" dur="750"/>
                                        <p:tgtEl>
                                          <p:spTgt spid="4097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0976"/>
                                        </p:tgtEl>
                                        <p:attrNameLst>
                                          <p:attrName>style.visibility</p:attrName>
                                        </p:attrNameLst>
                                      </p:cBhvr>
                                      <p:to>
                                        <p:strVal val="visible"/>
                                      </p:to>
                                    </p:set>
                                    <p:anim calcmode="lin" valueType="num">
                                      <p:cBhvr>
                                        <p:cTn id="47" dur="750" fill="hold"/>
                                        <p:tgtEl>
                                          <p:spTgt spid="40976"/>
                                        </p:tgtEl>
                                        <p:attrNameLst>
                                          <p:attrName>ppt_w</p:attrName>
                                        </p:attrNameLst>
                                      </p:cBhvr>
                                      <p:tavLst>
                                        <p:tav tm="0">
                                          <p:val>
                                            <p:fltVal val="0"/>
                                          </p:val>
                                        </p:tav>
                                        <p:tav tm="100000">
                                          <p:val>
                                            <p:strVal val="#ppt_w"/>
                                          </p:val>
                                        </p:tav>
                                      </p:tavLst>
                                    </p:anim>
                                    <p:anim calcmode="lin" valueType="num">
                                      <p:cBhvr>
                                        <p:cTn id="48" dur="750" fill="hold"/>
                                        <p:tgtEl>
                                          <p:spTgt spid="40976"/>
                                        </p:tgtEl>
                                        <p:attrNameLst>
                                          <p:attrName>ppt_h</p:attrName>
                                        </p:attrNameLst>
                                      </p:cBhvr>
                                      <p:tavLst>
                                        <p:tav tm="0">
                                          <p:val>
                                            <p:fltVal val="0"/>
                                          </p:val>
                                        </p:tav>
                                        <p:tav tm="100000">
                                          <p:val>
                                            <p:strVal val="#ppt_h"/>
                                          </p:val>
                                        </p:tav>
                                      </p:tavLst>
                                    </p:anim>
                                    <p:animEffect transition="in" filter="fade">
                                      <p:cBhvr>
                                        <p:cTn id="49" dur="750"/>
                                        <p:tgtEl>
                                          <p:spTgt spid="40976"/>
                                        </p:tgtEl>
                                      </p:cBhvr>
                                    </p:animEffect>
                                  </p:childTnLst>
                                </p:cTn>
                              </p:par>
                              <p:par>
                                <p:cTn id="50" presetID="53" presetClass="entr" presetSubtype="16" fill="hold" nodeType="withEffect">
                                  <p:stCondLst>
                                    <p:cond delay="0"/>
                                  </p:stCondLst>
                                  <p:childTnLst>
                                    <p:set>
                                      <p:cBhvr>
                                        <p:cTn id="51" dur="1" fill="hold">
                                          <p:stCondLst>
                                            <p:cond delay="0"/>
                                          </p:stCondLst>
                                        </p:cTn>
                                        <p:tgtEl>
                                          <p:spTgt spid="40977"/>
                                        </p:tgtEl>
                                        <p:attrNameLst>
                                          <p:attrName>style.visibility</p:attrName>
                                        </p:attrNameLst>
                                      </p:cBhvr>
                                      <p:to>
                                        <p:strVal val="visible"/>
                                      </p:to>
                                    </p:set>
                                    <p:anim calcmode="lin" valueType="num">
                                      <p:cBhvr>
                                        <p:cTn id="52" dur="750" fill="hold"/>
                                        <p:tgtEl>
                                          <p:spTgt spid="40977"/>
                                        </p:tgtEl>
                                        <p:attrNameLst>
                                          <p:attrName>ppt_w</p:attrName>
                                        </p:attrNameLst>
                                      </p:cBhvr>
                                      <p:tavLst>
                                        <p:tav tm="0">
                                          <p:val>
                                            <p:fltVal val="0"/>
                                          </p:val>
                                        </p:tav>
                                        <p:tav tm="100000">
                                          <p:val>
                                            <p:strVal val="#ppt_w"/>
                                          </p:val>
                                        </p:tav>
                                      </p:tavLst>
                                    </p:anim>
                                    <p:anim calcmode="lin" valueType="num">
                                      <p:cBhvr>
                                        <p:cTn id="53" dur="750" fill="hold"/>
                                        <p:tgtEl>
                                          <p:spTgt spid="40977"/>
                                        </p:tgtEl>
                                        <p:attrNameLst>
                                          <p:attrName>ppt_h</p:attrName>
                                        </p:attrNameLst>
                                      </p:cBhvr>
                                      <p:tavLst>
                                        <p:tav tm="0">
                                          <p:val>
                                            <p:fltVal val="0"/>
                                          </p:val>
                                        </p:tav>
                                        <p:tav tm="100000">
                                          <p:val>
                                            <p:strVal val="#ppt_h"/>
                                          </p:val>
                                        </p:tav>
                                      </p:tavLst>
                                    </p:anim>
                                    <p:animEffect transition="in" filter="fade">
                                      <p:cBhvr>
                                        <p:cTn id="54" dur="750"/>
                                        <p:tgtEl>
                                          <p:spTgt spid="4097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0985"/>
                                        </p:tgtEl>
                                        <p:attrNameLst>
                                          <p:attrName>style.visibility</p:attrName>
                                        </p:attrNameLst>
                                      </p:cBhvr>
                                      <p:to>
                                        <p:strVal val="visible"/>
                                      </p:to>
                                    </p:set>
                                    <p:anim calcmode="lin" valueType="num">
                                      <p:cBhvr>
                                        <p:cTn id="57" dur="750" fill="hold"/>
                                        <p:tgtEl>
                                          <p:spTgt spid="40985"/>
                                        </p:tgtEl>
                                        <p:attrNameLst>
                                          <p:attrName>ppt_w</p:attrName>
                                        </p:attrNameLst>
                                      </p:cBhvr>
                                      <p:tavLst>
                                        <p:tav tm="0">
                                          <p:val>
                                            <p:fltVal val="0"/>
                                          </p:val>
                                        </p:tav>
                                        <p:tav tm="100000">
                                          <p:val>
                                            <p:strVal val="#ppt_w"/>
                                          </p:val>
                                        </p:tav>
                                      </p:tavLst>
                                    </p:anim>
                                    <p:anim calcmode="lin" valueType="num">
                                      <p:cBhvr>
                                        <p:cTn id="58" dur="750" fill="hold"/>
                                        <p:tgtEl>
                                          <p:spTgt spid="40985"/>
                                        </p:tgtEl>
                                        <p:attrNameLst>
                                          <p:attrName>ppt_h</p:attrName>
                                        </p:attrNameLst>
                                      </p:cBhvr>
                                      <p:tavLst>
                                        <p:tav tm="0">
                                          <p:val>
                                            <p:fltVal val="0"/>
                                          </p:val>
                                        </p:tav>
                                        <p:tav tm="100000">
                                          <p:val>
                                            <p:strVal val="#ppt_h"/>
                                          </p:val>
                                        </p:tav>
                                      </p:tavLst>
                                    </p:anim>
                                    <p:animEffect transition="in" filter="fade">
                                      <p:cBhvr>
                                        <p:cTn id="59" dur="750"/>
                                        <p:tgtEl>
                                          <p:spTgt spid="4098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0986"/>
                                        </p:tgtEl>
                                        <p:attrNameLst>
                                          <p:attrName>style.visibility</p:attrName>
                                        </p:attrNameLst>
                                      </p:cBhvr>
                                      <p:to>
                                        <p:strVal val="visible"/>
                                      </p:to>
                                    </p:set>
                                    <p:anim calcmode="lin" valueType="num">
                                      <p:cBhvr>
                                        <p:cTn id="62" dur="750" fill="hold"/>
                                        <p:tgtEl>
                                          <p:spTgt spid="40986"/>
                                        </p:tgtEl>
                                        <p:attrNameLst>
                                          <p:attrName>ppt_w</p:attrName>
                                        </p:attrNameLst>
                                      </p:cBhvr>
                                      <p:tavLst>
                                        <p:tav tm="0">
                                          <p:val>
                                            <p:fltVal val="0"/>
                                          </p:val>
                                        </p:tav>
                                        <p:tav tm="100000">
                                          <p:val>
                                            <p:strVal val="#ppt_w"/>
                                          </p:val>
                                        </p:tav>
                                      </p:tavLst>
                                    </p:anim>
                                    <p:anim calcmode="lin" valueType="num">
                                      <p:cBhvr>
                                        <p:cTn id="63" dur="750" fill="hold"/>
                                        <p:tgtEl>
                                          <p:spTgt spid="40986"/>
                                        </p:tgtEl>
                                        <p:attrNameLst>
                                          <p:attrName>ppt_h</p:attrName>
                                        </p:attrNameLst>
                                      </p:cBhvr>
                                      <p:tavLst>
                                        <p:tav tm="0">
                                          <p:val>
                                            <p:fltVal val="0"/>
                                          </p:val>
                                        </p:tav>
                                        <p:tav tm="100000">
                                          <p:val>
                                            <p:strVal val="#ppt_h"/>
                                          </p:val>
                                        </p:tav>
                                      </p:tavLst>
                                    </p:anim>
                                    <p:animEffect transition="in" filter="fade">
                                      <p:cBhvr>
                                        <p:cTn id="64" dur="750"/>
                                        <p:tgtEl>
                                          <p:spTgt spid="4098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0987"/>
                                        </p:tgtEl>
                                        <p:attrNameLst>
                                          <p:attrName>style.visibility</p:attrName>
                                        </p:attrNameLst>
                                      </p:cBhvr>
                                      <p:to>
                                        <p:strVal val="visible"/>
                                      </p:to>
                                    </p:set>
                                    <p:anim calcmode="lin" valueType="num">
                                      <p:cBhvr>
                                        <p:cTn id="67" dur="750" fill="hold"/>
                                        <p:tgtEl>
                                          <p:spTgt spid="40987"/>
                                        </p:tgtEl>
                                        <p:attrNameLst>
                                          <p:attrName>ppt_w</p:attrName>
                                        </p:attrNameLst>
                                      </p:cBhvr>
                                      <p:tavLst>
                                        <p:tav tm="0">
                                          <p:val>
                                            <p:fltVal val="0"/>
                                          </p:val>
                                        </p:tav>
                                        <p:tav tm="100000">
                                          <p:val>
                                            <p:strVal val="#ppt_w"/>
                                          </p:val>
                                        </p:tav>
                                      </p:tavLst>
                                    </p:anim>
                                    <p:anim calcmode="lin" valueType="num">
                                      <p:cBhvr>
                                        <p:cTn id="68" dur="750" fill="hold"/>
                                        <p:tgtEl>
                                          <p:spTgt spid="40987"/>
                                        </p:tgtEl>
                                        <p:attrNameLst>
                                          <p:attrName>ppt_h</p:attrName>
                                        </p:attrNameLst>
                                      </p:cBhvr>
                                      <p:tavLst>
                                        <p:tav tm="0">
                                          <p:val>
                                            <p:fltVal val="0"/>
                                          </p:val>
                                        </p:tav>
                                        <p:tav tm="100000">
                                          <p:val>
                                            <p:strVal val="#ppt_h"/>
                                          </p:val>
                                        </p:tav>
                                      </p:tavLst>
                                    </p:anim>
                                    <p:animEffect transition="in" filter="fade">
                                      <p:cBhvr>
                                        <p:cTn id="69" dur="750"/>
                                        <p:tgtEl>
                                          <p:spTgt spid="4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animBg="1"/>
      <p:bldP spid="40972" grpId="0"/>
      <p:bldP spid="40973" grpId="0"/>
      <p:bldP spid="40974" grpId="0" animBg="1"/>
      <p:bldP spid="40975" grpId="0"/>
      <p:bldP spid="40976" grpId="0"/>
      <p:bldP spid="40985" grpId="0" animBg="1"/>
      <p:bldP spid="40986" grpId="0"/>
      <p:bldP spid="409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Mile-Stone</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3777431496"/>
              </p:ext>
            </p:extLst>
          </p:nvPr>
        </p:nvGraphicFramePr>
        <p:xfrm>
          <a:off x="228600" y="838200"/>
          <a:ext cx="8839200" cy="5638798"/>
        </p:xfrm>
        <a:graphic>
          <a:graphicData uri="http://schemas.openxmlformats.org/drawingml/2006/table">
            <a:tbl>
              <a:tblPr firstRow="1" firstCol="1" bandRow="1">
                <a:tableStyleId>{5C22544A-7EE6-4342-B048-85BDC9FD1C3A}</a:tableStyleId>
              </a:tblPr>
              <a:tblGrid>
                <a:gridCol w="1371600"/>
                <a:gridCol w="1905000"/>
                <a:gridCol w="3352800"/>
                <a:gridCol w="2209800"/>
              </a:tblGrid>
              <a:tr h="344283">
                <a:tc>
                  <a:txBody>
                    <a:bodyPr/>
                    <a:lstStyle/>
                    <a:p>
                      <a:pPr marL="0" marR="0" algn="just">
                        <a:lnSpc>
                          <a:spcPct val="115000"/>
                        </a:lnSpc>
                        <a:spcBef>
                          <a:spcPts val="0"/>
                        </a:spcBef>
                        <a:spcAft>
                          <a:spcPts val="1000"/>
                        </a:spcAft>
                      </a:pPr>
                      <a:r>
                        <a:rPr lang="en-US" sz="1800" dirty="0">
                          <a:effectLst/>
                        </a:rPr>
                        <a:t>ID</a:t>
                      </a:r>
                      <a:endParaRPr lang="en-US" sz="1800" dirty="0">
                        <a:effectLst/>
                        <a:latin typeface="Calibri"/>
                        <a:ea typeface="Calibri"/>
                        <a:cs typeface="Times New Roman"/>
                      </a:endParaRPr>
                    </a:p>
                  </a:txBody>
                  <a:tcPr marL="68580" marR="68580" marT="0" marB="0"/>
                </a:tc>
                <a:tc>
                  <a:txBody>
                    <a:bodyPr/>
                    <a:lstStyle/>
                    <a:p>
                      <a:endParaRPr lang="en-US" sz="1800">
                        <a:effectLst/>
                        <a:latin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Task</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Mile-stone</a:t>
                      </a:r>
                      <a:endParaRPr lang="en-US" sz="1800">
                        <a:effectLst/>
                        <a:latin typeface="Calibri"/>
                        <a:ea typeface="Calibri"/>
                        <a:cs typeface="Times New Roman"/>
                      </a:endParaRPr>
                    </a:p>
                  </a:txBody>
                  <a:tcPr marL="68580" marR="68580" marT="0" marB="0"/>
                </a:tc>
              </a:tr>
              <a:tr h="344283">
                <a:tc rowSpan="3">
                  <a:txBody>
                    <a:bodyPr/>
                    <a:lstStyle/>
                    <a:p>
                      <a:pPr marL="0" marR="0" algn="ctr">
                        <a:lnSpc>
                          <a:spcPct val="115000"/>
                        </a:lnSpc>
                        <a:spcBef>
                          <a:spcPts val="0"/>
                        </a:spcBef>
                        <a:spcAft>
                          <a:spcPts val="1000"/>
                        </a:spcAft>
                      </a:pPr>
                      <a:r>
                        <a:rPr lang="en-US" sz="1800" dirty="0">
                          <a:effectLst/>
                        </a:rPr>
                        <a:t>1</a:t>
                      </a:r>
                      <a:endParaRPr lang="en-US" sz="1800" dirty="0">
                        <a:effectLst/>
                        <a:latin typeface="Calibri"/>
                        <a:ea typeface="Calibri"/>
                        <a:cs typeface="Times New Roman"/>
                      </a:endParaRPr>
                    </a:p>
                  </a:txBody>
                  <a:tcPr marL="68580" marR="68580" marT="0" marB="0" anchor="ctr"/>
                </a:tc>
                <a:tc rowSpan="3">
                  <a:txBody>
                    <a:bodyPr/>
                    <a:lstStyle/>
                    <a:p>
                      <a:pPr marL="0" marR="0" algn="ctr">
                        <a:lnSpc>
                          <a:spcPct val="115000"/>
                        </a:lnSpc>
                        <a:spcBef>
                          <a:spcPts val="0"/>
                        </a:spcBef>
                        <a:spcAft>
                          <a:spcPts val="1000"/>
                        </a:spcAft>
                      </a:pPr>
                      <a:r>
                        <a:rPr lang="en-US" sz="1800" dirty="0">
                          <a:effectLst/>
                        </a:rPr>
                        <a:t>RE</a:t>
                      </a:r>
                      <a:endParaRPr lang="en-US" sz="1800" dirty="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800">
                          <a:effectLst/>
                        </a:rPr>
                        <a:t>Propose</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10-3-2012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a:effectLst/>
                        </a:rPr>
                        <a:t>Concept Of Operation</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13-3-2012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a:effectLst/>
                        </a:rPr>
                        <a:t>SRS, Test plan</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17-3-2012</a:t>
                      </a:r>
                      <a:endParaRPr lang="en-US" sz="1800">
                        <a:effectLst/>
                        <a:latin typeface="Calibri"/>
                        <a:ea typeface="Calibri"/>
                        <a:cs typeface="Times New Roman"/>
                      </a:endParaRPr>
                    </a:p>
                  </a:txBody>
                  <a:tcPr marL="68580" marR="68580" marT="0" marB="0"/>
                </a:tc>
              </a:tr>
              <a:tr h="344283">
                <a:tc rowSpan="2">
                  <a:txBody>
                    <a:bodyPr/>
                    <a:lstStyle/>
                    <a:p>
                      <a:pPr marL="0" marR="0" algn="ctr">
                        <a:lnSpc>
                          <a:spcPct val="115000"/>
                        </a:lnSpc>
                        <a:spcBef>
                          <a:spcPts val="0"/>
                        </a:spcBef>
                        <a:spcAft>
                          <a:spcPts val="1000"/>
                        </a:spcAft>
                      </a:pPr>
                      <a:r>
                        <a:rPr lang="en-US" sz="1800" dirty="0">
                          <a:effectLst/>
                        </a:rPr>
                        <a:t>2</a:t>
                      </a:r>
                      <a:endParaRPr lang="en-US" sz="1800" dirty="0">
                        <a:effectLst/>
                        <a:latin typeface="Calibri"/>
                        <a:ea typeface="Calibri"/>
                        <a:cs typeface="Times New Roman"/>
                      </a:endParaRPr>
                    </a:p>
                  </a:txBody>
                  <a:tcPr marL="68580" marR="68580" marT="0" marB="0" anchor="ctr"/>
                </a:tc>
                <a:tc rowSpan="2">
                  <a:txBody>
                    <a:bodyPr/>
                    <a:lstStyle/>
                    <a:p>
                      <a:pPr marL="0" marR="0" algn="ctr">
                        <a:lnSpc>
                          <a:spcPct val="115000"/>
                        </a:lnSpc>
                        <a:spcBef>
                          <a:spcPts val="0"/>
                        </a:spcBef>
                        <a:spcAft>
                          <a:spcPts val="1000"/>
                        </a:spcAft>
                      </a:pPr>
                      <a:r>
                        <a:rPr lang="en-US" sz="1800">
                          <a:effectLst/>
                        </a:rPr>
                        <a:t>Design</a:t>
                      </a:r>
                      <a:endParaRPr lang="en-US" sz="18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800" dirty="0">
                          <a:effectLst/>
                        </a:rPr>
                        <a:t>Architect Design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24-3-2012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Detail Design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28-3-2012</a:t>
                      </a:r>
                      <a:endParaRPr lang="en-US" sz="1800">
                        <a:effectLst/>
                        <a:latin typeface="Calibri"/>
                        <a:ea typeface="Calibri"/>
                        <a:cs typeface="Times New Roman"/>
                      </a:endParaRPr>
                    </a:p>
                  </a:txBody>
                  <a:tcPr marL="68580" marR="68580" marT="0" marB="0"/>
                </a:tc>
              </a:tr>
              <a:tr h="344283">
                <a:tc rowSpan="7">
                  <a:txBody>
                    <a:bodyPr/>
                    <a:lstStyle/>
                    <a:p>
                      <a:pPr marL="0" marR="0" algn="ctr">
                        <a:lnSpc>
                          <a:spcPct val="115000"/>
                        </a:lnSpc>
                        <a:spcBef>
                          <a:spcPts val="0"/>
                        </a:spcBef>
                        <a:spcAft>
                          <a:spcPts val="1000"/>
                        </a:spcAft>
                      </a:pPr>
                      <a:r>
                        <a:rPr lang="en-US" sz="1800">
                          <a:effectLst/>
                        </a:rPr>
                        <a:t>3</a:t>
                      </a:r>
                      <a:endParaRPr lang="en-US" sz="1800">
                        <a:effectLst/>
                        <a:latin typeface="Calibri"/>
                        <a:ea typeface="Calibri"/>
                        <a:cs typeface="Times New Roman"/>
                      </a:endParaRPr>
                    </a:p>
                  </a:txBody>
                  <a:tcPr marL="68580" marR="68580" marT="0" marB="0" anchor="ctr"/>
                </a:tc>
                <a:tc rowSpan="7">
                  <a:txBody>
                    <a:bodyPr/>
                    <a:lstStyle/>
                    <a:p>
                      <a:pPr marL="0" marR="0" algn="ctr">
                        <a:lnSpc>
                          <a:spcPct val="115000"/>
                        </a:lnSpc>
                        <a:spcBef>
                          <a:spcPts val="0"/>
                        </a:spcBef>
                        <a:spcAft>
                          <a:spcPts val="1000"/>
                        </a:spcAft>
                      </a:pPr>
                      <a:r>
                        <a:rPr lang="en-US" sz="1800">
                          <a:effectLst/>
                        </a:rPr>
                        <a:t>Implement</a:t>
                      </a:r>
                      <a:endParaRPr lang="en-US" sz="18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800" dirty="0">
                          <a:effectLst/>
                        </a:rPr>
                        <a:t>Manage System</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29-3-2012</a:t>
                      </a:r>
                      <a:endParaRPr lang="en-US" sz="1800">
                        <a:effectLst/>
                        <a:latin typeface="Calibri"/>
                        <a:ea typeface="Calibri"/>
                        <a:cs typeface="Times New Roman"/>
                      </a:endParaRPr>
                    </a:p>
                  </a:txBody>
                  <a:tcPr marL="68580" marR="68580" marT="0" marB="0"/>
                </a:tc>
              </a:tr>
              <a:tr h="395461">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Manage Customers</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30-3-2012</a:t>
                      </a:r>
                      <a:endParaRPr lang="en-US" sz="1800">
                        <a:effectLst/>
                        <a:latin typeface="Calibri"/>
                        <a:ea typeface="Calibri"/>
                        <a:cs typeface="Times New Roman"/>
                      </a:endParaRPr>
                    </a:p>
                  </a:txBody>
                  <a:tcPr marL="68580" marR="68580" marT="0" marB="0"/>
                </a:tc>
              </a:tr>
              <a:tr h="364056">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Manage Products</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1-4-2012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Manage Categories</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2-4-2012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Manage Retail Store</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3-4-2012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Manage Records</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4-4-2012</a:t>
                      </a:r>
                      <a:endParaRPr lang="en-US" sz="1800">
                        <a:effectLst/>
                        <a:latin typeface="Calibri"/>
                        <a:ea typeface="Calibri"/>
                        <a:cs typeface="Times New Roman"/>
                      </a:endParaRPr>
                    </a:p>
                  </a:txBody>
                  <a:tcPr marL="68580" marR="68580" marT="0" marB="0"/>
                </a:tc>
              </a:tr>
              <a:tr h="344283">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Product - Version 1</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a:effectLst/>
                        </a:rPr>
                        <a:t>5-4-2012</a:t>
                      </a:r>
                      <a:endParaRPr lang="en-US" sz="1800">
                        <a:effectLst/>
                        <a:latin typeface="Calibri"/>
                        <a:ea typeface="Calibri"/>
                        <a:cs typeface="Times New Roman"/>
                      </a:endParaRPr>
                    </a:p>
                  </a:txBody>
                  <a:tcPr marL="68580" marR="68580" marT="0" marB="0"/>
                </a:tc>
              </a:tr>
              <a:tr h="364056">
                <a:tc rowSpan="2">
                  <a:txBody>
                    <a:bodyPr/>
                    <a:lstStyle/>
                    <a:p>
                      <a:pPr marL="0" marR="0" algn="ctr">
                        <a:lnSpc>
                          <a:spcPct val="115000"/>
                        </a:lnSpc>
                        <a:spcBef>
                          <a:spcPts val="0"/>
                        </a:spcBef>
                        <a:spcAft>
                          <a:spcPts val="1000"/>
                        </a:spcAft>
                      </a:pPr>
                      <a:r>
                        <a:rPr lang="en-US" sz="1800">
                          <a:effectLst/>
                        </a:rPr>
                        <a:t>4</a:t>
                      </a:r>
                      <a:endParaRPr lang="en-US" sz="1800">
                        <a:effectLst/>
                        <a:latin typeface="Calibri"/>
                        <a:ea typeface="Calibri"/>
                        <a:cs typeface="Times New Roman"/>
                      </a:endParaRPr>
                    </a:p>
                  </a:txBody>
                  <a:tcPr marL="68580" marR="68580" marT="0" marB="0" anchor="ctr"/>
                </a:tc>
                <a:tc rowSpan="2">
                  <a:txBody>
                    <a:bodyPr/>
                    <a:lstStyle/>
                    <a:p>
                      <a:pPr marL="0" marR="0" algn="ctr">
                        <a:lnSpc>
                          <a:spcPct val="115000"/>
                        </a:lnSpc>
                        <a:spcBef>
                          <a:spcPts val="0"/>
                        </a:spcBef>
                        <a:spcAft>
                          <a:spcPts val="1000"/>
                        </a:spcAft>
                      </a:pPr>
                      <a:r>
                        <a:rPr lang="en-US" sz="1800">
                          <a:effectLst/>
                        </a:rPr>
                        <a:t>Test</a:t>
                      </a:r>
                      <a:endParaRPr lang="en-US" sz="18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800" dirty="0">
                          <a:effectLst/>
                        </a:rPr>
                        <a:t>Unit test</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smtClean="0">
                          <a:effectLst/>
                        </a:rPr>
                        <a:t>11-4-2012</a:t>
                      </a:r>
                      <a:endParaRPr lang="en-US" sz="1800" dirty="0">
                        <a:effectLst/>
                        <a:latin typeface="Calibri"/>
                        <a:ea typeface="Calibri"/>
                        <a:cs typeface="Times New Roman"/>
                      </a:endParaRPr>
                    </a:p>
                  </a:txBody>
                  <a:tcPr marL="68580" marR="68580" marT="0" marB="0"/>
                </a:tc>
              </a:tr>
              <a:tr h="364056">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1000"/>
                        </a:spcAft>
                      </a:pPr>
                      <a:r>
                        <a:rPr lang="en-US" sz="1800" dirty="0">
                          <a:effectLst/>
                        </a:rPr>
                        <a:t>System test</a:t>
                      </a:r>
                      <a:endParaRPr lang="en-US" sz="18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smtClean="0">
                          <a:effectLst/>
                        </a:rPr>
                        <a:t>16-4-2012</a:t>
                      </a:r>
                      <a:endParaRPr lang="en-US" sz="1800" dirty="0">
                        <a:effectLst/>
                        <a:latin typeface="Calibri"/>
                        <a:ea typeface="Calibri"/>
                        <a:cs typeface="Times New Roman"/>
                      </a:endParaRPr>
                    </a:p>
                  </a:txBody>
                  <a:tcPr marL="68580" marR="68580" marT="0" marB="0"/>
                </a:tc>
              </a:tr>
              <a:tr h="364056">
                <a:tc>
                  <a:txBody>
                    <a:bodyPr/>
                    <a:lstStyle/>
                    <a:p>
                      <a:pPr marL="0" marR="0" algn="ctr">
                        <a:lnSpc>
                          <a:spcPct val="115000"/>
                        </a:lnSpc>
                        <a:spcBef>
                          <a:spcPts val="0"/>
                        </a:spcBef>
                        <a:spcAft>
                          <a:spcPts val="1000"/>
                        </a:spcAft>
                      </a:pPr>
                      <a:r>
                        <a:rPr lang="en-US" sz="1800">
                          <a:effectLst/>
                        </a:rPr>
                        <a:t>5</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800">
                          <a:effectLst/>
                        </a:rPr>
                        <a:t>Delivery</a:t>
                      </a:r>
                      <a:endParaRPr lang="en-US" sz="1800">
                        <a:effectLst/>
                        <a:latin typeface="Calibri"/>
                        <a:ea typeface="Calibri"/>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800">
                          <a:effectLst/>
                        </a:rPr>
                        <a:t>Final project</a:t>
                      </a:r>
                      <a:endParaRPr lang="en-US" sz="18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800" dirty="0">
                          <a:effectLst/>
                        </a:rPr>
                        <a:t>20-4-2012</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2633080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4294967295"/>
          </p:nvPr>
        </p:nvSpPr>
        <p:spPr>
          <a:xfrm>
            <a:off x="6934200" y="6591300"/>
            <a:ext cx="1905000" cy="228600"/>
          </a:xfrm>
        </p:spPr>
        <p:txBody>
          <a:bodyPr/>
          <a:lstStyle/>
          <a:p>
            <a:r>
              <a:rPr lang="en-US"/>
              <a:t>www.themegallery.com</a:t>
            </a:r>
          </a:p>
        </p:txBody>
      </p:sp>
      <p:sp>
        <p:nvSpPr>
          <p:cNvPr id="43010" name="Rectangle 2"/>
          <p:cNvSpPr>
            <a:spLocks noGrp="1" noChangeArrowheads="1"/>
          </p:cNvSpPr>
          <p:nvPr>
            <p:ph type="title"/>
          </p:nvPr>
        </p:nvSpPr>
        <p:spPr/>
        <p:txBody>
          <a:bodyPr/>
          <a:lstStyle/>
          <a:p>
            <a:r>
              <a:rPr lang="en-US" sz="3200" dirty="0" smtClean="0"/>
              <a:t>Risk</a:t>
            </a: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3155567635"/>
              </p:ext>
            </p:extLst>
          </p:nvPr>
        </p:nvGraphicFramePr>
        <p:xfrm>
          <a:off x="838200" y="1295400"/>
          <a:ext cx="7772400" cy="3154680"/>
        </p:xfrm>
        <a:graphic>
          <a:graphicData uri="http://schemas.openxmlformats.org/drawingml/2006/table">
            <a:tbl>
              <a:tblPr firstRow="1" firstCol="1" bandRow="1">
                <a:tableStyleId>{5C22544A-7EE6-4342-B048-85BDC9FD1C3A}</a:tableStyleId>
              </a:tblPr>
              <a:tblGrid>
                <a:gridCol w="5577536"/>
                <a:gridCol w="2194864"/>
              </a:tblGrid>
              <a:tr h="0">
                <a:tc>
                  <a:txBody>
                    <a:bodyPr/>
                    <a:lstStyle/>
                    <a:p>
                      <a:pPr marL="0" marR="0" algn="ctr">
                        <a:lnSpc>
                          <a:spcPct val="115000"/>
                        </a:lnSpc>
                        <a:spcBef>
                          <a:spcPts val="0"/>
                        </a:spcBef>
                        <a:spcAft>
                          <a:spcPts val="1000"/>
                        </a:spcAft>
                      </a:pPr>
                      <a:r>
                        <a:rPr lang="en-US" sz="2000">
                          <a:effectLst/>
                        </a:rPr>
                        <a:t>Risk</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000">
                          <a:effectLst/>
                        </a:rPr>
                        <a:t>Priority</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Estimate the time is too far from real</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High</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Lack of time on Class</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High</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Customer change requirements or addition requirement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Medium</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Not fully reviewed documents</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Medium</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Unskillful members-programming skill</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Medium</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Developing the wrong user interface</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a:effectLst/>
                        </a:rPr>
                        <a:t>Low</a:t>
                      </a:r>
                      <a:endParaRPr lang="en-US" sz="20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1000"/>
                        </a:spcAft>
                      </a:pPr>
                      <a:r>
                        <a:rPr lang="en-US" sz="2000">
                          <a:effectLst/>
                        </a:rPr>
                        <a:t>Absent the team meetings</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000" dirty="0">
                          <a:effectLst/>
                        </a:rPr>
                        <a:t>Low</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0385693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 </a:t>
            </a:r>
            <a:r>
              <a:rPr lang="en-US" dirty="0" smtClean="0"/>
              <a:t>Roles and Responsibilities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3732589"/>
              </p:ext>
            </p:extLst>
          </p:nvPr>
        </p:nvGraphicFramePr>
        <p:xfrm>
          <a:off x="533400" y="1600199"/>
          <a:ext cx="8153400" cy="4038601"/>
        </p:xfrm>
        <a:graphic>
          <a:graphicData uri="http://schemas.openxmlformats.org/drawingml/2006/table">
            <a:tbl>
              <a:tblPr firstRow="1" firstCol="1" bandRow="1">
                <a:tableStyleId>{5C22544A-7EE6-4342-B048-85BDC9FD1C3A}</a:tableStyleId>
              </a:tblPr>
              <a:tblGrid>
                <a:gridCol w="4069642"/>
                <a:gridCol w="4083758"/>
              </a:tblGrid>
              <a:tr h="576943">
                <a:tc>
                  <a:txBody>
                    <a:bodyPr/>
                    <a:lstStyle/>
                    <a:p>
                      <a:pPr marL="0" marR="0" fontAlgn="base">
                        <a:lnSpc>
                          <a:spcPct val="115000"/>
                        </a:lnSpc>
                        <a:spcBef>
                          <a:spcPts val="0"/>
                        </a:spcBef>
                        <a:spcAft>
                          <a:spcPts val="1000"/>
                        </a:spcAft>
                      </a:pPr>
                      <a:r>
                        <a:rPr lang="en-US" sz="2000" dirty="0">
                          <a:effectLst/>
                        </a:rPr>
                        <a:t>Name</a:t>
                      </a:r>
                      <a:endParaRPr lang="en-US" sz="2000" dirty="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dirty="0">
                          <a:effectLst/>
                        </a:rPr>
                        <a:t>Roles</a:t>
                      </a:r>
                      <a:endParaRPr lang="en-US" sz="2000" dirty="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Giang Thị Hà Thanh</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a:effectLst/>
                        </a:rPr>
                        <a:t>Project Manager</a:t>
                      </a:r>
                      <a:endParaRPr lang="en-US" sz="200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Nguyễn Vũ Trọng Giang</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a:effectLst/>
                        </a:rPr>
                        <a:t>Tester</a:t>
                      </a:r>
                      <a:endParaRPr lang="en-US" sz="200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Nguyễn Trần Hồng Phúc</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a:effectLst/>
                        </a:rPr>
                        <a:t>Requirement Engineering</a:t>
                      </a:r>
                      <a:endParaRPr lang="en-US" sz="200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Trần Dũng đạt</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a:effectLst/>
                        </a:rPr>
                        <a:t>Developer</a:t>
                      </a:r>
                      <a:endParaRPr lang="en-US" sz="200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Tạ Quang Hiệp</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a:effectLst/>
                        </a:rPr>
                        <a:t>Designer</a:t>
                      </a:r>
                      <a:endParaRPr lang="en-US" sz="2000">
                        <a:effectLst/>
                        <a:latin typeface="Calibri"/>
                        <a:ea typeface="Calibri"/>
                        <a:cs typeface="Times New Roman"/>
                      </a:endParaRPr>
                    </a:p>
                  </a:txBody>
                  <a:tcPr marL="68580" marR="68580" marT="0" marB="0"/>
                </a:tc>
              </a:tr>
              <a:tr h="576943">
                <a:tc>
                  <a:txBody>
                    <a:bodyPr/>
                    <a:lstStyle/>
                    <a:p>
                      <a:pPr marL="0" marR="0" fontAlgn="base">
                        <a:lnSpc>
                          <a:spcPct val="115000"/>
                        </a:lnSpc>
                        <a:spcBef>
                          <a:spcPts val="0"/>
                        </a:spcBef>
                        <a:spcAft>
                          <a:spcPts val="1000"/>
                        </a:spcAft>
                      </a:pPr>
                      <a:r>
                        <a:rPr lang="en-US" sz="2000">
                          <a:effectLst/>
                        </a:rPr>
                        <a:t>Huỳnh Chấn Huy</a:t>
                      </a:r>
                      <a:endParaRPr lang="en-US" sz="2000">
                        <a:effectLst/>
                        <a:latin typeface="Calibri"/>
                        <a:ea typeface="Calibri"/>
                        <a:cs typeface="Times New Roman"/>
                      </a:endParaRPr>
                    </a:p>
                  </a:txBody>
                  <a:tcPr marL="68580" marR="68580" marT="0" marB="0"/>
                </a:tc>
                <a:tc>
                  <a:txBody>
                    <a:bodyPr/>
                    <a:lstStyle/>
                    <a:p>
                      <a:pPr marL="0" marR="0" fontAlgn="base">
                        <a:lnSpc>
                          <a:spcPct val="115000"/>
                        </a:lnSpc>
                        <a:spcBef>
                          <a:spcPts val="0"/>
                        </a:spcBef>
                        <a:spcAft>
                          <a:spcPts val="1000"/>
                        </a:spcAft>
                      </a:pPr>
                      <a:r>
                        <a:rPr lang="en-US" sz="2000" dirty="0" smtClean="0">
                          <a:effectLst/>
                        </a:rPr>
                        <a:t>Architecture</a:t>
                      </a:r>
                      <a:endParaRPr lang="en-US" sz="20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rdArt 3"/>
          <p:cNvSpPr>
            <a:spLocks noChangeArrowheads="1" noChangeShapeType="1" noTextEdit="1"/>
          </p:cNvSpPr>
          <p:nvPr/>
        </p:nvSpPr>
        <p:spPr bwMode="gray">
          <a:xfrm>
            <a:off x="1295400" y="2476860"/>
            <a:ext cx="7467600" cy="2298961"/>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b="1" kern="1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abriola" pitchFamily="82" charset="0"/>
                <a:ea typeface="Verdana"/>
                <a:cs typeface="Verdana"/>
              </a:rPr>
              <a:t>Thanks for </a:t>
            </a:r>
          </a:p>
          <a:p>
            <a:pPr algn="ctr"/>
            <a:r>
              <a:rPr lang="en-US" sz="5400" b="1" kern="1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abriola" pitchFamily="82" charset="0"/>
                <a:ea typeface="Verdana"/>
                <a:cs typeface="Verdana"/>
              </a:rPr>
              <a:t>your listening  </a:t>
            </a:r>
            <a:r>
              <a:rPr lang="en-US" sz="54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abriola" pitchFamily="82" charset="0"/>
                <a:ea typeface="Verdana"/>
                <a:cs typeface="Verdana"/>
              </a:rPr>
              <a:t>!</a:t>
            </a:r>
          </a:p>
        </p:txBody>
      </p:sp>
      <p:pic>
        <p:nvPicPr>
          <p:cNvPr id="7"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88"/>
            <a:ext cx="2184354" cy="16383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11"/>
          <p:cNvGrpSpPr>
            <a:grpSpLocks/>
          </p:cNvGrpSpPr>
          <p:nvPr/>
        </p:nvGrpSpPr>
        <p:grpSpPr bwMode="auto">
          <a:xfrm>
            <a:off x="471055" y="4447717"/>
            <a:ext cx="5715000" cy="533400"/>
            <a:chOff x="2016" y="1180"/>
            <a:chExt cx="1850" cy="187"/>
          </a:xfrm>
          <a:solidFill>
            <a:schemeClr val="accent1">
              <a:lumMod val="50000"/>
            </a:schemeClr>
          </a:solidFill>
        </p:grpSpPr>
        <p:grpSp>
          <p:nvGrpSpPr>
            <p:cNvPr id="9" name="Group 9"/>
            <p:cNvGrpSpPr>
              <a:grpSpLocks/>
            </p:cNvGrpSpPr>
            <p:nvPr/>
          </p:nvGrpSpPr>
          <p:grpSpPr bwMode="auto">
            <a:xfrm>
              <a:off x="2016" y="1282"/>
              <a:ext cx="1850" cy="85"/>
              <a:chOff x="2016" y="1296"/>
              <a:chExt cx="1850" cy="85"/>
            </a:xfrm>
            <a:grpFill/>
          </p:grpSpPr>
          <p:sp>
            <p:nvSpPr>
              <p:cNvPr id="11" name="Line 7"/>
              <p:cNvSpPr>
                <a:spLocks noChangeShapeType="1"/>
              </p:cNvSpPr>
              <p:nvPr/>
            </p:nvSpPr>
            <p:spPr bwMode="gray">
              <a:xfrm>
                <a:off x="2016" y="1344"/>
                <a:ext cx="1776"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Oval 8"/>
              <p:cNvSpPr>
                <a:spLocks noChangeArrowheads="1"/>
              </p:cNvSpPr>
              <p:nvPr/>
            </p:nvSpPr>
            <p:spPr bwMode="gray">
              <a:xfrm>
                <a:off x="3792" y="1296"/>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Line 10"/>
            <p:cNvSpPr>
              <a:spLocks noChangeShapeType="1"/>
            </p:cNvSpPr>
            <p:nvPr/>
          </p:nvSpPr>
          <p:spPr bwMode="gray">
            <a:xfrm>
              <a:off x="2016" y="1180"/>
              <a:ext cx="0" cy="14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7"/>
          <p:cNvGrpSpPr>
            <a:grpSpLocks/>
          </p:cNvGrpSpPr>
          <p:nvPr/>
        </p:nvGrpSpPr>
        <p:grpSpPr bwMode="auto">
          <a:xfrm>
            <a:off x="3661064" y="1921559"/>
            <a:ext cx="5181600" cy="555301"/>
            <a:chOff x="3696" y="672"/>
            <a:chExt cx="1630" cy="183"/>
          </a:xfrm>
          <a:solidFill>
            <a:schemeClr val="accent1">
              <a:lumMod val="50000"/>
            </a:schemeClr>
          </a:solidFill>
        </p:grpSpPr>
        <p:sp>
          <p:nvSpPr>
            <p:cNvPr id="14" name="Line 14"/>
            <p:cNvSpPr>
              <a:spLocks noChangeShapeType="1"/>
            </p:cNvSpPr>
            <p:nvPr/>
          </p:nvSpPr>
          <p:spPr bwMode="gray">
            <a:xfrm rot="10800000">
              <a:off x="3770" y="710"/>
              <a:ext cx="1556"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Oval 15"/>
            <p:cNvSpPr>
              <a:spLocks noChangeArrowheads="1"/>
            </p:cNvSpPr>
            <p:nvPr/>
          </p:nvSpPr>
          <p:spPr bwMode="gray">
            <a:xfrm rot="10800000">
              <a:off x="3696" y="672"/>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gray">
            <a:xfrm rot="10800000">
              <a:off x="5323" y="711"/>
              <a:ext cx="0" cy="14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ppt_w</p:attrName>
                                        </p:attrNameLst>
                                      </p:cBhvr>
                                      <p:tavLst>
                                        <p:tav tm="0">
                                          <p:val>
                                            <p:fltVal val="0"/>
                                          </p:val>
                                        </p:tav>
                                        <p:tav tm="100000">
                                          <p:val>
                                            <p:strVal val="#ppt_w"/>
                                          </p:val>
                                        </p:tav>
                                      </p:tavLst>
                                    </p:anim>
                                    <p:anim calcmode="lin" valueType="num">
                                      <p:cBhvr>
                                        <p:cTn id="8" dur="250" fill="hold"/>
                                        <p:tgtEl>
                                          <p:spTgt spid="7"/>
                                        </p:tgtEl>
                                        <p:attrNameLst>
                                          <p:attrName>ppt_h</p:attrName>
                                        </p:attrNameLst>
                                      </p:cBhvr>
                                      <p:tavLst>
                                        <p:tav tm="0">
                                          <p:val>
                                            <p:fltVal val="0"/>
                                          </p:val>
                                        </p:tav>
                                        <p:tav tm="100000">
                                          <p:val>
                                            <p:strVal val="#ppt_h"/>
                                          </p:val>
                                        </p:tav>
                                      </p:tavLst>
                                    </p:anim>
                                    <p:animEffect transition="in" filter="fade">
                                      <p:cBhvr>
                                        <p:cTn id="9" dur="25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750" fill="hold"/>
                                        <p:tgtEl>
                                          <p:spTgt spid="13"/>
                                        </p:tgtEl>
                                        <p:attrNameLst>
                                          <p:attrName>ppt_w</p:attrName>
                                        </p:attrNameLst>
                                      </p:cBhvr>
                                      <p:tavLst>
                                        <p:tav tm="0">
                                          <p:val>
                                            <p:fltVal val="0"/>
                                          </p:val>
                                        </p:tav>
                                        <p:tav tm="100000">
                                          <p:val>
                                            <p:strVal val="#ppt_w"/>
                                          </p:val>
                                        </p:tav>
                                      </p:tavLst>
                                    </p:anim>
                                    <p:anim calcmode="lin" valueType="num">
                                      <p:cBhvr>
                                        <p:cTn id="13" dur="750" fill="hold"/>
                                        <p:tgtEl>
                                          <p:spTgt spid="13"/>
                                        </p:tgtEl>
                                        <p:attrNameLst>
                                          <p:attrName>ppt_h</p:attrName>
                                        </p:attrNameLst>
                                      </p:cBhvr>
                                      <p:tavLst>
                                        <p:tav tm="0">
                                          <p:val>
                                            <p:fltVal val="0"/>
                                          </p:val>
                                        </p:tav>
                                        <p:tav tm="100000">
                                          <p:val>
                                            <p:strVal val="#ppt_h"/>
                                          </p:val>
                                        </p:tav>
                                      </p:tavLst>
                                    </p:anim>
                                    <p:animEffect transition="in" filter="fade">
                                      <p:cBhvr>
                                        <p:cTn id="14" dur="75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750" fill="hold"/>
                                        <p:tgtEl>
                                          <p:spTgt spid="8"/>
                                        </p:tgtEl>
                                        <p:attrNameLst>
                                          <p:attrName>ppt_w</p:attrName>
                                        </p:attrNameLst>
                                      </p:cBhvr>
                                      <p:tavLst>
                                        <p:tav tm="0">
                                          <p:val>
                                            <p:fltVal val="0"/>
                                          </p:val>
                                        </p:tav>
                                        <p:tav tm="100000">
                                          <p:val>
                                            <p:strVal val="#ppt_w"/>
                                          </p:val>
                                        </p:tav>
                                      </p:tavLst>
                                    </p:anim>
                                    <p:anim calcmode="lin" valueType="num">
                                      <p:cBhvr>
                                        <p:cTn id="18" dur="750" fill="hold"/>
                                        <p:tgtEl>
                                          <p:spTgt spid="8"/>
                                        </p:tgtEl>
                                        <p:attrNameLst>
                                          <p:attrName>ppt_h</p:attrName>
                                        </p:attrNameLst>
                                      </p:cBhvr>
                                      <p:tavLst>
                                        <p:tav tm="0">
                                          <p:val>
                                            <p:fltVal val="0"/>
                                          </p:val>
                                        </p:tav>
                                        <p:tav tm="100000">
                                          <p:val>
                                            <p:strVal val="#ppt_h"/>
                                          </p:val>
                                        </p:tav>
                                      </p:tavLst>
                                    </p:anim>
                                    <p:animEffect transition="in" filter="fade">
                                      <p:cBhvr>
                                        <p:cTn id="19" dur="750"/>
                                        <p:tgtEl>
                                          <p:spTgt spid="8"/>
                                        </p:tgtEl>
                                      </p:cBhvr>
                                    </p:animEffect>
                                  </p:childTnLst>
                                </p:cTn>
                              </p:par>
                              <p:par>
                                <p:cTn id="20" presetID="53" presetClass="entr" presetSubtype="16" fill="hold" grpId="0" nodeType="withEffect">
                                  <p:stCondLst>
                                    <p:cond delay="100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G</a:t>
            </a:r>
            <a:r>
              <a:rPr lang="en-US" dirty="0" smtClean="0">
                <a:solidFill>
                  <a:schemeClr val="tx1"/>
                </a:solidFill>
                <a:latin typeface="+mn-lt"/>
                <a:ea typeface="+mn-ea"/>
                <a:cs typeface="+mn-cs"/>
              </a:rPr>
              <a:t>ives </a:t>
            </a:r>
            <a:r>
              <a:rPr lang="en-US" dirty="0">
                <a:solidFill>
                  <a:schemeClr val="tx1"/>
                </a:solidFill>
                <a:latin typeface="+mn-lt"/>
                <a:ea typeface="+mn-ea"/>
                <a:cs typeface="+mn-cs"/>
              </a:rPr>
              <a:t>an overview of the business context and the architectural drivers with their impact on the project. </a:t>
            </a:r>
            <a:endParaRPr lang="en-US" dirty="0" smtClean="0">
              <a:solidFill>
                <a:schemeClr val="tx1"/>
              </a:solidFill>
              <a:latin typeface="+mn-lt"/>
              <a:ea typeface="+mn-ea"/>
              <a:cs typeface="+mn-cs"/>
            </a:endParaRPr>
          </a:p>
          <a:p>
            <a:r>
              <a:rPr lang="en-US" dirty="0" smtClean="0"/>
              <a:t>C</a:t>
            </a:r>
            <a:r>
              <a:rPr lang="en-US" dirty="0" smtClean="0">
                <a:solidFill>
                  <a:schemeClr val="tx1"/>
                </a:solidFill>
                <a:latin typeface="+mn-lt"/>
                <a:ea typeface="+mn-ea"/>
                <a:cs typeface="+mn-cs"/>
              </a:rPr>
              <a:t>ontains </a:t>
            </a:r>
            <a:r>
              <a:rPr lang="en-US" dirty="0">
                <a:solidFill>
                  <a:schemeClr val="tx1"/>
                </a:solidFill>
                <a:latin typeface="+mn-lt"/>
                <a:ea typeface="+mn-ea"/>
                <a:cs typeface="+mn-cs"/>
              </a:rPr>
              <a:t>the project deliverables, the summary of the schedule </a:t>
            </a:r>
            <a:endParaRPr lang="en-US" dirty="0"/>
          </a:p>
          <a:p>
            <a:r>
              <a:rPr lang="en-US" dirty="0" smtClean="0">
                <a:solidFill>
                  <a:schemeClr val="tx1"/>
                </a:solidFill>
                <a:latin typeface="+mn-lt"/>
                <a:ea typeface="+mn-ea"/>
                <a:cs typeface="+mn-cs"/>
              </a:rPr>
              <a:t>Show </a:t>
            </a:r>
            <a:r>
              <a:rPr lang="en-US" dirty="0">
                <a:solidFill>
                  <a:schemeClr val="tx1"/>
                </a:solidFill>
                <a:latin typeface="+mn-lt"/>
                <a:ea typeface="+mn-ea"/>
                <a:cs typeface="+mn-cs"/>
              </a:rPr>
              <a:t>the development strategy that we choose to show  how this may affect the design of a system.</a:t>
            </a:r>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792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Use Case</a:t>
            </a:r>
            <a:endParaRPr lang="en-US" dirty="0"/>
          </a:p>
        </p:txBody>
      </p:sp>
      <p:pic>
        <p:nvPicPr>
          <p:cNvPr id="7"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6" y="0"/>
            <a:ext cx="70343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33333E-6 -0.37291 L -3.33333E-6 -3.33333E-6 " pathEditMode="relative" rAng="0" ptsTypes="AA">
                                      <p:cBhvr>
                                        <p:cTn id="13" dur="2000" spd="-100000" fill="hold"/>
                                        <p:tgtEl>
                                          <p:spTgt spid="9"/>
                                        </p:tgtEl>
                                        <p:attrNameLst>
                                          <p:attrName>ppt_x</p:attrName>
                                          <p:attrName>ppt_y</p:attrName>
                                        </p:attrNameLst>
                                      </p:cBhvr>
                                      <p:rCtr x="0" y="186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Use-case</a:t>
            </a:r>
            <a:endParaRPr lang="en-US" dirty="0"/>
          </a:p>
        </p:txBody>
      </p:sp>
      <p:sp>
        <p:nvSpPr>
          <p:cNvPr id="4" name="Footer Placeholder 3"/>
          <p:cNvSpPr>
            <a:spLocks noGrp="1"/>
          </p:cNvSpPr>
          <p:nvPr>
            <p:ph type="ftr" sz="quarter" idx="4294967295"/>
          </p:nvPr>
        </p:nvSpPr>
        <p:spPr>
          <a:xfrm>
            <a:off x="6934200" y="6591300"/>
            <a:ext cx="1905000" cy="228600"/>
          </a:xfrm>
        </p:spPr>
        <p:txBody>
          <a:bodyPr/>
          <a:lstStyle/>
          <a:p>
            <a:r>
              <a:rPr lang="en-US" smtClean="0"/>
              <a:t>www.themegallery.com</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94630587"/>
              </p:ext>
            </p:extLst>
          </p:nvPr>
        </p:nvGraphicFramePr>
        <p:xfrm>
          <a:off x="304801" y="914400"/>
          <a:ext cx="8610600" cy="5923788"/>
        </p:xfrm>
        <a:graphic>
          <a:graphicData uri="http://schemas.openxmlformats.org/drawingml/2006/table">
            <a:tbl>
              <a:tblPr firstRow="1" firstCol="1" bandRow="1">
                <a:tableStyleId>{5C22544A-7EE6-4342-B048-85BDC9FD1C3A}</a:tableStyleId>
              </a:tblPr>
              <a:tblGrid>
                <a:gridCol w="1407074"/>
                <a:gridCol w="3010483"/>
                <a:gridCol w="2100612"/>
                <a:gridCol w="2092431"/>
              </a:tblGrid>
              <a:tr h="236411">
                <a:tc>
                  <a:txBody>
                    <a:bodyPr/>
                    <a:lstStyle/>
                    <a:p>
                      <a:pPr marL="0" marR="0" algn="ctr">
                        <a:lnSpc>
                          <a:spcPct val="115000"/>
                        </a:lnSpc>
                        <a:spcBef>
                          <a:spcPts val="0"/>
                        </a:spcBef>
                        <a:spcAft>
                          <a:spcPts val="0"/>
                        </a:spcAft>
                      </a:pPr>
                      <a:r>
                        <a:rPr lang="en-US" sz="1900" dirty="0">
                          <a:effectLst/>
                        </a:rPr>
                        <a:t>Use Case ID</a:t>
                      </a:r>
                      <a:endParaRPr lang="en-US" sz="19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Use Case Name</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Important Level</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800">
                          <a:effectLst/>
                        </a:rPr>
                        <a:t>Difficulty Level</a:t>
                      </a:r>
                      <a:endParaRPr lang="en-US" sz="1800">
                        <a:effectLst/>
                        <a:latin typeface="Calibri"/>
                        <a:ea typeface="Calibri"/>
                        <a:cs typeface="Times New Roman"/>
                      </a:endParaRPr>
                    </a:p>
                  </a:txBody>
                  <a:tcPr marL="68580" marR="68580" marT="0" marB="0" anchor="ctr"/>
                </a:tc>
              </a:tr>
              <a:tr h="236411">
                <a:tc gridSpan="4">
                  <a:txBody>
                    <a:bodyPr/>
                    <a:lstStyle/>
                    <a:p>
                      <a:pPr marL="0" marR="0" algn="ctr">
                        <a:lnSpc>
                          <a:spcPct val="115000"/>
                        </a:lnSpc>
                        <a:spcBef>
                          <a:spcPts val="0"/>
                        </a:spcBef>
                        <a:spcAft>
                          <a:spcPts val="1000"/>
                        </a:spcAft>
                      </a:pPr>
                      <a:r>
                        <a:rPr lang="en-US" sz="1900">
                          <a:effectLst/>
                        </a:rPr>
                        <a:t>System Management</a:t>
                      </a:r>
                      <a:endParaRPr lang="en-US" sz="19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36411">
                <a:tc>
                  <a:txBody>
                    <a:bodyPr/>
                    <a:lstStyle/>
                    <a:p>
                      <a:pPr marL="0" marR="0">
                        <a:lnSpc>
                          <a:spcPct val="115000"/>
                        </a:lnSpc>
                        <a:spcBef>
                          <a:spcPts val="0"/>
                        </a:spcBef>
                        <a:spcAft>
                          <a:spcPts val="0"/>
                        </a:spcAft>
                      </a:pPr>
                      <a:r>
                        <a:rPr lang="en-US" sz="1900">
                          <a:effectLst/>
                        </a:rPr>
                        <a:t>UC_SM01</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Add New User</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UC_SM02</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Search/ View User List</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UC_SM03</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View User Log</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Low</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UC_SM04</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View User Detail Information</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Normal</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dirty="0" err="1">
                          <a:effectLst/>
                        </a:rPr>
                        <a:t>UC_SM05</a:t>
                      </a:r>
                      <a:endParaRPr lang="en-US" sz="19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Assign Authorize</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UC_SM06</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Update User Information</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Normal</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UC_SM07</a:t>
                      </a:r>
                      <a:endParaRPr lang="en-US" sz="19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Sync Information</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800">
                          <a:effectLst/>
                        </a:rPr>
                        <a:t>High</a:t>
                      </a:r>
                      <a:endParaRPr lang="en-US" sz="1800">
                        <a:effectLst/>
                        <a:latin typeface="Calibri"/>
                        <a:ea typeface="Calibri"/>
                        <a:cs typeface="Times New Roman"/>
                      </a:endParaRPr>
                    </a:p>
                  </a:txBody>
                  <a:tcPr marL="68580" marR="68580" marT="0" marB="0"/>
                </a:tc>
              </a:tr>
              <a:tr h="236411">
                <a:tc gridSpan="4">
                  <a:txBody>
                    <a:bodyPr/>
                    <a:lstStyle/>
                    <a:p>
                      <a:pPr marL="0" marR="0" algn="ctr">
                        <a:lnSpc>
                          <a:spcPct val="115000"/>
                        </a:lnSpc>
                        <a:spcBef>
                          <a:spcPts val="0"/>
                        </a:spcBef>
                        <a:spcAft>
                          <a:spcPts val="1000"/>
                        </a:spcAft>
                      </a:pPr>
                      <a:r>
                        <a:rPr lang="en-US" sz="1900">
                          <a:effectLst/>
                        </a:rPr>
                        <a:t>Product Management</a:t>
                      </a:r>
                      <a:endParaRPr lang="en-US" sz="19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36411">
                <a:tc>
                  <a:txBody>
                    <a:bodyPr/>
                    <a:lstStyle/>
                    <a:p>
                      <a:pPr marL="0" marR="0">
                        <a:lnSpc>
                          <a:spcPct val="115000"/>
                        </a:lnSpc>
                        <a:spcBef>
                          <a:spcPts val="0"/>
                        </a:spcBef>
                        <a:spcAft>
                          <a:spcPts val="0"/>
                        </a:spcAft>
                      </a:pPr>
                      <a:r>
                        <a:rPr lang="en-US" sz="1900">
                          <a:effectLst/>
                        </a:rPr>
                        <a:t>UC_PM01</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Add New Product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UC_PM02</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Search/ View Product List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UC_PM03</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View Product Detail Information</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a:effectLst/>
                        </a:rPr>
                        <a:t>UC_PM04</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Choose Category</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236411">
                <a:tc>
                  <a:txBody>
                    <a:bodyPr/>
                    <a:lstStyle/>
                    <a:p>
                      <a:pPr marL="0" marR="0">
                        <a:lnSpc>
                          <a:spcPct val="115000"/>
                        </a:lnSpc>
                        <a:spcBef>
                          <a:spcPts val="0"/>
                        </a:spcBef>
                        <a:spcAft>
                          <a:spcPts val="0"/>
                        </a:spcAft>
                      </a:pPr>
                      <a:r>
                        <a:rPr lang="en-US" sz="1900" dirty="0" err="1">
                          <a:effectLst/>
                        </a:rPr>
                        <a:t>UC_PM05</a:t>
                      </a:r>
                      <a:endParaRPr lang="en-US" sz="1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Update Product Information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dirty="0">
                          <a:effectLst/>
                        </a:rPr>
                        <a:t>Medium</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213216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Use-case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23140961"/>
              </p:ext>
            </p:extLst>
          </p:nvPr>
        </p:nvGraphicFramePr>
        <p:xfrm>
          <a:off x="381000" y="838200"/>
          <a:ext cx="8382000" cy="5877827"/>
        </p:xfrm>
        <a:graphic>
          <a:graphicData uri="http://schemas.openxmlformats.org/drawingml/2006/table">
            <a:tbl>
              <a:tblPr firstRow="1" firstCol="1" bandRow="1">
                <a:tableStyleId>{5C22544A-7EE6-4342-B048-85BDC9FD1C3A}</a:tableStyleId>
              </a:tblPr>
              <a:tblGrid>
                <a:gridCol w="1767720"/>
                <a:gridCol w="3782097"/>
                <a:gridCol w="1366061"/>
                <a:gridCol w="1466122"/>
              </a:tblGrid>
              <a:tr h="396085">
                <a:tc gridSpan="4">
                  <a:txBody>
                    <a:bodyPr/>
                    <a:lstStyle/>
                    <a:p>
                      <a:pPr marL="0" marR="0" algn="ctr">
                        <a:lnSpc>
                          <a:spcPct val="115000"/>
                        </a:lnSpc>
                        <a:spcBef>
                          <a:spcPts val="0"/>
                        </a:spcBef>
                        <a:spcAft>
                          <a:spcPts val="1000"/>
                        </a:spcAft>
                      </a:pPr>
                      <a:r>
                        <a:rPr lang="en-US" sz="1900" dirty="0">
                          <a:effectLst/>
                        </a:rPr>
                        <a:t>Record Management</a:t>
                      </a:r>
                      <a:endParaRPr lang="en-US" sz="19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1031">
                <a:tc>
                  <a:txBody>
                    <a:bodyPr/>
                    <a:lstStyle/>
                    <a:p>
                      <a:pPr marL="0" marR="0">
                        <a:lnSpc>
                          <a:spcPct val="115000"/>
                        </a:lnSpc>
                        <a:spcBef>
                          <a:spcPts val="0"/>
                        </a:spcBef>
                        <a:spcAft>
                          <a:spcPts val="0"/>
                        </a:spcAft>
                      </a:pPr>
                      <a:r>
                        <a:rPr lang="en-US" sz="1900">
                          <a:effectLst/>
                        </a:rPr>
                        <a:t>UC_RM01</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Add New Record</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High</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High</a:t>
                      </a:r>
                      <a:endParaRPr lang="en-US" sz="1900">
                        <a:effectLst/>
                        <a:latin typeface="Calibri"/>
                        <a:ea typeface="Calibri"/>
                        <a:cs typeface="Times New Roman"/>
                      </a:endParaRPr>
                    </a:p>
                  </a:txBody>
                  <a:tcPr marL="68580" marR="68580" marT="0" marB="0"/>
                </a:tc>
              </a:tr>
              <a:tr h="641031">
                <a:tc>
                  <a:txBody>
                    <a:bodyPr/>
                    <a:lstStyle/>
                    <a:p>
                      <a:pPr marL="0" marR="0">
                        <a:lnSpc>
                          <a:spcPct val="115000"/>
                        </a:lnSpc>
                        <a:spcBef>
                          <a:spcPts val="0"/>
                        </a:spcBef>
                        <a:spcAft>
                          <a:spcPts val="0"/>
                        </a:spcAft>
                      </a:pPr>
                      <a:r>
                        <a:rPr lang="en-US" sz="1900">
                          <a:effectLst/>
                        </a:rPr>
                        <a:t>UC_RM02</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Search/ View Record List</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Low</a:t>
                      </a:r>
                      <a:endParaRPr lang="en-US" sz="1900">
                        <a:effectLst/>
                        <a:latin typeface="Calibri"/>
                        <a:ea typeface="Calibri"/>
                        <a:cs typeface="Times New Roman"/>
                      </a:endParaRPr>
                    </a:p>
                  </a:txBody>
                  <a:tcPr marL="68580" marR="68580" marT="0" marB="0"/>
                </a:tc>
              </a:tr>
              <a:tr h="645131">
                <a:tc>
                  <a:txBody>
                    <a:bodyPr/>
                    <a:lstStyle/>
                    <a:p>
                      <a:pPr marL="0" marR="0">
                        <a:lnSpc>
                          <a:spcPct val="115000"/>
                        </a:lnSpc>
                        <a:spcBef>
                          <a:spcPts val="0"/>
                        </a:spcBef>
                        <a:spcAft>
                          <a:spcPts val="0"/>
                        </a:spcAft>
                      </a:pPr>
                      <a:r>
                        <a:rPr lang="en-US" sz="1900">
                          <a:effectLst/>
                        </a:rPr>
                        <a:t>UC_RM03</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View Record Detail Information</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Low</a:t>
                      </a:r>
                      <a:endParaRPr lang="en-US" sz="1900">
                        <a:effectLst/>
                        <a:latin typeface="Calibri"/>
                        <a:ea typeface="Calibri"/>
                        <a:cs typeface="Times New Roman"/>
                      </a:endParaRPr>
                    </a:p>
                  </a:txBody>
                  <a:tcPr marL="68580" marR="68580" marT="0" marB="0"/>
                </a:tc>
              </a:tr>
              <a:tr h="641031">
                <a:tc>
                  <a:txBody>
                    <a:bodyPr/>
                    <a:lstStyle/>
                    <a:p>
                      <a:pPr marL="0" marR="0">
                        <a:lnSpc>
                          <a:spcPct val="115000"/>
                        </a:lnSpc>
                        <a:spcBef>
                          <a:spcPts val="0"/>
                        </a:spcBef>
                        <a:spcAft>
                          <a:spcPts val="0"/>
                        </a:spcAft>
                      </a:pPr>
                      <a:r>
                        <a:rPr lang="en-US" sz="1900">
                          <a:effectLst/>
                        </a:rPr>
                        <a:t>UC_RM04</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Print Record</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Medium</a:t>
                      </a:r>
                      <a:endParaRPr lang="en-US" sz="1900">
                        <a:effectLst/>
                        <a:latin typeface="Calibri"/>
                        <a:ea typeface="Calibri"/>
                        <a:cs typeface="Times New Roman"/>
                      </a:endParaRPr>
                    </a:p>
                  </a:txBody>
                  <a:tcPr marL="68580" marR="68580" marT="0" marB="0"/>
                </a:tc>
              </a:tr>
              <a:tr h="322566">
                <a:tc gridSpan="4">
                  <a:txBody>
                    <a:bodyPr/>
                    <a:lstStyle/>
                    <a:p>
                      <a:pPr marL="0" marR="0" algn="ctr">
                        <a:lnSpc>
                          <a:spcPct val="115000"/>
                        </a:lnSpc>
                        <a:spcBef>
                          <a:spcPts val="0"/>
                        </a:spcBef>
                        <a:spcAft>
                          <a:spcPts val="1000"/>
                        </a:spcAft>
                      </a:pPr>
                      <a:r>
                        <a:rPr lang="en-US" sz="1900" dirty="0">
                          <a:effectLst/>
                        </a:rPr>
                        <a:t>Retail Stores Management</a:t>
                      </a:r>
                      <a:endParaRPr lang="en-US" sz="19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45131">
                <a:tc>
                  <a:txBody>
                    <a:bodyPr/>
                    <a:lstStyle/>
                    <a:p>
                      <a:pPr marL="0" marR="0">
                        <a:lnSpc>
                          <a:spcPct val="115000"/>
                        </a:lnSpc>
                        <a:spcBef>
                          <a:spcPts val="0"/>
                        </a:spcBef>
                        <a:spcAft>
                          <a:spcPts val="0"/>
                        </a:spcAft>
                      </a:pPr>
                      <a:r>
                        <a:rPr lang="en-US" sz="1900">
                          <a:effectLst/>
                        </a:rPr>
                        <a:t>UC_RSM01</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Add New Store</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High</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Medium</a:t>
                      </a:r>
                      <a:endParaRPr lang="en-US" sz="1900">
                        <a:effectLst/>
                        <a:latin typeface="Calibri"/>
                        <a:ea typeface="Calibri"/>
                        <a:cs typeface="Times New Roman"/>
                      </a:endParaRPr>
                    </a:p>
                  </a:txBody>
                  <a:tcPr marL="68580" marR="68580" marT="0" marB="0"/>
                </a:tc>
              </a:tr>
              <a:tr h="645131">
                <a:tc>
                  <a:txBody>
                    <a:bodyPr/>
                    <a:lstStyle/>
                    <a:p>
                      <a:pPr marL="0" marR="0">
                        <a:lnSpc>
                          <a:spcPct val="115000"/>
                        </a:lnSpc>
                        <a:spcBef>
                          <a:spcPts val="0"/>
                        </a:spcBef>
                        <a:spcAft>
                          <a:spcPts val="0"/>
                        </a:spcAft>
                      </a:pPr>
                      <a:r>
                        <a:rPr lang="en-US" sz="1900">
                          <a:effectLst/>
                        </a:rPr>
                        <a:t>UC_RSM02</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Search/ View Store List</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Low</a:t>
                      </a:r>
                      <a:endParaRPr lang="en-US" sz="1900">
                        <a:effectLst/>
                        <a:latin typeface="Calibri"/>
                        <a:ea typeface="Calibri"/>
                        <a:cs typeface="Times New Roman"/>
                      </a:endParaRPr>
                    </a:p>
                  </a:txBody>
                  <a:tcPr marL="68580" marR="68580" marT="0" marB="0"/>
                </a:tc>
              </a:tr>
              <a:tr h="645131">
                <a:tc>
                  <a:txBody>
                    <a:bodyPr/>
                    <a:lstStyle/>
                    <a:p>
                      <a:pPr marL="0" marR="0">
                        <a:lnSpc>
                          <a:spcPct val="115000"/>
                        </a:lnSpc>
                        <a:spcBef>
                          <a:spcPts val="0"/>
                        </a:spcBef>
                        <a:spcAft>
                          <a:spcPts val="0"/>
                        </a:spcAft>
                      </a:pPr>
                      <a:r>
                        <a:rPr lang="en-US" sz="1900">
                          <a:effectLst/>
                        </a:rPr>
                        <a:t>UC_RSM03</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View Store Detail Information</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a:effectLst/>
                        </a:rPr>
                        <a:t>Low</a:t>
                      </a:r>
                      <a:endParaRPr lang="en-US" sz="1900">
                        <a:effectLst/>
                        <a:latin typeface="Calibri"/>
                        <a:ea typeface="Calibri"/>
                        <a:cs typeface="Times New Roman"/>
                      </a:endParaRPr>
                    </a:p>
                  </a:txBody>
                  <a:tcPr marL="68580" marR="68580" marT="0" marB="0"/>
                </a:tc>
              </a:tr>
              <a:tr h="645131">
                <a:tc>
                  <a:txBody>
                    <a:bodyPr/>
                    <a:lstStyle/>
                    <a:p>
                      <a:pPr marL="0" marR="0">
                        <a:lnSpc>
                          <a:spcPct val="115000"/>
                        </a:lnSpc>
                        <a:spcBef>
                          <a:spcPts val="0"/>
                        </a:spcBef>
                        <a:spcAft>
                          <a:spcPts val="0"/>
                        </a:spcAft>
                      </a:pPr>
                      <a:r>
                        <a:rPr lang="en-US" sz="1900">
                          <a:effectLst/>
                        </a:rPr>
                        <a:t>UC_RSM04</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dirty="0">
                          <a:effectLst/>
                        </a:rPr>
                        <a:t>Update Store Information</a:t>
                      </a:r>
                      <a:endParaRPr lang="en-US" sz="1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900">
                          <a:effectLst/>
                        </a:rPr>
                        <a:t>Medium</a:t>
                      </a:r>
                      <a:endParaRPr lang="en-US" sz="19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900" dirty="0">
                          <a:effectLst/>
                        </a:rPr>
                        <a:t>Medium</a:t>
                      </a:r>
                      <a:endParaRPr lang="en-US" sz="19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3453652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Use-case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4884175"/>
              </p:ext>
            </p:extLst>
          </p:nvPr>
        </p:nvGraphicFramePr>
        <p:xfrm>
          <a:off x="381000" y="1066799"/>
          <a:ext cx="8382000" cy="5486401"/>
        </p:xfrm>
        <a:graphic>
          <a:graphicData uri="http://schemas.openxmlformats.org/drawingml/2006/table">
            <a:tbl>
              <a:tblPr firstRow="1" firstCol="1" bandRow="1">
                <a:tableStyleId>{5C22544A-7EE6-4342-B048-85BDC9FD1C3A}</a:tableStyleId>
              </a:tblPr>
              <a:tblGrid>
                <a:gridCol w="1655703"/>
                <a:gridCol w="4239329"/>
                <a:gridCol w="1289539"/>
                <a:gridCol w="1197429"/>
              </a:tblGrid>
              <a:tr h="335055">
                <a:tc gridSpan="4">
                  <a:txBody>
                    <a:bodyPr/>
                    <a:lstStyle/>
                    <a:p>
                      <a:pPr marL="0" marR="0" algn="ctr">
                        <a:lnSpc>
                          <a:spcPct val="115000"/>
                        </a:lnSpc>
                        <a:spcBef>
                          <a:spcPts val="0"/>
                        </a:spcBef>
                        <a:spcAft>
                          <a:spcPts val="1000"/>
                        </a:spcAft>
                      </a:pPr>
                      <a:r>
                        <a:rPr lang="en-US" sz="1800" dirty="0">
                          <a:effectLst/>
                        </a:rPr>
                        <a:t>Category Management</a:t>
                      </a:r>
                      <a:endParaRPr lang="en-US" sz="18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49601">
                <a:tc>
                  <a:txBody>
                    <a:bodyPr/>
                    <a:lstStyle/>
                    <a:p>
                      <a:pPr marL="0" marR="0">
                        <a:lnSpc>
                          <a:spcPct val="115000"/>
                        </a:lnSpc>
                        <a:spcBef>
                          <a:spcPts val="0"/>
                        </a:spcBef>
                        <a:spcAft>
                          <a:spcPts val="0"/>
                        </a:spcAft>
                      </a:pPr>
                      <a:r>
                        <a:rPr lang="en-US" sz="1800">
                          <a:effectLst/>
                        </a:rPr>
                        <a:t>UC_CM01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Add New Category</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410242">
                <a:tc>
                  <a:txBody>
                    <a:bodyPr/>
                    <a:lstStyle/>
                    <a:p>
                      <a:pPr marL="0" marR="0">
                        <a:lnSpc>
                          <a:spcPct val="115000"/>
                        </a:lnSpc>
                        <a:spcBef>
                          <a:spcPts val="0"/>
                        </a:spcBef>
                        <a:spcAft>
                          <a:spcPts val="0"/>
                        </a:spcAft>
                      </a:pPr>
                      <a:r>
                        <a:rPr lang="en-US" sz="1800">
                          <a:effectLst/>
                        </a:rPr>
                        <a:t>UC_CM02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Search/ View Category List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427159">
                <a:tc>
                  <a:txBody>
                    <a:bodyPr/>
                    <a:lstStyle/>
                    <a:p>
                      <a:pPr marL="0" marR="0">
                        <a:lnSpc>
                          <a:spcPct val="115000"/>
                        </a:lnSpc>
                        <a:spcBef>
                          <a:spcPts val="0"/>
                        </a:spcBef>
                        <a:spcAft>
                          <a:spcPts val="0"/>
                        </a:spcAft>
                      </a:pPr>
                      <a:r>
                        <a:rPr lang="en-US" sz="1800" dirty="0" err="1">
                          <a:effectLst/>
                        </a:rPr>
                        <a:t>UC_CM03</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View Category Detail Information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549601">
                <a:tc>
                  <a:txBody>
                    <a:bodyPr/>
                    <a:lstStyle/>
                    <a:p>
                      <a:pPr marL="0" marR="0">
                        <a:lnSpc>
                          <a:spcPct val="115000"/>
                        </a:lnSpc>
                        <a:spcBef>
                          <a:spcPts val="0"/>
                        </a:spcBef>
                        <a:spcAft>
                          <a:spcPts val="0"/>
                        </a:spcAft>
                      </a:pPr>
                      <a:r>
                        <a:rPr lang="en-US" sz="1800">
                          <a:effectLst/>
                        </a:rPr>
                        <a:t>UC_CM04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Update Category Information</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335055">
                <a:tc gridSpan="4">
                  <a:txBody>
                    <a:bodyPr/>
                    <a:lstStyle/>
                    <a:p>
                      <a:pPr marL="0" marR="0" algn="ctr">
                        <a:lnSpc>
                          <a:spcPct val="115000"/>
                        </a:lnSpc>
                        <a:spcBef>
                          <a:spcPts val="0"/>
                        </a:spcBef>
                        <a:spcAft>
                          <a:spcPts val="1000"/>
                        </a:spcAft>
                      </a:pPr>
                      <a:r>
                        <a:rPr lang="en-US" sz="1800">
                          <a:effectLst/>
                        </a:rPr>
                        <a:t>Customer Management</a:t>
                      </a:r>
                      <a:endParaRPr lang="en-US" sz="18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68670">
                <a:tc>
                  <a:txBody>
                    <a:bodyPr/>
                    <a:lstStyle/>
                    <a:p>
                      <a:pPr marL="0" marR="0">
                        <a:lnSpc>
                          <a:spcPct val="115000"/>
                        </a:lnSpc>
                        <a:spcBef>
                          <a:spcPts val="0"/>
                        </a:spcBef>
                        <a:spcAft>
                          <a:spcPts val="0"/>
                        </a:spcAft>
                      </a:pPr>
                      <a:r>
                        <a:rPr lang="en-US" sz="1800">
                          <a:effectLst/>
                        </a:rPr>
                        <a:t>UC_C01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Add New Customer</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High</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dirty="0">
                          <a:effectLst/>
                        </a:rPr>
                        <a:t>Medium</a:t>
                      </a:r>
                      <a:endParaRPr lang="en-US" sz="1800" dirty="0">
                        <a:effectLst/>
                        <a:latin typeface="Calibri"/>
                        <a:ea typeface="Calibri"/>
                        <a:cs typeface="Times New Roman"/>
                      </a:endParaRPr>
                    </a:p>
                  </a:txBody>
                  <a:tcPr marL="68580" marR="68580" marT="0" marB="0"/>
                </a:tc>
              </a:tr>
              <a:tr h="404656">
                <a:tc>
                  <a:txBody>
                    <a:bodyPr/>
                    <a:lstStyle/>
                    <a:p>
                      <a:pPr marL="0" marR="0">
                        <a:lnSpc>
                          <a:spcPct val="115000"/>
                        </a:lnSpc>
                        <a:spcBef>
                          <a:spcPts val="0"/>
                        </a:spcBef>
                        <a:spcAft>
                          <a:spcPts val="0"/>
                        </a:spcAft>
                      </a:pPr>
                      <a:r>
                        <a:rPr lang="en-US" sz="1800">
                          <a:effectLst/>
                        </a:rPr>
                        <a:t>UC_C02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Search/ View Customer List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648528">
                <a:tc>
                  <a:txBody>
                    <a:bodyPr/>
                    <a:lstStyle/>
                    <a:p>
                      <a:pPr marL="0" marR="0">
                        <a:lnSpc>
                          <a:spcPct val="115000"/>
                        </a:lnSpc>
                        <a:spcBef>
                          <a:spcPts val="0"/>
                        </a:spcBef>
                        <a:spcAft>
                          <a:spcPts val="0"/>
                        </a:spcAft>
                      </a:pPr>
                      <a:r>
                        <a:rPr lang="en-US" sz="1800">
                          <a:effectLst/>
                        </a:rPr>
                        <a:t>UC_C03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View Customer Detail Information</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Low</a:t>
                      </a:r>
                      <a:endParaRPr lang="en-US" sz="1800">
                        <a:effectLst/>
                        <a:latin typeface="Calibri"/>
                        <a:ea typeface="Calibri"/>
                        <a:cs typeface="Times New Roman"/>
                      </a:endParaRPr>
                    </a:p>
                  </a:txBody>
                  <a:tcPr marL="68580" marR="68580" marT="0" marB="0"/>
                </a:tc>
              </a:tr>
              <a:tr h="403577">
                <a:tc>
                  <a:txBody>
                    <a:bodyPr/>
                    <a:lstStyle/>
                    <a:p>
                      <a:pPr marL="0" marR="0">
                        <a:lnSpc>
                          <a:spcPct val="115000"/>
                        </a:lnSpc>
                        <a:spcBef>
                          <a:spcPts val="0"/>
                        </a:spcBef>
                        <a:spcAft>
                          <a:spcPts val="0"/>
                        </a:spcAft>
                      </a:pPr>
                      <a:r>
                        <a:rPr lang="en-US" sz="1800">
                          <a:effectLst/>
                        </a:rPr>
                        <a:t>UC_C04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Update Customer Information</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Medium</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404656">
                <a:tc>
                  <a:txBody>
                    <a:bodyPr/>
                    <a:lstStyle/>
                    <a:p>
                      <a:pPr marL="0" marR="0">
                        <a:lnSpc>
                          <a:spcPct val="115000"/>
                        </a:lnSpc>
                        <a:spcBef>
                          <a:spcPts val="0"/>
                        </a:spcBef>
                        <a:spcAft>
                          <a:spcPts val="0"/>
                        </a:spcAft>
                      </a:pPr>
                      <a:r>
                        <a:rPr lang="en-US" sz="1800">
                          <a:effectLst/>
                        </a:rPr>
                        <a:t>UC_C05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View Customer Point Log</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High</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effectLst/>
                        </a:rPr>
                        <a:t>Medium</a:t>
                      </a:r>
                      <a:endParaRPr lang="en-US" sz="1800">
                        <a:effectLst/>
                        <a:latin typeface="Calibri"/>
                        <a:ea typeface="Calibri"/>
                        <a:cs typeface="Times New Roman"/>
                      </a:endParaRPr>
                    </a:p>
                  </a:txBody>
                  <a:tcPr marL="68580" marR="68580" marT="0" marB="0"/>
                </a:tc>
              </a:tr>
              <a:tr h="549601">
                <a:tc>
                  <a:txBody>
                    <a:bodyPr/>
                    <a:lstStyle/>
                    <a:p>
                      <a:pPr marL="0" marR="0">
                        <a:lnSpc>
                          <a:spcPct val="115000"/>
                        </a:lnSpc>
                        <a:spcBef>
                          <a:spcPts val="0"/>
                        </a:spcBef>
                        <a:spcAft>
                          <a:spcPts val="0"/>
                        </a:spcAft>
                      </a:pPr>
                      <a:r>
                        <a:rPr lang="en-US" sz="1800" dirty="0" err="1">
                          <a:effectLst/>
                        </a:rPr>
                        <a:t>UC_S01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Statistic Information</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Low</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dirty="0">
                          <a:effectLst/>
                        </a:rPr>
                        <a:t>High</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1281162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Description</a:t>
            </a:r>
            <a:endParaRPr lang="en-US" dirty="0"/>
          </a:p>
        </p:txBody>
      </p:sp>
      <p:sp>
        <p:nvSpPr>
          <p:cNvPr id="4" name="Footer Placeholder 3"/>
          <p:cNvSpPr>
            <a:spLocks noGrp="1"/>
          </p:cNvSpPr>
          <p:nvPr>
            <p:ph type="ftr" sz="quarter" idx="4294967295"/>
          </p:nvPr>
        </p:nvSpPr>
        <p:spPr>
          <a:xfrm>
            <a:off x="6934200" y="6591300"/>
            <a:ext cx="1905000" cy="228600"/>
          </a:xfrm>
        </p:spPr>
        <p:txBody>
          <a:bodyPr/>
          <a:lstStyle/>
          <a:p>
            <a:r>
              <a:rPr lang="en-US" smtClean="0"/>
              <a:t>www.themegallery.com</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25430244"/>
              </p:ext>
            </p:extLst>
          </p:nvPr>
        </p:nvGraphicFramePr>
        <p:xfrm>
          <a:off x="228600" y="762000"/>
          <a:ext cx="8763000" cy="10676636"/>
        </p:xfrm>
        <a:graphic>
          <a:graphicData uri="http://schemas.openxmlformats.org/drawingml/2006/table">
            <a:tbl>
              <a:tblPr firstRow="1" firstCol="1" bandRow="1">
                <a:tableStyleId>{B301B821-A1FF-4177-AEE7-76D212191A09}</a:tableStyleId>
              </a:tblPr>
              <a:tblGrid>
                <a:gridCol w="4381500"/>
                <a:gridCol w="4381500"/>
              </a:tblGrid>
              <a:tr h="107764">
                <a:tc>
                  <a:txBody>
                    <a:bodyPr/>
                    <a:lstStyle/>
                    <a:p>
                      <a:pPr marL="0" marR="0">
                        <a:lnSpc>
                          <a:spcPct val="115000"/>
                        </a:lnSpc>
                        <a:spcBef>
                          <a:spcPts val="0"/>
                        </a:spcBef>
                        <a:spcAft>
                          <a:spcPts val="1000"/>
                        </a:spcAft>
                      </a:pPr>
                      <a:r>
                        <a:rPr lang="en-US" sz="1800" dirty="0">
                          <a:effectLst/>
                        </a:rPr>
                        <a:t>Use Case Title: Add New Store</a:t>
                      </a:r>
                      <a:endParaRPr lang="en-US" sz="1800" dirty="0">
                        <a:effectLst/>
                        <a:latin typeface="Calibri"/>
                        <a:ea typeface="Calibri"/>
                        <a:cs typeface="Times New Roman"/>
                      </a:endParaRPr>
                    </a:p>
                  </a:txBody>
                  <a:tcPr marL="30120" marR="30120" marT="0" marB="0"/>
                </a:tc>
                <a:tc>
                  <a:txBody>
                    <a:bodyPr/>
                    <a:lstStyle/>
                    <a:p>
                      <a:pPr marL="0" marR="0">
                        <a:lnSpc>
                          <a:spcPct val="115000"/>
                        </a:lnSpc>
                        <a:spcBef>
                          <a:spcPts val="0"/>
                        </a:spcBef>
                        <a:spcAft>
                          <a:spcPts val="1000"/>
                        </a:spcAft>
                      </a:pPr>
                      <a:r>
                        <a:rPr lang="en-US" sz="1800">
                          <a:effectLst/>
                        </a:rPr>
                        <a:t>Use Case ID: UC_RSM01</a:t>
                      </a:r>
                      <a:endParaRPr lang="en-US" sz="1800">
                        <a:effectLst/>
                        <a:latin typeface="Calibri"/>
                        <a:ea typeface="Calibri"/>
                        <a:cs typeface="Times New Roman"/>
                      </a:endParaRPr>
                    </a:p>
                  </a:txBody>
                  <a:tcPr marL="30120" marR="30120" marT="0" marB="0"/>
                </a:tc>
              </a:tr>
              <a:tr h="277108">
                <a:tc gridSpan="2">
                  <a:txBody>
                    <a:bodyPr/>
                    <a:lstStyle/>
                    <a:p>
                      <a:pPr marL="0" marR="0">
                        <a:lnSpc>
                          <a:spcPct val="115000"/>
                        </a:lnSpc>
                        <a:spcBef>
                          <a:spcPts val="0"/>
                        </a:spcBef>
                        <a:spcAft>
                          <a:spcPts val="1000"/>
                        </a:spcAft>
                      </a:pPr>
                      <a:r>
                        <a:rPr lang="en-US" sz="1800" dirty="0">
                          <a:effectLst/>
                        </a:rPr>
                        <a:t>General Use Case Description: </a:t>
                      </a:r>
                      <a:r>
                        <a:rPr lang="en-US" sz="1800" b="0" kern="1200" dirty="0" smtClean="0">
                          <a:solidFill>
                            <a:schemeClr val="dk1"/>
                          </a:solidFill>
                          <a:effectLst/>
                          <a:latin typeface="+mn-lt"/>
                          <a:ea typeface="+mn-ea"/>
                          <a:cs typeface="+mn-cs"/>
                        </a:rPr>
                        <a:t>This use case help the manager add new sale store. This function can also split products of retail stores that are consumed, as well as regulate the product price.</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r h="107764">
                <a:tc gridSpan="2">
                  <a:txBody>
                    <a:bodyPr/>
                    <a:lstStyle/>
                    <a:p>
                      <a:pPr marL="0" marR="0">
                        <a:lnSpc>
                          <a:spcPct val="115000"/>
                        </a:lnSpc>
                        <a:spcBef>
                          <a:spcPts val="0"/>
                        </a:spcBef>
                        <a:spcAft>
                          <a:spcPts val="1000"/>
                        </a:spcAft>
                      </a:pPr>
                      <a:r>
                        <a:rPr lang="en-US" sz="1800" dirty="0">
                          <a:effectLst/>
                        </a:rPr>
                        <a:t>Entities Involved: </a:t>
                      </a:r>
                      <a:r>
                        <a:rPr lang="en-US" sz="1800" b="0" dirty="0">
                          <a:effectLst/>
                        </a:rPr>
                        <a:t>Staff, Retail Store</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r h="552207">
                <a:tc gridSpan="2">
                  <a:txBody>
                    <a:bodyPr/>
                    <a:lstStyle/>
                    <a:p>
                      <a:pPr marL="0" marR="0">
                        <a:lnSpc>
                          <a:spcPct val="115000"/>
                        </a:lnSpc>
                        <a:spcBef>
                          <a:spcPts val="0"/>
                        </a:spcBef>
                        <a:spcAft>
                          <a:spcPts val="1000"/>
                        </a:spcAft>
                      </a:pPr>
                      <a:r>
                        <a:rPr lang="en-US" sz="1800" dirty="0">
                          <a:effectLst/>
                        </a:rPr>
                        <a:t>Preconditions:</a:t>
                      </a:r>
                    </a:p>
                    <a:p>
                      <a:pPr marL="285750" marR="0" indent="-285750">
                        <a:lnSpc>
                          <a:spcPct val="115000"/>
                        </a:lnSpc>
                        <a:spcBef>
                          <a:spcPts val="0"/>
                        </a:spcBef>
                        <a:spcAft>
                          <a:spcPts val="1000"/>
                        </a:spcAft>
                        <a:buFont typeface="Arial" pitchFamily="34" charset="0"/>
                        <a:buChar char="•"/>
                      </a:pPr>
                      <a:r>
                        <a:rPr lang="en-US" sz="1800" b="0" dirty="0">
                          <a:effectLst/>
                        </a:rPr>
                        <a:t>User is assigned authorized to use this function</a:t>
                      </a:r>
                    </a:p>
                    <a:p>
                      <a:pPr marL="285750" marR="0" indent="-285750">
                        <a:lnSpc>
                          <a:spcPct val="115000"/>
                        </a:lnSpc>
                        <a:spcBef>
                          <a:spcPts val="0"/>
                        </a:spcBef>
                        <a:spcAft>
                          <a:spcPts val="1000"/>
                        </a:spcAft>
                        <a:buFont typeface="Arial" pitchFamily="34" charset="0"/>
                        <a:buChar char="•"/>
                      </a:pPr>
                      <a:r>
                        <a:rPr lang="en-US" sz="1800" b="0" dirty="0">
                          <a:effectLst/>
                        </a:rPr>
                        <a:t>User has chosen Retail Stores Management function</a:t>
                      </a:r>
                    </a:p>
                    <a:p>
                      <a:pPr marL="285750" marR="0" indent="-285750">
                        <a:lnSpc>
                          <a:spcPct val="115000"/>
                        </a:lnSpc>
                        <a:spcBef>
                          <a:spcPts val="0"/>
                        </a:spcBef>
                        <a:spcAft>
                          <a:spcPts val="1000"/>
                        </a:spcAft>
                        <a:buFont typeface="Arial" pitchFamily="34" charset="0"/>
                        <a:buChar char="•"/>
                      </a:pPr>
                      <a:r>
                        <a:rPr lang="en-US" sz="1800" b="0" dirty="0">
                          <a:effectLst/>
                        </a:rPr>
                        <a:t>The system is available </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r h="2328083">
                <a:tc gridSpan="2">
                  <a:txBody>
                    <a:bodyPr/>
                    <a:lstStyle/>
                    <a:p>
                      <a:pPr marL="0" marR="0">
                        <a:lnSpc>
                          <a:spcPct val="115000"/>
                        </a:lnSpc>
                        <a:spcBef>
                          <a:spcPts val="0"/>
                        </a:spcBef>
                        <a:spcAft>
                          <a:spcPts val="1000"/>
                        </a:spcAft>
                      </a:pPr>
                      <a:r>
                        <a:rPr lang="en-US" sz="1800" dirty="0">
                          <a:effectLst/>
                        </a:rPr>
                        <a:t>Primary Use Case Flow of Events:</a:t>
                      </a:r>
                    </a:p>
                    <a:p>
                      <a:pPr marL="342900" marR="0" lvl="0" indent="-342900">
                        <a:lnSpc>
                          <a:spcPct val="115000"/>
                        </a:lnSpc>
                        <a:spcBef>
                          <a:spcPts val="0"/>
                        </a:spcBef>
                        <a:spcAft>
                          <a:spcPts val="1000"/>
                        </a:spcAft>
                        <a:buFont typeface="+mj-lt"/>
                        <a:buAutoNum type="arabicPeriod"/>
                      </a:pPr>
                      <a:r>
                        <a:rPr lang="en-US" sz="1800" b="0" dirty="0">
                          <a:effectLst/>
                        </a:rPr>
                        <a:t>User choose “Add new store” button</a:t>
                      </a:r>
                    </a:p>
                    <a:p>
                      <a:pPr marL="342900" marR="0" lvl="0" indent="-342900">
                        <a:lnSpc>
                          <a:spcPct val="115000"/>
                        </a:lnSpc>
                        <a:spcBef>
                          <a:spcPts val="0"/>
                        </a:spcBef>
                        <a:spcAft>
                          <a:spcPts val="1000"/>
                        </a:spcAft>
                        <a:buFont typeface="+mj-lt"/>
                        <a:buAutoNum type="arabicPeriod"/>
                      </a:pPr>
                      <a:r>
                        <a:rPr lang="en-US" sz="1800" b="0" dirty="0">
                          <a:effectLst/>
                        </a:rPr>
                        <a:t>Program displays Add new store interface</a:t>
                      </a:r>
                    </a:p>
                    <a:p>
                      <a:pPr marL="342900" marR="0" lvl="0" indent="-342900">
                        <a:lnSpc>
                          <a:spcPct val="115000"/>
                        </a:lnSpc>
                        <a:spcBef>
                          <a:spcPts val="0"/>
                        </a:spcBef>
                        <a:spcAft>
                          <a:spcPts val="1000"/>
                        </a:spcAft>
                        <a:buFont typeface="+mj-lt"/>
                        <a:buAutoNum type="arabicPeriod"/>
                      </a:pPr>
                      <a:r>
                        <a:rPr lang="en-US" sz="1800" b="0" dirty="0">
                          <a:effectLst/>
                        </a:rPr>
                        <a:t>User fills in Store name text field</a:t>
                      </a:r>
                    </a:p>
                    <a:p>
                      <a:pPr marL="342900" marR="0" lvl="0" indent="-342900">
                        <a:lnSpc>
                          <a:spcPct val="115000"/>
                        </a:lnSpc>
                        <a:spcBef>
                          <a:spcPts val="0"/>
                        </a:spcBef>
                        <a:spcAft>
                          <a:spcPts val="1000"/>
                        </a:spcAft>
                        <a:buFont typeface="+mj-lt"/>
                        <a:buAutoNum type="arabicPeriod"/>
                      </a:pPr>
                      <a:r>
                        <a:rPr lang="en-US" sz="1800" b="0" dirty="0">
                          <a:effectLst/>
                        </a:rPr>
                        <a:t>User fills in Address text field</a:t>
                      </a:r>
                    </a:p>
                    <a:p>
                      <a:pPr marL="342900" marR="0" lvl="0" indent="-342900">
                        <a:lnSpc>
                          <a:spcPct val="115000"/>
                        </a:lnSpc>
                        <a:spcBef>
                          <a:spcPts val="0"/>
                        </a:spcBef>
                        <a:spcAft>
                          <a:spcPts val="1000"/>
                        </a:spcAft>
                        <a:buFont typeface="+mj-lt"/>
                        <a:buAutoNum type="arabicPeriod"/>
                      </a:pPr>
                      <a:r>
                        <a:rPr lang="en-US" sz="1800" b="0" dirty="0">
                          <a:effectLst/>
                        </a:rPr>
                        <a:t>User chooses a Category</a:t>
                      </a:r>
                    </a:p>
                    <a:p>
                      <a:pPr marL="342900" marR="0" lvl="0" indent="-342900">
                        <a:lnSpc>
                          <a:spcPct val="115000"/>
                        </a:lnSpc>
                        <a:spcBef>
                          <a:spcPts val="0"/>
                        </a:spcBef>
                        <a:spcAft>
                          <a:spcPts val="1000"/>
                        </a:spcAft>
                        <a:buFont typeface="+mj-lt"/>
                        <a:buAutoNum type="arabicPeriod"/>
                      </a:pPr>
                      <a:r>
                        <a:rPr lang="en-US" sz="1800" b="0" dirty="0">
                          <a:effectLst/>
                        </a:rPr>
                        <a:t>Program displays Products which has in that Category</a:t>
                      </a:r>
                    </a:p>
                    <a:p>
                      <a:pPr marL="342900" marR="0" lvl="0" indent="-342900">
                        <a:lnSpc>
                          <a:spcPct val="115000"/>
                        </a:lnSpc>
                        <a:spcBef>
                          <a:spcPts val="0"/>
                        </a:spcBef>
                        <a:spcAft>
                          <a:spcPts val="1000"/>
                        </a:spcAft>
                        <a:buFont typeface="+mj-lt"/>
                        <a:buAutoNum type="arabicPeriod"/>
                      </a:pPr>
                      <a:r>
                        <a:rPr lang="en-US" sz="1800" b="0" dirty="0">
                          <a:effectLst/>
                        </a:rPr>
                        <a:t>User chooses a Product</a:t>
                      </a:r>
                    </a:p>
                    <a:p>
                      <a:pPr marL="342900" marR="0" lvl="0" indent="-342900">
                        <a:lnSpc>
                          <a:spcPct val="115000"/>
                        </a:lnSpc>
                        <a:spcBef>
                          <a:spcPts val="0"/>
                        </a:spcBef>
                        <a:spcAft>
                          <a:spcPts val="1000"/>
                        </a:spcAft>
                        <a:buFont typeface="+mj-lt"/>
                        <a:buAutoNum type="arabicPeriod"/>
                      </a:pPr>
                      <a:r>
                        <a:rPr lang="en-US" sz="1800" b="0" dirty="0">
                          <a:effectLst/>
                        </a:rPr>
                        <a:t>Program add the product which user just has chosen to the Product List with the standard Price</a:t>
                      </a:r>
                    </a:p>
                    <a:p>
                      <a:pPr marL="342900" marR="0" lvl="0" indent="-342900">
                        <a:lnSpc>
                          <a:spcPct val="115000"/>
                        </a:lnSpc>
                        <a:spcBef>
                          <a:spcPts val="0"/>
                        </a:spcBef>
                        <a:spcAft>
                          <a:spcPts val="1000"/>
                        </a:spcAft>
                        <a:buFont typeface="+mj-lt"/>
                        <a:buAutoNum type="arabicPeriod"/>
                      </a:pPr>
                      <a:r>
                        <a:rPr lang="en-US" sz="1800" b="0" dirty="0">
                          <a:effectLst/>
                        </a:rPr>
                        <a:t>User can edit the Price base on how much the store want to sell that product.</a:t>
                      </a:r>
                    </a:p>
                    <a:p>
                      <a:pPr marL="342900" marR="0" lvl="0" indent="-342900">
                        <a:lnSpc>
                          <a:spcPct val="115000"/>
                        </a:lnSpc>
                        <a:spcBef>
                          <a:spcPts val="0"/>
                        </a:spcBef>
                        <a:spcAft>
                          <a:spcPts val="1000"/>
                        </a:spcAft>
                        <a:buFont typeface="+mj-lt"/>
                        <a:buAutoNum type="arabicPeriod"/>
                      </a:pPr>
                      <a:r>
                        <a:rPr lang="en-US" sz="1800" b="0" dirty="0">
                          <a:effectLst/>
                        </a:rPr>
                        <a:t>User clicks "OK".</a:t>
                      </a:r>
                    </a:p>
                    <a:p>
                      <a:pPr marL="342900" marR="0" lvl="0" indent="-342900">
                        <a:lnSpc>
                          <a:spcPct val="115000"/>
                        </a:lnSpc>
                        <a:spcBef>
                          <a:spcPts val="0"/>
                        </a:spcBef>
                        <a:spcAft>
                          <a:spcPts val="1000"/>
                        </a:spcAft>
                        <a:buFont typeface="+mj-lt"/>
                        <a:buAutoNum type="arabicPeriod"/>
                      </a:pPr>
                      <a:r>
                        <a:rPr lang="en-US" sz="1800" b="0" dirty="0">
                          <a:effectLst/>
                        </a:rPr>
                        <a:t>Program shows message "Are you sure you want to create new retail store’s information as above?"</a:t>
                      </a:r>
                    </a:p>
                    <a:p>
                      <a:pPr marL="342900" marR="0" lvl="0" indent="-342900">
                        <a:lnSpc>
                          <a:spcPct val="115000"/>
                        </a:lnSpc>
                        <a:spcBef>
                          <a:spcPts val="0"/>
                        </a:spcBef>
                        <a:spcAft>
                          <a:spcPts val="1000"/>
                        </a:spcAft>
                        <a:buFont typeface="+mj-lt"/>
                        <a:buAutoNum type="arabicPeriod"/>
                      </a:pPr>
                      <a:r>
                        <a:rPr lang="en-US" sz="1800" b="0" dirty="0">
                          <a:effectLst/>
                        </a:rPr>
                        <a:t>User clicks "OK" to confirm</a:t>
                      </a:r>
                    </a:p>
                    <a:p>
                      <a:pPr marL="342900" marR="0" lvl="0" indent="-342900">
                        <a:lnSpc>
                          <a:spcPct val="115000"/>
                        </a:lnSpc>
                        <a:spcBef>
                          <a:spcPts val="0"/>
                        </a:spcBef>
                        <a:spcAft>
                          <a:spcPts val="1000"/>
                        </a:spcAft>
                        <a:buFont typeface="+mj-lt"/>
                        <a:buAutoNum type="arabicPeriod"/>
                      </a:pPr>
                      <a:r>
                        <a:rPr lang="en-US" sz="1800" b="0" dirty="0">
                          <a:effectLst/>
                        </a:rPr>
                        <a:t>The system stores the retail store’s information that has just been created and returned to retail store management interface</a:t>
                      </a:r>
                    </a:p>
                    <a:p>
                      <a:pPr marL="342900" marR="0" lvl="0" indent="-342900">
                        <a:lnSpc>
                          <a:spcPct val="115000"/>
                        </a:lnSpc>
                        <a:spcBef>
                          <a:spcPts val="0"/>
                        </a:spcBef>
                        <a:spcAft>
                          <a:spcPts val="1000"/>
                        </a:spcAft>
                        <a:buFont typeface="+mj-lt"/>
                        <a:buAutoNum type="arabicPeriod"/>
                      </a:pPr>
                      <a:r>
                        <a:rPr lang="en-US" sz="1800" b="0" dirty="0">
                          <a:effectLst/>
                        </a:rPr>
                        <a:t>End Use-case</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bl>
          </a:graphicData>
        </a:graphic>
      </p:graphicFrame>
    </p:spTree>
    <p:extLst>
      <p:ext uri="{BB962C8B-B14F-4D97-AF65-F5344CB8AC3E}">
        <p14:creationId xmlns:p14="http://schemas.microsoft.com/office/powerpoint/2010/main" val="837557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67245 L 0 -0.05023 " pathEditMode="relative" rAng="0" ptsTypes="AA">
                                      <p:cBhvr>
                                        <p:cTn id="6" dur="2000" spd="-100000" fill="hold"/>
                                        <p:tgtEl>
                                          <p:spTgt spid="3"/>
                                        </p:tgtEl>
                                        <p:attrNameLst>
                                          <p:attrName>ppt_x</p:attrName>
                                          <p:attrName>ppt_y</p:attrName>
                                        </p:attrNameLst>
                                      </p:cBhvr>
                                      <p:rCtr x="0" y="3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dirty="0" smtClean="0"/>
              <a:t>Use-case Description</a:t>
            </a: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846556497"/>
              </p:ext>
            </p:extLst>
          </p:nvPr>
        </p:nvGraphicFramePr>
        <p:xfrm>
          <a:off x="228600" y="990600"/>
          <a:ext cx="8686800" cy="6063488"/>
        </p:xfrm>
        <a:graphic>
          <a:graphicData uri="http://schemas.openxmlformats.org/drawingml/2006/table">
            <a:tbl>
              <a:tblPr firstRow="1" firstCol="1" bandRow="1">
                <a:tableStyleId>{BC89EF96-8CEA-46FF-86C4-4CE0E7609802}</a:tableStyleId>
              </a:tblPr>
              <a:tblGrid>
                <a:gridCol w="4343400"/>
                <a:gridCol w="4343400"/>
              </a:tblGrid>
              <a:tr h="1504950">
                <a:tc gridSpan="2">
                  <a:txBody>
                    <a:bodyPr/>
                    <a:lstStyle/>
                    <a:p>
                      <a:pPr marL="0" marR="0">
                        <a:lnSpc>
                          <a:spcPct val="115000"/>
                        </a:lnSpc>
                        <a:spcBef>
                          <a:spcPts val="0"/>
                        </a:spcBef>
                        <a:spcAft>
                          <a:spcPts val="1000"/>
                        </a:spcAft>
                      </a:pPr>
                      <a:r>
                        <a:rPr lang="en-US" sz="1800" dirty="0">
                          <a:effectLst/>
                        </a:rPr>
                        <a:t>Primary Use Case Post Conditions:</a:t>
                      </a:r>
                    </a:p>
                    <a:p>
                      <a:pPr marL="0" marR="0">
                        <a:lnSpc>
                          <a:spcPct val="115000"/>
                        </a:lnSpc>
                        <a:spcBef>
                          <a:spcPts val="0"/>
                        </a:spcBef>
                        <a:spcAft>
                          <a:spcPts val="1000"/>
                        </a:spcAft>
                        <a:tabLst>
                          <a:tab pos="281305" algn="l"/>
                        </a:tabLst>
                      </a:pPr>
                      <a:r>
                        <a:rPr lang="en-US" sz="1800" b="0" dirty="0">
                          <a:effectLst/>
                        </a:rPr>
                        <a:t>Successful: Create new successful. The system stores the retail store’s information that has just been created and returned to retail store management interface</a:t>
                      </a:r>
                    </a:p>
                    <a:p>
                      <a:pPr marL="0" marR="0">
                        <a:lnSpc>
                          <a:spcPct val="115000"/>
                        </a:lnSpc>
                        <a:spcBef>
                          <a:spcPts val="0"/>
                        </a:spcBef>
                        <a:spcAft>
                          <a:spcPts val="1000"/>
                        </a:spcAft>
                      </a:pPr>
                      <a:r>
                        <a:rPr lang="en-US" sz="1800" b="0" dirty="0">
                          <a:effectLst/>
                        </a:rPr>
                        <a:t>Fail: Failed to create new</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r h="3762375">
                <a:tc gridSpan="2">
                  <a:txBody>
                    <a:bodyPr/>
                    <a:lstStyle/>
                    <a:p>
                      <a:pPr marL="0" marR="0">
                        <a:lnSpc>
                          <a:spcPct val="115000"/>
                        </a:lnSpc>
                        <a:spcBef>
                          <a:spcPts val="0"/>
                        </a:spcBef>
                        <a:spcAft>
                          <a:spcPts val="1000"/>
                        </a:spcAft>
                      </a:pPr>
                      <a:r>
                        <a:rPr lang="en-US" sz="1800" dirty="0">
                          <a:effectLst/>
                        </a:rPr>
                        <a:t>Alternate Use Case #1 Flow of Events:</a:t>
                      </a:r>
                    </a:p>
                    <a:p>
                      <a:pPr marL="0" marR="0">
                        <a:lnSpc>
                          <a:spcPct val="115000"/>
                        </a:lnSpc>
                        <a:spcBef>
                          <a:spcPts val="0"/>
                        </a:spcBef>
                        <a:spcAft>
                          <a:spcPts val="0"/>
                        </a:spcAft>
                      </a:pPr>
                      <a:r>
                        <a:rPr lang="en-US" sz="1800" b="0" dirty="0">
                          <a:effectLst/>
                        </a:rPr>
                        <a:t>There is a store with already name (starting from step 11 of the main flow)</a:t>
                      </a:r>
                    </a:p>
                    <a:p>
                      <a:pPr marL="0" marR="0">
                        <a:lnSpc>
                          <a:spcPct val="115000"/>
                        </a:lnSpc>
                        <a:spcBef>
                          <a:spcPts val="0"/>
                        </a:spcBef>
                        <a:spcAft>
                          <a:spcPts val="0"/>
                        </a:spcAft>
                      </a:pPr>
                      <a:r>
                        <a:rPr lang="en-US" sz="1800" b="0" dirty="0">
                          <a:effectLst/>
                        </a:rPr>
                        <a:t> </a:t>
                      </a:r>
                    </a:p>
                    <a:p>
                      <a:pPr marL="342900" marR="0" lvl="0" indent="-342900">
                        <a:lnSpc>
                          <a:spcPct val="115000"/>
                        </a:lnSpc>
                        <a:spcBef>
                          <a:spcPts val="0"/>
                        </a:spcBef>
                        <a:spcAft>
                          <a:spcPts val="1000"/>
                        </a:spcAft>
                        <a:buFont typeface="+mj-lt"/>
                        <a:buAutoNum type="arabicPeriod" startAt="11"/>
                      </a:pPr>
                      <a:r>
                        <a:rPr lang="en-US" sz="1800" b="0" dirty="0">
                          <a:effectLst/>
                        </a:rPr>
                        <a:t>Program shows message "Are you sure you want to create new retail store’s information as above?"</a:t>
                      </a:r>
                    </a:p>
                    <a:p>
                      <a:pPr marL="342900" marR="0" lvl="0" indent="-342900">
                        <a:lnSpc>
                          <a:spcPct val="115000"/>
                        </a:lnSpc>
                        <a:spcBef>
                          <a:spcPts val="0"/>
                        </a:spcBef>
                        <a:spcAft>
                          <a:spcPts val="1000"/>
                        </a:spcAft>
                        <a:buFont typeface="+mj-lt"/>
                        <a:buAutoNum type="arabicPeriod" startAt="11"/>
                      </a:pPr>
                      <a:r>
                        <a:rPr lang="en-US" sz="1800" b="0" dirty="0">
                          <a:effectLst/>
                        </a:rPr>
                        <a:t>User clicks "OK" to confirm</a:t>
                      </a:r>
                    </a:p>
                    <a:p>
                      <a:pPr marL="342900" marR="0" lvl="0" indent="-342900">
                        <a:lnSpc>
                          <a:spcPct val="115000"/>
                        </a:lnSpc>
                        <a:spcBef>
                          <a:spcPts val="0"/>
                        </a:spcBef>
                        <a:spcAft>
                          <a:spcPts val="1000"/>
                        </a:spcAft>
                        <a:buFont typeface="+mj-lt"/>
                        <a:buAutoNum type="arabicPeriod" startAt="11"/>
                      </a:pPr>
                      <a:r>
                        <a:rPr lang="en-US" sz="1800" b="0" dirty="0">
                          <a:effectLst/>
                        </a:rPr>
                        <a:t>Program check in database and found that it has a store with already name</a:t>
                      </a:r>
                    </a:p>
                    <a:p>
                      <a:pPr marL="342900" marR="0" lvl="0" indent="-342900">
                        <a:lnSpc>
                          <a:spcPct val="115000"/>
                        </a:lnSpc>
                        <a:spcBef>
                          <a:spcPts val="0"/>
                        </a:spcBef>
                        <a:spcAft>
                          <a:spcPts val="1000"/>
                        </a:spcAft>
                        <a:buFont typeface="+mj-lt"/>
                        <a:buAutoNum type="arabicPeriod" startAt="11"/>
                      </a:pPr>
                      <a:r>
                        <a:rPr lang="en-US" sz="1800" b="0" dirty="0">
                          <a:effectLst/>
                        </a:rPr>
                        <a:t>Program display warning dialog “There is a store with already name. Please fill in again”</a:t>
                      </a:r>
                    </a:p>
                    <a:p>
                      <a:pPr marL="342900" marR="0" lvl="0" indent="-342900">
                        <a:lnSpc>
                          <a:spcPct val="115000"/>
                        </a:lnSpc>
                        <a:spcBef>
                          <a:spcPts val="0"/>
                        </a:spcBef>
                        <a:spcAft>
                          <a:spcPts val="1000"/>
                        </a:spcAft>
                        <a:buFont typeface="+mj-lt"/>
                        <a:buAutoNum type="arabicPeriod" startAt="11"/>
                      </a:pPr>
                      <a:r>
                        <a:rPr lang="en-US" sz="1800" b="0" dirty="0">
                          <a:effectLst/>
                        </a:rPr>
                        <a:t>End Use-case</a:t>
                      </a:r>
                      <a:endParaRPr lang="en-US" sz="1800" b="0" dirty="0">
                        <a:effectLst/>
                        <a:latin typeface="Calibri"/>
                        <a:ea typeface="Calibri"/>
                        <a:cs typeface="Times New Roman"/>
                      </a:endParaRPr>
                    </a:p>
                  </a:txBody>
                  <a:tcPr marL="30120" marR="30120" marT="0" marB="0"/>
                </a:tc>
                <a:tc hMerge="1">
                  <a:txBody>
                    <a:bodyPr/>
                    <a:lstStyle/>
                    <a:p>
                      <a:endParaRPr lang="en-US"/>
                    </a:p>
                  </a:txBody>
                  <a:tcPr/>
                </a:tc>
              </a:tr>
              <a:tr h="752475">
                <a:tc gridSpan="2">
                  <a:txBody>
                    <a:bodyPr/>
                    <a:lstStyle/>
                    <a:p>
                      <a:pPr marL="0" marR="0">
                        <a:lnSpc>
                          <a:spcPct val="115000"/>
                        </a:lnSpc>
                        <a:spcBef>
                          <a:spcPts val="0"/>
                        </a:spcBef>
                        <a:spcAft>
                          <a:spcPts val="1000"/>
                        </a:spcAft>
                      </a:pPr>
                      <a:r>
                        <a:rPr lang="en-US" sz="1800" dirty="0">
                          <a:effectLst/>
                        </a:rPr>
                        <a:t>Alternate Use Case #1 Post Events:</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30120" marR="30120" marT="0" marB="0"/>
                </a:tc>
                <a:tc hMerge="1">
                  <a:txBody>
                    <a:bodyPr/>
                    <a:lstStyle/>
                    <a:p>
                      <a:endParaRPr 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SAD_Team01">
  <a:themeElements>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fontScheme name="208tgp_tim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8tgp_time_light 1">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08tgp_time_light 2">
        <a:dk1>
          <a:srgbClr val="000000"/>
        </a:dk1>
        <a:lt1>
          <a:srgbClr val="FFFFFF"/>
        </a:lt1>
        <a:dk2>
          <a:srgbClr val="1129A1"/>
        </a:dk2>
        <a:lt2>
          <a:srgbClr val="969696"/>
        </a:lt2>
        <a:accent1>
          <a:srgbClr val="4987E3"/>
        </a:accent1>
        <a:accent2>
          <a:srgbClr val="40C3EC"/>
        </a:accent2>
        <a:accent3>
          <a:srgbClr val="FFFFFF"/>
        </a:accent3>
        <a:accent4>
          <a:srgbClr val="000000"/>
        </a:accent4>
        <a:accent5>
          <a:srgbClr val="B1C3EF"/>
        </a:accent5>
        <a:accent6>
          <a:srgbClr val="39B0D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SAD_Team01</Template>
  <TotalTime>193</TotalTime>
  <Words>1638</Words>
  <Application>Microsoft Office PowerPoint</Application>
  <PresentationFormat>On-screen Show (4:3)</PresentationFormat>
  <Paragraphs>451</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SAD_Team01</vt:lpstr>
      <vt:lpstr>Image</vt:lpstr>
      <vt:lpstr> Team Assignment 01</vt:lpstr>
      <vt:lpstr>Contents</vt:lpstr>
      <vt:lpstr>Introduction</vt:lpstr>
      <vt:lpstr>Use Case</vt:lpstr>
      <vt:lpstr>Ranking Use-case</vt:lpstr>
      <vt:lpstr>Ranking Use-case</vt:lpstr>
      <vt:lpstr>Ranking Use-case</vt:lpstr>
      <vt:lpstr>Use-case Description</vt:lpstr>
      <vt:lpstr>Use-case Description</vt:lpstr>
      <vt:lpstr>Use-case Description</vt:lpstr>
      <vt:lpstr>Use-case Description</vt:lpstr>
      <vt:lpstr>Use-case Description</vt:lpstr>
      <vt:lpstr>Use-case Description</vt:lpstr>
      <vt:lpstr>Business Constraints</vt:lpstr>
      <vt:lpstr>Technical Constraints</vt:lpstr>
      <vt:lpstr>Quality Attributes </vt:lpstr>
      <vt:lpstr>Quality Attributes </vt:lpstr>
      <vt:lpstr>Quality Attributes </vt:lpstr>
      <vt:lpstr>Project Strategy</vt:lpstr>
      <vt:lpstr>Mile-Stone</vt:lpstr>
      <vt:lpstr>Risk</vt:lpstr>
      <vt:lpstr> Roles and Responsibilities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Assignemnt 01</dc:title>
  <dc:creator>Ha Thanh</dc:creator>
  <cp:lastModifiedBy>DatTran</cp:lastModifiedBy>
  <cp:revision>23</cp:revision>
  <dcterms:created xsi:type="dcterms:W3CDTF">2012-03-09T01:19:30Z</dcterms:created>
  <dcterms:modified xsi:type="dcterms:W3CDTF">2012-03-12T03:36:22Z</dcterms:modified>
</cp:coreProperties>
</file>