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434" r:id="rId2"/>
    <p:sldId id="435" r:id="rId3"/>
    <p:sldId id="290" r:id="rId4"/>
    <p:sldId id="450" r:id="rId5"/>
    <p:sldId id="452" r:id="rId6"/>
    <p:sldId id="451" r:id="rId7"/>
    <p:sldId id="453" r:id="rId8"/>
    <p:sldId id="454" r:id="rId9"/>
    <p:sldId id="455" r:id="rId10"/>
    <p:sldId id="456" r:id="rId11"/>
    <p:sldId id="457" r:id="rId12"/>
    <p:sldId id="458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8" r:id="rId21"/>
    <p:sldId id="298" r:id="rId22"/>
    <p:sldId id="467" r:id="rId23"/>
    <p:sldId id="469" r:id="rId24"/>
    <p:sldId id="276" r:id="rId25"/>
  </p:sldIdLst>
  <p:sldSz cx="9144000" cy="6858000" type="screen4x3"/>
  <p:notesSz cx="9723438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C0C0C0"/>
    <a:srgbClr val="2FBFFF"/>
    <a:srgbClr val="1C1C1C"/>
    <a:srgbClr val="969696"/>
    <a:srgbClr val="E3680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6" autoAdjust="0"/>
  </p:normalViewPr>
  <p:slideViewPr>
    <p:cSldViewPr snapToGrid="0">
      <p:cViewPr varScale="1">
        <p:scale>
          <a:sx n="70" d="100"/>
          <a:sy n="70" d="100"/>
        </p:scale>
        <p:origin x="-8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B455710-DA89-43C2-B63C-A952B2E829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97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44ADE03-8BFB-4BA4-B7E4-2D8F98C1C3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99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842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834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79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79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792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793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3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794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795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82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82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82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843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6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844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845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7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36850" name="Rectangle 165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36849" name="Rectangle 1649"/>
          <p:cNvSpPr>
            <a:spLocks noGrp="1" noChangeArrowheads="1"/>
          </p:cNvSpPr>
          <p:nvPr>
            <p:ph type="dt" sz="quarter" idx="2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36851" name="Rectangle 165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fld id="{68CCAE44-F30E-4676-A2A0-523D6146D7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3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6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6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6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6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6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6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6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6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6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6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4368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43679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43679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4367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43679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4367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43679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4368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4368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4368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368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4368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4368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4368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3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4 0.26526 C 0.15434 0.26017 0.07587 0.23011 0.04201 0.19056 C 0.00816 0.15101 -0.01441 0.06198 -0.02934 0.02821 " pathEditMode="relative" rAng="0" ptsTypes="faf">
                                      <p:cBhvr>
                                        <p:cTn id="103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39" y="-11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842" grpId="0" animBg="1"/>
      <p:bldP spid="436842" grpId="1" animBg="1"/>
      <p:bldP spid="436834" grpId="0" animBg="1"/>
      <p:bldP spid="436834" grpId="1" animBg="1"/>
      <p:bldP spid="436796" grpId="0" animBg="1"/>
      <p:bldP spid="436796" grpId="1" animBg="1"/>
      <p:bldP spid="436797" grpId="0" animBg="1"/>
      <p:bldP spid="436797" grpId="1" animBg="1"/>
      <p:bldP spid="436792" grpId="0" animBg="1"/>
      <p:bldP spid="436792" grpId="1" animBg="1"/>
      <p:bldP spid="436793" grpId="0" animBg="1"/>
      <p:bldP spid="436793" grpId="1" animBg="1"/>
      <p:bldP spid="436794" grpId="0" animBg="1"/>
      <p:bldP spid="436794" grpId="1" animBg="1"/>
      <p:bldP spid="436795" grpId="0" animBg="1"/>
      <p:bldP spid="436795" grpId="1" animBg="1"/>
      <p:bldP spid="436822" grpId="0" animBg="1"/>
      <p:bldP spid="436822" grpId="1" animBg="1"/>
      <p:bldP spid="436823" grpId="0" animBg="1"/>
      <p:bldP spid="436823" grpId="1" animBg="1"/>
      <p:bldP spid="436824" grpId="0" animBg="1"/>
      <p:bldP spid="436824" grpId="1" animBg="1"/>
      <p:bldP spid="436843" grpId="0" animBg="1"/>
      <p:bldP spid="436843" grpId="1" animBg="1"/>
      <p:bldP spid="436844" grpId="0" animBg="1"/>
      <p:bldP spid="436844" grpId="1" animBg="1"/>
      <p:bldP spid="436845" grpId="0" animBg="1"/>
      <p:bldP spid="436845" grpId="1" animBg="1"/>
      <p:bldP spid="436847" grpId="0"/>
      <p:bldP spid="436847" grpId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98119-D9DC-4850-85E4-AEB8507208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88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52D0B-A9FE-4E42-A163-1492F7B3A6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7913" y="66167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38825" y="6616700"/>
            <a:ext cx="2895600" cy="2413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7825" y="6616700"/>
            <a:ext cx="661988" cy="241300"/>
          </a:xfrm>
        </p:spPr>
        <p:txBody>
          <a:bodyPr/>
          <a:lstStyle>
            <a:lvl1pPr>
              <a:defRPr/>
            </a:lvl1pPr>
          </a:lstStyle>
          <a:p>
            <a:fld id="{3B48B233-A629-4340-8E2F-5BAF85D714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6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E7E89-B64B-4771-A4FF-C104A5BC8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2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77B26-C681-4BC2-BAC6-CEEBB71BB4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1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9E518-78E4-4B89-B49B-6039660E97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7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91757-2923-4A43-AF51-3935212021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36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79C2E-E809-4101-88B2-6A19974F8A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B8872-5EEF-45E2-B3F7-5CABF32835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13DBE-1938-475C-B234-38DEB80EAB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03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A795C-D4FA-434A-982F-9696704B1D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98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19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3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988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50989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F3BB1A4-9617-437A-8D80-6A56F98BFC8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1036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28575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039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5715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043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00"/>
                                        <p:tgtEl>
                                          <p:spTgt spid="15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2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3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1" dur="2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3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5" dur="2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37" presetID="6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8" dur="1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02" grpId="0" animBg="1"/>
      <p:bldP spid="151002" grpId="1" animBg="1"/>
      <p:bldP spid="151003" grpId="0" animBg="1"/>
      <p:bldP spid="151003" grpId="1" animBg="1"/>
      <p:bldP spid="151005" grpId="0" animBg="1"/>
      <p:bldP spid="151005" grpId="1" animBg="1"/>
      <p:bldP spid="151007" grpId="0" animBg="1"/>
      <p:bldP spid="151007" grpId="1" animBg="1"/>
      <p:bldP spid="151009" grpId="0" animBg="1"/>
      <p:bldP spid="151009" grpId="1" animBg="1"/>
      <p:bldP spid="150988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£"/>
        <a:defRPr sz="32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3187700" y="571500"/>
            <a:ext cx="5526088" cy="870092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</a:rPr>
              <a:t>Software Measurement and Analysis</a:t>
            </a:r>
            <a:endParaRPr lang="en-US" sz="3200" dirty="0">
              <a:solidFill>
                <a:srgbClr val="C00000"/>
              </a:solidFill>
            </a:endParaRPr>
          </a:p>
        </p:txBody>
      </p:sp>
      <p:grpSp>
        <p:nvGrpSpPr>
          <p:cNvPr id="442418" name="Group 50"/>
          <p:cNvGrpSpPr>
            <a:grpSpLocks/>
          </p:cNvGrpSpPr>
          <p:nvPr/>
        </p:nvGrpSpPr>
        <p:grpSpPr bwMode="auto">
          <a:xfrm>
            <a:off x="5780088" y="5480050"/>
            <a:ext cx="669925" cy="654050"/>
            <a:chOff x="4027" y="3016"/>
            <a:chExt cx="515" cy="505"/>
          </a:xfrm>
        </p:grpSpPr>
        <p:sp>
          <p:nvSpPr>
            <p:cNvPr id="442419" name="Oval 51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42420" name="Picture 52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2421" name="Group 53"/>
          <p:cNvGrpSpPr>
            <a:grpSpLocks/>
          </p:cNvGrpSpPr>
          <p:nvPr/>
        </p:nvGrpSpPr>
        <p:grpSpPr bwMode="auto">
          <a:xfrm>
            <a:off x="7170738" y="5029200"/>
            <a:ext cx="349250" cy="339725"/>
            <a:chOff x="4027" y="3016"/>
            <a:chExt cx="515" cy="505"/>
          </a:xfrm>
        </p:grpSpPr>
        <p:sp>
          <p:nvSpPr>
            <p:cNvPr id="442422" name="Oval 54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42423" name="Picture 55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2424" name="Oval 56"/>
          <p:cNvSpPr>
            <a:spLocks noChangeArrowheads="1"/>
          </p:cNvSpPr>
          <p:nvPr/>
        </p:nvSpPr>
        <p:spPr bwMode="gray">
          <a:xfrm>
            <a:off x="3960813" y="4986338"/>
            <a:ext cx="1082675" cy="1071562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28575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42425" name="Oval 57"/>
          <p:cNvSpPr>
            <a:spLocks noChangeArrowheads="1"/>
          </p:cNvSpPr>
          <p:nvPr/>
        </p:nvSpPr>
        <p:spPr bwMode="gray">
          <a:xfrm>
            <a:off x="428625" y="571500"/>
            <a:ext cx="2759075" cy="27305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76200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42426" name="Oval 58"/>
          <p:cNvSpPr>
            <a:spLocks noChangeArrowheads="1"/>
          </p:cNvSpPr>
          <p:nvPr/>
        </p:nvSpPr>
        <p:spPr bwMode="gray">
          <a:xfrm>
            <a:off x="1851025" y="3505200"/>
            <a:ext cx="1911350" cy="18923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57150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42427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2652" y="5063272"/>
            <a:ext cx="2739993" cy="205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96218" y="2441327"/>
            <a:ext cx="66477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</a:rPr>
              <a:t>Team Assignment 7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18" name="Rectangle 41"/>
          <p:cNvSpPr txBox="1">
            <a:spLocks noChangeArrowheads="1"/>
          </p:cNvSpPr>
          <p:nvPr/>
        </p:nvSpPr>
        <p:spPr bwMode="gray">
          <a:xfrm>
            <a:off x="3960813" y="3999566"/>
            <a:ext cx="4421875" cy="1053536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8F8F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-------=====-------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K15T2 - Team 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-------=====-------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1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18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8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3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424" grpId="0" animBg="1"/>
      <p:bldP spid="442425" grpId="0" animBg="1"/>
      <p:bldP spid="442426" grpId="0" animBg="1"/>
      <p:bldP spid="4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162" y="3224451"/>
            <a:ext cx="7961312" cy="665162"/>
          </a:xfrm>
        </p:spPr>
        <p:txBody>
          <a:bodyPr/>
          <a:lstStyle/>
          <a:p>
            <a:r>
              <a:rPr lang="en-US" dirty="0"/>
              <a:t>Maximum Total Additional: 3338400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7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ROI</a:t>
            </a:r>
            <a:endParaRPr lang="en-US" sz="7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773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218"/>
              </p:ext>
            </p:extLst>
          </p:nvPr>
        </p:nvGraphicFramePr>
        <p:xfrm>
          <a:off x="13648" y="40944"/>
          <a:ext cx="9144001" cy="77257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1570"/>
                <a:gridCol w="1978925"/>
                <a:gridCol w="1096501"/>
                <a:gridCol w="1127029"/>
                <a:gridCol w="942751"/>
                <a:gridCol w="1000969"/>
                <a:gridCol w="718684"/>
                <a:gridCol w="637958"/>
                <a:gridCol w="849614"/>
              </a:tblGrid>
              <a:tr h="3273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# Licenses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# Dev. Licenses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Volume Discount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835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Company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Year 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Year 3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Year 4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Year 2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Year 3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Year 4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4715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Probable (100%)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</a:rPr>
                        <a:t>DefCon</a:t>
                      </a:r>
                      <a:r>
                        <a:rPr lang="en-US" sz="1800" dirty="0">
                          <a:effectLst/>
                          <a:latin typeface="+mj-lt"/>
                        </a:rPr>
                        <a:t> USA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375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400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550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40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20%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547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Big Communications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325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400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550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40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20%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547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Starfleet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200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200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350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15%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547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Global Energy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185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200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350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15%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547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Chemicals-R-Us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55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50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100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15%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273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Additional Viking Licenses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1185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1300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2000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70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110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160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547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Additional Revenue from Licenses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$607.100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$664.625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$1.014.000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$103.838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$159.900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$232.538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547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Additional Support Revenue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$121.420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$132.925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$202.800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$20.768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$31.980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$46.508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273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273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Total Additional Revenue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$853.125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$989.430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$1.495.845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580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2 -0.26156 L -2.77778E-6 -1.2951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130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879" y="2501118"/>
            <a:ext cx="7961312" cy="2098177"/>
          </a:xfrm>
        </p:spPr>
        <p:txBody>
          <a:bodyPr/>
          <a:lstStyle/>
          <a:p>
            <a:r>
              <a:rPr lang="en-US" dirty="0"/>
              <a:t>Minimum Total Additional Revenue (80%): 2670720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7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ROI</a:t>
            </a:r>
            <a:endParaRPr lang="en-US" sz="7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5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588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929680"/>
              </p:ext>
            </p:extLst>
          </p:nvPr>
        </p:nvGraphicFramePr>
        <p:xfrm>
          <a:off x="0" y="0"/>
          <a:ext cx="9144000" cy="7300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764"/>
                <a:gridCol w="2060812"/>
                <a:gridCol w="873457"/>
                <a:gridCol w="955343"/>
                <a:gridCol w="818866"/>
                <a:gridCol w="805218"/>
                <a:gridCol w="900752"/>
                <a:gridCol w="909047"/>
                <a:gridCol w="687741"/>
              </a:tblGrid>
              <a:tr h="3950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# Licenses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# Dev. Licenses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Volume Discount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159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Company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Year 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Year 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Year 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Year 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Year 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Year 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72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Probable (80%)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DefCon</a:t>
                      </a:r>
                      <a:r>
                        <a:rPr lang="en-US" sz="1800" dirty="0">
                          <a:effectLst/>
                        </a:rPr>
                        <a:t> USA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375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550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20%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97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Big Communications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325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550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20%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97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Starfleet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350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15%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97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Global Energy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185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350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15%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97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Chemicals-R-Us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15%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7648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Additional Viking Licenses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1185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1300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7648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Additional Revenue from Licenses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$607.100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$664.625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$1.014.000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$103.838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$159.900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$232.538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7648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Additional Support Revenue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$121.420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$132.925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$202.800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$20.768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$31.980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$46.508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50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7648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Total Additional Revenue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682500$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791544$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1196676$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009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288" y="1163638"/>
            <a:ext cx="7961312" cy="487741"/>
          </a:xfrm>
        </p:spPr>
        <p:txBody>
          <a:bodyPr/>
          <a:lstStyle/>
          <a:p>
            <a:r>
              <a:rPr lang="en-US" dirty="0"/>
              <a:t>Revenue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7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ROI</a:t>
            </a:r>
            <a:endParaRPr lang="en-US" sz="7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66414"/>
              </p:ext>
            </p:extLst>
          </p:nvPr>
        </p:nvGraphicFramePr>
        <p:xfrm>
          <a:off x="736978" y="2361062"/>
          <a:ext cx="8229600" cy="3157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6849"/>
                <a:gridCol w="1241946"/>
                <a:gridCol w="1528549"/>
                <a:gridCol w="1351129"/>
                <a:gridCol w="1351127"/>
              </a:tblGrid>
              <a:tr h="1947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Year 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Year 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Year 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Total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208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Maximum Total Additional Revenue (100%)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853125$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989430$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1495845$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3338400$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208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Minimum Total Additional Revenue (80%)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682500$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791544$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1196676$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2670720$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220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992" y="1586719"/>
            <a:ext cx="7961312" cy="665162"/>
          </a:xfrm>
        </p:spPr>
        <p:txBody>
          <a:bodyPr/>
          <a:lstStyle/>
          <a:p>
            <a:r>
              <a:rPr lang="en-US" dirty="0"/>
              <a:t>ROI calculation: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7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ROI</a:t>
            </a:r>
            <a:endParaRPr lang="en-US" sz="7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12574"/>
              </p:ext>
            </p:extLst>
          </p:nvPr>
        </p:nvGraphicFramePr>
        <p:xfrm>
          <a:off x="829270" y="2514286"/>
          <a:ext cx="8110015" cy="39138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0217"/>
                <a:gridCol w="1842447"/>
                <a:gridCol w="1937982"/>
                <a:gridCol w="1419369"/>
              </a:tblGrid>
              <a:tr h="5380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 Cost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 Benefit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ROI (%)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878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Maximum Total Additional Revenue (100%)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927240$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3338400$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260,04%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878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Minimum Total Additional Revenue (80%)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927240$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2670720$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188,02%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286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bliqueBottomLeft"/>
              <a:lightRig rig="threePt" dir="t"/>
            </a:scene3d>
          </a:bodyPr>
          <a:lstStyle/>
          <a:p>
            <a:pPr lvl="0"/>
            <a:r>
              <a:rPr lang="en-US" dirty="0" smtClean="0">
                <a:solidFill>
                  <a:srgbClr val="002060"/>
                </a:solidFill>
              </a:rPr>
              <a:t>Tools To Estimate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22325" y="1876425"/>
            <a:ext cx="1912938" cy="3605213"/>
            <a:chOff x="513" y="998"/>
            <a:chExt cx="1109" cy="2271"/>
          </a:xfrm>
          <a:solidFill>
            <a:srgbClr val="002060"/>
          </a:solidFill>
        </p:grpSpPr>
        <p:sp>
          <p:nvSpPr>
            <p:cNvPr id="5" name="Freeform 4"/>
            <p:cNvSpPr>
              <a:spLocks/>
            </p:cNvSpPr>
            <p:nvPr/>
          </p:nvSpPr>
          <p:spPr bwMode="gray">
            <a:xfrm flipV="1">
              <a:off x="683" y="2087"/>
              <a:ext cx="933" cy="1182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gray">
            <a:xfrm rot="-5400000">
              <a:off x="917" y="1548"/>
              <a:ext cx="301" cy="1109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677" y="998"/>
              <a:ext cx="933" cy="1182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4287838" y="3476625"/>
            <a:ext cx="376237" cy="344488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4260850" y="5018088"/>
            <a:ext cx="376238" cy="347662"/>
          </a:xfrm>
          <a:prstGeom prst="rightArrow">
            <a:avLst>
              <a:gd name="adj1" fmla="val 50000"/>
              <a:gd name="adj2" fmla="val 45091"/>
            </a:avLst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gray">
          <a:xfrm>
            <a:off x="4268788" y="1981200"/>
            <a:ext cx="376237" cy="344488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gray">
          <a:xfrm>
            <a:off x="2825750" y="1519238"/>
            <a:ext cx="5099050" cy="1298575"/>
          </a:xfrm>
          <a:prstGeom prst="roundRect">
            <a:avLst>
              <a:gd name="adj" fmla="val 11921"/>
            </a:avLst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gray">
          <a:xfrm>
            <a:off x="2889250" y="1584325"/>
            <a:ext cx="811213" cy="649288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48627"/>
                  <a:invGamma/>
                </a:schemeClr>
              </a:gs>
              <a:gs pos="50000">
                <a:schemeClr val="hlink">
                  <a:alpha val="0"/>
                </a:schemeClr>
              </a:gs>
              <a:gs pos="100000">
                <a:schemeClr val="hlink">
                  <a:gamma/>
                  <a:tint val="48627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gray">
          <a:xfrm>
            <a:off x="2838450" y="3021013"/>
            <a:ext cx="5086350" cy="1298575"/>
          </a:xfrm>
          <a:prstGeom prst="roundRect">
            <a:avLst>
              <a:gd name="adj" fmla="val 11921"/>
            </a:avLst>
          </a:prstGeom>
          <a:solidFill>
            <a:schemeClr val="accent5"/>
          </a:soli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gray">
          <a:xfrm>
            <a:off x="2892425" y="3086100"/>
            <a:ext cx="811213" cy="649288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48627"/>
                  <a:invGamma/>
                </a:schemeClr>
              </a:gs>
              <a:gs pos="50000">
                <a:schemeClr val="folHlink">
                  <a:alpha val="0"/>
                </a:schemeClr>
              </a:gs>
              <a:gs pos="100000">
                <a:schemeClr val="folHlink">
                  <a:gamma/>
                  <a:tint val="48627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gray">
          <a:xfrm>
            <a:off x="2873375" y="4598988"/>
            <a:ext cx="811213" cy="649287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48627"/>
                  <a:invGamma/>
                </a:schemeClr>
              </a:gs>
              <a:gs pos="50000">
                <a:schemeClr val="accent2">
                  <a:alpha val="0"/>
                </a:schemeClr>
              </a:gs>
              <a:gs pos="100000">
                <a:schemeClr val="accent2">
                  <a:gamma/>
                  <a:tint val="48627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6" name="Picture 19" descr="YG_circl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695575"/>
            <a:ext cx="1882775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23"/>
          <p:cNvSpPr txBox="1">
            <a:spLocks noChangeArrowheads="1"/>
          </p:cNvSpPr>
          <p:nvPr/>
        </p:nvSpPr>
        <p:spPr bwMode="gray">
          <a:xfrm>
            <a:off x="407988" y="3252502"/>
            <a:ext cx="15732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 smtClean="0">
                <a:solidFill>
                  <a:srgbClr val="002060"/>
                </a:solidFill>
              </a:rPr>
              <a:t>Tools </a:t>
            </a:r>
            <a:r>
              <a:rPr lang="en-US" sz="2400" dirty="0">
                <a:solidFill>
                  <a:srgbClr val="002060"/>
                </a:solidFill>
              </a:rPr>
              <a:t>Estimate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white">
          <a:xfrm>
            <a:off x="2874963" y="1906067"/>
            <a:ext cx="4965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9BC35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/>
            <a:r>
              <a:rPr lang="en-US" sz="2800" dirty="0">
                <a:solidFill>
                  <a:srgbClr val="C00000"/>
                </a:solidFill>
              </a:rPr>
              <a:t>ROI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white">
          <a:xfrm>
            <a:off x="2798763" y="3421891"/>
            <a:ext cx="5118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9BC35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/>
            <a:r>
              <a:rPr lang="en-US" sz="2800" dirty="0">
                <a:solidFill>
                  <a:srgbClr val="C00000"/>
                </a:solidFill>
              </a:rPr>
              <a:t>BREAKEVEN ANALYSIS</a:t>
            </a:r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gray">
          <a:xfrm>
            <a:off x="2819400" y="4543425"/>
            <a:ext cx="5105400" cy="1298575"/>
          </a:xfrm>
          <a:prstGeom prst="roundRect">
            <a:avLst>
              <a:gd name="adj" fmla="val 11921"/>
            </a:avLst>
          </a:prstGeom>
          <a:solidFill>
            <a:srgbClr val="0070C0"/>
          </a:soli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white">
          <a:xfrm>
            <a:off x="2735263" y="4961086"/>
            <a:ext cx="5245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9BC35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/>
            <a:r>
              <a:rPr lang="en-US" sz="2800" dirty="0">
                <a:solidFill>
                  <a:srgbClr val="C00000"/>
                </a:solidFill>
              </a:rPr>
              <a:t>IRR</a:t>
            </a:r>
          </a:p>
        </p:txBody>
      </p:sp>
      <p:pic>
        <p:nvPicPr>
          <p:cNvPr id="24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Arrow 24"/>
          <p:cNvSpPr/>
          <p:nvPr/>
        </p:nvSpPr>
        <p:spPr bwMode="auto">
          <a:xfrm rot="10800000">
            <a:off x="8044861" y="3510534"/>
            <a:ext cx="978408" cy="48463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197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0288" y="1255594"/>
                <a:ext cx="7961312" cy="5269031"/>
              </a:xfrm>
            </p:spPr>
            <p:txBody>
              <a:bodyPr/>
              <a:lstStyle/>
              <a:p>
                <a:r>
                  <a:rPr lang="en-US" dirty="0"/>
                  <a:t>What is Breakeven Analysis?</a:t>
                </a:r>
              </a:p>
              <a:p>
                <a:pPr lvl="1"/>
                <a:r>
                  <a:rPr lang="en-US" dirty="0"/>
                  <a:t>Breakeven analysis tells you how much you need to sell/save to break even on your investment (in this case, your project). To make the results clearer, they can be graphed. </a:t>
                </a:r>
              </a:p>
              <a:p>
                <a:r>
                  <a:rPr lang="en-US" dirty="0"/>
                  <a:t>It is calculated as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𝐁𝐫𝐞𝐚𝐤𝐞𝐯𝐞𝐧</m:t>
                      </m:r>
                      <m:r>
                        <a:rPr lang="en-US" sz="2400" b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𝐯𝐨𝐥𝐮𝐦𝐞</m:t>
                      </m:r>
                      <m:r>
                        <a:rPr lang="en-US" sz="2400" b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𝐅𝐢𝐱𝐞𝐝</m:t>
                          </m:r>
                          <m:r>
                            <a:rPr lang="en-US" sz="2400" b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𝐂𝐨𝐬𝐭𝐬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𝐑𝐞𝐯𝐞𝐧𝐮𝐞</m:t>
                          </m:r>
                          <m:r>
                            <a:rPr lang="en-US" sz="2400" b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𝐩𝐞𝐫</m:t>
                          </m:r>
                          <m:r>
                            <a:rPr lang="en-US" sz="2400" b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𝐮𝐧𝐢𝐭</m:t>
                          </m:r>
                          <m:r>
                            <a:rPr lang="en-US" sz="2400" b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– 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𝐯𝐚𝐫𝐢𝐚𝐛𝐥𝐞</m:t>
                          </m:r>
                          <m:r>
                            <a:rPr lang="en-US" sz="2400" b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𝐜𝐨𝐬𝐭𝐬</m:t>
                          </m:r>
                          <m:r>
                            <a:rPr lang="en-US" sz="2400" b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𝐩𝐞𝐫</m:t>
                          </m:r>
                          <m:r>
                            <a:rPr lang="en-US" sz="2400" b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𝐮𝐧𝐢𝐭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0288" y="1255594"/>
                <a:ext cx="7961312" cy="5269031"/>
              </a:xfrm>
              <a:blipFill rotWithShape="1">
                <a:blip r:embed="rId2"/>
                <a:stretch>
                  <a:fillRect l="-1225" t="-1505" r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cene3d>
            <a:camera prst="obliqueTopLeft"/>
            <a:lightRig rig="threePt" dir="t"/>
          </a:scene3d>
        </p:spPr>
        <p:txBody>
          <a:bodyPr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4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BREAKEVEN ANALYSIS</a:t>
            </a:r>
          </a:p>
        </p:txBody>
      </p:sp>
      <p:pic>
        <p:nvPicPr>
          <p:cNvPr id="5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58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BREAKEVEN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162" y="2446528"/>
            <a:ext cx="7961312" cy="2221007"/>
          </a:xfrm>
        </p:spPr>
        <p:txBody>
          <a:bodyPr/>
          <a:lstStyle/>
          <a:p>
            <a:r>
              <a:rPr lang="en-US" dirty="0"/>
              <a:t>Why is choose Breakeven Analysis?</a:t>
            </a:r>
          </a:p>
          <a:p>
            <a:pPr lvl="1"/>
            <a:r>
              <a:rPr lang="en-US" dirty="0"/>
              <a:t>Breakeven analysis helps to provide a dynamic view of the relationships between sales, costs and profits</a:t>
            </a:r>
          </a:p>
          <a:p>
            <a:endParaRPr lang="en-US" dirty="0"/>
          </a:p>
        </p:txBody>
      </p:sp>
      <p:pic>
        <p:nvPicPr>
          <p:cNvPr id="4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11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BREAKEVEN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cost: 927240</a:t>
            </a:r>
          </a:p>
          <a:p>
            <a:r>
              <a:rPr lang="en-US" dirty="0"/>
              <a:t>Breakeven analysis calculation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For Viking License Fee: 650 $</a:t>
            </a:r>
          </a:p>
          <a:p>
            <a:pPr lvl="1"/>
            <a:endParaRPr lang="en-US" sz="3200" b="1" dirty="0">
              <a:solidFill>
                <a:schemeClr val="accent1"/>
              </a:solidFill>
              <a:latin typeface="+mn-lt"/>
            </a:endParaRPr>
          </a:p>
          <a:p>
            <a:pPr lvl="1"/>
            <a:endParaRPr lang="en-US" sz="3200" b="1" dirty="0" smtClean="0">
              <a:solidFill>
                <a:schemeClr val="accent1"/>
              </a:solidFill>
            </a:endParaRPr>
          </a:p>
          <a:p>
            <a:pPr lvl="1"/>
            <a:endParaRPr lang="en-US" sz="3200" b="1" dirty="0">
              <a:solidFill>
                <a:schemeClr val="accent1"/>
              </a:solidFill>
              <a:latin typeface="+mn-lt"/>
            </a:endParaRPr>
          </a:p>
          <a:p>
            <a:pPr lvl="1"/>
            <a:r>
              <a:rPr lang="en-US" dirty="0"/>
              <a:t>For 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Viking Dev. License Fee: 1950$</a:t>
            </a:r>
          </a:p>
          <a:p>
            <a:pPr marL="400050" lvl="2" indent="0">
              <a:buClrTx/>
              <a:buSzPct val="85000"/>
              <a:buNone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45968"/>
              </p:ext>
            </p:extLst>
          </p:nvPr>
        </p:nvGraphicFramePr>
        <p:xfrm>
          <a:off x="2374708" y="2947917"/>
          <a:ext cx="6045960" cy="968702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3022980"/>
                <a:gridCol w="3022980"/>
              </a:tblGrid>
              <a:tr h="4843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 Cost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Breakeven analysis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43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927240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1427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13420"/>
              </p:ext>
            </p:extLst>
          </p:nvPr>
        </p:nvGraphicFramePr>
        <p:xfrm>
          <a:off x="2251881" y="5261777"/>
          <a:ext cx="6196084" cy="893362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3098042"/>
                <a:gridCol w="3098042"/>
              </a:tblGrid>
              <a:tr h="4466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 Cost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Breakeven analysis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66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927240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476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379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48" name="Line 36"/>
          <p:cNvSpPr>
            <a:spLocks noChangeShapeType="1"/>
          </p:cNvSpPr>
          <p:nvPr/>
        </p:nvSpPr>
        <p:spPr bwMode="auto">
          <a:xfrm flipV="1">
            <a:off x="3389313" y="3097213"/>
            <a:ext cx="608012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non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59" name="AutoShape 47"/>
          <p:cNvSpPr>
            <a:spLocks noChangeArrowheads="1"/>
          </p:cNvSpPr>
          <p:nvPr/>
        </p:nvSpPr>
        <p:spPr bwMode="gray">
          <a:xfrm>
            <a:off x="3992563" y="2705476"/>
            <a:ext cx="4532312" cy="8026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algn="just"/>
            <a:endParaRPr lang="en-US"/>
          </a:p>
        </p:txBody>
      </p:sp>
      <p:sp>
        <p:nvSpPr>
          <p:cNvPr id="474160" name="Rectangle 48"/>
          <p:cNvSpPr>
            <a:spLocks noChangeArrowheads="1"/>
          </p:cNvSpPr>
          <p:nvPr/>
        </p:nvSpPr>
        <p:spPr bwMode="auto">
          <a:xfrm>
            <a:off x="4780952" y="2812550"/>
            <a:ext cx="33880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just" eaLnBrk="0" hangingPunct="0"/>
            <a:r>
              <a:rPr lang="en-US" sz="3200" dirty="0" smtClean="0">
                <a:solidFill>
                  <a:srgbClr val="002060"/>
                </a:solidFill>
              </a:rPr>
              <a:t>Viking Roadmap</a:t>
            </a:r>
          </a:p>
        </p:txBody>
      </p:sp>
      <p:sp>
        <p:nvSpPr>
          <p:cNvPr id="474164" name="Oval 52"/>
          <p:cNvSpPr>
            <a:spLocks noChangeArrowheads="1"/>
          </p:cNvSpPr>
          <p:nvPr/>
        </p:nvSpPr>
        <p:spPr bwMode="gray">
          <a:xfrm>
            <a:off x="3924300" y="300037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4172" name="Group 60"/>
          <p:cNvGrpSpPr>
            <a:grpSpLocks/>
          </p:cNvGrpSpPr>
          <p:nvPr/>
        </p:nvGrpSpPr>
        <p:grpSpPr bwMode="auto">
          <a:xfrm>
            <a:off x="1285875" y="2551113"/>
            <a:ext cx="2373313" cy="2371725"/>
            <a:chOff x="192" y="1631"/>
            <a:chExt cx="1684" cy="1683"/>
          </a:xfrm>
        </p:grpSpPr>
        <p:sp>
          <p:nvSpPr>
            <p:cNvPr id="474173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4174" name="Oval 62"/>
            <p:cNvSpPr>
              <a:spLocks noChangeArrowheads="1"/>
            </p:cNvSpPr>
            <p:nvPr/>
          </p:nvSpPr>
          <p:spPr bwMode="gray">
            <a:xfrm>
              <a:off x="303" y="1740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4175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4176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4177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4178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4179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4180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39" name="Line 36"/>
          <p:cNvSpPr>
            <a:spLocks noChangeShapeType="1"/>
          </p:cNvSpPr>
          <p:nvPr/>
        </p:nvSpPr>
        <p:spPr bwMode="auto">
          <a:xfrm flipV="1">
            <a:off x="3375688" y="4498304"/>
            <a:ext cx="608012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non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AutoShape 47"/>
          <p:cNvSpPr>
            <a:spLocks noChangeArrowheads="1"/>
          </p:cNvSpPr>
          <p:nvPr/>
        </p:nvSpPr>
        <p:spPr bwMode="gray">
          <a:xfrm>
            <a:off x="3978938" y="4106567"/>
            <a:ext cx="4532312" cy="8026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algn="just"/>
            <a:endParaRPr lang="en-US"/>
          </a:p>
        </p:txBody>
      </p:sp>
      <p:sp>
        <p:nvSpPr>
          <p:cNvPr id="41" name="Rectangle 48"/>
          <p:cNvSpPr>
            <a:spLocks noChangeArrowheads="1"/>
          </p:cNvSpPr>
          <p:nvPr/>
        </p:nvSpPr>
        <p:spPr bwMode="auto">
          <a:xfrm>
            <a:off x="4635367" y="4213641"/>
            <a:ext cx="36519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</a:rPr>
              <a:t>Tools </a:t>
            </a:r>
            <a:r>
              <a:rPr lang="en-US" sz="3200" dirty="0" smtClean="0">
                <a:solidFill>
                  <a:srgbClr val="002060"/>
                </a:solidFill>
              </a:rPr>
              <a:t>To Estimate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42" name="Oval 52"/>
          <p:cNvSpPr>
            <a:spLocks noChangeArrowheads="1"/>
          </p:cNvSpPr>
          <p:nvPr/>
        </p:nvSpPr>
        <p:spPr bwMode="gray">
          <a:xfrm>
            <a:off x="3910675" y="4401466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3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69" y="2729621"/>
            <a:ext cx="2739993" cy="205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9"/>
          <p:cNvSpPr>
            <a:spLocks noGrp="1" noChangeArrowheads="1"/>
          </p:cNvSpPr>
          <p:nvPr>
            <p:ph type="title"/>
          </p:nvPr>
        </p:nvSpPr>
        <p:spPr>
          <a:xfrm>
            <a:off x="1014745" y="0"/>
            <a:ext cx="7958137" cy="1011237"/>
          </a:xfrm>
          <a:scene3d>
            <a:camera prst="obliqueBottomLeft"/>
            <a:lightRig rig="threePt" dir="t"/>
          </a:scene3d>
        </p:spPr>
        <p:txBody>
          <a:bodyPr/>
          <a:lstStyle/>
          <a:p>
            <a:r>
              <a:rPr lang="en-US" sz="6600" dirty="0">
                <a:solidFill>
                  <a:srgbClr val="7030A0"/>
                </a:solidFill>
              </a:rPr>
              <a:t>Contents</a:t>
            </a:r>
          </a:p>
        </p:txBody>
      </p:sp>
      <p:pic>
        <p:nvPicPr>
          <p:cNvPr id="21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4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4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7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7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47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750" fill="hold"/>
                                        <p:tgtEl>
                                          <p:spTgt spid="474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750" fill="hold"/>
                                        <p:tgtEl>
                                          <p:spTgt spid="474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750" fill="hold"/>
                                        <p:tgtEl>
                                          <p:spTgt spid="474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750" fill="hold"/>
                                        <p:tgtEl>
                                          <p:spTgt spid="474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1750" fill="hold"/>
                                        <p:tgtEl>
                                          <p:spTgt spid="474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750" fill="hold"/>
                                        <p:tgtEl>
                                          <p:spTgt spid="474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48" grpId="0" animBg="1"/>
      <p:bldP spid="474159" grpId="0" animBg="1"/>
      <p:bldP spid="474160" grpId="0"/>
      <p:bldP spid="474164" grpId="0" animBg="1"/>
      <p:bldP spid="39" grpId="0" animBg="1"/>
      <p:bldP spid="40" grpId="0" animBg="1"/>
      <p:bldP spid="41" grpId="0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bliqueBottomLeft"/>
              <a:lightRig rig="threePt" dir="t"/>
            </a:scene3d>
          </a:bodyPr>
          <a:lstStyle/>
          <a:p>
            <a:pPr lvl="0"/>
            <a:r>
              <a:rPr lang="en-US" dirty="0" smtClean="0">
                <a:solidFill>
                  <a:srgbClr val="002060"/>
                </a:solidFill>
              </a:rPr>
              <a:t>Tools To Estimate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22325" y="1876425"/>
            <a:ext cx="1912938" cy="3605213"/>
            <a:chOff x="513" y="998"/>
            <a:chExt cx="1109" cy="2271"/>
          </a:xfrm>
          <a:solidFill>
            <a:srgbClr val="002060"/>
          </a:solidFill>
        </p:grpSpPr>
        <p:sp>
          <p:nvSpPr>
            <p:cNvPr id="5" name="Freeform 4"/>
            <p:cNvSpPr>
              <a:spLocks/>
            </p:cNvSpPr>
            <p:nvPr/>
          </p:nvSpPr>
          <p:spPr bwMode="gray">
            <a:xfrm flipV="1">
              <a:off x="683" y="2087"/>
              <a:ext cx="933" cy="1182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gray">
            <a:xfrm rot="-5400000">
              <a:off x="917" y="1548"/>
              <a:ext cx="301" cy="1109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677" y="998"/>
              <a:ext cx="933" cy="1182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4287838" y="3476625"/>
            <a:ext cx="376237" cy="344488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4260850" y="5018088"/>
            <a:ext cx="376238" cy="347662"/>
          </a:xfrm>
          <a:prstGeom prst="rightArrow">
            <a:avLst>
              <a:gd name="adj1" fmla="val 50000"/>
              <a:gd name="adj2" fmla="val 45091"/>
            </a:avLst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gray">
          <a:xfrm>
            <a:off x="4268788" y="1981200"/>
            <a:ext cx="376237" cy="344488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gray">
          <a:xfrm>
            <a:off x="2825750" y="1519238"/>
            <a:ext cx="5099050" cy="1298575"/>
          </a:xfrm>
          <a:prstGeom prst="roundRect">
            <a:avLst>
              <a:gd name="adj" fmla="val 11921"/>
            </a:avLst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gray">
          <a:xfrm>
            <a:off x="2889250" y="1584325"/>
            <a:ext cx="811213" cy="649288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48627"/>
                  <a:invGamma/>
                </a:schemeClr>
              </a:gs>
              <a:gs pos="50000">
                <a:schemeClr val="hlink">
                  <a:alpha val="0"/>
                </a:schemeClr>
              </a:gs>
              <a:gs pos="100000">
                <a:schemeClr val="hlink">
                  <a:gamma/>
                  <a:tint val="48627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gray">
          <a:xfrm>
            <a:off x="2838450" y="3021013"/>
            <a:ext cx="5086350" cy="1298575"/>
          </a:xfrm>
          <a:prstGeom prst="roundRect">
            <a:avLst>
              <a:gd name="adj" fmla="val 11921"/>
            </a:avLst>
          </a:prstGeom>
          <a:solidFill>
            <a:schemeClr val="accent5"/>
          </a:soli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gray">
          <a:xfrm>
            <a:off x="2892425" y="3086100"/>
            <a:ext cx="811213" cy="649288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48627"/>
                  <a:invGamma/>
                </a:schemeClr>
              </a:gs>
              <a:gs pos="50000">
                <a:schemeClr val="folHlink">
                  <a:alpha val="0"/>
                </a:schemeClr>
              </a:gs>
              <a:gs pos="100000">
                <a:schemeClr val="folHlink">
                  <a:gamma/>
                  <a:tint val="48627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gray">
          <a:xfrm>
            <a:off x="2873375" y="4598988"/>
            <a:ext cx="811213" cy="649287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48627"/>
                  <a:invGamma/>
                </a:schemeClr>
              </a:gs>
              <a:gs pos="50000">
                <a:schemeClr val="accent2">
                  <a:alpha val="0"/>
                </a:schemeClr>
              </a:gs>
              <a:gs pos="100000">
                <a:schemeClr val="accent2">
                  <a:gamma/>
                  <a:tint val="48627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6" name="Picture 19" descr="YG_circl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695575"/>
            <a:ext cx="1882775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23"/>
          <p:cNvSpPr txBox="1">
            <a:spLocks noChangeArrowheads="1"/>
          </p:cNvSpPr>
          <p:nvPr/>
        </p:nvSpPr>
        <p:spPr bwMode="gray">
          <a:xfrm>
            <a:off x="407988" y="3252502"/>
            <a:ext cx="15732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 smtClean="0">
                <a:solidFill>
                  <a:srgbClr val="002060"/>
                </a:solidFill>
              </a:rPr>
              <a:t>Tools </a:t>
            </a:r>
            <a:r>
              <a:rPr lang="en-US" sz="2400" dirty="0">
                <a:solidFill>
                  <a:srgbClr val="002060"/>
                </a:solidFill>
              </a:rPr>
              <a:t>Estimate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white">
          <a:xfrm>
            <a:off x="2874963" y="1906067"/>
            <a:ext cx="4965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9BC35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/>
            <a:r>
              <a:rPr lang="en-US" sz="2800" dirty="0">
                <a:solidFill>
                  <a:srgbClr val="C00000"/>
                </a:solidFill>
              </a:rPr>
              <a:t>ROI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white">
          <a:xfrm>
            <a:off x="2798763" y="3421891"/>
            <a:ext cx="5118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9BC35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/>
            <a:r>
              <a:rPr lang="en-US" sz="2800" dirty="0">
                <a:solidFill>
                  <a:srgbClr val="C00000"/>
                </a:solidFill>
              </a:rPr>
              <a:t>BREAKEVEN ANALYSIS</a:t>
            </a:r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gray">
          <a:xfrm>
            <a:off x="2819400" y="4543425"/>
            <a:ext cx="5105400" cy="1298575"/>
          </a:xfrm>
          <a:prstGeom prst="roundRect">
            <a:avLst>
              <a:gd name="adj" fmla="val 11921"/>
            </a:avLst>
          </a:prstGeom>
          <a:solidFill>
            <a:srgbClr val="0070C0"/>
          </a:soli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white">
          <a:xfrm>
            <a:off x="2735263" y="4961086"/>
            <a:ext cx="5245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9BC35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/>
            <a:r>
              <a:rPr lang="en-US" sz="2800" dirty="0">
                <a:solidFill>
                  <a:srgbClr val="C00000"/>
                </a:solidFill>
              </a:rPr>
              <a:t>IRR</a:t>
            </a:r>
          </a:p>
        </p:txBody>
      </p:sp>
      <p:pic>
        <p:nvPicPr>
          <p:cNvPr id="24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Arrow 24"/>
          <p:cNvSpPr/>
          <p:nvPr/>
        </p:nvSpPr>
        <p:spPr bwMode="auto">
          <a:xfrm rot="10800000">
            <a:off x="8044861" y="5016693"/>
            <a:ext cx="978408" cy="48463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82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631" name="Group 223"/>
          <p:cNvGrpSpPr>
            <a:grpSpLocks/>
          </p:cNvGrpSpPr>
          <p:nvPr/>
        </p:nvGrpSpPr>
        <p:grpSpPr bwMode="auto">
          <a:xfrm>
            <a:off x="2800350" y="5149850"/>
            <a:ext cx="431800" cy="361950"/>
            <a:chOff x="4719" y="3288"/>
            <a:chExt cx="542" cy="344"/>
          </a:xfrm>
        </p:grpSpPr>
        <p:sp>
          <p:nvSpPr>
            <p:cNvPr id="273632" name="Freeform 224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>
                <a:gd name="T0" fmla="*/ 1176 w 2614"/>
                <a:gd name="T1" fmla="*/ 0 h 2630"/>
                <a:gd name="T2" fmla="*/ 1316 w 2614"/>
                <a:gd name="T3" fmla="*/ 180 h 2630"/>
                <a:gd name="T4" fmla="*/ 1448 w 2614"/>
                <a:gd name="T5" fmla="*/ 0 h 2630"/>
                <a:gd name="T6" fmla="*/ 2504 w 2614"/>
                <a:gd name="T7" fmla="*/ 0 h 2630"/>
                <a:gd name="T8" fmla="*/ 2610 w 2614"/>
                <a:gd name="T9" fmla="*/ 146 h 2630"/>
                <a:gd name="T10" fmla="*/ 2492 w 2614"/>
                <a:gd name="T11" fmla="*/ 312 h 2630"/>
                <a:gd name="T12" fmla="*/ 1716 w 2614"/>
                <a:gd name="T13" fmla="*/ 312 h 2630"/>
                <a:gd name="T14" fmla="*/ 2180 w 2614"/>
                <a:gd name="T15" fmla="*/ 2278 h 2630"/>
                <a:gd name="T16" fmla="*/ 2048 w 2614"/>
                <a:gd name="T17" fmla="*/ 2586 h 2630"/>
                <a:gd name="T18" fmla="*/ 1770 w 2614"/>
                <a:gd name="T19" fmla="*/ 2454 h 2630"/>
                <a:gd name="T20" fmla="*/ 1592 w 2614"/>
                <a:gd name="T21" fmla="*/ 1864 h 2630"/>
                <a:gd name="T22" fmla="*/ 1304 w 2614"/>
                <a:gd name="T23" fmla="*/ 1494 h 2630"/>
                <a:gd name="T24" fmla="*/ 1006 w 2614"/>
                <a:gd name="T25" fmla="*/ 1888 h 2630"/>
                <a:gd name="T26" fmla="*/ 856 w 2614"/>
                <a:gd name="T27" fmla="*/ 2396 h 2630"/>
                <a:gd name="T28" fmla="*/ 570 w 2614"/>
                <a:gd name="T29" fmla="*/ 2596 h 2630"/>
                <a:gd name="T30" fmla="*/ 440 w 2614"/>
                <a:gd name="T31" fmla="*/ 2256 h 2630"/>
                <a:gd name="T32" fmla="*/ 906 w 2614"/>
                <a:gd name="T33" fmla="*/ 310 h 2630"/>
                <a:gd name="T34" fmla="*/ 148 w 2614"/>
                <a:gd name="T35" fmla="*/ 310 h 2630"/>
                <a:gd name="T36" fmla="*/ 2 w 2614"/>
                <a:gd name="T37" fmla="*/ 174 h 2630"/>
                <a:gd name="T38" fmla="*/ 148 w 2614"/>
                <a:gd name="T39" fmla="*/ 2 h 2630"/>
                <a:gd name="T40" fmla="*/ 1176 w 2614"/>
                <a:gd name="T41" fmla="*/ 0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 w="1905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633" name="Oval 225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634" name="Freeform 226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>
                <a:gd name="T0" fmla="*/ 1100 w 2614"/>
                <a:gd name="T1" fmla="*/ 0 h 2628"/>
                <a:gd name="T2" fmla="*/ 1316 w 2614"/>
                <a:gd name="T3" fmla="*/ 180 h 2628"/>
                <a:gd name="T4" fmla="*/ 1508 w 2614"/>
                <a:gd name="T5" fmla="*/ 6 h 2628"/>
                <a:gd name="T6" fmla="*/ 2504 w 2614"/>
                <a:gd name="T7" fmla="*/ 0 h 2628"/>
                <a:gd name="T8" fmla="*/ 2610 w 2614"/>
                <a:gd name="T9" fmla="*/ 146 h 2628"/>
                <a:gd name="T10" fmla="*/ 2492 w 2614"/>
                <a:gd name="T11" fmla="*/ 312 h 2628"/>
                <a:gd name="T12" fmla="*/ 1716 w 2614"/>
                <a:gd name="T13" fmla="*/ 312 h 2628"/>
                <a:gd name="T14" fmla="*/ 1985 w 2614"/>
                <a:gd name="T15" fmla="*/ 1350 h 2628"/>
                <a:gd name="T16" fmla="*/ 1805 w 2614"/>
                <a:gd name="T17" fmla="*/ 1401 h 2628"/>
                <a:gd name="T18" fmla="*/ 2093 w 2614"/>
                <a:gd name="T19" fmla="*/ 2328 h 2628"/>
                <a:gd name="T20" fmla="*/ 2030 w 2614"/>
                <a:gd name="T21" fmla="*/ 2598 h 2628"/>
                <a:gd name="T22" fmla="*/ 1778 w 2614"/>
                <a:gd name="T23" fmla="*/ 2406 h 2628"/>
                <a:gd name="T24" fmla="*/ 1436 w 2614"/>
                <a:gd name="T25" fmla="*/ 1476 h 2628"/>
                <a:gd name="T26" fmla="*/ 1136 w 2614"/>
                <a:gd name="T27" fmla="*/ 1476 h 2628"/>
                <a:gd name="T28" fmla="*/ 842 w 2614"/>
                <a:gd name="T29" fmla="*/ 2412 h 2628"/>
                <a:gd name="T30" fmla="*/ 635 w 2614"/>
                <a:gd name="T31" fmla="*/ 2595 h 2628"/>
                <a:gd name="T32" fmla="*/ 545 w 2614"/>
                <a:gd name="T33" fmla="*/ 2316 h 2628"/>
                <a:gd name="T34" fmla="*/ 797 w 2614"/>
                <a:gd name="T35" fmla="*/ 1416 h 2628"/>
                <a:gd name="T36" fmla="*/ 602 w 2614"/>
                <a:gd name="T37" fmla="*/ 1368 h 2628"/>
                <a:gd name="T38" fmla="*/ 906 w 2614"/>
                <a:gd name="T39" fmla="*/ 310 h 2628"/>
                <a:gd name="T40" fmla="*/ 148 w 2614"/>
                <a:gd name="T41" fmla="*/ 310 h 2628"/>
                <a:gd name="T42" fmla="*/ 2 w 2614"/>
                <a:gd name="T43" fmla="*/ 174 h 2628"/>
                <a:gd name="T44" fmla="*/ 148 w 2614"/>
                <a:gd name="T45" fmla="*/ 2 h 2628"/>
                <a:gd name="T46" fmla="*/ 1100 w 2614"/>
                <a:gd name="T47" fmla="*/ 0 h 2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 w="1905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635" name="Oval 227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3731" name="Group 323"/>
          <p:cNvGrpSpPr>
            <a:grpSpLocks/>
          </p:cNvGrpSpPr>
          <p:nvPr/>
        </p:nvGrpSpPr>
        <p:grpSpPr bwMode="auto">
          <a:xfrm>
            <a:off x="3368675" y="5168900"/>
            <a:ext cx="374650" cy="374650"/>
            <a:chOff x="523" y="2809"/>
            <a:chExt cx="876" cy="882"/>
          </a:xfrm>
        </p:grpSpPr>
        <p:sp>
          <p:nvSpPr>
            <p:cNvPr id="273732" name="Oval 324"/>
            <p:cNvSpPr>
              <a:spLocks noChangeArrowheads="1"/>
            </p:cNvSpPr>
            <p:nvPr/>
          </p:nvSpPr>
          <p:spPr bwMode="gray">
            <a:xfrm>
              <a:off x="523" y="2809"/>
              <a:ext cx="876" cy="87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19050" algn="ctr">
              <a:solidFill>
                <a:srgbClr val="FFFFFF">
                  <a:alpha val="89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733" name="Line 325"/>
            <p:cNvSpPr>
              <a:spLocks noChangeShapeType="1"/>
            </p:cNvSpPr>
            <p:nvPr/>
          </p:nvSpPr>
          <p:spPr bwMode="gray">
            <a:xfrm>
              <a:off x="964" y="2809"/>
              <a:ext cx="0" cy="870"/>
            </a:xfrm>
            <a:prstGeom prst="line">
              <a:avLst/>
            </a:prstGeom>
            <a:noFill/>
            <a:ln w="19050">
              <a:solidFill>
                <a:srgbClr val="FFFFFF">
                  <a:alpha val="89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734" name="Line 326"/>
            <p:cNvSpPr>
              <a:spLocks noChangeShapeType="1"/>
            </p:cNvSpPr>
            <p:nvPr/>
          </p:nvSpPr>
          <p:spPr bwMode="gray">
            <a:xfrm>
              <a:off x="523" y="3244"/>
              <a:ext cx="876" cy="0"/>
            </a:xfrm>
            <a:prstGeom prst="line">
              <a:avLst/>
            </a:prstGeom>
            <a:noFill/>
            <a:ln w="19050">
              <a:solidFill>
                <a:srgbClr val="FFFFFF">
                  <a:alpha val="89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735" name="Freeform 327"/>
            <p:cNvSpPr>
              <a:spLocks/>
            </p:cNvSpPr>
            <p:nvPr/>
          </p:nvSpPr>
          <p:spPr bwMode="gray">
            <a:xfrm>
              <a:off x="1023" y="2815"/>
              <a:ext cx="182" cy="864"/>
            </a:xfrm>
            <a:custGeom>
              <a:avLst/>
              <a:gdLst>
                <a:gd name="T0" fmla="*/ 0 w 182"/>
                <a:gd name="T1" fmla="*/ 0 h 864"/>
                <a:gd name="T2" fmla="*/ 182 w 182"/>
                <a:gd name="T3" fmla="*/ 435 h 864"/>
                <a:gd name="T4" fmla="*/ 6 w 182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19050" cap="flat" cmpd="sng">
              <a:solidFill>
                <a:srgbClr val="FFFFFF">
                  <a:alpha val="89999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736" name="Freeform 328"/>
            <p:cNvSpPr>
              <a:spLocks/>
            </p:cNvSpPr>
            <p:nvPr/>
          </p:nvSpPr>
          <p:spPr bwMode="gray">
            <a:xfrm>
              <a:off x="726" y="2821"/>
              <a:ext cx="197" cy="870"/>
            </a:xfrm>
            <a:custGeom>
              <a:avLst/>
              <a:gdLst>
                <a:gd name="T0" fmla="*/ 167 w 197"/>
                <a:gd name="T1" fmla="*/ 0 h 870"/>
                <a:gd name="T2" fmla="*/ 0 w 197"/>
                <a:gd name="T3" fmla="*/ 436 h 870"/>
                <a:gd name="T4" fmla="*/ 197 w 197"/>
                <a:gd name="T5" fmla="*/ 87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>
                  <a:alpha val="89999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737" name="Freeform 329"/>
            <p:cNvSpPr>
              <a:spLocks/>
            </p:cNvSpPr>
            <p:nvPr/>
          </p:nvSpPr>
          <p:spPr bwMode="gray">
            <a:xfrm rot="5400000">
              <a:off x="892" y="3171"/>
              <a:ext cx="114" cy="653"/>
            </a:xfrm>
            <a:custGeom>
              <a:avLst/>
              <a:gdLst>
                <a:gd name="T0" fmla="*/ 167 w 197"/>
                <a:gd name="T1" fmla="*/ 0 h 870"/>
                <a:gd name="T2" fmla="*/ 0 w 197"/>
                <a:gd name="T3" fmla="*/ 436 h 870"/>
                <a:gd name="T4" fmla="*/ 197 w 197"/>
                <a:gd name="T5" fmla="*/ 87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>
                  <a:alpha val="89999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738" name="Freeform 330"/>
            <p:cNvSpPr>
              <a:spLocks/>
            </p:cNvSpPr>
            <p:nvPr/>
          </p:nvSpPr>
          <p:spPr bwMode="gray">
            <a:xfrm rot="16200000" flipV="1">
              <a:off x="900" y="2668"/>
              <a:ext cx="114" cy="653"/>
            </a:xfrm>
            <a:custGeom>
              <a:avLst/>
              <a:gdLst>
                <a:gd name="T0" fmla="*/ 167 w 197"/>
                <a:gd name="T1" fmla="*/ 0 h 870"/>
                <a:gd name="T2" fmla="*/ 0 w 197"/>
                <a:gd name="T3" fmla="*/ 436 h 870"/>
                <a:gd name="T4" fmla="*/ 197 w 197"/>
                <a:gd name="T5" fmla="*/ 87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>
                  <a:alpha val="89999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3739" name="Group 331"/>
          <p:cNvGrpSpPr>
            <a:grpSpLocks/>
          </p:cNvGrpSpPr>
          <p:nvPr/>
        </p:nvGrpSpPr>
        <p:grpSpPr bwMode="auto">
          <a:xfrm>
            <a:off x="2362200" y="5157788"/>
            <a:ext cx="365125" cy="282575"/>
            <a:chOff x="1298" y="1792"/>
            <a:chExt cx="300" cy="234"/>
          </a:xfrm>
        </p:grpSpPr>
        <p:sp>
          <p:nvSpPr>
            <p:cNvPr id="273740" name="Line 332"/>
            <p:cNvSpPr>
              <a:spLocks noChangeShapeType="1"/>
            </p:cNvSpPr>
            <p:nvPr/>
          </p:nvSpPr>
          <p:spPr bwMode="gray">
            <a:xfrm flipV="1">
              <a:off x="1523" y="1792"/>
              <a:ext cx="0" cy="60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741" name="Rectangle 333"/>
            <p:cNvSpPr>
              <a:spLocks noChangeArrowheads="1"/>
            </p:cNvSpPr>
            <p:nvPr/>
          </p:nvSpPr>
          <p:spPr bwMode="gray">
            <a:xfrm>
              <a:off x="1428" y="1961"/>
              <a:ext cx="43" cy="57"/>
            </a:xfrm>
            <a:prstGeom prst="rect">
              <a:avLst/>
            </a:prstGeom>
            <a:solidFill>
              <a:srgbClr val="FFFFFF">
                <a:alpha val="35001"/>
              </a:srgbClr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742" name="Rectangle 334"/>
            <p:cNvSpPr>
              <a:spLocks noChangeArrowheads="1"/>
            </p:cNvSpPr>
            <p:nvPr/>
          </p:nvSpPr>
          <p:spPr bwMode="gray">
            <a:xfrm>
              <a:off x="1384" y="1908"/>
              <a:ext cx="29" cy="29"/>
            </a:xfrm>
            <a:prstGeom prst="rect">
              <a:avLst/>
            </a:prstGeom>
            <a:solidFill>
              <a:srgbClr val="FFFFFF">
                <a:alpha val="35001"/>
              </a:srgbClr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743" name="Rectangle 335"/>
            <p:cNvSpPr>
              <a:spLocks noChangeArrowheads="1"/>
            </p:cNvSpPr>
            <p:nvPr/>
          </p:nvSpPr>
          <p:spPr bwMode="gray">
            <a:xfrm>
              <a:off x="1488" y="1908"/>
              <a:ext cx="29" cy="29"/>
            </a:xfrm>
            <a:prstGeom prst="rect">
              <a:avLst/>
            </a:prstGeom>
            <a:solidFill>
              <a:srgbClr val="FFFFFF">
                <a:alpha val="35001"/>
              </a:srgbClr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744" name="AutoShape 336"/>
            <p:cNvSpPr>
              <a:spLocks noChangeArrowheads="1"/>
            </p:cNvSpPr>
            <p:nvPr/>
          </p:nvSpPr>
          <p:spPr bwMode="gray">
            <a:xfrm>
              <a:off x="1298" y="1802"/>
              <a:ext cx="300" cy="224"/>
            </a:xfrm>
            <a:prstGeom prst="upArrow">
              <a:avLst>
                <a:gd name="adj1" fmla="val 63676"/>
                <a:gd name="adj2" fmla="val 44657"/>
              </a:avLst>
            </a:prstGeom>
            <a:solidFill>
              <a:srgbClr val="FFFFFF">
                <a:alpha val="35001"/>
              </a:srgbClr>
            </a:solidFill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7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IRR</a:t>
            </a:r>
            <a:endParaRPr lang="en-US" sz="7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880162" y="2446528"/>
            <a:ext cx="7961312" cy="2221007"/>
          </a:xfrm>
        </p:spPr>
        <p:txBody>
          <a:bodyPr/>
          <a:lstStyle/>
          <a:p>
            <a:r>
              <a:rPr lang="en-US" dirty="0"/>
              <a:t>What is IRR?</a:t>
            </a:r>
          </a:p>
          <a:p>
            <a:pPr lvl="1"/>
            <a:r>
              <a:rPr lang="en-US" dirty="0"/>
              <a:t>IRR (Internal rate of return) is often used in capital budgeting, it is the interest rate that makes net present value of all cash flow equal zero.</a:t>
            </a:r>
          </a:p>
          <a:p>
            <a:endParaRPr lang="en-US" dirty="0"/>
          </a:p>
        </p:txBody>
      </p:sp>
      <p:pic>
        <p:nvPicPr>
          <p:cNvPr id="23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640" y="2118982"/>
            <a:ext cx="7961312" cy="2453019"/>
          </a:xfrm>
        </p:spPr>
        <p:txBody>
          <a:bodyPr/>
          <a:lstStyle/>
          <a:p>
            <a:r>
              <a:rPr lang="en-US" dirty="0"/>
              <a:t>Why is choose IRR?</a:t>
            </a:r>
          </a:p>
          <a:p>
            <a:pPr lvl="1"/>
            <a:r>
              <a:rPr lang="en-US" dirty="0"/>
              <a:t>IRR is an indicator of the efficiency, quality, or </a:t>
            </a:r>
            <a:r>
              <a:rPr lang="en-US" dirty="0" smtClean="0"/>
              <a:t>yield of </a:t>
            </a:r>
            <a:r>
              <a:rPr lang="en-US" dirty="0"/>
              <a:t>an investment because the internal rate of return is a </a:t>
            </a:r>
            <a:r>
              <a:rPr lang="en-US" dirty="0" smtClean="0"/>
              <a:t>rate quantity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7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IRR</a:t>
            </a:r>
            <a:endParaRPr lang="en-US" sz="7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5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82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26176"/>
              </p:ext>
            </p:extLst>
          </p:nvPr>
        </p:nvGraphicFramePr>
        <p:xfrm>
          <a:off x="1201003" y="1310185"/>
          <a:ext cx="7274258" cy="45310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4666"/>
                <a:gridCol w="1236685"/>
                <a:gridCol w="1236685"/>
                <a:gridCol w="1236685"/>
                <a:gridCol w="1181231"/>
                <a:gridCol w="1108306"/>
              </a:tblGrid>
              <a:tr h="392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Year 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Year 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Year 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Year 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IRR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9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Maximum Total Additional Revenue (100%)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-536570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792375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928680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1226675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152%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9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Minimum Total Additional Revenue (80%)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-536570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621750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730794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927506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116%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5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7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IRR</a:t>
            </a:r>
            <a:endParaRPr lang="en-US" sz="7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942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" name="WordArt 491"/>
          <p:cNvSpPr>
            <a:spLocks noChangeArrowheads="1" noChangeShapeType="1" noTextEdit="1"/>
          </p:cNvSpPr>
          <p:nvPr/>
        </p:nvSpPr>
        <p:spPr bwMode="gray">
          <a:xfrm>
            <a:off x="3556000" y="1739900"/>
            <a:ext cx="5222875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r>
              <a:rPr lang="en-US" sz="3600" kern="10">
                <a:ln w="254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prstShdw prst="shdw13" dist="53882" dir="2700000">
                    <a:srgbClr val="000000">
                      <a:alpha val="50000"/>
                    </a:srgbClr>
                  </a:prstShdw>
                </a:effectLst>
                <a:latin typeface="Arial"/>
                <a:cs typeface="Arial"/>
              </a:rPr>
              <a:t>Thank You!</a:t>
            </a:r>
          </a:p>
        </p:txBody>
      </p:sp>
      <p:grpSp>
        <p:nvGrpSpPr>
          <p:cNvPr id="26112" name="Group 512"/>
          <p:cNvGrpSpPr>
            <a:grpSpLocks/>
          </p:cNvGrpSpPr>
          <p:nvPr/>
        </p:nvGrpSpPr>
        <p:grpSpPr bwMode="auto">
          <a:xfrm>
            <a:off x="5932488" y="5632450"/>
            <a:ext cx="669925" cy="654050"/>
            <a:chOff x="4027" y="3016"/>
            <a:chExt cx="515" cy="505"/>
          </a:xfrm>
        </p:grpSpPr>
        <p:sp>
          <p:nvSpPr>
            <p:cNvPr id="26113" name="Oval 513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114" name="Picture 514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115" name="Group 515"/>
          <p:cNvGrpSpPr>
            <a:grpSpLocks/>
          </p:cNvGrpSpPr>
          <p:nvPr/>
        </p:nvGrpSpPr>
        <p:grpSpPr bwMode="auto">
          <a:xfrm>
            <a:off x="7323138" y="5181600"/>
            <a:ext cx="349250" cy="339725"/>
            <a:chOff x="4027" y="3016"/>
            <a:chExt cx="515" cy="505"/>
          </a:xfrm>
        </p:grpSpPr>
        <p:sp>
          <p:nvSpPr>
            <p:cNvPr id="26116" name="Oval 516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117" name="Picture 517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118" name="Oval 518"/>
          <p:cNvSpPr>
            <a:spLocks noChangeArrowheads="1"/>
          </p:cNvSpPr>
          <p:nvPr/>
        </p:nvSpPr>
        <p:spPr bwMode="gray">
          <a:xfrm>
            <a:off x="4113213" y="5138738"/>
            <a:ext cx="1082675" cy="1071562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28575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9" name="Oval 519"/>
          <p:cNvSpPr>
            <a:spLocks noChangeArrowheads="1"/>
          </p:cNvSpPr>
          <p:nvPr/>
        </p:nvSpPr>
        <p:spPr bwMode="gray">
          <a:xfrm>
            <a:off x="581025" y="723900"/>
            <a:ext cx="2759075" cy="27305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76200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20" name="Oval 520"/>
          <p:cNvSpPr>
            <a:spLocks noChangeArrowheads="1"/>
          </p:cNvSpPr>
          <p:nvPr/>
        </p:nvSpPr>
        <p:spPr bwMode="gray">
          <a:xfrm>
            <a:off x="2003425" y="3657600"/>
            <a:ext cx="1911350" cy="18923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57150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295" y="2541828"/>
            <a:ext cx="3629305" cy="272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4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21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800"/>
                            </p:stCondLst>
                            <p:childTnLst>
                              <p:par>
                                <p:cTn id="3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91" grpId="0" animBg="1"/>
      <p:bldP spid="26118" grpId="0" animBg="1"/>
      <p:bldP spid="26119" grpId="0" animBg="1"/>
      <p:bldP spid="261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99" name="Rectangle 19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txBody>
          <a:bodyPr/>
          <a:lstStyle/>
          <a:p>
            <a:pPr lvl="0" eaLnBrk="0" hangingPunct="0"/>
            <a:r>
              <a:rPr lang="en-US" sz="5400" dirty="0" smtClean="0">
                <a:solidFill>
                  <a:srgbClr val="7030A0"/>
                </a:solidFill>
              </a:rPr>
              <a:t>Viking Roadmap</a:t>
            </a:r>
          </a:p>
        </p:txBody>
      </p:sp>
      <p:pic>
        <p:nvPicPr>
          <p:cNvPr id="250900" name="Picture 20" descr="Capturerewrew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" y="1239789"/>
            <a:ext cx="9138387" cy="531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5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rgbClr val="FFFFFF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543011"/>
              </p:ext>
            </p:extLst>
          </p:nvPr>
        </p:nvGraphicFramePr>
        <p:xfrm>
          <a:off x="557569" y="1637733"/>
          <a:ext cx="8586431" cy="408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48" name="Visio" r:id="rId3" imgW="4022929" imgH="1817193" progId="Visio.Drawing.11">
                  <p:embed/>
                </p:oleObj>
              </mc:Choice>
              <mc:Fallback>
                <p:oleObj name="Visio" r:id="rId3" imgW="4022929" imgH="181719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69" y="1637733"/>
                        <a:ext cx="8586431" cy="40806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9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txBody>
          <a:bodyPr/>
          <a:lstStyle/>
          <a:p>
            <a:pPr lvl="0" eaLnBrk="0" hangingPunct="0"/>
            <a:r>
              <a:rPr lang="en-US" sz="5400" dirty="0" smtClean="0">
                <a:solidFill>
                  <a:srgbClr val="7030A0"/>
                </a:solidFill>
              </a:rPr>
              <a:t>Viking Roadmap</a:t>
            </a:r>
          </a:p>
        </p:txBody>
      </p:sp>
    </p:spTree>
    <p:extLst>
      <p:ext uri="{BB962C8B-B14F-4D97-AF65-F5344CB8AC3E}">
        <p14:creationId xmlns:p14="http://schemas.microsoft.com/office/powerpoint/2010/main" val="635775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21" name="Rectangle 9"/>
          <p:cNvSpPr>
            <a:spLocks noGrp="1" noChangeArrowheads="1"/>
          </p:cNvSpPr>
          <p:nvPr>
            <p:ph type="title"/>
          </p:nvPr>
        </p:nvSpPr>
        <p:spPr>
          <a:xfrm>
            <a:off x="1014745" y="0"/>
            <a:ext cx="7958137" cy="1011237"/>
          </a:xfrm>
          <a:scene3d>
            <a:camera prst="obliqueBottomLeft"/>
            <a:lightRig rig="threePt" dir="t"/>
          </a:scene3d>
        </p:spPr>
        <p:txBody>
          <a:bodyPr/>
          <a:lstStyle/>
          <a:p>
            <a:r>
              <a:rPr lang="en-US" sz="6600" dirty="0">
                <a:solidFill>
                  <a:srgbClr val="7030A0"/>
                </a:solidFill>
              </a:rPr>
              <a:t>Contents</a:t>
            </a:r>
          </a:p>
        </p:txBody>
      </p:sp>
      <p:sp>
        <p:nvSpPr>
          <p:cNvPr id="474148" name="Line 36"/>
          <p:cNvSpPr>
            <a:spLocks noChangeShapeType="1"/>
          </p:cNvSpPr>
          <p:nvPr/>
        </p:nvSpPr>
        <p:spPr bwMode="auto">
          <a:xfrm flipV="1">
            <a:off x="3389313" y="3097213"/>
            <a:ext cx="608012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59" name="AutoShape 47"/>
          <p:cNvSpPr>
            <a:spLocks noChangeArrowheads="1"/>
          </p:cNvSpPr>
          <p:nvPr/>
        </p:nvSpPr>
        <p:spPr bwMode="gray">
          <a:xfrm>
            <a:off x="3992563" y="2705476"/>
            <a:ext cx="4532312" cy="8026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algn="just"/>
            <a:endParaRPr lang="en-US"/>
          </a:p>
        </p:txBody>
      </p:sp>
      <p:sp>
        <p:nvSpPr>
          <p:cNvPr id="474160" name="Rectangle 48"/>
          <p:cNvSpPr>
            <a:spLocks noChangeArrowheads="1"/>
          </p:cNvSpPr>
          <p:nvPr/>
        </p:nvSpPr>
        <p:spPr bwMode="auto">
          <a:xfrm>
            <a:off x="4780952" y="2812550"/>
            <a:ext cx="33880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just" eaLnBrk="0" hangingPunct="0"/>
            <a:r>
              <a:rPr lang="en-US" sz="3200" dirty="0" smtClean="0">
                <a:solidFill>
                  <a:srgbClr val="002060"/>
                </a:solidFill>
              </a:rPr>
              <a:t>Viking Roadmap</a:t>
            </a:r>
          </a:p>
        </p:txBody>
      </p:sp>
      <p:sp>
        <p:nvSpPr>
          <p:cNvPr id="474164" name="Oval 52"/>
          <p:cNvSpPr>
            <a:spLocks noChangeArrowheads="1"/>
          </p:cNvSpPr>
          <p:nvPr/>
        </p:nvSpPr>
        <p:spPr bwMode="gray">
          <a:xfrm>
            <a:off x="3924300" y="300037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4172" name="Group 60"/>
          <p:cNvGrpSpPr>
            <a:grpSpLocks/>
          </p:cNvGrpSpPr>
          <p:nvPr/>
        </p:nvGrpSpPr>
        <p:grpSpPr bwMode="auto">
          <a:xfrm>
            <a:off x="1285875" y="2551113"/>
            <a:ext cx="2373313" cy="2371725"/>
            <a:chOff x="192" y="1631"/>
            <a:chExt cx="1684" cy="1683"/>
          </a:xfrm>
        </p:grpSpPr>
        <p:sp>
          <p:nvSpPr>
            <p:cNvPr id="474173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4174" name="Oval 62"/>
            <p:cNvSpPr>
              <a:spLocks noChangeArrowheads="1"/>
            </p:cNvSpPr>
            <p:nvPr/>
          </p:nvSpPr>
          <p:spPr bwMode="gray">
            <a:xfrm>
              <a:off x="303" y="1740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4175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4176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4177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4178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4179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4180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39" name="Line 36"/>
          <p:cNvSpPr>
            <a:spLocks noChangeShapeType="1"/>
          </p:cNvSpPr>
          <p:nvPr/>
        </p:nvSpPr>
        <p:spPr bwMode="auto">
          <a:xfrm flipV="1">
            <a:off x="3375688" y="4498304"/>
            <a:ext cx="608012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AutoShape 47"/>
          <p:cNvSpPr>
            <a:spLocks noChangeArrowheads="1"/>
          </p:cNvSpPr>
          <p:nvPr/>
        </p:nvSpPr>
        <p:spPr bwMode="gray">
          <a:xfrm>
            <a:off x="3978938" y="4106567"/>
            <a:ext cx="4532312" cy="8026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algn="just"/>
            <a:endParaRPr lang="en-US"/>
          </a:p>
        </p:txBody>
      </p:sp>
      <p:sp>
        <p:nvSpPr>
          <p:cNvPr id="41" name="Rectangle 48"/>
          <p:cNvSpPr>
            <a:spLocks noChangeArrowheads="1"/>
          </p:cNvSpPr>
          <p:nvPr/>
        </p:nvSpPr>
        <p:spPr bwMode="auto">
          <a:xfrm>
            <a:off x="4635367" y="4213641"/>
            <a:ext cx="36519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</a:rPr>
              <a:t>Tools </a:t>
            </a:r>
            <a:r>
              <a:rPr lang="en-US" sz="3200" dirty="0" smtClean="0">
                <a:solidFill>
                  <a:srgbClr val="002060"/>
                </a:solidFill>
              </a:rPr>
              <a:t>To Estimate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42" name="Oval 52"/>
          <p:cNvSpPr>
            <a:spLocks noChangeArrowheads="1"/>
          </p:cNvSpPr>
          <p:nvPr/>
        </p:nvSpPr>
        <p:spPr bwMode="gray">
          <a:xfrm>
            <a:off x="3910675" y="4401466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3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69" y="2729621"/>
            <a:ext cx="2739993" cy="205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997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bliqueBottomLeft"/>
              <a:lightRig rig="threePt" dir="t"/>
            </a:scene3d>
          </a:bodyPr>
          <a:lstStyle/>
          <a:p>
            <a:pPr lvl="0"/>
            <a:r>
              <a:rPr lang="en-US" dirty="0" smtClean="0">
                <a:solidFill>
                  <a:srgbClr val="002060"/>
                </a:solidFill>
              </a:rPr>
              <a:t>Tools To Estimate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22325" y="1876425"/>
            <a:ext cx="1912938" cy="3605213"/>
            <a:chOff x="513" y="998"/>
            <a:chExt cx="1109" cy="2271"/>
          </a:xfrm>
          <a:solidFill>
            <a:srgbClr val="002060"/>
          </a:solidFill>
        </p:grpSpPr>
        <p:sp>
          <p:nvSpPr>
            <p:cNvPr id="5" name="Freeform 4"/>
            <p:cNvSpPr>
              <a:spLocks/>
            </p:cNvSpPr>
            <p:nvPr/>
          </p:nvSpPr>
          <p:spPr bwMode="gray">
            <a:xfrm flipV="1">
              <a:off x="683" y="2087"/>
              <a:ext cx="933" cy="1182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gray">
            <a:xfrm rot="-5400000">
              <a:off x="917" y="1548"/>
              <a:ext cx="301" cy="1109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677" y="998"/>
              <a:ext cx="933" cy="1182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4287838" y="3476625"/>
            <a:ext cx="376237" cy="344488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4260850" y="5018088"/>
            <a:ext cx="376238" cy="347662"/>
          </a:xfrm>
          <a:prstGeom prst="rightArrow">
            <a:avLst>
              <a:gd name="adj1" fmla="val 50000"/>
              <a:gd name="adj2" fmla="val 45091"/>
            </a:avLst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gray">
          <a:xfrm>
            <a:off x="4268788" y="1981200"/>
            <a:ext cx="376237" cy="344488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gray">
          <a:xfrm>
            <a:off x="2825750" y="1519238"/>
            <a:ext cx="5099050" cy="1298575"/>
          </a:xfrm>
          <a:prstGeom prst="roundRect">
            <a:avLst>
              <a:gd name="adj" fmla="val 11921"/>
            </a:avLst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gray">
          <a:xfrm>
            <a:off x="2889250" y="1584325"/>
            <a:ext cx="811213" cy="649288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48627"/>
                  <a:invGamma/>
                </a:schemeClr>
              </a:gs>
              <a:gs pos="50000">
                <a:schemeClr val="hlink">
                  <a:alpha val="0"/>
                </a:schemeClr>
              </a:gs>
              <a:gs pos="100000">
                <a:schemeClr val="hlink">
                  <a:gamma/>
                  <a:tint val="48627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gray">
          <a:xfrm>
            <a:off x="2838450" y="3021013"/>
            <a:ext cx="5086350" cy="1298575"/>
          </a:xfrm>
          <a:prstGeom prst="roundRect">
            <a:avLst>
              <a:gd name="adj" fmla="val 11921"/>
            </a:avLst>
          </a:prstGeom>
          <a:solidFill>
            <a:schemeClr val="accent5"/>
          </a:soli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gray">
          <a:xfrm>
            <a:off x="2892425" y="3086100"/>
            <a:ext cx="811213" cy="649288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48627"/>
                  <a:invGamma/>
                </a:schemeClr>
              </a:gs>
              <a:gs pos="50000">
                <a:schemeClr val="folHlink">
                  <a:alpha val="0"/>
                </a:schemeClr>
              </a:gs>
              <a:gs pos="100000">
                <a:schemeClr val="folHlink">
                  <a:gamma/>
                  <a:tint val="48627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gray">
          <a:xfrm>
            <a:off x="2873375" y="4598988"/>
            <a:ext cx="811213" cy="649287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48627"/>
                  <a:invGamma/>
                </a:schemeClr>
              </a:gs>
              <a:gs pos="50000">
                <a:schemeClr val="accent2">
                  <a:alpha val="0"/>
                </a:schemeClr>
              </a:gs>
              <a:gs pos="100000">
                <a:schemeClr val="accent2">
                  <a:gamma/>
                  <a:tint val="48627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6" name="Picture 19" descr="YG_circl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695575"/>
            <a:ext cx="1882775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23"/>
          <p:cNvSpPr txBox="1">
            <a:spLocks noChangeArrowheads="1"/>
          </p:cNvSpPr>
          <p:nvPr/>
        </p:nvSpPr>
        <p:spPr bwMode="gray">
          <a:xfrm>
            <a:off x="407988" y="3252502"/>
            <a:ext cx="15732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 smtClean="0">
                <a:solidFill>
                  <a:srgbClr val="002060"/>
                </a:solidFill>
              </a:rPr>
              <a:t>Tools </a:t>
            </a:r>
            <a:r>
              <a:rPr lang="en-US" sz="2400" dirty="0">
                <a:solidFill>
                  <a:srgbClr val="002060"/>
                </a:solidFill>
              </a:rPr>
              <a:t>Estimate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white">
          <a:xfrm>
            <a:off x="2874963" y="1906067"/>
            <a:ext cx="4965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9BC35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/>
            <a:r>
              <a:rPr lang="en-US" sz="2800" dirty="0">
                <a:solidFill>
                  <a:srgbClr val="C00000"/>
                </a:solidFill>
              </a:rPr>
              <a:t>ROI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white">
          <a:xfrm>
            <a:off x="2798763" y="3421891"/>
            <a:ext cx="5118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9BC35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/>
            <a:r>
              <a:rPr lang="en-US" sz="2800" dirty="0">
                <a:solidFill>
                  <a:srgbClr val="C00000"/>
                </a:solidFill>
              </a:rPr>
              <a:t>BREAKEVEN ANALYSIS</a:t>
            </a:r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gray">
          <a:xfrm>
            <a:off x="2819400" y="4543425"/>
            <a:ext cx="5105400" cy="1298575"/>
          </a:xfrm>
          <a:prstGeom prst="roundRect">
            <a:avLst>
              <a:gd name="adj" fmla="val 11921"/>
            </a:avLst>
          </a:prstGeom>
          <a:solidFill>
            <a:srgbClr val="0070C0"/>
          </a:soli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white">
          <a:xfrm>
            <a:off x="2735263" y="4961086"/>
            <a:ext cx="5245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9BC35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/>
            <a:r>
              <a:rPr lang="en-US" sz="2800" dirty="0">
                <a:solidFill>
                  <a:srgbClr val="C00000"/>
                </a:solidFill>
              </a:rPr>
              <a:t>IRR</a:t>
            </a:r>
          </a:p>
        </p:txBody>
      </p:sp>
      <p:pic>
        <p:nvPicPr>
          <p:cNvPr id="24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 bwMode="auto">
          <a:xfrm rot="10800000">
            <a:off x="7981339" y="1987955"/>
            <a:ext cx="978408" cy="48463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1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7" grpId="0"/>
      <p:bldP spid="18" grpId="0"/>
      <p:bldP spid="18" grpId="1"/>
      <p:bldP spid="19" grpId="0"/>
      <p:bldP spid="22" grpId="0" animBg="1"/>
      <p:bldP spid="23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7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ROI</a:t>
            </a:r>
            <a:endParaRPr lang="en-US" sz="7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ROI?</a:t>
            </a:r>
          </a:p>
          <a:p>
            <a:pPr lvl="1"/>
            <a:r>
              <a:rPr lang="en-US" dirty="0"/>
              <a:t>ROI (Return on Investment) is a relatively straightforward investment metric that expresses how much time is required (the payback period) to recover the original investment. It may also be expressed as a percentage figure -- ROI%. ROI is calculated as: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61314" y="5227092"/>
            <a:ext cx="5008727" cy="1228298"/>
          </a:xfrm>
          <a:prstGeom prst="rect">
            <a:avLst/>
          </a:prstGeom>
        </p:spPr>
      </p:pic>
      <p:pic>
        <p:nvPicPr>
          <p:cNvPr id="7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328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401" y="1859675"/>
            <a:ext cx="7961312" cy="3858738"/>
          </a:xfrm>
        </p:spPr>
        <p:txBody>
          <a:bodyPr/>
          <a:lstStyle/>
          <a:p>
            <a:r>
              <a:rPr lang="en-US" dirty="0"/>
              <a:t>Why is choose ROI?</a:t>
            </a:r>
          </a:p>
          <a:p>
            <a:pPr lvl="1"/>
            <a:r>
              <a:rPr lang="en-US" dirty="0"/>
              <a:t>ROI shows the amount of money you expect to make on a particular investment – and that’s an important thing to know. When you only have a certain amount of money to invest, you’ll want to look at the investment that will return the most money in the shortest amount of time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7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ROI</a:t>
            </a:r>
            <a:endParaRPr lang="en-US" sz="7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79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106" y="1163638"/>
            <a:ext cx="7961312" cy="5360987"/>
          </a:xfrm>
        </p:spPr>
        <p:txBody>
          <a:bodyPr/>
          <a:lstStyle/>
          <a:p>
            <a:r>
              <a:rPr lang="en-US" dirty="0"/>
              <a:t>Total Cost: 927240 </a:t>
            </a:r>
            <a:r>
              <a:rPr lang="en-US" dirty="0" smtClean="0"/>
              <a:t>$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Viking Revenue Estimates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7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ROI</a:t>
            </a:r>
            <a:endParaRPr lang="en-US" sz="7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162162"/>
              </p:ext>
            </p:extLst>
          </p:nvPr>
        </p:nvGraphicFramePr>
        <p:xfrm>
          <a:off x="1323833" y="3070746"/>
          <a:ext cx="6687403" cy="1549018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5570780"/>
                <a:gridCol w="1116623"/>
              </a:tblGrid>
              <a:tr h="464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</a:rPr>
                        <a:t>Viking License Fee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effectLst/>
                        </a:rPr>
                        <a:t>$650 </a:t>
                      </a:r>
                      <a:endParaRPr lang="en-US" sz="2400" b="1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64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</a:rPr>
                        <a:t>Viking Dev. License Fee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effectLst/>
                        </a:rPr>
                        <a:t>$1.950 </a:t>
                      </a:r>
                      <a:endParaRPr lang="en-US" sz="2400" b="1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385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</a:rPr>
                        <a:t>Support Fee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</a:rPr>
                        <a:t>20%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6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07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37TGp_bizpeople_light_ani">
  <a:themeElements>
    <a:clrScheme name="437TGp_bizpeople_light_ani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437TGp_bizpeople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37TGp_bizpeople_light_ani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437TGp_bizpeople_light_ani</Template>
  <TotalTime>112</TotalTime>
  <Words>746</Words>
  <Application>Microsoft Office PowerPoint</Application>
  <PresentationFormat>On-screen Show (4:3)</PresentationFormat>
  <Paragraphs>287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437TGp_bizpeople_light_ani</vt:lpstr>
      <vt:lpstr>Visio</vt:lpstr>
      <vt:lpstr>Software Measurement and Analysis</vt:lpstr>
      <vt:lpstr>Contents</vt:lpstr>
      <vt:lpstr>Viking Roadmap</vt:lpstr>
      <vt:lpstr>Viking Roadmap</vt:lpstr>
      <vt:lpstr>Contents</vt:lpstr>
      <vt:lpstr>Tools To Estimate</vt:lpstr>
      <vt:lpstr>ROI</vt:lpstr>
      <vt:lpstr>ROI</vt:lpstr>
      <vt:lpstr>ROI</vt:lpstr>
      <vt:lpstr>ROI</vt:lpstr>
      <vt:lpstr>PowerPoint Presentation</vt:lpstr>
      <vt:lpstr>ROI</vt:lpstr>
      <vt:lpstr>PowerPoint Presentation</vt:lpstr>
      <vt:lpstr>ROI</vt:lpstr>
      <vt:lpstr>ROI</vt:lpstr>
      <vt:lpstr>Tools To Estimate</vt:lpstr>
      <vt:lpstr>BREAKEVEN ANALYSIS</vt:lpstr>
      <vt:lpstr>BREAKEVEN ANALYSIS</vt:lpstr>
      <vt:lpstr>BREAKEVEN ANALYSIS</vt:lpstr>
      <vt:lpstr>Tools To Estimate</vt:lpstr>
      <vt:lpstr>IRR</vt:lpstr>
      <vt:lpstr>IRR</vt:lpstr>
      <vt:lpstr>IRR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Measurement and Analysis</dc:title>
  <dc:creator>VOTINH</dc:creator>
  <cp:lastModifiedBy>VOTINH</cp:lastModifiedBy>
  <cp:revision>20</cp:revision>
  <dcterms:created xsi:type="dcterms:W3CDTF">2012-04-02T04:05:27Z</dcterms:created>
  <dcterms:modified xsi:type="dcterms:W3CDTF">2012-04-03T02:45:54Z</dcterms:modified>
</cp:coreProperties>
</file>