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335" r:id="rId4"/>
    <p:sldId id="340" r:id="rId5"/>
    <p:sldId id="336" r:id="rId6"/>
    <p:sldId id="339" r:id="rId7"/>
    <p:sldId id="338" r:id="rId8"/>
    <p:sldId id="341" r:id="rId9"/>
    <p:sldId id="342" r:id="rId10"/>
    <p:sldId id="344" r:id="rId11"/>
    <p:sldId id="343" r:id="rId12"/>
    <p:sldId id="345" r:id="rId13"/>
    <p:sldId id="346" r:id="rId14"/>
    <p:sldId id="347" r:id="rId15"/>
    <p:sldId id="348" r:id="rId16"/>
    <p:sldId id="349" r:id="rId17"/>
    <p:sldId id="350" r:id="rId18"/>
    <p:sldId id="285" r:id="rId1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86" autoAdjust="0"/>
  </p:normalViewPr>
  <p:slideViewPr>
    <p:cSldViewPr>
      <p:cViewPr varScale="1">
        <p:scale>
          <a:sx n="66" d="100"/>
          <a:sy n="66" d="100"/>
        </p:scale>
        <p:origin x="-13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Measurement and Analysis</a:t>
            </a:r>
            <a:endParaRPr lang="en-US" sz="3200" dirty="0">
              <a:solidFill>
                <a:srgbClr val="C00000"/>
              </a:solidFill>
            </a:endParaRPr>
          </a:p>
        </p:txBody>
      </p:sp>
      <p:pic>
        <p:nvPicPr>
          <p:cNvPr id="9" name="Picture 59" descr="C:\Users\VOTINH\Desktop\HIT-hk2-N3\Logo HIT\HIT-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48200"/>
            <a:ext cx="3293381" cy="24702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419630" y="2245240"/>
            <a:ext cx="4724370" cy="1754326"/>
          </a:xfrm>
          <a:prstGeom prst="rect">
            <a:avLst/>
          </a:prstGeom>
        </p:spPr>
        <p:txBody>
          <a:bodyPr wrap="none">
            <a:spAutoFit/>
          </a:bodyPr>
          <a:lstStyle/>
          <a:p>
            <a:pPr algn="ctr"/>
            <a:r>
              <a:rPr lang="en-US" sz="5400" dirty="0" smtClean="0">
                <a:solidFill>
                  <a:schemeClr val="bg1"/>
                </a:solidFill>
              </a:rPr>
              <a:t>Team </a:t>
            </a:r>
          </a:p>
          <a:p>
            <a:pPr algn="ctr"/>
            <a:r>
              <a:rPr lang="en-US" sz="5400" dirty="0" smtClean="0">
                <a:solidFill>
                  <a:schemeClr val="bg1"/>
                </a:solidFill>
              </a:rPr>
              <a:t>Assignment 9</a:t>
            </a:r>
            <a:endParaRPr lang="en-US" sz="54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a:t>
            </a:r>
          </a:p>
          <a:p>
            <a:r>
              <a:rPr lang="en-US" sz="2800" dirty="0" smtClean="0">
                <a:solidFill>
                  <a:srgbClr val="C00000"/>
                </a:solidFill>
              </a:rPr>
              <a:t>K15T2 - Team 2</a:t>
            </a:r>
          </a:p>
          <a:p>
            <a:r>
              <a:rPr lang="en-US" sz="2800" dirty="0" smtClean="0">
                <a:solidFill>
                  <a:schemeClr val="tx1"/>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257800"/>
          </a:xfrm>
        </p:spPr>
        <p:txBody>
          <a:bodyPr/>
          <a:lstStyle/>
          <a:p>
            <a:r>
              <a:rPr lang="en-US" b="1" dirty="0">
                <a:solidFill>
                  <a:schemeClr val="tx1"/>
                </a:solidFill>
                <a:latin typeface="+mn-lt"/>
                <a:ea typeface="+mn-ea"/>
                <a:cs typeface="+mn-cs"/>
              </a:rPr>
              <a:t>Look at the chart, we can see that:</a:t>
            </a:r>
          </a:p>
          <a:p>
            <a:pPr lvl="1"/>
            <a:r>
              <a:rPr lang="en-US" dirty="0">
                <a:solidFill>
                  <a:schemeClr val="tx1"/>
                </a:solidFill>
                <a:latin typeface="+mn-lt"/>
                <a:ea typeface="+mn-ea"/>
                <a:cs typeface="+mn-cs"/>
              </a:rPr>
              <a:t>All week has defects and the number of defect quickly increase starting from week 2</a:t>
            </a:r>
          </a:p>
          <a:p>
            <a:pPr lvl="1"/>
            <a:r>
              <a:rPr lang="en-US" dirty="0">
                <a:solidFill>
                  <a:schemeClr val="tx1"/>
                </a:solidFill>
                <a:latin typeface="+mn-lt"/>
                <a:ea typeface="+mn-ea"/>
                <a:cs typeface="+mn-cs"/>
              </a:rPr>
              <a:t>Week 4 has the highest number of defect with 139 defects and it has signs of decrease in two weeks later.</a:t>
            </a:r>
          </a:p>
          <a:p>
            <a:pPr lvl="1"/>
            <a:r>
              <a:rPr lang="en-US" dirty="0">
                <a:solidFill>
                  <a:schemeClr val="tx1"/>
                </a:solidFill>
                <a:latin typeface="+mn-lt"/>
                <a:ea typeface="+mn-ea"/>
                <a:cs typeface="+mn-cs"/>
              </a:rPr>
              <a:t>Critical level defect and High level defect are rise almost all week and highest in week 7.</a:t>
            </a:r>
          </a:p>
          <a:p>
            <a:r>
              <a:rPr lang="en-US" b="1" dirty="0">
                <a:solidFill>
                  <a:schemeClr val="tx1"/>
                </a:solidFill>
                <a:latin typeface="+mn-lt"/>
                <a:ea typeface="+mn-ea"/>
                <a:cs typeface="+mn-cs"/>
              </a:rPr>
              <a:t>General, the number of defect is still high after 7 weeks of work and this is a bad sign for this project</a:t>
            </a:r>
            <a:r>
              <a:rPr lang="en-US" b="1" dirty="0" smtClean="0">
                <a:solidFill>
                  <a:schemeClr val="tx1"/>
                </a:solidFill>
                <a:latin typeface="+mn-lt"/>
                <a:ea typeface="+mn-ea"/>
                <a:cs typeface="+mn-cs"/>
              </a:rPr>
              <a:t>.</a:t>
            </a:r>
            <a:endParaRPr lang="en-US" b="1" dirty="0">
              <a:solidFill>
                <a:schemeClr val="tx1"/>
              </a:solidFill>
              <a:latin typeface="+mn-lt"/>
              <a:ea typeface="+mn-ea"/>
              <a:cs typeface="+mn-cs"/>
            </a:endParaRPr>
          </a:p>
        </p:txBody>
      </p:sp>
      <p:sp>
        <p:nvSpPr>
          <p:cNvPr id="4"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spTree>
    <p:extLst>
      <p:ext uri="{BB962C8B-B14F-4D97-AF65-F5344CB8AC3E}">
        <p14:creationId xmlns:p14="http://schemas.microsoft.com/office/powerpoint/2010/main" val="3304053945"/>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Striped Right Arrow 48"/>
          <p:cNvSpPr/>
          <p:nvPr/>
        </p:nvSpPr>
        <p:spPr bwMode="auto">
          <a:xfrm rot="10800000">
            <a:off x="7573228"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166139043"/>
      </p:ext>
    </p:extLst>
  </p:cSld>
  <p:clrMapOvr>
    <a:masterClrMapping/>
  </p:clrMapOvr>
  <mc:AlternateContent xmlns:mc="http://schemas.openxmlformats.org/markup-compatibility/2006" xmlns:p14="http://schemas.microsoft.com/office/powerpoint/2010/main">
    <mc:Choice Requires="p14">
      <p:transition spd="slow">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Cumulative Defects By Status </a:t>
            </a:r>
            <a:endParaRPr lang="en-US" dirty="0"/>
          </a:p>
        </p:txBody>
      </p:sp>
      <p:sp>
        <p:nvSpPr>
          <p:cNvPr id="3" name="Content Placeholder 2"/>
          <p:cNvSpPr>
            <a:spLocks noGrp="1"/>
          </p:cNvSpPr>
          <p:nvPr>
            <p:ph idx="1"/>
          </p:nvPr>
        </p:nvSpPr>
        <p:spPr>
          <a:xfrm>
            <a:off x="533400" y="2133600"/>
            <a:ext cx="8229600" cy="2895600"/>
          </a:xfrm>
        </p:spPr>
        <p:txBody>
          <a:bodyPr/>
          <a:lstStyle/>
          <a:p>
            <a:pPr marL="342900" lvl="1" indent="-342900">
              <a:buFontTx/>
              <a:buChar char="•"/>
            </a:pPr>
            <a:r>
              <a:rPr lang="en-US" b="1" dirty="0">
                <a:solidFill>
                  <a:schemeClr val="tx1"/>
                </a:solidFill>
                <a:latin typeface="+mn-lt"/>
              </a:rPr>
              <a:t>Metric Requirements Statement </a:t>
            </a:r>
            <a:endParaRPr lang="en-US" sz="2000" dirty="0">
              <a:solidFill>
                <a:schemeClr val="tx1"/>
              </a:solidFill>
              <a:latin typeface="+mn-lt"/>
            </a:endParaRPr>
          </a:p>
          <a:p>
            <a:pPr lvl="1"/>
            <a:r>
              <a:rPr lang="en-US" dirty="0">
                <a:solidFill>
                  <a:schemeClr val="tx1"/>
                </a:solidFill>
                <a:latin typeface="+mn-lt"/>
              </a:rPr>
              <a:t>To evaluate the number by status of the known defects in this release in order to deliver our software product with required quality and ensure that all know defects are corrected before shipment. </a:t>
            </a:r>
          </a:p>
          <a:p>
            <a:pPr marL="457200" lvl="1" indent="0">
              <a:buNone/>
            </a:pPr>
            <a:endParaRPr lang="en-US" dirty="0"/>
          </a:p>
        </p:txBody>
      </p:sp>
    </p:spTree>
    <p:extLst>
      <p:ext uri="{BB962C8B-B14F-4D97-AF65-F5344CB8AC3E}">
        <p14:creationId xmlns:p14="http://schemas.microsoft.com/office/powerpoint/2010/main" val="4047305624"/>
      </p:ext>
    </p:extLst>
  </p:cSld>
  <p:clrMapOvr>
    <a:masterClrMapping/>
  </p:clrMapOvr>
  <mc:AlternateContent xmlns:mc="http://schemas.openxmlformats.org/markup-compatibility/2006" xmlns:p14="http://schemas.microsoft.com/office/powerpoint/2010/main">
    <mc:Choice Requires="p14">
      <p:transition spd="med">
        <p14:prism isContent="1"/>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934200" cy="838200"/>
          </a:xfrm>
        </p:spPr>
        <p:txBody>
          <a:bodyPr/>
          <a:lstStyle/>
          <a:p>
            <a:r>
              <a:rPr lang="en-US" dirty="0" smtClean="0"/>
              <a:t>Cumulative Defects By Status </a:t>
            </a:r>
            <a:endParaRPr lang="en-US" dirty="0"/>
          </a:p>
        </p:txBody>
      </p:sp>
      <p:sp>
        <p:nvSpPr>
          <p:cNvPr id="3" name="Content Placeholder 2"/>
          <p:cNvSpPr>
            <a:spLocks noGrp="1"/>
          </p:cNvSpPr>
          <p:nvPr>
            <p:ph idx="1"/>
          </p:nvPr>
        </p:nvSpPr>
        <p:spPr>
          <a:xfrm>
            <a:off x="1600200" y="304800"/>
            <a:ext cx="8229600" cy="838200"/>
          </a:xfrm>
        </p:spPr>
        <p:txBody>
          <a:bodyPr/>
          <a:lstStyle/>
          <a:p>
            <a:pPr marL="0" lvl="1" indent="0">
              <a:buNone/>
            </a:pPr>
            <a:r>
              <a:rPr lang="en-US" sz="3600" b="1" dirty="0">
                <a:solidFill>
                  <a:srgbClr val="FFFFFF"/>
                </a:solidFill>
                <a:latin typeface="+mj-lt"/>
                <a:ea typeface="+mj-ea"/>
                <a:cs typeface="+mj-cs"/>
              </a:rPr>
              <a:t>Standardized Definitions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42113733"/>
              </p:ext>
            </p:extLst>
          </p:nvPr>
        </p:nvGraphicFramePr>
        <p:xfrm>
          <a:off x="92612" y="1143000"/>
          <a:ext cx="9067800" cy="5818267"/>
        </p:xfrm>
        <a:graphic>
          <a:graphicData uri="http://schemas.openxmlformats.org/drawingml/2006/table">
            <a:tbl>
              <a:tblPr firstRow="1" firstCol="1" bandRow="1">
                <a:tableStyleId>{5C22544A-7EE6-4342-B048-85BDC9FD1C3A}</a:tableStyleId>
              </a:tblPr>
              <a:tblGrid>
                <a:gridCol w="1978429"/>
                <a:gridCol w="7089371"/>
              </a:tblGrid>
              <a:tr h="246683">
                <a:tc>
                  <a:txBody>
                    <a:bodyPr/>
                    <a:lstStyle/>
                    <a:p>
                      <a:pPr marL="0" marR="0" algn="ctr">
                        <a:lnSpc>
                          <a:spcPct val="115000"/>
                        </a:lnSpc>
                        <a:spcBef>
                          <a:spcPts val="0"/>
                        </a:spcBef>
                        <a:spcAft>
                          <a:spcPts val="1000"/>
                        </a:spcAft>
                      </a:pPr>
                      <a:r>
                        <a:rPr lang="en-US" sz="1600" dirty="0">
                          <a:effectLst/>
                          <a:latin typeface="+mj-lt"/>
                        </a:rPr>
                        <a:t>Status</a:t>
                      </a:r>
                      <a:endParaRPr lang="en-US" sz="1600" dirty="0">
                        <a:effectLst/>
                        <a:latin typeface="+mj-lt"/>
                        <a:ea typeface="Calibri"/>
                        <a:cs typeface="Times New Roman"/>
                      </a:endParaRPr>
                    </a:p>
                  </a:txBody>
                  <a:tcPr marL="68580" marR="68580" marT="0" marB="0" anchor="ctr"/>
                </a:tc>
                <a:tc>
                  <a:txBody>
                    <a:bodyPr/>
                    <a:lstStyle/>
                    <a:p>
                      <a:pPr marL="0" marR="0" algn="ctr">
                        <a:lnSpc>
                          <a:spcPct val="115000"/>
                        </a:lnSpc>
                        <a:spcBef>
                          <a:spcPts val="0"/>
                        </a:spcBef>
                        <a:spcAft>
                          <a:spcPts val="1000"/>
                        </a:spcAft>
                      </a:pPr>
                      <a:r>
                        <a:rPr lang="en-US" sz="1600" dirty="0">
                          <a:effectLst/>
                          <a:latin typeface="+mj-lt"/>
                        </a:rPr>
                        <a:t>Status Meaning</a:t>
                      </a:r>
                      <a:endParaRPr lang="en-US" sz="1600" dirty="0">
                        <a:effectLst/>
                        <a:latin typeface="+mj-lt"/>
                        <a:ea typeface="Calibri"/>
                        <a:cs typeface="Times New Roman"/>
                      </a:endParaRPr>
                    </a:p>
                  </a:txBody>
                  <a:tcPr marL="68580" marR="68580" marT="0" marB="0" anchor="ctr"/>
                </a:tc>
              </a:tr>
              <a:tr h="246683">
                <a:tc>
                  <a:txBody>
                    <a:bodyPr/>
                    <a:lstStyle/>
                    <a:p>
                      <a:pPr marL="0" marR="0">
                        <a:lnSpc>
                          <a:spcPct val="115000"/>
                        </a:lnSpc>
                        <a:spcBef>
                          <a:spcPts val="0"/>
                        </a:spcBef>
                        <a:spcAft>
                          <a:spcPts val="1000"/>
                        </a:spcAft>
                      </a:pPr>
                      <a:r>
                        <a:rPr lang="en-US" sz="1600" dirty="0">
                          <a:effectLst/>
                          <a:latin typeface="+mj-lt"/>
                        </a:rPr>
                        <a:t>Open</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New, not yet assigned</a:t>
                      </a:r>
                      <a:endParaRPr lang="en-US" sz="1600" dirty="0">
                        <a:effectLst/>
                        <a:latin typeface="+mj-lt"/>
                        <a:ea typeface="Calibri"/>
                        <a:cs typeface="Times New Roman"/>
                      </a:endParaRPr>
                    </a:p>
                  </a:txBody>
                  <a:tcPr marL="68580" marR="68580" marT="0" marB="0" anchor="ctr"/>
                </a:tc>
              </a:tr>
              <a:tr h="770779">
                <a:tc>
                  <a:txBody>
                    <a:bodyPr/>
                    <a:lstStyle/>
                    <a:p>
                      <a:pPr marL="0" marR="0">
                        <a:lnSpc>
                          <a:spcPct val="115000"/>
                        </a:lnSpc>
                        <a:spcBef>
                          <a:spcPts val="0"/>
                        </a:spcBef>
                        <a:spcAft>
                          <a:spcPts val="1000"/>
                        </a:spcAft>
                      </a:pPr>
                      <a:r>
                        <a:rPr lang="en-US" sz="1600" dirty="0">
                          <a:effectLst/>
                          <a:latin typeface="+mj-lt"/>
                        </a:rPr>
                        <a:t>Reopen</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A defect that was previously Closed, Pending or Rejected has been Reopened.  Typically this means that the Customer or QA has been able to reproduce the defect.</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Rejected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From the evaluation it has been determined that this is either not a defect or it can't/won't be resolved.</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Further Analysis</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From the evaluation it has been determined that additional analysis is required</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Pending</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Additional information has been requested from the person who submitted the defect</a:t>
                      </a:r>
                      <a:endParaRPr lang="en-US" sz="1600" dirty="0">
                        <a:effectLst/>
                        <a:latin typeface="+mj-lt"/>
                        <a:ea typeface="Calibri"/>
                        <a:cs typeface="Times New Roman"/>
                      </a:endParaRPr>
                    </a:p>
                  </a:txBody>
                  <a:tcPr marL="68580" marR="68580" marT="0" marB="0" anchor="ctr"/>
                </a:tc>
              </a:tr>
              <a:tr h="246683">
                <a:tc>
                  <a:txBody>
                    <a:bodyPr/>
                    <a:lstStyle/>
                    <a:p>
                      <a:pPr marL="0" marR="0">
                        <a:lnSpc>
                          <a:spcPct val="115000"/>
                        </a:lnSpc>
                        <a:spcBef>
                          <a:spcPts val="0"/>
                        </a:spcBef>
                        <a:spcAft>
                          <a:spcPts val="1000"/>
                        </a:spcAft>
                      </a:pPr>
                      <a:r>
                        <a:rPr lang="en-US" sz="1600" dirty="0">
                          <a:effectLst/>
                          <a:latin typeface="+mj-lt"/>
                        </a:rPr>
                        <a:t>Approved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defect has been approved for resolution</a:t>
                      </a:r>
                      <a:endParaRPr lang="en-US" sz="1600" dirty="0">
                        <a:effectLst/>
                        <a:latin typeface="+mj-lt"/>
                        <a:ea typeface="Calibri"/>
                        <a:cs typeface="Times New Roman"/>
                      </a:endParaRPr>
                    </a:p>
                  </a:txBody>
                  <a:tcPr marL="68580" marR="68580" marT="0" marB="0" anchor="ctr"/>
                </a:tc>
              </a:tr>
              <a:tr h="508731">
                <a:tc>
                  <a:txBody>
                    <a:bodyPr/>
                    <a:lstStyle/>
                    <a:p>
                      <a:pPr marL="0" marR="0">
                        <a:lnSpc>
                          <a:spcPct val="115000"/>
                        </a:lnSpc>
                        <a:spcBef>
                          <a:spcPts val="0"/>
                        </a:spcBef>
                        <a:spcAft>
                          <a:spcPts val="1000"/>
                        </a:spcAft>
                      </a:pPr>
                      <a:r>
                        <a:rPr lang="en-US" sz="1600" dirty="0">
                          <a:effectLst/>
                          <a:latin typeface="+mj-lt"/>
                        </a:rPr>
                        <a:t>Assigned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defect has been assigned to a software engineer who will work on the defect</a:t>
                      </a:r>
                      <a:endParaRPr lang="en-US" sz="1600" dirty="0">
                        <a:effectLst/>
                        <a:latin typeface="+mj-lt"/>
                        <a:ea typeface="Calibri"/>
                        <a:cs typeface="Times New Roman"/>
                      </a:endParaRPr>
                    </a:p>
                  </a:txBody>
                  <a:tcPr marL="68580" marR="68580" marT="0" marB="0" anchor="ctr"/>
                </a:tc>
              </a:tr>
              <a:tr h="770779">
                <a:tc>
                  <a:txBody>
                    <a:bodyPr/>
                    <a:lstStyle/>
                    <a:p>
                      <a:pPr marL="0" marR="0">
                        <a:lnSpc>
                          <a:spcPct val="115000"/>
                        </a:lnSpc>
                        <a:spcBef>
                          <a:spcPts val="0"/>
                        </a:spcBef>
                        <a:spcAft>
                          <a:spcPts val="1000"/>
                        </a:spcAft>
                      </a:pPr>
                      <a:r>
                        <a:rPr lang="en-US" sz="1600" dirty="0">
                          <a:effectLst/>
                          <a:latin typeface="+mj-lt"/>
                        </a:rPr>
                        <a:t>Resolved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software engineer responsible for fixing the defect believes that the defect is fixed.  Typically this means that the updated product passes all unit and integration tests.</a:t>
                      </a:r>
                      <a:endParaRPr lang="en-US" sz="1600" dirty="0">
                        <a:effectLst/>
                        <a:latin typeface="+mj-lt"/>
                        <a:ea typeface="Calibri"/>
                        <a:cs typeface="Times New Roman"/>
                      </a:endParaRPr>
                    </a:p>
                  </a:txBody>
                  <a:tcPr marL="68580" marR="68580" marT="0" marB="0" anchor="ctr"/>
                </a:tc>
              </a:tr>
              <a:tr h="246683">
                <a:tc>
                  <a:txBody>
                    <a:bodyPr/>
                    <a:lstStyle/>
                    <a:p>
                      <a:pPr marL="0" marR="0">
                        <a:lnSpc>
                          <a:spcPct val="115000"/>
                        </a:lnSpc>
                        <a:spcBef>
                          <a:spcPts val="0"/>
                        </a:spcBef>
                        <a:spcAft>
                          <a:spcPts val="1000"/>
                        </a:spcAft>
                      </a:pPr>
                      <a:r>
                        <a:rPr lang="en-US" sz="1600" dirty="0">
                          <a:effectLst/>
                          <a:latin typeface="+mj-lt"/>
                        </a:rPr>
                        <a:t>Tested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defect is considered resolved by the QA team </a:t>
                      </a:r>
                      <a:endParaRPr lang="en-US" sz="1600" dirty="0">
                        <a:effectLst/>
                        <a:latin typeface="+mj-lt"/>
                        <a:ea typeface="Calibri"/>
                        <a:cs typeface="Times New Roman"/>
                      </a:endParaRPr>
                    </a:p>
                  </a:txBody>
                  <a:tcPr marL="68580" marR="68580" marT="0" marB="0" anchor="ctr"/>
                </a:tc>
              </a:tr>
              <a:tr h="770779">
                <a:tc>
                  <a:txBody>
                    <a:bodyPr/>
                    <a:lstStyle/>
                    <a:p>
                      <a:pPr marL="0" marR="0">
                        <a:lnSpc>
                          <a:spcPct val="115000"/>
                        </a:lnSpc>
                        <a:spcBef>
                          <a:spcPts val="0"/>
                        </a:spcBef>
                        <a:spcAft>
                          <a:spcPts val="1000"/>
                        </a:spcAft>
                      </a:pPr>
                      <a:r>
                        <a:rPr lang="en-US" sz="1600" dirty="0">
                          <a:effectLst/>
                          <a:latin typeface="+mj-lt"/>
                        </a:rPr>
                        <a:t>Closed</a:t>
                      </a:r>
                      <a:endParaRPr lang="en-US" sz="1600" dirty="0">
                        <a:effectLst/>
                        <a:latin typeface="+mj-lt"/>
                        <a:ea typeface="Calibri"/>
                        <a:cs typeface="Times New Roman"/>
                      </a:endParaRPr>
                    </a:p>
                  </a:txBody>
                  <a:tcPr marL="68580" marR="68580" marT="0" marB="0" anchor="ctr"/>
                </a:tc>
                <a:tc>
                  <a:txBody>
                    <a:bodyPr/>
                    <a:lstStyle/>
                    <a:p>
                      <a:pPr marL="0" marR="0">
                        <a:lnSpc>
                          <a:spcPct val="115000"/>
                        </a:lnSpc>
                        <a:spcBef>
                          <a:spcPts val="0"/>
                        </a:spcBef>
                        <a:spcAft>
                          <a:spcPts val="1000"/>
                        </a:spcAft>
                      </a:pPr>
                      <a:r>
                        <a:rPr lang="en-US" sz="1600" dirty="0">
                          <a:effectLst/>
                          <a:latin typeface="+mj-lt"/>
                        </a:rPr>
                        <a:t>The updated product is available for release.  Sometimes the original defect submitter is responsible for closing defects, but often this isn't possible.</a:t>
                      </a:r>
                      <a:endParaRPr lang="en-US" sz="1600" dirty="0">
                        <a:effectLst/>
                        <a:latin typeface="+mj-lt"/>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03469417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afterEffect">
                                  <p:stCondLst>
                                    <p:cond delay="1000"/>
                                  </p:stCondLst>
                                  <p:childTnLst>
                                    <p:animEffect transition="out" filter="fade">
                                      <p:cBhvr>
                                        <p:cTn id="6" dur="500"/>
                                        <p:tgtEl>
                                          <p:spTgt spid="2"/>
                                        </p:tgtEl>
                                      </p:cBhvr>
                                    </p:animEffect>
                                    <p:anim calcmode="lin" valueType="num">
                                      <p:cBhvr>
                                        <p:cTn id="7" dur="500"/>
                                        <p:tgtEl>
                                          <p:spTgt spid="2"/>
                                        </p:tgtEl>
                                        <p:attrNameLst>
                                          <p:attrName>ppt_x</p:attrName>
                                        </p:attrNameLst>
                                      </p:cBhvr>
                                      <p:tavLst>
                                        <p:tav tm="0">
                                          <p:val>
                                            <p:strVal val="ppt_x"/>
                                          </p:val>
                                        </p:tav>
                                        <p:tav tm="100000">
                                          <p:val>
                                            <p:strVal val="ppt_x"/>
                                          </p:val>
                                        </p:tav>
                                      </p:tavLst>
                                    </p:anim>
                                    <p:anim calcmode="lin" valueType="num">
                                      <p:cBhvr>
                                        <p:cTn id="8" dur="500"/>
                                        <p:tgtEl>
                                          <p:spTgt spid="2"/>
                                        </p:tgtEl>
                                        <p:attrNameLst>
                                          <p:attrName>ppt_y</p:attrName>
                                        </p:attrNameLst>
                                      </p:cBhvr>
                                      <p:tavLst>
                                        <p:tav tm="0">
                                          <p:val>
                                            <p:strVal val="ppt_y"/>
                                          </p:val>
                                        </p:tav>
                                        <p:tav tm="100000">
                                          <p:val>
                                            <p:strVal val="ppt_y+.1"/>
                                          </p:val>
                                        </p:tav>
                                      </p:tavLst>
                                    </p:anim>
                                    <p:set>
                                      <p:cBhvr>
                                        <p:cTn id="9" dur="1" fill="hold">
                                          <p:stCondLst>
                                            <p:cond delay="499"/>
                                          </p:stCondLst>
                                        </p:cTn>
                                        <p:tgtEl>
                                          <p:spTgt spid="2"/>
                                        </p:tgtEl>
                                        <p:attrNameLst>
                                          <p:attrName>style.visibility</p:attrName>
                                        </p:attrNameLst>
                                      </p:cBhvr>
                                      <p:to>
                                        <p:strVal val="hidden"/>
                                      </p:to>
                                    </p:set>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04800"/>
            <a:ext cx="8229600" cy="685800"/>
          </a:xfrm>
        </p:spPr>
        <p:txBody>
          <a:bodyPr/>
          <a:lstStyle/>
          <a:p>
            <a:pPr marL="0" lvl="1" indent="0">
              <a:buNone/>
            </a:pPr>
            <a:r>
              <a:rPr lang="en-US" sz="3600" b="1" dirty="0">
                <a:solidFill>
                  <a:srgbClr val="FFFFFF"/>
                </a:solidFill>
                <a:latin typeface="+mj-lt"/>
                <a:ea typeface="+mj-ea"/>
                <a:cs typeface="+mj-cs"/>
              </a:rPr>
              <a:t>Assumption and comment</a:t>
            </a:r>
          </a:p>
        </p:txBody>
      </p:sp>
      <p:sp>
        <p:nvSpPr>
          <p:cNvPr id="4" name="Title 1"/>
          <p:cNvSpPr>
            <a:spLocks noGrp="1"/>
          </p:cNvSpPr>
          <p:nvPr>
            <p:ph type="title"/>
          </p:nvPr>
        </p:nvSpPr>
        <p:spPr>
          <a:xfrm>
            <a:off x="1219200" y="228600"/>
            <a:ext cx="6934200" cy="838200"/>
          </a:xfrm>
        </p:spPr>
        <p:txBody>
          <a:bodyPr/>
          <a:lstStyle/>
          <a:p>
            <a:r>
              <a:rPr lang="en-US" dirty="0" smtClean="0"/>
              <a:t>Cumulative Defects By Status </a:t>
            </a:r>
            <a:endParaRPr lang="en-US" dirty="0"/>
          </a:p>
        </p:txBody>
      </p:sp>
      <p:pic>
        <p:nvPicPr>
          <p:cNvPr id="143362"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763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734912"/>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afterEffect">
                                  <p:stCondLst>
                                    <p:cond delay="1000"/>
                                  </p:stCondLst>
                                  <p:childTnLst>
                                    <p:animEffect transition="out" filter="fade">
                                      <p:cBhvr>
                                        <p:cTn id="6" dur="500"/>
                                        <p:tgtEl>
                                          <p:spTgt spid="4"/>
                                        </p:tgtEl>
                                      </p:cBhvr>
                                    </p:animEffect>
                                    <p:anim calcmode="lin" valueType="num">
                                      <p:cBhvr>
                                        <p:cTn id="7" dur="500"/>
                                        <p:tgtEl>
                                          <p:spTgt spid="4"/>
                                        </p:tgtEl>
                                        <p:attrNameLst>
                                          <p:attrName>ppt_x</p:attrName>
                                        </p:attrNameLst>
                                      </p:cBhvr>
                                      <p:tavLst>
                                        <p:tav tm="0">
                                          <p:val>
                                            <p:strVal val="ppt_x"/>
                                          </p:val>
                                        </p:tav>
                                        <p:tav tm="100000">
                                          <p:val>
                                            <p:strVal val="ppt_x"/>
                                          </p:val>
                                        </p:tav>
                                      </p:tavLst>
                                    </p:anim>
                                    <p:anim calcmode="lin" valueType="num">
                                      <p:cBhvr>
                                        <p:cTn id="8" dur="500"/>
                                        <p:tgtEl>
                                          <p:spTgt spid="4"/>
                                        </p:tgtEl>
                                        <p:attrNameLst>
                                          <p:attrName>ppt_y</p:attrName>
                                        </p:attrNameLst>
                                      </p:cBhvr>
                                      <p:tavLst>
                                        <p:tav tm="0">
                                          <p:val>
                                            <p:strVal val="ppt_y"/>
                                          </p:val>
                                        </p:tav>
                                        <p:tav tm="100000">
                                          <p:val>
                                            <p:strVal val="ppt_y+.1"/>
                                          </p:val>
                                        </p:tav>
                                      </p:tavLst>
                                    </p:anim>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42" presetClass="entr" presetSubtype="0" fill="hold" nodeType="withEffect">
                                  <p:stCondLst>
                                    <p:cond delay="0"/>
                                  </p:stCondLst>
                                  <p:childTnLst>
                                    <p:set>
                                      <p:cBhvr>
                                        <p:cTn id="15" dur="1" fill="hold">
                                          <p:stCondLst>
                                            <p:cond delay="0"/>
                                          </p:stCondLst>
                                        </p:cTn>
                                        <p:tgtEl>
                                          <p:spTgt spid="143362"/>
                                        </p:tgtEl>
                                        <p:attrNameLst>
                                          <p:attrName>style.visibility</p:attrName>
                                        </p:attrNameLst>
                                      </p:cBhvr>
                                      <p:to>
                                        <p:strVal val="visible"/>
                                      </p:to>
                                    </p:set>
                                    <p:animEffect transition="in" filter="fade">
                                      <p:cBhvr>
                                        <p:cTn id="16" dur="1000"/>
                                        <p:tgtEl>
                                          <p:spTgt spid="143362"/>
                                        </p:tgtEl>
                                      </p:cBhvr>
                                    </p:animEffect>
                                    <p:anim calcmode="lin" valueType="num">
                                      <p:cBhvr>
                                        <p:cTn id="17" dur="1000" fill="hold"/>
                                        <p:tgtEl>
                                          <p:spTgt spid="143362"/>
                                        </p:tgtEl>
                                        <p:attrNameLst>
                                          <p:attrName>ppt_x</p:attrName>
                                        </p:attrNameLst>
                                      </p:cBhvr>
                                      <p:tavLst>
                                        <p:tav tm="0">
                                          <p:val>
                                            <p:strVal val="#ppt_x"/>
                                          </p:val>
                                        </p:tav>
                                        <p:tav tm="100000">
                                          <p:val>
                                            <p:strVal val="#ppt_x"/>
                                          </p:val>
                                        </p:tav>
                                      </p:tavLst>
                                    </p:anim>
                                    <p:anim calcmode="lin" valueType="num">
                                      <p:cBhvr>
                                        <p:cTn id="18" dur="1000" fill="hold"/>
                                        <p:tgtEl>
                                          <p:spTgt spid="143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Defects By Status </a:t>
            </a:r>
            <a:endParaRPr lang="en-US" dirty="0"/>
          </a:p>
        </p:txBody>
      </p:sp>
      <p:sp>
        <p:nvSpPr>
          <p:cNvPr id="3" name="Content Placeholder 2"/>
          <p:cNvSpPr>
            <a:spLocks noGrp="1"/>
          </p:cNvSpPr>
          <p:nvPr>
            <p:ph idx="1"/>
          </p:nvPr>
        </p:nvSpPr>
        <p:spPr>
          <a:xfrm>
            <a:off x="457200" y="1524000"/>
            <a:ext cx="8229600" cy="5181600"/>
          </a:xfrm>
        </p:spPr>
        <p:txBody>
          <a:bodyPr/>
          <a:lstStyle/>
          <a:p>
            <a:r>
              <a:rPr lang="en-US" b="1" dirty="0">
                <a:solidFill>
                  <a:schemeClr val="tx1"/>
                </a:solidFill>
                <a:latin typeface="+mn-lt"/>
                <a:ea typeface="+mn-ea"/>
                <a:cs typeface="+mn-cs"/>
              </a:rPr>
              <a:t>Assumption from chart:</a:t>
            </a:r>
            <a:endParaRPr lang="en-US" dirty="0">
              <a:solidFill>
                <a:schemeClr val="tx1"/>
              </a:solidFill>
              <a:latin typeface="+mn-lt"/>
              <a:ea typeface="+mn-ea"/>
              <a:cs typeface="+mn-cs"/>
            </a:endParaRPr>
          </a:p>
          <a:p>
            <a:pPr lvl="1"/>
            <a:r>
              <a:rPr lang="en-US" dirty="0">
                <a:solidFill>
                  <a:schemeClr val="tx1"/>
                </a:solidFill>
                <a:latin typeface="+mn-lt"/>
                <a:ea typeface="+mn-ea"/>
                <a:cs typeface="+mn-cs"/>
              </a:rPr>
              <a:t>Defect collection was performed before beginning time in Viking_Product_Defect_Data.xls file. </a:t>
            </a:r>
          </a:p>
          <a:p>
            <a:pPr lvl="1"/>
            <a:r>
              <a:rPr lang="en-US" dirty="0">
                <a:solidFill>
                  <a:schemeClr val="tx1"/>
                </a:solidFill>
                <a:latin typeface="+mn-lt"/>
                <a:ea typeface="+mn-ea"/>
                <a:cs typeface="+mn-cs"/>
              </a:rPr>
              <a:t>There was defects had been opened before was closed in Viking_Product_Defect_Data.xls file.</a:t>
            </a:r>
          </a:p>
          <a:p>
            <a:pPr lvl="1"/>
            <a:r>
              <a:rPr lang="en-US" dirty="0">
                <a:solidFill>
                  <a:schemeClr val="tx1"/>
                </a:solidFill>
                <a:latin typeface="+mn-lt"/>
                <a:ea typeface="+mn-ea"/>
                <a:cs typeface="+mn-cs"/>
              </a:rPr>
              <a:t>The beginning time of Viking_Product_Defect_Data.xls file will be assume at the start time of testing phase.</a:t>
            </a:r>
          </a:p>
          <a:p>
            <a:pPr lvl="1"/>
            <a:r>
              <a:rPr lang="en-US" dirty="0">
                <a:solidFill>
                  <a:schemeClr val="tx1"/>
                </a:solidFill>
                <a:latin typeface="+mn-lt"/>
                <a:ea typeface="+mn-ea"/>
                <a:cs typeface="+mn-cs"/>
              </a:rPr>
              <a:t>The testing phase lasted for 15 weeks, so the data only show the status of defects at half way of testing phase</a:t>
            </a:r>
            <a:r>
              <a:rPr lang="en-US" dirty="0" smtClean="0">
                <a:solidFill>
                  <a:schemeClr val="tx1"/>
                </a:solidFill>
                <a:latin typeface="+mn-lt"/>
                <a:ea typeface="+mn-ea"/>
                <a:cs typeface="+mn-cs"/>
              </a:rPr>
              <a:t>.</a:t>
            </a:r>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751997"/>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16" presetClass="entr" presetSubtype="21"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Defects By Status </a:t>
            </a:r>
            <a:endParaRPr lang="en-US" dirty="0"/>
          </a:p>
        </p:txBody>
      </p:sp>
      <p:sp>
        <p:nvSpPr>
          <p:cNvPr id="3" name="Content Placeholder 2"/>
          <p:cNvSpPr>
            <a:spLocks noGrp="1"/>
          </p:cNvSpPr>
          <p:nvPr>
            <p:ph idx="1"/>
          </p:nvPr>
        </p:nvSpPr>
        <p:spPr/>
        <p:txBody>
          <a:bodyPr/>
          <a:lstStyle/>
          <a:p>
            <a:r>
              <a:rPr lang="en-US" b="1" dirty="0">
                <a:solidFill>
                  <a:schemeClr val="tx1"/>
                </a:solidFill>
                <a:latin typeface="+mn-lt"/>
                <a:ea typeface="+mn-ea"/>
                <a:cs typeface="+mn-cs"/>
              </a:rPr>
              <a:t>Comment: </a:t>
            </a:r>
            <a:endParaRPr lang="en-US" b="1" dirty="0" smtClean="0">
              <a:solidFill>
                <a:schemeClr val="tx1"/>
              </a:solidFill>
              <a:latin typeface="+mn-lt"/>
              <a:ea typeface="+mn-ea"/>
              <a:cs typeface="+mn-cs"/>
            </a:endParaRPr>
          </a:p>
          <a:p>
            <a:pPr lvl="1"/>
            <a:r>
              <a:rPr lang="en-US" dirty="0" smtClean="0">
                <a:solidFill>
                  <a:schemeClr val="tx1"/>
                </a:solidFill>
                <a:latin typeface="+mn-lt"/>
                <a:ea typeface="+mn-ea"/>
                <a:cs typeface="+mn-cs"/>
              </a:rPr>
              <a:t>The </a:t>
            </a:r>
            <a:r>
              <a:rPr lang="en-US" dirty="0">
                <a:solidFill>
                  <a:schemeClr val="tx1"/>
                </a:solidFill>
                <a:latin typeface="+mn-lt"/>
                <a:ea typeface="+mn-ea"/>
                <a:cs typeface="+mn-cs"/>
              </a:rPr>
              <a:t>project team worked quite well, there have defects has been opened before starting the testing phase , for 7 weeks testing team worked and has 261 defect closed, the defects arising until the seventh week is 100. So the project team has a fix and close defects from the previous stage with good performance.</a:t>
            </a:r>
          </a:p>
          <a:p>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2599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5562600"/>
          </a:xfrm>
        </p:spPr>
        <p:txBody>
          <a:bodyPr/>
          <a:lstStyle/>
          <a:p>
            <a:r>
              <a:rPr lang="en-US" dirty="0">
                <a:solidFill>
                  <a:schemeClr val="tx1"/>
                </a:solidFill>
                <a:latin typeface="+mj-lt"/>
              </a:rPr>
              <a:t>Based on the defect data, we list as follow to recommend ensuring that quality is not an accident for the Viking project:</a:t>
            </a:r>
          </a:p>
          <a:p>
            <a:pPr lvl="1"/>
            <a:r>
              <a:rPr lang="en-US" sz="2400" dirty="0">
                <a:solidFill>
                  <a:schemeClr val="tx1"/>
                </a:solidFill>
                <a:latin typeface="+mj-lt"/>
                <a:ea typeface="+mn-ea"/>
                <a:cs typeface="+mn-cs"/>
              </a:rPr>
              <a:t>Have defined process to control quality, especially defect control.</a:t>
            </a:r>
          </a:p>
          <a:p>
            <a:pPr lvl="1"/>
            <a:r>
              <a:rPr lang="en-US" sz="2400" dirty="0">
                <a:solidFill>
                  <a:schemeClr val="tx1"/>
                </a:solidFill>
                <a:latin typeface="+mj-lt"/>
                <a:ea typeface="+mn-ea"/>
                <a:cs typeface="+mn-cs"/>
              </a:rPr>
              <a:t>Collect defect frequency and record them to easy access and control.</a:t>
            </a:r>
          </a:p>
          <a:p>
            <a:pPr lvl="1"/>
            <a:r>
              <a:rPr lang="en-US" sz="2400" dirty="0">
                <a:solidFill>
                  <a:schemeClr val="tx1"/>
                </a:solidFill>
                <a:latin typeface="+mj-lt"/>
                <a:ea typeface="+mn-ea"/>
                <a:cs typeface="+mn-cs"/>
              </a:rPr>
              <a:t>Defect life cycle must be conduct at the early of project, there for we can easily fix and reduce the project cost.</a:t>
            </a:r>
          </a:p>
          <a:p>
            <a:pPr lvl="1"/>
            <a:r>
              <a:rPr lang="en-US" sz="2400" dirty="0">
                <a:solidFill>
                  <a:schemeClr val="tx1"/>
                </a:solidFill>
                <a:latin typeface="+mj-lt"/>
                <a:ea typeface="+mn-ea"/>
                <a:cs typeface="+mn-cs"/>
              </a:rPr>
              <a:t>Defect life cycle must be must be performed seriously and accurately to ensure no defect was omitted, no found defect was ignored</a:t>
            </a:r>
            <a:r>
              <a:rPr lang="en-US" dirty="0">
                <a:solidFill>
                  <a:schemeClr val="tx1"/>
                </a:solidFill>
                <a:latin typeface="+mj-lt"/>
                <a:ea typeface="+mn-ea"/>
                <a:cs typeface="+mn-cs"/>
              </a:rPr>
              <a:t>.</a:t>
            </a:r>
          </a:p>
          <a:p>
            <a:endParaRPr lang="en-US" dirty="0">
              <a:latin typeface="+mj-lt"/>
            </a:endParaRPr>
          </a:p>
        </p:txBody>
      </p:sp>
      <p:sp>
        <p:nvSpPr>
          <p:cNvPr id="4" name="Title 1"/>
          <p:cNvSpPr>
            <a:spLocks noGrp="1"/>
          </p:cNvSpPr>
          <p:nvPr>
            <p:ph type="title"/>
          </p:nvPr>
        </p:nvSpPr>
        <p:spPr>
          <a:xfrm>
            <a:off x="1219200" y="228600"/>
            <a:ext cx="7391400" cy="838200"/>
          </a:xfrm>
        </p:spPr>
        <p:txBody>
          <a:bodyPr/>
          <a:lstStyle/>
          <a:p>
            <a:r>
              <a:rPr lang="en-US" dirty="0" smtClean="0"/>
              <a:t>Recommend</a:t>
            </a:r>
            <a:endParaRPr lang="en-US" dirty="0"/>
          </a:p>
        </p:txBody>
      </p:sp>
    </p:spTree>
    <p:extLst>
      <p:ext uri="{BB962C8B-B14F-4D97-AF65-F5344CB8AC3E}">
        <p14:creationId xmlns:p14="http://schemas.microsoft.com/office/powerpoint/2010/main" val="44785842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3429000" y="2397919"/>
            <a:ext cx="5715000" cy="1488281"/>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757738" y="2206956"/>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randombar(horizontal)">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Metrics</a:t>
            </a:r>
            <a:endParaRPr lang="en-US" dirty="0"/>
          </a:p>
        </p:txBody>
      </p:sp>
      <p:sp>
        <p:nvSpPr>
          <p:cNvPr id="3" name="Content Placeholder 2"/>
          <p:cNvSpPr>
            <a:spLocks noGrp="1"/>
          </p:cNvSpPr>
          <p:nvPr>
            <p:ph idx="1"/>
          </p:nvPr>
        </p:nvSpPr>
        <p:spPr>
          <a:xfrm>
            <a:off x="457200" y="1219200"/>
            <a:ext cx="8229600" cy="762000"/>
          </a:xfrm>
        </p:spPr>
        <p:txBody>
          <a:bodyPr/>
          <a:lstStyle/>
          <a:p>
            <a:pPr marL="342900" lvl="1" indent="-342900">
              <a:buFontTx/>
              <a:buChar char="•"/>
            </a:pPr>
            <a:r>
              <a:rPr lang="en-US" b="1" dirty="0">
                <a:solidFill>
                  <a:schemeClr val="tx1"/>
                </a:solidFill>
                <a:latin typeface="+mn-lt"/>
              </a:rPr>
              <a:t>Goal / Question / Metric </a:t>
            </a:r>
            <a:endParaRPr lang="en-US" sz="2000" dirty="0">
              <a:solidFill>
                <a:schemeClr val="tx1"/>
              </a:solidFill>
              <a:latin typeface="+mn-lt"/>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24871469"/>
              </p:ext>
            </p:extLst>
          </p:nvPr>
        </p:nvGraphicFramePr>
        <p:xfrm>
          <a:off x="456282" y="2057400"/>
          <a:ext cx="8306718" cy="4419600"/>
        </p:xfrm>
        <a:graphic>
          <a:graphicData uri="http://schemas.openxmlformats.org/presentationml/2006/ole">
            <mc:AlternateContent xmlns:mc="http://schemas.openxmlformats.org/markup-compatibility/2006">
              <mc:Choice xmlns:v="urn:schemas-microsoft-com:vml" Requires="v">
                <p:oleObj spid="_x0000_s135195" name="Visio" r:id="rId3" imgW="9431734" imgH="5026433" progId="Visio.Drawing.11">
                  <p:embed/>
                </p:oleObj>
              </mc:Choice>
              <mc:Fallback>
                <p:oleObj name="Visio" r:id="rId3" imgW="9431734" imgH="50264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82" y="2057400"/>
                        <a:ext cx="8306718" cy="4419600"/>
                      </a:xfrm>
                      <a:prstGeom prst="rect">
                        <a:avLst/>
                      </a:prstGeom>
                      <a:noFill/>
                    </p:spPr>
                  </p:pic>
                </p:oleObj>
              </mc:Fallback>
            </mc:AlternateContent>
          </a:graphicData>
        </a:graphic>
      </p:graphicFrame>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Striped Right Arrow 48"/>
          <p:cNvSpPr/>
          <p:nvPr/>
        </p:nvSpPr>
        <p:spPr bwMode="auto">
          <a:xfrm rot="10800000">
            <a:off x="6067425" y="288235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0"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16964"/>
      </p:ext>
    </p:extLst>
  </p:cSld>
  <p:clrMapOvr>
    <a:masterClrMapping/>
  </p:clrMapOvr>
  <mc:AlternateContent xmlns:mc="http://schemas.openxmlformats.org/markup-compatibility/2006" xmlns:p14="http://schemas.microsoft.com/office/powerpoint/2010/main">
    <mc:Choice Requires="p14">
      <p:transition p14:dur="25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par>
                                <p:cTn id="8" presetID="16" presetClass="entr" presetSubtype="2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arn(inVertical)">
                                      <p:cBhvr>
                                        <p:cTn id="10" dur="1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828800" cy="838200"/>
          </a:xfrm>
        </p:spPr>
        <p:txBody>
          <a:bodyPr/>
          <a:lstStyle/>
          <a:p>
            <a:r>
              <a:rPr lang="en-US" dirty="0" smtClean="0"/>
              <a:t>Metrics</a:t>
            </a:r>
            <a:endParaRPr lang="en-US" dirty="0"/>
          </a:p>
        </p:txBody>
      </p:sp>
      <p:sp>
        <p:nvSpPr>
          <p:cNvPr id="3" name="Content Placeholder 2"/>
          <p:cNvSpPr>
            <a:spLocks noGrp="1"/>
          </p:cNvSpPr>
          <p:nvPr>
            <p:ph idx="1"/>
          </p:nvPr>
        </p:nvSpPr>
        <p:spPr>
          <a:xfrm>
            <a:off x="1295400" y="304800"/>
            <a:ext cx="4191000" cy="533400"/>
          </a:xfrm>
        </p:spPr>
        <p:txBody>
          <a:bodyPr/>
          <a:lstStyle/>
          <a:p>
            <a:pPr marL="0" lvl="0" indent="0">
              <a:buNone/>
            </a:pPr>
            <a:r>
              <a:rPr lang="en-US" sz="3600" b="1" dirty="0">
                <a:solidFill>
                  <a:srgbClr val="FFFFFF"/>
                </a:solidFill>
                <a:latin typeface="+mj-lt"/>
                <a:ea typeface="+mj-ea"/>
                <a:cs typeface="+mj-cs"/>
              </a:rPr>
              <a:t>Defect Life Cycle</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28557550"/>
              </p:ext>
            </p:extLst>
          </p:nvPr>
        </p:nvGraphicFramePr>
        <p:xfrm>
          <a:off x="76200" y="1219200"/>
          <a:ext cx="8839200" cy="9144000"/>
        </p:xfrm>
        <a:graphic>
          <a:graphicData uri="http://schemas.openxmlformats.org/presentationml/2006/ole">
            <mc:AlternateContent xmlns:mc="http://schemas.openxmlformats.org/markup-compatibility/2006">
              <mc:Choice xmlns:v="urn:schemas-microsoft-com:vml" Requires="v">
                <p:oleObj spid="_x0000_s136219" name="Visio" r:id="rId3" imgW="7109163" imgH="7141093" progId="Visio.Drawing.11">
                  <p:embed/>
                </p:oleObj>
              </mc:Choice>
              <mc:Fallback>
                <p:oleObj name="Visio" r:id="rId3" imgW="7109163" imgH="714109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19200"/>
                        <a:ext cx="8839200" cy="9144000"/>
                      </a:xfrm>
                      <a:prstGeom prst="rect">
                        <a:avLst/>
                      </a:prstGeom>
                      <a:noFill/>
                    </p:spPr>
                  </p:pic>
                </p:oleObj>
              </mc:Fallback>
            </mc:AlternateContent>
          </a:graphicData>
        </a:graphic>
      </p:graphicFrame>
    </p:spTree>
    <p:extLst>
      <p:ext uri="{BB962C8B-B14F-4D97-AF65-F5344CB8AC3E}">
        <p14:creationId xmlns:p14="http://schemas.microsoft.com/office/powerpoint/2010/main" val="11576788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100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1500"/>
                            </p:stCondLst>
                            <p:childTnLst>
                              <p:par>
                                <p:cTn id="10" presetID="2" presetClass="entr" presetSubtype="4"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0.46623 L 0 -0.13321 " pathEditMode="relative" rAng="0" ptsTypes="AA">
                                      <p:cBhvr>
                                        <p:cTn id="22" dur="1400" spd="-100000" fill="hold"/>
                                        <p:tgtEl>
                                          <p:spTgt spid="5"/>
                                        </p:tgtEl>
                                        <p:attrNameLst>
                                          <p:attrName>ppt_x</p:attrName>
                                          <p:attrName>ppt_y</p:attrName>
                                        </p:attrNameLst>
                                      </p:cBhvr>
                                      <p:rCtr x="0" y="16651"/>
                                    </p:animMotion>
                                  </p:childTnLst>
                                </p:cTn>
                              </p:par>
                              <p:par>
                                <p:cTn id="23" presetID="16" presetClass="exit" presetSubtype="21" fill="hold" grpId="1" nodeType="withEffect">
                                  <p:stCondLst>
                                    <p:cond delay="0"/>
                                  </p:stCondLst>
                                  <p:childTnLst>
                                    <p:animEffect transition="out" filter="barn(inVertical)">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Metrics</a:t>
            </a:r>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14800" y="30480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Life Cycle</a:t>
            </a:r>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204790" y="3560961"/>
            <a:ext cx="3552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Defect Detection Arrival Rate by Severity Metric </a:t>
            </a:r>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4114800" y="44958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Cumulative Defects By Status </a:t>
            </a:r>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Striped Right Arrow 48"/>
          <p:cNvSpPr/>
          <p:nvPr/>
        </p:nvSpPr>
        <p:spPr bwMode="auto">
          <a:xfrm rot="10800000">
            <a:off x="7454521" y="3627768"/>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0"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3692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par>
                                <p:cTn id="8" presetID="16" presetClass="entr" presetSubtype="2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arn(inVertical)">
                                      <p:cBhvr>
                                        <p:cTn id="10" dur="1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sp>
        <p:nvSpPr>
          <p:cNvPr id="3" name="Content Placeholder 2"/>
          <p:cNvSpPr>
            <a:spLocks noGrp="1"/>
          </p:cNvSpPr>
          <p:nvPr>
            <p:ph idx="1"/>
          </p:nvPr>
        </p:nvSpPr>
        <p:spPr>
          <a:xfrm>
            <a:off x="457200" y="2209800"/>
            <a:ext cx="8229600" cy="2895600"/>
          </a:xfrm>
        </p:spPr>
        <p:txBody>
          <a:bodyPr/>
          <a:lstStyle/>
          <a:p>
            <a:pPr marL="342900" lvl="1" indent="-342900">
              <a:buFontTx/>
              <a:buChar char="•"/>
            </a:pPr>
            <a:r>
              <a:rPr lang="en-US" b="1" dirty="0">
                <a:solidFill>
                  <a:schemeClr val="tx1"/>
                </a:solidFill>
                <a:latin typeface="+mn-lt"/>
              </a:rPr>
              <a:t>Metric Requirement Statement </a:t>
            </a:r>
            <a:endParaRPr lang="en-US" sz="2000" dirty="0">
              <a:solidFill>
                <a:schemeClr val="tx1"/>
              </a:solidFill>
              <a:latin typeface="+mn-lt"/>
            </a:endParaRPr>
          </a:p>
          <a:p>
            <a:pPr lvl="1"/>
            <a:r>
              <a:rPr lang="en-US" dirty="0">
                <a:solidFill>
                  <a:schemeClr val="tx1"/>
                </a:solidFill>
                <a:latin typeface="+mn-lt"/>
                <a:ea typeface="+mn-ea"/>
                <a:cs typeface="+mn-cs"/>
              </a:rPr>
              <a:t>To evaluate the detection arrival rate by severity of defect in this release in order to deliver our software product with required quality and insure that all known defects are corrected before shipment. </a:t>
            </a:r>
          </a:p>
          <a:p>
            <a:pPr lvl="1"/>
            <a:endParaRPr lang="en-US" dirty="0"/>
          </a:p>
        </p:txBody>
      </p:sp>
      <p:pic>
        <p:nvPicPr>
          <p:cNvPr id="4"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503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Tx/>
              <a:buChar char="•"/>
            </a:pPr>
            <a:r>
              <a:rPr lang="en-US" b="1" dirty="0" smtClean="0">
                <a:solidFill>
                  <a:schemeClr val="tx1"/>
                </a:solidFill>
                <a:latin typeface="+mn-lt"/>
              </a:rPr>
              <a:t>Standardized Definitions </a:t>
            </a:r>
            <a:endParaRPr lang="en-US" sz="2000" dirty="0" smtClean="0">
              <a:solidFill>
                <a:schemeClr val="tx1"/>
              </a:solidFill>
              <a:latin typeface="+mn-lt"/>
            </a:endParaRPr>
          </a:p>
          <a:p>
            <a:pPr lvl="1"/>
            <a:r>
              <a:rPr lang="en-US" dirty="0" smtClean="0">
                <a:solidFill>
                  <a:schemeClr val="tx1"/>
                </a:solidFill>
                <a:latin typeface="+mn-lt"/>
                <a:ea typeface="+mn-ea"/>
                <a:cs typeface="+mn-cs"/>
              </a:rPr>
              <a:t>Severity Levels: The importance of the problem, as defined by the customer (typically based on the problem’s impact on the user).  There are four levels of Severity:</a:t>
            </a:r>
          </a:p>
          <a:p>
            <a:pPr marL="1314450" lvl="3" indent="0">
              <a:buNone/>
            </a:pPr>
            <a:r>
              <a:rPr lang="en-US" sz="2800" dirty="0" smtClean="0">
                <a:solidFill>
                  <a:schemeClr val="tx1"/>
                </a:solidFill>
                <a:latin typeface="+mn-lt"/>
                <a:ea typeface="+mn-ea"/>
                <a:cs typeface="+mn-cs"/>
              </a:rPr>
              <a:t>1 – Critical</a:t>
            </a:r>
          </a:p>
          <a:p>
            <a:pPr marL="1314450" lvl="3" indent="0">
              <a:buNone/>
            </a:pPr>
            <a:r>
              <a:rPr lang="en-US" sz="2800" dirty="0" smtClean="0">
                <a:solidFill>
                  <a:schemeClr val="tx1"/>
                </a:solidFill>
                <a:latin typeface="+mn-lt"/>
                <a:ea typeface="+mn-ea"/>
                <a:cs typeface="+mn-cs"/>
              </a:rPr>
              <a:t>2 – High</a:t>
            </a:r>
          </a:p>
          <a:p>
            <a:pPr marL="1314450" lvl="3" indent="0">
              <a:buNone/>
            </a:pPr>
            <a:r>
              <a:rPr lang="en-US" sz="2800" dirty="0" smtClean="0">
                <a:solidFill>
                  <a:schemeClr val="tx1"/>
                </a:solidFill>
                <a:latin typeface="+mn-lt"/>
                <a:ea typeface="+mn-ea"/>
                <a:cs typeface="+mn-cs"/>
              </a:rPr>
              <a:t>3 – Medium </a:t>
            </a:r>
          </a:p>
          <a:p>
            <a:pPr marL="1314450" lvl="3" indent="0">
              <a:buNone/>
            </a:pPr>
            <a:r>
              <a:rPr lang="en-US" sz="2800" dirty="0" smtClean="0">
                <a:solidFill>
                  <a:schemeClr val="tx1"/>
                </a:solidFill>
                <a:latin typeface="+mn-lt"/>
                <a:ea typeface="+mn-ea"/>
                <a:cs typeface="+mn-cs"/>
              </a:rPr>
              <a:t>4 – Low</a:t>
            </a:r>
          </a:p>
        </p:txBody>
      </p:sp>
      <p:sp>
        <p:nvSpPr>
          <p:cNvPr id="4"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pic>
        <p:nvPicPr>
          <p:cNvPr id="5"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60993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52400"/>
            <a:ext cx="7391400" cy="990600"/>
          </a:xfrm>
        </p:spPr>
        <p:txBody>
          <a:bodyPr/>
          <a:lstStyle/>
          <a:p>
            <a:pPr lvl="0"/>
            <a:r>
              <a:rPr lang="en-US" sz="3200" dirty="0" smtClean="0"/>
              <a:t>Defect Detection Arrival Rate by Severity Metric </a:t>
            </a:r>
            <a:endParaRPr lang="en-US" sz="3200" dirty="0"/>
          </a:p>
        </p:txBody>
      </p:sp>
      <p:pic>
        <p:nvPicPr>
          <p:cNvPr id="137218" name="Chart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79288"/>
            <a:ext cx="8305800"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613466"/>
      </p:ext>
    </p:extLst>
  </p:cSld>
  <p:clrMapOvr>
    <a:masterClrMapping/>
  </p:clrMapOvr>
  <mc:AlternateContent xmlns:mc="http://schemas.openxmlformats.org/markup-compatibility/2006" xmlns:p14="http://schemas.microsoft.com/office/powerpoint/2010/main">
    <mc:Choice Requires="p14">
      <p:transition spd="med">
        <p14:rippl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104</TotalTime>
  <Words>758</Words>
  <Application>Microsoft Office PowerPoint</Application>
  <PresentationFormat>On-screen Show (4:3)</PresentationFormat>
  <Paragraphs>93</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581TGp_gold_light_ani</vt:lpstr>
      <vt:lpstr>Visio</vt:lpstr>
      <vt:lpstr>Software Measurement and Analysis</vt:lpstr>
      <vt:lpstr>Contents</vt:lpstr>
      <vt:lpstr>Metrics</vt:lpstr>
      <vt:lpstr>Contents</vt:lpstr>
      <vt:lpstr>Metrics</vt:lpstr>
      <vt:lpstr>Contents</vt:lpstr>
      <vt:lpstr>Defect Detection Arrival Rate by Severity Metric </vt:lpstr>
      <vt:lpstr>Defect Detection Arrival Rate by Severity Metric </vt:lpstr>
      <vt:lpstr>Defect Detection Arrival Rate by Severity Metric </vt:lpstr>
      <vt:lpstr>Defect Detection Arrival Rate by Severity Metric </vt:lpstr>
      <vt:lpstr>Contents</vt:lpstr>
      <vt:lpstr>Cumulative Defects By Status </vt:lpstr>
      <vt:lpstr>Cumulative Defects By Status </vt:lpstr>
      <vt:lpstr>Cumulative Defects By Status </vt:lpstr>
      <vt:lpstr>Cumulative Defects By Status </vt:lpstr>
      <vt:lpstr>Cumulative Defects By Status </vt:lpstr>
      <vt:lpstr>Recommend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ChanHuy</cp:lastModifiedBy>
  <cp:revision>26</cp:revision>
  <dcterms:created xsi:type="dcterms:W3CDTF">2012-04-13T17:02:02Z</dcterms:created>
  <dcterms:modified xsi:type="dcterms:W3CDTF">2012-04-14T03:44:37Z</dcterms:modified>
</cp:coreProperties>
</file>