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256" r:id="rId2"/>
    <p:sldId id="258" r:id="rId3"/>
    <p:sldId id="287" r:id="rId4"/>
    <p:sldId id="288" r:id="rId5"/>
    <p:sldId id="290" r:id="rId6"/>
    <p:sldId id="289" r:id="rId7"/>
    <p:sldId id="292" r:id="rId8"/>
    <p:sldId id="291" r:id="rId9"/>
    <p:sldId id="293" r:id="rId10"/>
    <p:sldId id="294" r:id="rId11"/>
    <p:sldId id="295" r:id="rId12"/>
    <p:sldId id="296" r:id="rId13"/>
    <p:sldId id="297" r:id="rId14"/>
    <p:sldId id="298" r:id="rId15"/>
    <p:sldId id="299" r:id="rId16"/>
    <p:sldId id="300" r:id="rId17"/>
    <p:sldId id="301" r:id="rId18"/>
    <p:sldId id="302" r:id="rId19"/>
    <p:sldId id="303" r:id="rId20"/>
    <p:sldId id="304" r:id="rId21"/>
    <p:sldId id="305" r:id="rId22"/>
    <p:sldId id="306" r:id="rId23"/>
    <p:sldId id="307" r:id="rId24"/>
    <p:sldId id="308" r:id="rId25"/>
    <p:sldId id="309" r:id="rId26"/>
    <p:sldId id="286" r:id="rId2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292929"/>
    <a:srgbClr val="86D921"/>
    <a:srgbClr val="FCBC4A"/>
    <a:srgbClr val="FE8D48"/>
    <a:srgbClr val="FF8D47"/>
    <a:srgbClr val="5F5F5F"/>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27" autoAdjust="0"/>
    <p:restoredTop sz="94660"/>
  </p:normalViewPr>
  <p:slideViewPr>
    <p:cSldViewPr>
      <p:cViewPr varScale="1">
        <p:scale>
          <a:sx n="69" d="100"/>
          <a:sy n="69" d="100"/>
        </p:scale>
        <p:origin x="-834" y="-96"/>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9939"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9940"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39941"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EC909CD8-684F-4FB3-B0EA-05095DFF2E80}" type="slidenum">
              <a:rPr lang="en-US"/>
              <a:pPr/>
              <a:t>‹#›</a:t>
            </a:fld>
            <a:endParaRPr lang="en-US"/>
          </a:p>
        </p:txBody>
      </p:sp>
    </p:spTree>
    <p:extLst>
      <p:ext uri="{BB962C8B-B14F-4D97-AF65-F5344CB8AC3E}">
        <p14:creationId xmlns:p14="http://schemas.microsoft.com/office/powerpoint/2010/main" val="25900819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229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2292"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229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229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1229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D5AC3715-F46F-49AC-87C5-427061B3457E}" type="slidenum">
              <a:rPr lang="en-US"/>
              <a:pPr/>
              <a:t>‹#›</a:t>
            </a:fld>
            <a:endParaRPr lang="en-US"/>
          </a:p>
        </p:txBody>
      </p:sp>
    </p:spTree>
    <p:extLst>
      <p:ext uri="{BB962C8B-B14F-4D97-AF65-F5344CB8AC3E}">
        <p14:creationId xmlns:p14="http://schemas.microsoft.com/office/powerpoint/2010/main" val="392748382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preserve="1" userDrawn="1">
  <p:cSld name="Title Slide">
    <p:spTree>
      <p:nvGrpSpPr>
        <p:cNvPr id="1" name=""/>
        <p:cNvGrpSpPr/>
        <p:nvPr/>
      </p:nvGrpSpPr>
      <p:grpSpPr>
        <a:xfrm>
          <a:off x="0" y="0"/>
          <a:ext cx="0" cy="0"/>
          <a:chOff x="0" y="0"/>
          <a:chExt cx="0" cy="0"/>
        </a:xfrm>
      </p:grpSpPr>
      <p:sp>
        <p:nvSpPr>
          <p:cNvPr id="3087" name="Rectangle 15"/>
          <p:cNvSpPr>
            <a:spLocks noChangeArrowheads="1"/>
          </p:cNvSpPr>
          <p:nvPr/>
        </p:nvSpPr>
        <p:spPr bwMode="gray">
          <a:xfrm>
            <a:off x="7172325" y="1062038"/>
            <a:ext cx="1971675" cy="5795962"/>
          </a:xfrm>
          <a:prstGeom prst="rect">
            <a:avLst/>
          </a:prstGeom>
          <a:blipFill dpi="0" rotWithShape="1">
            <a:blip r:embed="rId2"/>
            <a:srcRect/>
            <a:stretch>
              <a:fillRect/>
            </a:stretch>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6" name="Rectangle 14"/>
          <p:cNvSpPr>
            <a:spLocks noChangeArrowheads="1"/>
          </p:cNvSpPr>
          <p:nvPr/>
        </p:nvSpPr>
        <p:spPr bwMode="gray">
          <a:xfrm>
            <a:off x="7172325" y="1028700"/>
            <a:ext cx="1971675" cy="58293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8" name="Rectangle 16"/>
          <p:cNvSpPr>
            <a:spLocks noChangeArrowheads="1"/>
          </p:cNvSpPr>
          <p:nvPr/>
        </p:nvSpPr>
        <p:spPr bwMode="gray">
          <a:xfrm>
            <a:off x="0" y="0"/>
            <a:ext cx="7142163" cy="5734050"/>
          </a:xfrm>
          <a:prstGeom prst="rect">
            <a:avLst/>
          </a:prstGeom>
          <a:blipFill dpi="0" rotWithShape="1">
            <a:blip r:embed="rId3"/>
            <a:srcRect/>
            <a:stretch>
              <a:fillRect/>
            </a:stretch>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9" name="Rectangle 17"/>
          <p:cNvSpPr>
            <a:spLocks noChangeArrowheads="1"/>
          </p:cNvSpPr>
          <p:nvPr/>
        </p:nvSpPr>
        <p:spPr bwMode="gray">
          <a:xfrm>
            <a:off x="0" y="5676900"/>
            <a:ext cx="7142163" cy="1182688"/>
          </a:xfrm>
          <a:prstGeom prst="rect">
            <a:avLst/>
          </a:prstGeom>
          <a:solidFill>
            <a:srgbClr val="D3D3D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3091" name="Picture 19" descr="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4676775" y="1323975"/>
            <a:ext cx="2465388" cy="3387725"/>
          </a:xfrm>
          <a:prstGeom prst="rect">
            <a:avLst/>
          </a:prstGeom>
          <a:noFill/>
          <a:extLst>
            <a:ext uri="{909E8E84-426E-40DD-AFC4-6F175D3DCCD1}">
              <a14:hiddenFill xmlns:a14="http://schemas.microsoft.com/office/drawing/2010/main">
                <a:solidFill>
                  <a:srgbClr val="FFFFFF"/>
                </a:solidFill>
              </a14:hiddenFill>
            </a:ext>
          </a:extLst>
        </p:spPr>
      </p:pic>
      <p:sp>
        <p:nvSpPr>
          <p:cNvPr id="3092" name="Rectangle 20"/>
          <p:cNvSpPr>
            <a:spLocks noChangeArrowheads="1"/>
          </p:cNvSpPr>
          <p:nvPr/>
        </p:nvSpPr>
        <p:spPr bwMode="gray">
          <a:xfrm>
            <a:off x="1571625" y="4721225"/>
            <a:ext cx="7572375" cy="16033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endParaRPr lang="en-US"/>
          </a:p>
        </p:txBody>
      </p:sp>
      <p:sp>
        <p:nvSpPr>
          <p:cNvPr id="3074" name="Rectangle 2"/>
          <p:cNvSpPr>
            <a:spLocks noGrp="1" noChangeArrowheads="1"/>
          </p:cNvSpPr>
          <p:nvPr>
            <p:ph type="ctrTitle"/>
          </p:nvPr>
        </p:nvSpPr>
        <p:spPr>
          <a:xfrm>
            <a:off x="1981200" y="4800600"/>
            <a:ext cx="7096125" cy="990600"/>
          </a:xfrm>
        </p:spPr>
        <p:txBody>
          <a:bodyPr/>
          <a:lstStyle>
            <a:lvl1pPr algn="l">
              <a:defRPr sz="4900"/>
            </a:lvl1pPr>
          </a:lstStyle>
          <a:p>
            <a:pPr lvl="0"/>
            <a:r>
              <a:rPr lang="en-US" noProof="0" smtClean="0"/>
              <a:t>Click to edit Master title style</a:t>
            </a:r>
          </a:p>
        </p:txBody>
      </p:sp>
      <p:sp>
        <p:nvSpPr>
          <p:cNvPr id="3076" name="Rectangle 4"/>
          <p:cNvSpPr>
            <a:spLocks noGrp="1" noChangeArrowheads="1"/>
          </p:cNvSpPr>
          <p:nvPr>
            <p:ph type="dt" sz="half" idx="2"/>
          </p:nvPr>
        </p:nvSpPr>
        <p:spPr>
          <a:xfrm>
            <a:off x="457200" y="6553200"/>
            <a:ext cx="2133600" cy="168275"/>
          </a:xfrm>
        </p:spPr>
        <p:txBody>
          <a:bodyPr/>
          <a:lstStyle>
            <a:lvl1pPr>
              <a:defRPr/>
            </a:lvl1pPr>
          </a:lstStyle>
          <a:p>
            <a:endParaRPr lang="en-US"/>
          </a:p>
        </p:txBody>
      </p:sp>
      <p:sp>
        <p:nvSpPr>
          <p:cNvPr id="3077" name="Rectangle 5"/>
          <p:cNvSpPr>
            <a:spLocks noGrp="1" noChangeArrowheads="1"/>
          </p:cNvSpPr>
          <p:nvPr>
            <p:ph type="ftr" sz="quarter" idx="3"/>
          </p:nvPr>
        </p:nvSpPr>
        <p:spPr>
          <a:xfrm>
            <a:off x="3124200" y="6553200"/>
            <a:ext cx="2895600" cy="168275"/>
          </a:xfrm>
        </p:spPr>
        <p:txBody>
          <a:bodyPr/>
          <a:lstStyle>
            <a:lvl1pPr>
              <a:defRPr/>
            </a:lvl1pPr>
          </a:lstStyle>
          <a:p>
            <a:endParaRPr lang="en-US"/>
          </a:p>
        </p:txBody>
      </p:sp>
      <p:sp>
        <p:nvSpPr>
          <p:cNvPr id="3078" name="Rectangle 6"/>
          <p:cNvSpPr>
            <a:spLocks noGrp="1" noChangeArrowheads="1"/>
          </p:cNvSpPr>
          <p:nvPr>
            <p:ph type="sldNum" sz="quarter" idx="4"/>
          </p:nvPr>
        </p:nvSpPr>
        <p:spPr>
          <a:xfrm>
            <a:off x="6553200" y="6553200"/>
            <a:ext cx="2133600" cy="168275"/>
          </a:xfrm>
        </p:spPr>
        <p:txBody>
          <a:bodyPr/>
          <a:lstStyle>
            <a:lvl1pPr>
              <a:defRPr/>
            </a:lvl1pPr>
          </a:lstStyle>
          <a:p>
            <a:fld id="{705DCE70-943F-47E4-AFAF-0982811C52B0}" type="slidenum">
              <a:rPr lang="en-US"/>
              <a:pPr/>
              <a:t>‹#›</a:t>
            </a:fld>
            <a:endParaRPr lang="en-US"/>
          </a:p>
        </p:txBody>
      </p:sp>
      <p:sp>
        <p:nvSpPr>
          <p:cNvPr id="3084" name="Text Box 12"/>
          <p:cNvSpPr txBox="1">
            <a:spLocks noChangeArrowheads="1"/>
          </p:cNvSpPr>
          <p:nvPr/>
        </p:nvSpPr>
        <p:spPr bwMode="gray">
          <a:xfrm>
            <a:off x="7239000" y="304800"/>
            <a:ext cx="1838325"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200">
                <a:solidFill>
                  <a:srgbClr val="FFFFFF"/>
                </a:solidFill>
                <a:latin typeface="Arial Black" pitchFamily="34" charset="0"/>
              </a:rPr>
              <a:t>L/O/G/O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withEffect">
                                  <p:stCondLst>
                                    <p:cond delay="0"/>
                                  </p:stCondLst>
                                  <p:childTnLst>
                                    <p:set>
                                      <p:cBhvr>
                                        <p:cTn id="6" dur="1" fill="hold">
                                          <p:stCondLst>
                                            <p:cond delay="0"/>
                                          </p:stCondLst>
                                        </p:cTn>
                                        <p:tgtEl>
                                          <p:spTgt spid="3087"/>
                                        </p:tgtEl>
                                        <p:attrNameLst>
                                          <p:attrName>style.visibility</p:attrName>
                                        </p:attrNameLst>
                                      </p:cBhvr>
                                      <p:to>
                                        <p:strVal val="visible"/>
                                      </p:to>
                                    </p:set>
                                    <p:animEffect transition="in" filter="wipe(up)">
                                      <p:cBhvr>
                                        <p:cTn id="7" dur="400"/>
                                        <p:tgtEl>
                                          <p:spTgt spid="3087"/>
                                        </p:tgtEl>
                                      </p:cBhvr>
                                    </p:animEffect>
                                  </p:childTnLst>
                                </p:cTn>
                              </p:par>
                            </p:childTnLst>
                          </p:cTn>
                        </p:par>
                        <p:par>
                          <p:cTn id="8" fill="hold" nodeType="afterGroup">
                            <p:stCondLst>
                              <p:cond delay="400"/>
                            </p:stCondLst>
                            <p:childTnLst>
                              <p:par>
                                <p:cTn id="9" presetID="18" presetClass="entr" presetSubtype="12" fill="hold" grpId="0" nodeType="afterEffect">
                                  <p:stCondLst>
                                    <p:cond delay="0"/>
                                  </p:stCondLst>
                                  <p:childTnLst>
                                    <p:set>
                                      <p:cBhvr>
                                        <p:cTn id="10" dur="1" fill="hold">
                                          <p:stCondLst>
                                            <p:cond delay="0"/>
                                          </p:stCondLst>
                                        </p:cTn>
                                        <p:tgtEl>
                                          <p:spTgt spid="3089"/>
                                        </p:tgtEl>
                                        <p:attrNameLst>
                                          <p:attrName>style.visibility</p:attrName>
                                        </p:attrNameLst>
                                      </p:cBhvr>
                                      <p:to>
                                        <p:strVal val="visible"/>
                                      </p:to>
                                    </p:set>
                                    <p:animEffect transition="in" filter="strips(downLeft)">
                                      <p:cBhvr>
                                        <p:cTn id="11" dur="500"/>
                                        <p:tgtEl>
                                          <p:spTgt spid="3089"/>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084"/>
                                        </p:tgtEl>
                                        <p:attrNameLst>
                                          <p:attrName>style.visibility</p:attrName>
                                        </p:attrNameLst>
                                      </p:cBhvr>
                                      <p:to>
                                        <p:strVal val="visible"/>
                                      </p:to>
                                    </p:set>
                                    <p:animEffect transition="in" filter="fade">
                                      <p:cBhvr>
                                        <p:cTn id="14" dur="400"/>
                                        <p:tgtEl>
                                          <p:spTgt spid="3084"/>
                                        </p:tgtEl>
                                      </p:cBhvr>
                                    </p:animEffect>
                                  </p:childTnLst>
                                </p:cTn>
                              </p:par>
                            </p:childTnLst>
                          </p:cTn>
                        </p:par>
                        <p:par>
                          <p:cTn id="15" fill="hold" nodeType="afterGroup">
                            <p:stCondLst>
                              <p:cond delay="900"/>
                            </p:stCondLst>
                            <p:childTnLst>
                              <p:par>
                                <p:cTn id="16" presetID="10" presetClass="entr" presetSubtype="0" fill="hold" grpId="0" nodeType="afterEffect">
                                  <p:stCondLst>
                                    <p:cond delay="0"/>
                                  </p:stCondLst>
                                  <p:childTnLst>
                                    <p:set>
                                      <p:cBhvr>
                                        <p:cTn id="17" dur="1" fill="hold">
                                          <p:stCondLst>
                                            <p:cond delay="0"/>
                                          </p:stCondLst>
                                        </p:cTn>
                                        <p:tgtEl>
                                          <p:spTgt spid="3088"/>
                                        </p:tgtEl>
                                        <p:attrNameLst>
                                          <p:attrName>style.visibility</p:attrName>
                                        </p:attrNameLst>
                                      </p:cBhvr>
                                      <p:to>
                                        <p:strVal val="visible"/>
                                      </p:to>
                                    </p:set>
                                    <p:animEffect transition="in" filter="fade">
                                      <p:cBhvr>
                                        <p:cTn id="18" dur="600"/>
                                        <p:tgtEl>
                                          <p:spTgt spid="3088"/>
                                        </p:tgtEl>
                                      </p:cBhvr>
                                    </p:animEffect>
                                  </p:childTnLst>
                                </p:cTn>
                              </p:par>
                            </p:childTnLst>
                          </p:cTn>
                        </p:par>
                        <p:par>
                          <p:cTn id="19" fill="hold" nodeType="afterGroup">
                            <p:stCondLst>
                              <p:cond delay="1500"/>
                            </p:stCondLst>
                            <p:childTnLst>
                              <p:par>
                                <p:cTn id="20" presetID="17" presetClass="entr" presetSubtype="10" fill="hold" grpId="0" nodeType="afterEffect">
                                  <p:stCondLst>
                                    <p:cond delay="0"/>
                                  </p:stCondLst>
                                  <p:childTnLst>
                                    <p:set>
                                      <p:cBhvr>
                                        <p:cTn id="21" dur="1" fill="hold">
                                          <p:stCondLst>
                                            <p:cond delay="0"/>
                                          </p:stCondLst>
                                        </p:cTn>
                                        <p:tgtEl>
                                          <p:spTgt spid="3092"/>
                                        </p:tgtEl>
                                        <p:attrNameLst>
                                          <p:attrName>style.visibility</p:attrName>
                                        </p:attrNameLst>
                                      </p:cBhvr>
                                      <p:to>
                                        <p:strVal val="visible"/>
                                      </p:to>
                                    </p:set>
                                    <p:anim calcmode="lin" valueType="num">
                                      <p:cBhvr>
                                        <p:cTn id="22" dur="500" fill="hold"/>
                                        <p:tgtEl>
                                          <p:spTgt spid="3092"/>
                                        </p:tgtEl>
                                        <p:attrNameLst>
                                          <p:attrName>ppt_w</p:attrName>
                                        </p:attrNameLst>
                                      </p:cBhvr>
                                      <p:tavLst>
                                        <p:tav tm="0">
                                          <p:val>
                                            <p:fltVal val="0"/>
                                          </p:val>
                                        </p:tav>
                                        <p:tav tm="100000">
                                          <p:val>
                                            <p:strVal val="#ppt_w"/>
                                          </p:val>
                                        </p:tav>
                                      </p:tavLst>
                                    </p:anim>
                                    <p:anim calcmode="lin" valueType="num">
                                      <p:cBhvr>
                                        <p:cTn id="23" dur="500" fill="hold"/>
                                        <p:tgtEl>
                                          <p:spTgt spid="3092"/>
                                        </p:tgtEl>
                                        <p:attrNameLst>
                                          <p:attrName>ppt_h</p:attrName>
                                        </p:attrNameLst>
                                      </p:cBhvr>
                                      <p:tavLst>
                                        <p:tav tm="0">
                                          <p:val>
                                            <p:strVal val="#ppt_h"/>
                                          </p:val>
                                        </p:tav>
                                        <p:tav tm="100000">
                                          <p:val>
                                            <p:strVal val="#ppt_h"/>
                                          </p:val>
                                        </p:tav>
                                      </p:tavLst>
                                    </p:anim>
                                  </p:childTnLst>
                                </p:cTn>
                              </p:par>
                            </p:childTnLst>
                          </p:cTn>
                        </p:par>
                        <p:par>
                          <p:cTn id="24" fill="hold" nodeType="afterGroup">
                            <p:stCondLst>
                              <p:cond delay="2000"/>
                            </p:stCondLst>
                            <p:childTnLst>
                              <p:par>
                                <p:cTn id="25" presetID="29" presetClass="entr" presetSubtype="0" fill="hold" grpId="0" nodeType="afterEffect">
                                  <p:stCondLst>
                                    <p:cond delay="0"/>
                                  </p:stCondLst>
                                  <p:childTnLst>
                                    <p:set>
                                      <p:cBhvr>
                                        <p:cTn id="26" dur="1" fill="hold">
                                          <p:stCondLst>
                                            <p:cond delay="0"/>
                                          </p:stCondLst>
                                        </p:cTn>
                                        <p:tgtEl>
                                          <p:spTgt spid="3074"/>
                                        </p:tgtEl>
                                        <p:attrNameLst>
                                          <p:attrName>style.visibility</p:attrName>
                                        </p:attrNameLst>
                                      </p:cBhvr>
                                      <p:to>
                                        <p:strVal val="visible"/>
                                      </p:to>
                                    </p:set>
                                    <p:anim calcmode="lin" valueType="num">
                                      <p:cBhvr>
                                        <p:cTn id="27" dur="500" fill="hold"/>
                                        <p:tgtEl>
                                          <p:spTgt spid="3074"/>
                                        </p:tgtEl>
                                        <p:attrNameLst>
                                          <p:attrName>ppt_x</p:attrName>
                                        </p:attrNameLst>
                                      </p:cBhvr>
                                      <p:tavLst>
                                        <p:tav tm="0">
                                          <p:val>
                                            <p:strVal val="#ppt_x-.2"/>
                                          </p:val>
                                        </p:tav>
                                        <p:tav tm="100000">
                                          <p:val>
                                            <p:strVal val="#ppt_x"/>
                                          </p:val>
                                        </p:tav>
                                      </p:tavLst>
                                    </p:anim>
                                    <p:anim calcmode="lin" valueType="num">
                                      <p:cBhvr>
                                        <p:cTn id="28" dur="500" fill="hold"/>
                                        <p:tgtEl>
                                          <p:spTgt spid="3074"/>
                                        </p:tgtEl>
                                        <p:attrNameLst>
                                          <p:attrName>ppt_y</p:attrName>
                                        </p:attrNameLst>
                                      </p:cBhvr>
                                      <p:tavLst>
                                        <p:tav tm="0">
                                          <p:val>
                                            <p:strVal val="#ppt_y"/>
                                          </p:val>
                                        </p:tav>
                                        <p:tav tm="100000">
                                          <p:val>
                                            <p:strVal val="#ppt_y"/>
                                          </p:val>
                                        </p:tav>
                                      </p:tavLst>
                                    </p:anim>
                                    <p:animEffect transition="in" filter="wipe(right)" prLst="gradientSize: 0.1">
                                      <p:cBhvr>
                                        <p:cTn id="29" dur="500"/>
                                        <p:tgtEl>
                                          <p:spTgt spid="3074"/>
                                        </p:tgtEl>
                                      </p:cBhvr>
                                    </p:animEffect>
                                  </p:childTnLst>
                                </p:cTn>
                              </p:par>
                            </p:childTnLst>
                          </p:cTn>
                        </p:par>
                        <p:par>
                          <p:cTn id="30" fill="hold" nodeType="afterGroup">
                            <p:stCondLst>
                              <p:cond delay="2500"/>
                            </p:stCondLst>
                            <p:childTnLst>
                              <p:par>
                                <p:cTn id="31" presetID="18" presetClass="entr" presetSubtype="12" fill="hold" grpId="0" nodeType="afterEffect">
                                  <p:stCondLst>
                                    <p:cond delay="0"/>
                                  </p:stCondLst>
                                  <p:childTnLst>
                                    <p:set>
                                      <p:cBhvr>
                                        <p:cTn id="32" dur="1" fill="hold">
                                          <p:stCondLst>
                                            <p:cond delay="0"/>
                                          </p:stCondLst>
                                        </p:cTn>
                                        <p:tgtEl>
                                          <p:spTgt spid="3086"/>
                                        </p:tgtEl>
                                        <p:attrNameLst>
                                          <p:attrName>style.visibility</p:attrName>
                                        </p:attrNameLst>
                                      </p:cBhvr>
                                      <p:to>
                                        <p:strVal val="visible"/>
                                      </p:to>
                                    </p:set>
                                    <p:animEffect transition="in" filter="strips(downLeft)">
                                      <p:cBhvr>
                                        <p:cTn id="33" dur="600"/>
                                        <p:tgtEl>
                                          <p:spTgt spid="3086"/>
                                        </p:tgtEl>
                                      </p:cBhvr>
                                    </p:animEffect>
                                  </p:childTnLst>
                                </p:cTn>
                              </p:par>
                            </p:childTnLst>
                          </p:cTn>
                        </p:par>
                        <p:par>
                          <p:cTn id="34" fill="hold" nodeType="afterGroup">
                            <p:stCondLst>
                              <p:cond delay="3100"/>
                            </p:stCondLst>
                            <p:childTnLst>
                              <p:par>
                                <p:cTn id="35" presetID="42" presetClass="entr" presetSubtype="0" fill="hold" nodeType="afterEffect">
                                  <p:stCondLst>
                                    <p:cond delay="0"/>
                                  </p:stCondLst>
                                  <p:childTnLst>
                                    <p:set>
                                      <p:cBhvr>
                                        <p:cTn id="36" dur="1" fill="hold">
                                          <p:stCondLst>
                                            <p:cond delay="0"/>
                                          </p:stCondLst>
                                        </p:cTn>
                                        <p:tgtEl>
                                          <p:spTgt spid="3091"/>
                                        </p:tgtEl>
                                        <p:attrNameLst>
                                          <p:attrName>style.visibility</p:attrName>
                                        </p:attrNameLst>
                                      </p:cBhvr>
                                      <p:to>
                                        <p:strVal val="visible"/>
                                      </p:to>
                                    </p:set>
                                    <p:animEffect transition="in" filter="fade">
                                      <p:cBhvr>
                                        <p:cTn id="37" dur="500"/>
                                        <p:tgtEl>
                                          <p:spTgt spid="3091"/>
                                        </p:tgtEl>
                                      </p:cBhvr>
                                    </p:animEffect>
                                    <p:anim calcmode="lin" valueType="num">
                                      <p:cBhvr>
                                        <p:cTn id="38" dur="500" fill="hold"/>
                                        <p:tgtEl>
                                          <p:spTgt spid="3091"/>
                                        </p:tgtEl>
                                        <p:attrNameLst>
                                          <p:attrName>ppt_x</p:attrName>
                                        </p:attrNameLst>
                                      </p:cBhvr>
                                      <p:tavLst>
                                        <p:tav tm="0">
                                          <p:val>
                                            <p:strVal val="#ppt_x"/>
                                          </p:val>
                                        </p:tav>
                                        <p:tav tm="100000">
                                          <p:val>
                                            <p:strVal val="#ppt_x"/>
                                          </p:val>
                                        </p:tav>
                                      </p:tavLst>
                                    </p:anim>
                                    <p:anim calcmode="lin" valueType="num">
                                      <p:cBhvr>
                                        <p:cTn id="39" dur="500" fill="hold"/>
                                        <p:tgtEl>
                                          <p:spTgt spid="309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7" grpId="0" animBg="1"/>
      <p:bldP spid="3086" grpId="0" animBg="1"/>
      <p:bldP spid="3088" grpId="0" animBg="1"/>
      <p:bldP spid="3089" grpId="0" animBg="1"/>
      <p:bldP spid="3092" grpId="0" animBg="1"/>
      <p:bldP spid="3074" grpId="0"/>
      <p:bldP spid="3084"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3235A7F-0E16-4776-96FE-F4570A4F6E0E}" type="slidenum">
              <a:rPr lang="en-US"/>
              <a:pPr/>
              <a:t>‹#›</a:t>
            </a:fld>
            <a:endParaRPr lang="en-US"/>
          </a:p>
        </p:txBody>
      </p:sp>
    </p:spTree>
    <p:extLst>
      <p:ext uri="{BB962C8B-B14F-4D97-AF65-F5344CB8AC3E}">
        <p14:creationId xmlns:p14="http://schemas.microsoft.com/office/powerpoint/2010/main" val="3065478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7963"/>
            <a:ext cx="2057400" cy="5765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7963"/>
            <a:ext cx="6019800" cy="5765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3B66CFE-6BFA-41CE-A711-8251353633AC}" type="slidenum">
              <a:rPr lang="en-US"/>
              <a:pPr/>
              <a:t>‹#›</a:t>
            </a:fld>
            <a:endParaRPr lang="en-US"/>
          </a:p>
        </p:txBody>
      </p:sp>
    </p:spTree>
    <p:extLst>
      <p:ext uri="{BB962C8B-B14F-4D97-AF65-F5344CB8AC3E}">
        <p14:creationId xmlns:p14="http://schemas.microsoft.com/office/powerpoint/2010/main" val="21918934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07963"/>
            <a:ext cx="8229600" cy="792162"/>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447800"/>
            <a:ext cx="8229600" cy="4525963"/>
          </a:xfrm>
        </p:spPr>
        <p:txBody>
          <a:bodyPr/>
          <a:lstStyle/>
          <a:p>
            <a:r>
              <a:rPr lang="en-US" smtClean="0"/>
              <a:t>Click icon to add table</a:t>
            </a:r>
            <a:endParaRPr lang="en-US"/>
          </a:p>
        </p:txBody>
      </p:sp>
      <p:sp>
        <p:nvSpPr>
          <p:cNvPr id="4" name="Date Placeholder 3"/>
          <p:cNvSpPr>
            <a:spLocks noGrp="1"/>
          </p:cNvSpPr>
          <p:nvPr>
            <p:ph type="dt" sz="half" idx="10"/>
          </p:nvPr>
        </p:nvSpPr>
        <p:spPr>
          <a:xfrm>
            <a:off x="457200" y="6245225"/>
            <a:ext cx="2133600" cy="476250"/>
          </a:xfrm>
        </p:spPr>
        <p:txBody>
          <a:bodyPr/>
          <a:lstStyle>
            <a:lvl1pPr>
              <a:defRPr/>
            </a:lvl1pPr>
          </a:lstStyle>
          <a:p>
            <a:endParaRPr lang="en-US"/>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245225"/>
            <a:ext cx="2133600" cy="476250"/>
          </a:xfrm>
        </p:spPr>
        <p:txBody>
          <a:bodyPr/>
          <a:lstStyle>
            <a:lvl1pPr>
              <a:defRPr/>
            </a:lvl1pPr>
          </a:lstStyle>
          <a:p>
            <a:fld id="{97EEDCD4-1CE5-443B-8D84-DA20B5A35733}" type="slidenum">
              <a:rPr lang="en-US"/>
              <a:pPr/>
              <a:t>‹#›</a:t>
            </a:fld>
            <a:endParaRPr lang="en-US"/>
          </a:p>
        </p:txBody>
      </p:sp>
    </p:spTree>
    <p:extLst>
      <p:ext uri="{BB962C8B-B14F-4D97-AF65-F5344CB8AC3E}">
        <p14:creationId xmlns:p14="http://schemas.microsoft.com/office/powerpoint/2010/main" val="37345249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07963"/>
            <a:ext cx="8229600" cy="792162"/>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457200" y="1447800"/>
            <a:ext cx="8229600" cy="4525963"/>
          </a:xfrm>
        </p:spPr>
        <p:txBody>
          <a:bodyPr/>
          <a:lstStyle/>
          <a:p>
            <a:r>
              <a:rPr lang="en-US" smtClean="0"/>
              <a:t>Click icon to add chart</a:t>
            </a:r>
            <a:endParaRPr lang="en-US"/>
          </a:p>
        </p:txBody>
      </p:sp>
      <p:sp>
        <p:nvSpPr>
          <p:cNvPr id="4" name="Date Placeholder 3"/>
          <p:cNvSpPr>
            <a:spLocks noGrp="1"/>
          </p:cNvSpPr>
          <p:nvPr>
            <p:ph type="dt" sz="half" idx="10"/>
          </p:nvPr>
        </p:nvSpPr>
        <p:spPr>
          <a:xfrm>
            <a:off x="457200" y="6245225"/>
            <a:ext cx="2133600" cy="476250"/>
          </a:xfrm>
        </p:spPr>
        <p:txBody>
          <a:bodyPr/>
          <a:lstStyle>
            <a:lvl1pPr>
              <a:defRPr/>
            </a:lvl1pPr>
          </a:lstStyle>
          <a:p>
            <a:endParaRPr lang="en-US"/>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245225"/>
            <a:ext cx="2133600" cy="476250"/>
          </a:xfrm>
        </p:spPr>
        <p:txBody>
          <a:bodyPr/>
          <a:lstStyle>
            <a:lvl1pPr>
              <a:defRPr/>
            </a:lvl1pPr>
          </a:lstStyle>
          <a:p>
            <a:fld id="{EF07CD6D-3AF2-4C90-81BC-23DD7392B9B1}" type="slidenum">
              <a:rPr lang="en-US"/>
              <a:pPr/>
              <a:t>‹#›</a:t>
            </a:fld>
            <a:endParaRPr lang="en-US"/>
          </a:p>
        </p:txBody>
      </p:sp>
    </p:spTree>
    <p:extLst>
      <p:ext uri="{BB962C8B-B14F-4D97-AF65-F5344CB8AC3E}">
        <p14:creationId xmlns:p14="http://schemas.microsoft.com/office/powerpoint/2010/main" val="2214092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07963"/>
            <a:ext cx="8229600" cy="792162"/>
          </a:xfrm>
        </p:spPr>
        <p:txBody>
          <a:bodyPr/>
          <a:lstStyle/>
          <a:p>
            <a:r>
              <a:rPr lang="en-US" smtClean="0"/>
              <a:t>Click to edit Master title style</a:t>
            </a:r>
            <a:endParaRPr lang="en-US"/>
          </a:p>
        </p:txBody>
      </p:sp>
      <p:sp>
        <p:nvSpPr>
          <p:cNvPr id="3" name="SmartArt Placeholder 2"/>
          <p:cNvSpPr>
            <a:spLocks noGrp="1"/>
          </p:cNvSpPr>
          <p:nvPr>
            <p:ph type="dgm" idx="1"/>
          </p:nvPr>
        </p:nvSpPr>
        <p:spPr>
          <a:xfrm>
            <a:off x="457200" y="1447800"/>
            <a:ext cx="8229600" cy="4525963"/>
          </a:xfrm>
        </p:spPr>
        <p:txBody>
          <a:bodyPr/>
          <a:lstStyle/>
          <a:p>
            <a:r>
              <a:rPr lang="en-US" smtClean="0"/>
              <a:t>Click icon to add SmartArt graphic</a:t>
            </a:r>
            <a:endParaRPr lang="en-US"/>
          </a:p>
        </p:txBody>
      </p:sp>
      <p:sp>
        <p:nvSpPr>
          <p:cNvPr id="4" name="Date Placeholder 3"/>
          <p:cNvSpPr>
            <a:spLocks noGrp="1"/>
          </p:cNvSpPr>
          <p:nvPr>
            <p:ph type="dt" sz="half" idx="10"/>
          </p:nvPr>
        </p:nvSpPr>
        <p:spPr>
          <a:xfrm>
            <a:off x="457200" y="6245225"/>
            <a:ext cx="2133600" cy="476250"/>
          </a:xfrm>
        </p:spPr>
        <p:txBody>
          <a:bodyPr/>
          <a:lstStyle>
            <a:lvl1pPr>
              <a:defRPr/>
            </a:lvl1pPr>
          </a:lstStyle>
          <a:p>
            <a:endParaRPr lang="en-US"/>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245225"/>
            <a:ext cx="2133600" cy="476250"/>
          </a:xfrm>
        </p:spPr>
        <p:txBody>
          <a:bodyPr/>
          <a:lstStyle>
            <a:lvl1pPr>
              <a:defRPr/>
            </a:lvl1pPr>
          </a:lstStyle>
          <a:p>
            <a:fld id="{BB690B60-1688-4BE5-B226-4D26C4FDEE7D}" type="slidenum">
              <a:rPr lang="en-US"/>
              <a:pPr/>
              <a:t>‹#›</a:t>
            </a:fld>
            <a:endParaRPr lang="en-US"/>
          </a:p>
        </p:txBody>
      </p:sp>
    </p:spTree>
    <p:extLst>
      <p:ext uri="{BB962C8B-B14F-4D97-AF65-F5344CB8AC3E}">
        <p14:creationId xmlns:p14="http://schemas.microsoft.com/office/powerpoint/2010/main" val="221845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67F99AA-F7F5-447E-91E0-8AE2056B2868}" type="slidenum">
              <a:rPr lang="en-US"/>
              <a:pPr/>
              <a:t>‹#›</a:t>
            </a:fld>
            <a:endParaRPr lang="en-US"/>
          </a:p>
        </p:txBody>
      </p:sp>
    </p:spTree>
    <p:extLst>
      <p:ext uri="{BB962C8B-B14F-4D97-AF65-F5344CB8AC3E}">
        <p14:creationId xmlns:p14="http://schemas.microsoft.com/office/powerpoint/2010/main" val="1395970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7323B11-2D83-4B3E-B87C-7C3CBF5E4B52}" type="slidenum">
              <a:rPr lang="en-US"/>
              <a:pPr/>
              <a:t>‹#›</a:t>
            </a:fld>
            <a:endParaRPr lang="en-US"/>
          </a:p>
        </p:txBody>
      </p:sp>
    </p:spTree>
    <p:extLst>
      <p:ext uri="{BB962C8B-B14F-4D97-AF65-F5344CB8AC3E}">
        <p14:creationId xmlns:p14="http://schemas.microsoft.com/office/powerpoint/2010/main" val="820542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47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47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CFDE6716-0FDC-4C49-8DAA-C1375F1AB17D}" type="slidenum">
              <a:rPr lang="en-US"/>
              <a:pPr/>
              <a:t>‹#›</a:t>
            </a:fld>
            <a:endParaRPr lang="en-US"/>
          </a:p>
        </p:txBody>
      </p:sp>
    </p:spTree>
    <p:extLst>
      <p:ext uri="{BB962C8B-B14F-4D97-AF65-F5344CB8AC3E}">
        <p14:creationId xmlns:p14="http://schemas.microsoft.com/office/powerpoint/2010/main" val="1932363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627AFDA4-D3F2-4572-AD80-7F75AD889C2D}" type="slidenum">
              <a:rPr lang="en-US"/>
              <a:pPr/>
              <a:t>‹#›</a:t>
            </a:fld>
            <a:endParaRPr lang="en-US"/>
          </a:p>
        </p:txBody>
      </p:sp>
    </p:spTree>
    <p:extLst>
      <p:ext uri="{BB962C8B-B14F-4D97-AF65-F5344CB8AC3E}">
        <p14:creationId xmlns:p14="http://schemas.microsoft.com/office/powerpoint/2010/main" val="1215456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7D5C72B5-043B-470D-99E5-086B917714CA}" type="slidenum">
              <a:rPr lang="en-US"/>
              <a:pPr/>
              <a:t>‹#›</a:t>
            </a:fld>
            <a:endParaRPr lang="en-US"/>
          </a:p>
        </p:txBody>
      </p:sp>
    </p:spTree>
    <p:extLst>
      <p:ext uri="{BB962C8B-B14F-4D97-AF65-F5344CB8AC3E}">
        <p14:creationId xmlns:p14="http://schemas.microsoft.com/office/powerpoint/2010/main" val="3948129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1B57E59A-BF80-4020-8424-97EBEADEFEBE}" type="slidenum">
              <a:rPr lang="en-US"/>
              <a:pPr/>
              <a:t>‹#›</a:t>
            </a:fld>
            <a:endParaRPr lang="en-US"/>
          </a:p>
        </p:txBody>
      </p:sp>
    </p:spTree>
    <p:extLst>
      <p:ext uri="{BB962C8B-B14F-4D97-AF65-F5344CB8AC3E}">
        <p14:creationId xmlns:p14="http://schemas.microsoft.com/office/powerpoint/2010/main" val="3623950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4491247-6877-48A0-8CB2-5EADAD3A7D25}" type="slidenum">
              <a:rPr lang="en-US"/>
              <a:pPr/>
              <a:t>‹#›</a:t>
            </a:fld>
            <a:endParaRPr lang="en-US"/>
          </a:p>
        </p:txBody>
      </p:sp>
    </p:spTree>
    <p:extLst>
      <p:ext uri="{BB962C8B-B14F-4D97-AF65-F5344CB8AC3E}">
        <p14:creationId xmlns:p14="http://schemas.microsoft.com/office/powerpoint/2010/main" val="3103159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479296D-2062-4359-AFAB-DF06C4221024}" type="slidenum">
              <a:rPr lang="en-US"/>
              <a:pPr/>
              <a:t>‹#›</a:t>
            </a:fld>
            <a:endParaRPr lang="en-US"/>
          </a:p>
        </p:txBody>
      </p:sp>
    </p:spTree>
    <p:extLst>
      <p:ext uri="{BB962C8B-B14F-4D97-AF65-F5344CB8AC3E}">
        <p14:creationId xmlns:p14="http://schemas.microsoft.com/office/powerpoint/2010/main" val="3175300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37" name="Picture 13" descr="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gray">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032" name="Rectangle 8"/>
          <p:cNvSpPr>
            <a:spLocks noChangeArrowheads="1"/>
          </p:cNvSpPr>
          <p:nvPr/>
        </p:nvSpPr>
        <p:spPr bwMode="gray">
          <a:xfrm>
            <a:off x="8893175" y="1035050"/>
            <a:ext cx="250825" cy="1776413"/>
          </a:xfrm>
          <a:prstGeom prst="rect">
            <a:avLst/>
          </a:prstGeom>
          <a:solidFill>
            <a:srgbClr val="DCDC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endParaRPr lang="en-US"/>
          </a:p>
        </p:txBody>
      </p:sp>
      <p:sp>
        <p:nvSpPr>
          <p:cNvPr id="1033" name="Rectangle 9"/>
          <p:cNvSpPr>
            <a:spLocks noChangeArrowheads="1"/>
          </p:cNvSpPr>
          <p:nvPr/>
        </p:nvSpPr>
        <p:spPr bwMode="gray">
          <a:xfrm>
            <a:off x="8893175" y="2855913"/>
            <a:ext cx="250825" cy="4002087"/>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endParaRPr lang="en-US"/>
          </a:p>
        </p:txBody>
      </p:sp>
      <p:sp>
        <p:nvSpPr>
          <p:cNvPr id="1034" name="Rectangle 10"/>
          <p:cNvSpPr>
            <a:spLocks noChangeArrowheads="1"/>
          </p:cNvSpPr>
          <p:nvPr/>
        </p:nvSpPr>
        <p:spPr bwMode="gray">
          <a:xfrm>
            <a:off x="0" y="0"/>
            <a:ext cx="9144000" cy="99060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5" name="Rectangle 11"/>
          <p:cNvSpPr>
            <a:spLocks noChangeArrowheads="1"/>
          </p:cNvSpPr>
          <p:nvPr/>
        </p:nvSpPr>
        <p:spPr bwMode="gray">
          <a:xfrm>
            <a:off x="0" y="115888"/>
            <a:ext cx="8893175" cy="8747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6" name="Rectangle 2"/>
          <p:cNvSpPr>
            <a:spLocks noGrp="1" noChangeArrowheads="1"/>
          </p:cNvSpPr>
          <p:nvPr>
            <p:ph type="title"/>
          </p:nvPr>
        </p:nvSpPr>
        <p:spPr bwMode="gray">
          <a:xfrm>
            <a:off x="457200" y="207963"/>
            <a:ext cx="82296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smtClean="0"/>
          </a:p>
        </p:txBody>
      </p:sp>
      <p:sp>
        <p:nvSpPr>
          <p:cNvPr id="1027" name="Rectangle 3"/>
          <p:cNvSpPr>
            <a:spLocks noGrp="1" noChangeArrowheads="1"/>
          </p:cNvSpPr>
          <p:nvPr>
            <p:ph type="body" idx="1"/>
          </p:nvPr>
        </p:nvSpPr>
        <p:spPr bwMode="gray">
          <a:xfrm>
            <a:off x="457200" y="14478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smtClean="0"/>
          </a:p>
        </p:txBody>
      </p:sp>
      <p:sp>
        <p:nvSpPr>
          <p:cNvPr id="1028" name="Rectangle 4"/>
          <p:cNvSpPr>
            <a:spLocks noGrp="1" noChangeArrowheads="1"/>
          </p:cNvSpPr>
          <p:nvPr>
            <p:ph type="dt" sz="half" idx="2"/>
          </p:nvPr>
        </p:nvSpPr>
        <p:spPr bwMode="gray">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gray">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gray">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9311E913-7F45-482A-93ED-919BAAA215CD}"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500" fill="hold"/>
                                        <p:tgtEl>
                                          <p:spTgt spid="1026"/>
                                        </p:tgtEl>
                                        <p:attrNameLst>
                                          <p:attrName>ppt_x</p:attrName>
                                        </p:attrNameLst>
                                      </p:cBhvr>
                                      <p:tavLst>
                                        <p:tav tm="0">
                                          <p:val>
                                            <p:strVal val="#ppt_x-.2"/>
                                          </p:val>
                                        </p:tav>
                                        <p:tav tm="100000">
                                          <p:val>
                                            <p:strVal val="#ppt_x"/>
                                          </p:val>
                                        </p:tav>
                                      </p:tavLst>
                                    </p:anim>
                                    <p:anim calcmode="lin" valueType="num">
                                      <p:cBhvr>
                                        <p:cTn id="8" dur="5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500"/>
                                        <p:tgtEl>
                                          <p:spTgt spid="1026"/>
                                        </p:tgtEl>
                                      </p:cBhvr>
                                    </p:animEffect>
                                  </p:childTnLst>
                                </p:cTn>
                              </p:par>
                            </p:childTnLst>
                          </p:cTn>
                        </p:par>
                        <p:par>
                          <p:cTn id="10" fill="hold" nodeType="afterGroup">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1034"/>
                                        </p:tgtEl>
                                        <p:attrNameLst>
                                          <p:attrName>style.visibility</p:attrName>
                                        </p:attrNameLst>
                                      </p:cBhvr>
                                      <p:to>
                                        <p:strVal val="visible"/>
                                      </p:to>
                                    </p:set>
                                    <p:animEffect transition="in" filter="wipe(left)">
                                      <p:cBhvr>
                                        <p:cTn id="13" dur="500"/>
                                        <p:tgtEl>
                                          <p:spTgt spid="1034"/>
                                        </p:tgtEl>
                                      </p:cBhvr>
                                    </p:animEffect>
                                  </p:childTnLst>
                                </p:cTn>
                              </p:par>
                            </p:childTnLst>
                          </p:cTn>
                        </p:par>
                        <p:par>
                          <p:cTn id="14" fill="hold" nodeType="afterGroup">
                            <p:stCondLst>
                              <p:cond delay="1000"/>
                            </p:stCondLst>
                            <p:childTnLst>
                              <p:par>
                                <p:cTn id="15" presetID="17" presetClass="entr" presetSubtype="10" fill="hold" grpId="0" nodeType="afterEffect">
                                  <p:stCondLst>
                                    <p:cond delay="0"/>
                                  </p:stCondLst>
                                  <p:childTnLst>
                                    <p:set>
                                      <p:cBhvr>
                                        <p:cTn id="16" dur="1" fill="hold">
                                          <p:stCondLst>
                                            <p:cond delay="0"/>
                                          </p:stCondLst>
                                        </p:cTn>
                                        <p:tgtEl>
                                          <p:spTgt spid="1035"/>
                                        </p:tgtEl>
                                        <p:attrNameLst>
                                          <p:attrName>style.visibility</p:attrName>
                                        </p:attrNameLst>
                                      </p:cBhvr>
                                      <p:to>
                                        <p:strVal val="visible"/>
                                      </p:to>
                                    </p:set>
                                    <p:anim calcmode="lin" valueType="num">
                                      <p:cBhvr>
                                        <p:cTn id="17" dur="500" fill="hold"/>
                                        <p:tgtEl>
                                          <p:spTgt spid="1035"/>
                                        </p:tgtEl>
                                        <p:attrNameLst>
                                          <p:attrName>ppt_w</p:attrName>
                                        </p:attrNameLst>
                                      </p:cBhvr>
                                      <p:tavLst>
                                        <p:tav tm="0">
                                          <p:val>
                                            <p:fltVal val="0"/>
                                          </p:val>
                                        </p:tav>
                                        <p:tav tm="100000">
                                          <p:val>
                                            <p:strVal val="#ppt_w"/>
                                          </p:val>
                                        </p:tav>
                                      </p:tavLst>
                                    </p:anim>
                                    <p:anim calcmode="lin" valueType="num">
                                      <p:cBhvr>
                                        <p:cTn id="18" dur="500" fill="hold"/>
                                        <p:tgtEl>
                                          <p:spTgt spid="1035"/>
                                        </p:tgtEl>
                                        <p:attrNameLst>
                                          <p:attrName>ppt_h</p:attrName>
                                        </p:attrNameLst>
                                      </p:cBhvr>
                                      <p:tavLst>
                                        <p:tav tm="0">
                                          <p:val>
                                            <p:strVal val="#ppt_h"/>
                                          </p:val>
                                        </p:tav>
                                        <p:tav tm="100000">
                                          <p:val>
                                            <p:strVal val="#ppt_h"/>
                                          </p:val>
                                        </p:tav>
                                      </p:tavLst>
                                    </p:anim>
                                  </p:childTnLst>
                                </p:cTn>
                              </p:par>
                            </p:childTnLst>
                          </p:cTn>
                        </p:par>
                        <p:par>
                          <p:cTn id="19" fill="hold" nodeType="afterGroup">
                            <p:stCondLst>
                              <p:cond delay="1500"/>
                            </p:stCondLst>
                            <p:childTnLst>
                              <p:par>
                                <p:cTn id="20" presetID="22" presetClass="entr" presetSubtype="1" fill="hold" grpId="0" nodeType="afterEffect">
                                  <p:stCondLst>
                                    <p:cond delay="0"/>
                                  </p:stCondLst>
                                  <p:childTnLst>
                                    <p:set>
                                      <p:cBhvr>
                                        <p:cTn id="21" dur="1" fill="hold">
                                          <p:stCondLst>
                                            <p:cond delay="0"/>
                                          </p:stCondLst>
                                        </p:cTn>
                                        <p:tgtEl>
                                          <p:spTgt spid="1032"/>
                                        </p:tgtEl>
                                        <p:attrNameLst>
                                          <p:attrName>style.visibility</p:attrName>
                                        </p:attrNameLst>
                                      </p:cBhvr>
                                      <p:to>
                                        <p:strVal val="visible"/>
                                      </p:to>
                                    </p:set>
                                    <p:animEffect transition="in" filter="wipe(up)">
                                      <p:cBhvr>
                                        <p:cTn id="22" dur="500"/>
                                        <p:tgtEl>
                                          <p:spTgt spid="1032"/>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033"/>
                                        </p:tgtEl>
                                        <p:attrNameLst>
                                          <p:attrName>style.visibility</p:attrName>
                                        </p:attrNameLst>
                                      </p:cBhvr>
                                      <p:to>
                                        <p:strVal val="visible"/>
                                      </p:to>
                                    </p:set>
                                    <p:animEffect transition="in" filter="wipe(down)">
                                      <p:cBhvr>
                                        <p:cTn id="25" dur="500"/>
                                        <p:tgtEl>
                                          <p:spTgt spid="10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2" grpId="0" animBg="1"/>
      <p:bldP spid="1033" grpId="0" animBg="1"/>
      <p:bldP spid="1034" grpId="0" animBg="1"/>
      <p:bldP spid="1035" grpId="0" animBg="1"/>
      <p:bldP spid="1026" grpId="0"/>
    </p:bldLst>
  </p:timing>
  <p:txStyles>
    <p:titleStyle>
      <a:lvl1pPr algn="ctr" rtl="0" eaLnBrk="1" fontAlgn="base" hangingPunct="1">
        <a:spcBef>
          <a:spcPct val="0"/>
        </a:spcBef>
        <a:spcAft>
          <a:spcPct val="0"/>
        </a:spcAft>
        <a:defRPr sz="4400" b="1">
          <a:solidFill>
            <a:schemeClr val="tx1"/>
          </a:solidFill>
          <a:latin typeface="+mj-lt"/>
          <a:ea typeface="+mj-ea"/>
          <a:cs typeface="+mj-cs"/>
        </a:defRPr>
      </a:lvl1pPr>
      <a:lvl2pPr algn="ctr" rtl="0" eaLnBrk="1" fontAlgn="base" hangingPunct="1">
        <a:spcBef>
          <a:spcPct val="0"/>
        </a:spcBef>
        <a:spcAft>
          <a:spcPct val="0"/>
        </a:spcAft>
        <a:defRPr sz="4400" b="1">
          <a:solidFill>
            <a:schemeClr val="tx1"/>
          </a:solidFill>
          <a:latin typeface="Arial" charset="0"/>
        </a:defRPr>
      </a:lvl2pPr>
      <a:lvl3pPr algn="ctr" rtl="0" eaLnBrk="1" fontAlgn="base" hangingPunct="1">
        <a:spcBef>
          <a:spcPct val="0"/>
        </a:spcBef>
        <a:spcAft>
          <a:spcPct val="0"/>
        </a:spcAft>
        <a:defRPr sz="4400" b="1">
          <a:solidFill>
            <a:schemeClr val="tx1"/>
          </a:solidFill>
          <a:latin typeface="Arial" charset="0"/>
        </a:defRPr>
      </a:lvl3pPr>
      <a:lvl4pPr algn="ctr" rtl="0" eaLnBrk="1" fontAlgn="base" hangingPunct="1">
        <a:spcBef>
          <a:spcPct val="0"/>
        </a:spcBef>
        <a:spcAft>
          <a:spcPct val="0"/>
        </a:spcAft>
        <a:defRPr sz="4400" b="1">
          <a:solidFill>
            <a:schemeClr val="tx1"/>
          </a:solidFill>
          <a:latin typeface="Arial" charset="0"/>
        </a:defRPr>
      </a:lvl4pPr>
      <a:lvl5pPr algn="ctr" rtl="0" eaLnBrk="1" fontAlgn="base" hangingPunct="1">
        <a:spcBef>
          <a:spcPct val="0"/>
        </a:spcBef>
        <a:spcAft>
          <a:spcPct val="0"/>
        </a:spcAft>
        <a:defRPr sz="4400" b="1">
          <a:solidFill>
            <a:schemeClr val="tx1"/>
          </a:solidFill>
          <a:latin typeface="Arial" charset="0"/>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10.png"/><Relationship Id="rId4" Type="http://schemas.openxmlformats.org/officeDocument/2006/relationships/image" Target="../media/image9.emf"/></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emf"/><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emf"/><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10.png"/><Relationship Id="rId4" Type="http://schemas.openxmlformats.org/officeDocument/2006/relationships/image" Target="../media/image9.emf"/></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10.png"/><Relationship Id="rId4" Type="http://schemas.openxmlformats.org/officeDocument/2006/relationships/image" Target="../media/image9.emf"/></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1"/>
          <p:cNvSpPr>
            <a:spLocks noGrp="1" noChangeArrowheads="1"/>
          </p:cNvSpPr>
          <p:nvPr>
            <p:ph type="ctrTitle"/>
          </p:nvPr>
        </p:nvSpPr>
        <p:spPr>
          <a:xfrm>
            <a:off x="304800" y="18408"/>
            <a:ext cx="6705600" cy="1200791"/>
          </a:xfrm>
          <a:effectLst>
            <a:outerShdw dist="17961" dir="2700000" algn="ctr" rotWithShape="0">
              <a:srgbClr val="F8F8F8">
                <a:alpha val="50000"/>
              </a:srgbClr>
            </a:outerShdw>
          </a:effectLst>
        </p:spPr>
        <p:txBody>
          <a:bodyPr/>
          <a:lstStyle/>
          <a:p>
            <a:pPr algn="ctr"/>
            <a:r>
              <a:rPr lang="en-US" sz="4400" dirty="0" smtClean="0">
                <a:solidFill>
                  <a:srgbClr val="C00000"/>
                </a:solidFill>
              </a:rPr>
              <a:t>Software Measurement </a:t>
            </a:r>
            <a:r>
              <a:rPr lang="en-US" sz="4400" dirty="0" smtClean="0">
                <a:solidFill>
                  <a:srgbClr val="C00000"/>
                </a:solidFill>
              </a:rPr>
              <a:t/>
            </a:r>
            <a:br>
              <a:rPr lang="en-US" sz="4400" dirty="0" smtClean="0">
                <a:solidFill>
                  <a:srgbClr val="C00000"/>
                </a:solidFill>
              </a:rPr>
            </a:br>
            <a:r>
              <a:rPr lang="en-US" sz="4400" dirty="0" smtClean="0">
                <a:solidFill>
                  <a:srgbClr val="C00000"/>
                </a:solidFill>
              </a:rPr>
              <a:t>and </a:t>
            </a:r>
            <a:r>
              <a:rPr lang="en-US" sz="4400" dirty="0" smtClean="0">
                <a:solidFill>
                  <a:srgbClr val="C00000"/>
                </a:solidFill>
              </a:rPr>
              <a:t>Analysis</a:t>
            </a:r>
            <a:endParaRPr lang="en-US" sz="4400" dirty="0">
              <a:solidFill>
                <a:srgbClr val="C00000"/>
              </a:solidFill>
            </a:endParaRPr>
          </a:p>
        </p:txBody>
      </p:sp>
      <p:pic>
        <p:nvPicPr>
          <p:cNvPr id="9" name="Picture 59" descr="C:\Users\VOTINH\Desktop\HIT-hk2-N3\Logo HIT\HIT-Bi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5600" y="-204197"/>
            <a:ext cx="2913647" cy="2185397"/>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066800" y="4953000"/>
            <a:ext cx="8229600" cy="923330"/>
          </a:xfrm>
          <a:prstGeom prst="rect">
            <a:avLst/>
          </a:prstGeom>
        </p:spPr>
        <p:txBody>
          <a:bodyPr wrap="square">
            <a:spAutoFit/>
          </a:bodyPr>
          <a:lstStyle/>
          <a:p>
            <a:pPr algn="ctr"/>
            <a:r>
              <a:rPr lang="en-US" sz="5400" b="1" dirty="0" smtClean="0"/>
              <a:t>Team </a:t>
            </a:r>
            <a:r>
              <a:rPr lang="en-US" sz="5400" b="1" dirty="0" smtClean="0"/>
              <a:t>Assignment 10</a:t>
            </a:r>
            <a:endParaRPr lang="en-US" sz="5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6" presetClass="entr" presetSubtype="16"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ircle(in)">
                                      <p:cBhvr>
                                        <p:cTn id="1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07963"/>
            <a:ext cx="8229600" cy="792162"/>
          </a:xfrm>
        </p:spPr>
        <p:txBody>
          <a:bodyPr/>
          <a:lstStyle/>
          <a:p>
            <a:pPr lvl="1"/>
            <a:r>
              <a:rPr lang="en-US" dirty="0"/>
              <a:t>Risk Manager/ Plan </a:t>
            </a:r>
            <a:r>
              <a:rPr lang="en-US" dirty="0" smtClean="0"/>
              <a:t>Manager</a:t>
            </a:r>
            <a:endParaRPr lang="en-US" dirty="0"/>
          </a:p>
        </p:txBody>
      </p:sp>
      <p:sp>
        <p:nvSpPr>
          <p:cNvPr id="3" name="Content Placeholder 2"/>
          <p:cNvSpPr>
            <a:spLocks noGrp="1"/>
          </p:cNvSpPr>
          <p:nvPr>
            <p:ph idx="1"/>
          </p:nvPr>
        </p:nvSpPr>
        <p:spPr/>
        <p:txBody>
          <a:bodyPr/>
          <a:lstStyle/>
          <a:p>
            <a:r>
              <a:rPr lang="en-US" sz="2800" dirty="0">
                <a:solidFill>
                  <a:schemeClr val="tx1"/>
                </a:solidFill>
              </a:rPr>
              <a:t>The Risk Manager is responsible for leading the risk management effort, sponsoring risk identification activities, facilitating communication throughout the execution of the risk management process, and the statuses assigned to risks and risk activities are current. The Risk Manager is responsible for providing the Project Manager with recommendations and statuses on risk actions. </a:t>
            </a:r>
          </a:p>
          <a:p>
            <a:endParaRPr lang="en-US" sz="2800" dirty="0"/>
          </a:p>
        </p:txBody>
      </p:sp>
      <p:pic>
        <p:nvPicPr>
          <p:cNvPr id="4" name="Picture 59" descr="C:\Users\VOTINH\Desktop\HIT-hk2-N3\Logo HIT\HIT-B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43172"/>
            <a:ext cx="1611954" cy="120905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5" descr="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24750" y="4648200"/>
            <a:ext cx="1619250" cy="2224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5301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1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a:t>Risk </a:t>
            </a:r>
            <a:r>
              <a:rPr lang="en-US" dirty="0" smtClean="0"/>
              <a:t>Analyst</a:t>
            </a:r>
            <a:endParaRPr lang="en-US" dirty="0"/>
          </a:p>
        </p:txBody>
      </p:sp>
      <p:sp>
        <p:nvSpPr>
          <p:cNvPr id="3" name="Content Placeholder 2"/>
          <p:cNvSpPr>
            <a:spLocks noGrp="1"/>
          </p:cNvSpPr>
          <p:nvPr>
            <p:ph idx="1"/>
          </p:nvPr>
        </p:nvSpPr>
        <p:spPr>
          <a:xfrm>
            <a:off x="381000" y="2362200"/>
            <a:ext cx="8229600" cy="2133600"/>
          </a:xfrm>
        </p:spPr>
        <p:txBody>
          <a:bodyPr/>
          <a:lstStyle/>
          <a:p>
            <a:r>
              <a:rPr lang="en-US" dirty="0">
                <a:solidFill>
                  <a:schemeClr val="tx1"/>
                </a:solidFill>
                <a:latin typeface="+mn-lt"/>
                <a:ea typeface="+mn-ea"/>
                <a:cs typeface="+mn-cs"/>
              </a:rPr>
              <a:t>The Risk Analyst’s role is to evaluate risks, maintain the Risk Management database, and facilitate communication throughout the execution of the process.</a:t>
            </a:r>
          </a:p>
          <a:p>
            <a:endParaRPr lang="en-US" dirty="0"/>
          </a:p>
        </p:txBody>
      </p:sp>
      <p:pic>
        <p:nvPicPr>
          <p:cNvPr id="4" name="Picture 59" descr="C:\Users\VOTINH\Desktop\HIT-hk2-N3\Logo HIT\HIT-B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43172"/>
            <a:ext cx="1611954" cy="120905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5" descr="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24750" y="4648200"/>
            <a:ext cx="1619250" cy="2224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7723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1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a:t>Project Stakeholders and </a:t>
            </a:r>
            <a:r>
              <a:rPr lang="en-US" dirty="0" smtClean="0"/>
              <a:t>Vendors</a:t>
            </a:r>
            <a:endParaRPr lang="en-US" dirty="0"/>
          </a:p>
        </p:txBody>
      </p:sp>
      <p:sp>
        <p:nvSpPr>
          <p:cNvPr id="3" name="Content Placeholder 2"/>
          <p:cNvSpPr>
            <a:spLocks noGrp="1"/>
          </p:cNvSpPr>
          <p:nvPr>
            <p:ph idx="1"/>
          </p:nvPr>
        </p:nvSpPr>
        <p:spPr/>
        <p:txBody>
          <a:bodyPr/>
          <a:lstStyle/>
          <a:p>
            <a:r>
              <a:rPr lang="en-US" dirty="0">
                <a:solidFill>
                  <a:schemeClr val="tx1"/>
                </a:solidFill>
                <a:latin typeface="+mn-lt"/>
                <a:ea typeface="+mn-ea"/>
                <a:cs typeface="+mn-cs"/>
              </a:rPr>
              <a:t>The role of VIKING Project stakeholders and vendors is to participate in the Risk Management process by providing candidate risk input, and supporting risk mitigation planning and execution activities.</a:t>
            </a:r>
          </a:p>
          <a:p>
            <a:pPr marL="0" indent="0">
              <a:buNone/>
            </a:pPr>
            <a:endParaRPr lang="en-US" dirty="0"/>
          </a:p>
        </p:txBody>
      </p:sp>
      <p:pic>
        <p:nvPicPr>
          <p:cNvPr id="4" name="Picture 59" descr="C:\Users\VOTINH\Desktop\HIT-hk2-N3\Logo HIT\HIT-B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43172"/>
            <a:ext cx="1611954" cy="120905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5" descr="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24750" y="4648200"/>
            <a:ext cx="1619250" cy="2224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4836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1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Picture 49" descr="arrow_metal01"/>
          <p:cNvPicPr>
            <a:picLocks noChangeAspect="1" noChangeArrowheads="1"/>
          </p:cNvPicPr>
          <p:nvPr/>
        </p:nvPicPr>
        <p:blipFill>
          <a:blip r:embed="rId2">
            <a:lum contrast="6000"/>
            <a:extLst>
              <a:ext uri="{28A0092B-C50C-407E-A947-70E740481C1C}">
                <a14:useLocalDpi xmlns:a14="http://schemas.microsoft.com/office/drawing/2010/main" val="0"/>
              </a:ext>
            </a:extLst>
          </a:blip>
          <a:srcRect/>
          <a:stretch>
            <a:fillRect/>
          </a:stretch>
        </p:blipFill>
        <p:spPr bwMode="auto">
          <a:xfrm>
            <a:off x="685800" y="2209800"/>
            <a:ext cx="2741613" cy="3657600"/>
          </a:xfrm>
          <a:prstGeom prst="rect">
            <a:avLst/>
          </a:prstGeom>
          <a:noFill/>
          <a:extLst>
            <a:ext uri="{909E8E84-426E-40DD-AFC4-6F175D3DCCD1}">
              <a14:hiddenFill xmlns:a14="http://schemas.microsoft.com/office/drawing/2010/main">
                <a:solidFill>
                  <a:srgbClr val="FFFFFF"/>
                </a:solidFill>
              </a14:hiddenFill>
            </a:ext>
          </a:extLst>
        </p:spPr>
      </p:pic>
      <p:sp>
        <p:nvSpPr>
          <p:cNvPr id="50" name="Line 4"/>
          <p:cNvSpPr>
            <a:spLocks noChangeShapeType="1"/>
          </p:cNvSpPr>
          <p:nvPr/>
        </p:nvSpPr>
        <p:spPr bwMode="black">
          <a:xfrm>
            <a:off x="2971800" y="274320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51" name="Rectangle 7"/>
          <p:cNvSpPr txBox="1">
            <a:spLocks noChangeArrowheads="1"/>
          </p:cNvSpPr>
          <p:nvPr/>
        </p:nvSpPr>
        <p:spPr bwMode="auto">
          <a:xfrm>
            <a:off x="1219200" y="228600"/>
            <a:ext cx="7391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sz="5400" b="1" dirty="0" smtClean="0">
                <a:solidFill>
                  <a:srgbClr val="C00000"/>
                </a:solidFill>
                <a:latin typeface="Arial" pitchFamily="34" charset="0"/>
                <a:cs typeface="Arial" pitchFamily="34" charset="0"/>
              </a:rPr>
              <a:t>Contents</a:t>
            </a:r>
            <a:endParaRPr lang="en-US" sz="5400" b="1" dirty="0">
              <a:solidFill>
                <a:srgbClr val="C00000"/>
              </a:solidFill>
              <a:latin typeface="Arial" pitchFamily="34" charset="0"/>
              <a:cs typeface="Arial" pitchFamily="34" charset="0"/>
            </a:endParaRPr>
          </a:p>
        </p:txBody>
      </p:sp>
      <p:sp>
        <p:nvSpPr>
          <p:cNvPr id="52" name="Rectangle 8"/>
          <p:cNvSpPr>
            <a:spLocks noChangeArrowheads="1"/>
          </p:cNvSpPr>
          <p:nvPr/>
        </p:nvSpPr>
        <p:spPr bwMode="black">
          <a:xfrm>
            <a:off x="3657600" y="2286000"/>
            <a:ext cx="35528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sz="2400" b="1" dirty="0" smtClean="0"/>
              <a:t>Purpose</a:t>
            </a:r>
            <a:endParaRPr lang="en-US" sz="2400" b="1" dirty="0"/>
          </a:p>
        </p:txBody>
      </p:sp>
      <p:sp>
        <p:nvSpPr>
          <p:cNvPr id="53" name="Line 9"/>
          <p:cNvSpPr>
            <a:spLocks noChangeShapeType="1"/>
          </p:cNvSpPr>
          <p:nvPr/>
        </p:nvSpPr>
        <p:spPr bwMode="black">
          <a:xfrm>
            <a:off x="3462338" y="342900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54" name="Rectangle 10"/>
          <p:cNvSpPr>
            <a:spLocks noChangeArrowheads="1"/>
          </p:cNvSpPr>
          <p:nvPr/>
        </p:nvSpPr>
        <p:spPr bwMode="black">
          <a:xfrm>
            <a:off x="4114800" y="2667000"/>
            <a:ext cx="43434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latinLnBrk="1"/>
            <a:r>
              <a:rPr lang="en-US" sz="2400" b="1" dirty="0"/>
              <a:t>Participants Roles </a:t>
            </a:r>
            <a:endParaRPr lang="en-US" sz="2400" b="1" dirty="0" smtClean="0"/>
          </a:p>
          <a:p>
            <a:pPr lvl="0" latinLnBrk="1"/>
            <a:r>
              <a:rPr lang="en-US" sz="2400" b="1" dirty="0" smtClean="0"/>
              <a:t>and </a:t>
            </a:r>
            <a:r>
              <a:rPr lang="en-US" sz="2400" b="1" dirty="0"/>
              <a:t>Responsibilities </a:t>
            </a:r>
            <a:endParaRPr lang="en-US" sz="2400" dirty="0"/>
          </a:p>
        </p:txBody>
      </p:sp>
      <p:sp>
        <p:nvSpPr>
          <p:cNvPr id="55" name="Line 11"/>
          <p:cNvSpPr>
            <a:spLocks noChangeShapeType="1"/>
          </p:cNvSpPr>
          <p:nvPr/>
        </p:nvSpPr>
        <p:spPr bwMode="black">
          <a:xfrm>
            <a:off x="3429000" y="4256088"/>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56" name="Rectangle 12"/>
          <p:cNvSpPr>
            <a:spLocks noChangeArrowheads="1"/>
          </p:cNvSpPr>
          <p:nvPr/>
        </p:nvSpPr>
        <p:spPr bwMode="black">
          <a:xfrm>
            <a:off x="3976190" y="3812818"/>
            <a:ext cx="516781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latinLnBrk="1"/>
            <a:r>
              <a:rPr lang="en-US" sz="2400" b="1" dirty="0"/>
              <a:t>Viking Project Risk Management</a:t>
            </a:r>
            <a:endParaRPr lang="en-US" sz="2400" dirty="0"/>
          </a:p>
        </p:txBody>
      </p:sp>
      <p:sp>
        <p:nvSpPr>
          <p:cNvPr id="57" name="Line 13"/>
          <p:cNvSpPr>
            <a:spLocks noChangeShapeType="1"/>
          </p:cNvSpPr>
          <p:nvPr/>
        </p:nvSpPr>
        <p:spPr bwMode="black">
          <a:xfrm>
            <a:off x="2971800" y="4951412"/>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58" name="Rectangle 14"/>
          <p:cNvSpPr>
            <a:spLocks noChangeArrowheads="1"/>
          </p:cNvSpPr>
          <p:nvPr/>
        </p:nvSpPr>
        <p:spPr bwMode="black">
          <a:xfrm>
            <a:off x="3624262" y="4495800"/>
            <a:ext cx="44529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latinLnBrk="1"/>
            <a:r>
              <a:rPr lang="en-US" sz="2400" b="1" dirty="0"/>
              <a:t>References</a:t>
            </a:r>
            <a:endParaRPr lang="en-US" sz="2400" dirty="0"/>
          </a:p>
        </p:txBody>
      </p:sp>
      <p:grpSp>
        <p:nvGrpSpPr>
          <p:cNvPr id="59" name="Group 94"/>
          <p:cNvGrpSpPr>
            <a:grpSpLocks/>
          </p:cNvGrpSpPr>
          <p:nvPr/>
        </p:nvGrpSpPr>
        <p:grpSpPr bwMode="auto">
          <a:xfrm>
            <a:off x="2813050" y="2351088"/>
            <a:ext cx="393700" cy="393700"/>
            <a:chOff x="2543" y="1006"/>
            <a:chExt cx="416" cy="416"/>
          </a:xfrm>
        </p:grpSpPr>
        <p:sp>
          <p:nvSpPr>
            <p:cNvPr id="60" name="Oval 52"/>
            <p:cNvSpPr>
              <a:spLocks noChangeArrowheads="1"/>
            </p:cNvSpPr>
            <p:nvPr/>
          </p:nvSpPr>
          <p:spPr bwMode="gray">
            <a:xfrm>
              <a:off x="254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61" name="Group 53"/>
            <p:cNvGrpSpPr>
              <a:grpSpLocks/>
            </p:cNvGrpSpPr>
            <p:nvPr/>
          </p:nvGrpSpPr>
          <p:grpSpPr bwMode="auto">
            <a:xfrm rot="-2288454">
              <a:off x="2578" y="1034"/>
              <a:ext cx="348" cy="356"/>
              <a:chOff x="887" y="2040"/>
              <a:chExt cx="433" cy="422"/>
            </a:xfrm>
          </p:grpSpPr>
          <p:pic>
            <p:nvPicPr>
              <p:cNvPr id="63" name="Picture 5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64" name="Oval 55"/>
              <p:cNvSpPr>
                <a:spLocks noChangeArrowheads="1"/>
              </p:cNvSpPr>
              <p:nvPr/>
            </p:nvSpPr>
            <p:spPr bwMode="gray">
              <a:xfrm>
                <a:off x="887" y="2040"/>
                <a:ext cx="433" cy="422"/>
              </a:xfrm>
              <a:prstGeom prst="ellipse">
                <a:avLst/>
              </a:prstGeom>
              <a:gradFill rotWithShape="1">
                <a:gsLst>
                  <a:gs pos="0">
                    <a:schemeClr val="accent1">
                      <a:gamma/>
                      <a:shade val="34902"/>
                      <a:invGamma/>
                      <a:alpha val="89999"/>
                    </a:schemeClr>
                  </a:gs>
                  <a:gs pos="50000">
                    <a:schemeClr val="accent1">
                      <a:alpha val="75000"/>
                    </a:schemeClr>
                  </a:gs>
                  <a:gs pos="100000">
                    <a:schemeClr val="accent1">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65" name="Picture 5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62" name="Picture 57"/>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2570"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66" name="Group 93"/>
          <p:cNvGrpSpPr>
            <a:grpSpLocks/>
          </p:cNvGrpSpPr>
          <p:nvPr/>
        </p:nvGrpSpPr>
        <p:grpSpPr bwMode="auto">
          <a:xfrm>
            <a:off x="3325813" y="3049588"/>
            <a:ext cx="393700" cy="393700"/>
            <a:chOff x="3071" y="1006"/>
            <a:chExt cx="416" cy="416"/>
          </a:xfrm>
        </p:grpSpPr>
        <p:sp>
          <p:nvSpPr>
            <p:cNvPr id="67" name="Oval 62"/>
            <p:cNvSpPr>
              <a:spLocks noChangeArrowheads="1"/>
            </p:cNvSpPr>
            <p:nvPr/>
          </p:nvSpPr>
          <p:spPr bwMode="gray">
            <a:xfrm>
              <a:off x="3071"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68" name="Group 63"/>
            <p:cNvGrpSpPr>
              <a:grpSpLocks/>
            </p:cNvGrpSpPr>
            <p:nvPr/>
          </p:nvGrpSpPr>
          <p:grpSpPr bwMode="auto">
            <a:xfrm rot="-2288454">
              <a:off x="3106" y="1034"/>
              <a:ext cx="348" cy="356"/>
              <a:chOff x="887" y="2040"/>
              <a:chExt cx="433" cy="422"/>
            </a:xfrm>
          </p:grpSpPr>
          <p:pic>
            <p:nvPicPr>
              <p:cNvPr id="70" name="Picture 6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71" name="Oval 65"/>
              <p:cNvSpPr>
                <a:spLocks noChangeArrowheads="1"/>
              </p:cNvSpPr>
              <p:nvPr/>
            </p:nvSpPr>
            <p:spPr bwMode="gray">
              <a:xfrm>
                <a:off x="887" y="2040"/>
                <a:ext cx="433" cy="422"/>
              </a:xfrm>
              <a:prstGeom prst="ellipse">
                <a:avLst/>
              </a:prstGeom>
              <a:gradFill rotWithShape="1">
                <a:gsLst>
                  <a:gs pos="0">
                    <a:schemeClr val="accent2">
                      <a:gamma/>
                      <a:shade val="34902"/>
                      <a:invGamma/>
                      <a:alpha val="89999"/>
                    </a:schemeClr>
                  </a:gs>
                  <a:gs pos="50000">
                    <a:schemeClr val="accent2">
                      <a:alpha val="75000"/>
                    </a:schemeClr>
                  </a:gs>
                  <a:gs pos="100000">
                    <a:schemeClr val="accent2">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72" name="Picture 6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69" name="Picture 86"/>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3098"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73" name="Group 92"/>
          <p:cNvGrpSpPr>
            <a:grpSpLocks/>
          </p:cNvGrpSpPr>
          <p:nvPr/>
        </p:nvGrpSpPr>
        <p:grpSpPr bwMode="auto">
          <a:xfrm>
            <a:off x="3265488" y="3873500"/>
            <a:ext cx="393700" cy="393700"/>
            <a:chOff x="3647" y="1006"/>
            <a:chExt cx="416" cy="416"/>
          </a:xfrm>
        </p:grpSpPr>
        <p:sp>
          <p:nvSpPr>
            <p:cNvPr id="74" name="Oval 67"/>
            <p:cNvSpPr>
              <a:spLocks noChangeArrowheads="1"/>
            </p:cNvSpPr>
            <p:nvPr/>
          </p:nvSpPr>
          <p:spPr bwMode="gray">
            <a:xfrm>
              <a:off x="3647"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75" name="Group 68"/>
            <p:cNvGrpSpPr>
              <a:grpSpLocks/>
            </p:cNvGrpSpPr>
            <p:nvPr/>
          </p:nvGrpSpPr>
          <p:grpSpPr bwMode="auto">
            <a:xfrm rot="-2288454">
              <a:off x="3682" y="1034"/>
              <a:ext cx="348" cy="356"/>
              <a:chOff x="887" y="2040"/>
              <a:chExt cx="433" cy="422"/>
            </a:xfrm>
          </p:grpSpPr>
          <p:pic>
            <p:nvPicPr>
              <p:cNvPr id="77" name="Picture 69"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78" name="Oval 70"/>
              <p:cNvSpPr>
                <a:spLocks noChangeArrowheads="1"/>
              </p:cNvSpPr>
              <p:nvPr/>
            </p:nvSpPr>
            <p:spPr bwMode="gray">
              <a:xfrm>
                <a:off x="887" y="2040"/>
                <a:ext cx="433" cy="422"/>
              </a:xfrm>
              <a:prstGeom prst="ellipse">
                <a:avLst/>
              </a:prstGeom>
              <a:gradFill rotWithShape="1">
                <a:gsLst>
                  <a:gs pos="0">
                    <a:schemeClr val="hlink">
                      <a:gamma/>
                      <a:shade val="34902"/>
                      <a:invGamma/>
                      <a:alpha val="89999"/>
                    </a:schemeClr>
                  </a:gs>
                  <a:gs pos="50000">
                    <a:schemeClr val="hlink">
                      <a:alpha val="75000"/>
                    </a:schemeClr>
                  </a:gs>
                  <a:gs pos="100000">
                    <a:schemeClr val="hlink">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79" name="Picture 71"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76" name="Picture 87"/>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3676"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80" name="Group 91"/>
          <p:cNvGrpSpPr>
            <a:grpSpLocks/>
          </p:cNvGrpSpPr>
          <p:nvPr/>
        </p:nvGrpSpPr>
        <p:grpSpPr bwMode="auto">
          <a:xfrm>
            <a:off x="2819400" y="4559300"/>
            <a:ext cx="393700" cy="393700"/>
            <a:chOff x="4213" y="1006"/>
            <a:chExt cx="416" cy="416"/>
          </a:xfrm>
        </p:grpSpPr>
        <p:sp>
          <p:nvSpPr>
            <p:cNvPr id="81" name="Oval 72"/>
            <p:cNvSpPr>
              <a:spLocks noChangeArrowheads="1"/>
            </p:cNvSpPr>
            <p:nvPr/>
          </p:nvSpPr>
          <p:spPr bwMode="gray">
            <a:xfrm>
              <a:off x="421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82" name="Group 73"/>
            <p:cNvGrpSpPr>
              <a:grpSpLocks/>
            </p:cNvGrpSpPr>
            <p:nvPr/>
          </p:nvGrpSpPr>
          <p:grpSpPr bwMode="auto">
            <a:xfrm rot="-2288454">
              <a:off x="4248" y="1034"/>
              <a:ext cx="348" cy="356"/>
              <a:chOff x="887" y="2040"/>
              <a:chExt cx="433" cy="422"/>
            </a:xfrm>
          </p:grpSpPr>
          <p:pic>
            <p:nvPicPr>
              <p:cNvPr id="84" name="Picture 7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85" name="Oval 75"/>
              <p:cNvSpPr>
                <a:spLocks noChangeArrowheads="1"/>
              </p:cNvSpPr>
              <p:nvPr/>
            </p:nvSpPr>
            <p:spPr bwMode="gray">
              <a:xfrm>
                <a:off x="887" y="2040"/>
                <a:ext cx="433" cy="422"/>
              </a:xfrm>
              <a:prstGeom prst="ellipse">
                <a:avLst/>
              </a:prstGeom>
              <a:gradFill rotWithShape="1">
                <a:gsLst>
                  <a:gs pos="0">
                    <a:schemeClr val="folHlink">
                      <a:gamma/>
                      <a:shade val="34902"/>
                      <a:invGamma/>
                      <a:alpha val="89999"/>
                    </a:schemeClr>
                  </a:gs>
                  <a:gs pos="50000">
                    <a:schemeClr val="folHlink">
                      <a:alpha val="75000"/>
                    </a:schemeClr>
                  </a:gs>
                  <a:gs pos="100000">
                    <a:schemeClr val="folHlink">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86" name="Picture 7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83" name="Picture 88"/>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4240"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88" name="Picture 59" descr="C:\Users\VOTINH\Desktop\HIT-hk2-N3\Logo HIT\HIT-Big.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28600" y="43172"/>
            <a:ext cx="1611954" cy="1209055"/>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5" descr="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524750" y="4648200"/>
            <a:ext cx="1619250" cy="2224088"/>
          </a:xfrm>
          <a:prstGeom prst="rect">
            <a:avLst/>
          </a:prstGeom>
          <a:noFill/>
          <a:extLst>
            <a:ext uri="{909E8E84-426E-40DD-AFC4-6F175D3DCCD1}">
              <a14:hiddenFill xmlns:a14="http://schemas.microsoft.com/office/drawing/2010/main">
                <a:solidFill>
                  <a:srgbClr val="FFFFFF"/>
                </a:solidFill>
              </a14:hiddenFill>
            </a:ext>
          </a:extLst>
        </p:spPr>
      </p:pic>
      <p:sp>
        <p:nvSpPr>
          <p:cNvPr id="43" name="Striped Right Arrow 42"/>
          <p:cNvSpPr/>
          <p:nvPr/>
        </p:nvSpPr>
        <p:spPr bwMode="auto">
          <a:xfrm rot="10800000">
            <a:off x="8382000" y="3454851"/>
            <a:ext cx="1143000" cy="507548"/>
          </a:xfrm>
          <a:prstGeom prst="stripedRightArrow">
            <a:avLst/>
          </a:prstGeom>
          <a:ln w="9525" cap="flat" cmpd="sng" algn="ctr">
            <a:solidFill>
              <a:schemeClr val="tx1">
                <a:lumMod val="95000"/>
                <a:lumOff val="5000"/>
              </a:schemeClr>
            </a:solidFill>
            <a:prstDash val="solid"/>
            <a:round/>
            <a:headEnd type="none" w="med" len="med"/>
            <a:tailEnd type="none" w="med" len="med"/>
          </a:ln>
          <a:effectLst/>
          <a:scene3d>
            <a:camera prst="perspectiveContrastingRightFacing"/>
            <a:lightRig rig="threePt" dir="t"/>
          </a:scene3d>
          <a:sp3d>
            <a:bevelT prst="slope"/>
          </a:sp3d>
        </p:spPr>
        <p:style>
          <a:lnRef idx="0">
            <a:scrgbClr r="0" g="0" b="0"/>
          </a:lnRef>
          <a:fillRef idx="1003">
            <a:schemeClr val="dk2"/>
          </a:fillRef>
          <a:effectRef idx="0">
            <a:scrgbClr r="0" g="0" b="0"/>
          </a:effectRef>
          <a:fontRef idx="major"/>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endParaRPr>
          </a:p>
        </p:txBody>
      </p:sp>
    </p:spTree>
    <p:extLst>
      <p:ext uri="{BB962C8B-B14F-4D97-AF65-F5344CB8AC3E}">
        <p14:creationId xmlns:p14="http://schemas.microsoft.com/office/powerpoint/2010/main" val="36541345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barn(inVertical)">
                                      <p:cBhvr>
                                        <p:cTn id="7" dur="10"/>
                                        <p:tgtEl>
                                          <p:spTgt spid="88"/>
                                        </p:tgtEl>
                                      </p:cBhvr>
                                    </p:animEffect>
                                  </p:childTnLst>
                                </p:cTn>
                              </p:par>
                            </p:childTnLst>
                          </p:cTn>
                        </p:par>
                        <p:par>
                          <p:cTn id="8" fill="hold">
                            <p:stCondLst>
                              <p:cond delay="10"/>
                            </p:stCondLst>
                            <p:childTnLst>
                              <p:par>
                                <p:cTn id="9" presetID="16" presetClass="entr" presetSubtype="21" fill="hold" nodeType="afterEffect">
                                  <p:stCondLst>
                                    <p:cond delay="0"/>
                                  </p:stCondLst>
                                  <p:childTnLst>
                                    <p:set>
                                      <p:cBhvr>
                                        <p:cTn id="10" dur="1" fill="hold">
                                          <p:stCondLst>
                                            <p:cond delay="0"/>
                                          </p:stCondLst>
                                        </p:cTn>
                                        <p:tgtEl>
                                          <p:spTgt spid="49"/>
                                        </p:tgtEl>
                                        <p:attrNameLst>
                                          <p:attrName>style.visibility</p:attrName>
                                        </p:attrNameLst>
                                      </p:cBhvr>
                                      <p:to>
                                        <p:strVal val="visible"/>
                                      </p:to>
                                    </p:set>
                                    <p:animEffect transition="in" filter="barn(inVertical)">
                                      <p:cBhvr>
                                        <p:cTn id="11" dur="500"/>
                                        <p:tgtEl>
                                          <p:spTgt spid="49"/>
                                        </p:tgtEl>
                                      </p:cBhvr>
                                    </p:animEffect>
                                  </p:childTnLst>
                                </p:cTn>
                              </p:par>
                              <p:par>
                                <p:cTn id="12" presetID="16" presetClass="entr" presetSubtype="21" fill="hold" nodeType="withEffect">
                                  <p:stCondLst>
                                    <p:cond delay="0"/>
                                  </p:stCondLst>
                                  <p:childTnLst>
                                    <p:set>
                                      <p:cBhvr>
                                        <p:cTn id="13" dur="1" fill="hold">
                                          <p:stCondLst>
                                            <p:cond delay="0"/>
                                          </p:stCondLst>
                                        </p:cTn>
                                        <p:tgtEl>
                                          <p:spTgt spid="59"/>
                                        </p:tgtEl>
                                        <p:attrNameLst>
                                          <p:attrName>style.visibility</p:attrName>
                                        </p:attrNameLst>
                                      </p:cBhvr>
                                      <p:to>
                                        <p:strVal val="visible"/>
                                      </p:to>
                                    </p:set>
                                    <p:animEffect transition="in" filter="barn(inVertical)">
                                      <p:cBhvr>
                                        <p:cTn id="14" dur="500"/>
                                        <p:tgtEl>
                                          <p:spTgt spid="59"/>
                                        </p:tgtEl>
                                      </p:cBhvr>
                                    </p:animEffect>
                                  </p:childTnLst>
                                </p:cTn>
                              </p:par>
                              <p:par>
                                <p:cTn id="15" presetID="16" presetClass="entr" presetSubtype="21" fill="hold" nodeType="withEffect">
                                  <p:stCondLst>
                                    <p:cond delay="0"/>
                                  </p:stCondLst>
                                  <p:childTnLst>
                                    <p:set>
                                      <p:cBhvr>
                                        <p:cTn id="16" dur="1" fill="hold">
                                          <p:stCondLst>
                                            <p:cond delay="0"/>
                                          </p:stCondLst>
                                        </p:cTn>
                                        <p:tgtEl>
                                          <p:spTgt spid="66"/>
                                        </p:tgtEl>
                                        <p:attrNameLst>
                                          <p:attrName>style.visibility</p:attrName>
                                        </p:attrNameLst>
                                      </p:cBhvr>
                                      <p:to>
                                        <p:strVal val="visible"/>
                                      </p:to>
                                    </p:set>
                                    <p:animEffect transition="in" filter="barn(inVertical)">
                                      <p:cBhvr>
                                        <p:cTn id="17" dur="500"/>
                                        <p:tgtEl>
                                          <p:spTgt spid="66"/>
                                        </p:tgtEl>
                                      </p:cBhvr>
                                    </p:animEffect>
                                  </p:childTnLst>
                                </p:cTn>
                              </p:par>
                              <p:par>
                                <p:cTn id="18" presetID="16" presetClass="entr" presetSubtype="21" fill="hold" nodeType="withEffect">
                                  <p:stCondLst>
                                    <p:cond delay="0"/>
                                  </p:stCondLst>
                                  <p:childTnLst>
                                    <p:set>
                                      <p:cBhvr>
                                        <p:cTn id="19" dur="1" fill="hold">
                                          <p:stCondLst>
                                            <p:cond delay="0"/>
                                          </p:stCondLst>
                                        </p:cTn>
                                        <p:tgtEl>
                                          <p:spTgt spid="73"/>
                                        </p:tgtEl>
                                        <p:attrNameLst>
                                          <p:attrName>style.visibility</p:attrName>
                                        </p:attrNameLst>
                                      </p:cBhvr>
                                      <p:to>
                                        <p:strVal val="visible"/>
                                      </p:to>
                                    </p:set>
                                    <p:animEffect transition="in" filter="barn(inVertical)">
                                      <p:cBhvr>
                                        <p:cTn id="20" dur="500"/>
                                        <p:tgtEl>
                                          <p:spTgt spid="73"/>
                                        </p:tgtEl>
                                      </p:cBhvr>
                                    </p:animEffect>
                                  </p:childTnLst>
                                </p:cTn>
                              </p:par>
                              <p:par>
                                <p:cTn id="21" presetID="16" presetClass="entr" presetSubtype="21" fill="hold" nodeType="withEffect">
                                  <p:stCondLst>
                                    <p:cond delay="0"/>
                                  </p:stCondLst>
                                  <p:childTnLst>
                                    <p:set>
                                      <p:cBhvr>
                                        <p:cTn id="22" dur="1" fill="hold">
                                          <p:stCondLst>
                                            <p:cond delay="0"/>
                                          </p:stCondLst>
                                        </p:cTn>
                                        <p:tgtEl>
                                          <p:spTgt spid="80"/>
                                        </p:tgtEl>
                                        <p:attrNameLst>
                                          <p:attrName>style.visibility</p:attrName>
                                        </p:attrNameLst>
                                      </p:cBhvr>
                                      <p:to>
                                        <p:strVal val="visible"/>
                                      </p:to>
                                    </p:set>
                                    <p:animEffect transition="in" filter="barn(inVertical)">
                                      <p:cBhvr>
                                        <p:cTn id="23" dur="500"/>
                                        <p:tgtEl>
                                          <p:spTgt spid="80"/>
                                        </p:tgtEl>
                                      </p:cBhvr>
                                    </p:animEffect>
                                  </p:childTnLst>
                                </p:cTn>
                              </p:par>
                              <p:par>
                                <p:cTn id="24" presetID="2" presetClass="entr" presetSubtype="4" fill="hold" grpId="0" nodeType="withEffect">
                                  <p:stCondLst>
                                    <p:cond delay="0"/>
                                  </p:stCondLst>
                                  <p:childTnLst>
                                    <p:set>
                                      <p:cBhvr>
                                        <p:cTn id="25" dur="1" fill="hold">
                                          <p:stCondLst>
                                            <p:cond delay="0"/>
                                          </p:stCondLst>
                                        </p:cTn>
                                        <p:tgtEl>
                                          <p:spTgt spid="50"/>
                                        </p:tgtEl>
                                        <p:attrNameLst>
                                          <p:attrName>style.visibility</p:attrName>
                                        </p:attrNameLst>
                                      </p:cBhvr>
                                      <p:to>
                                        <p:strVal val="visible"/>
                                      </p:to>
                                    </p:set>
                                    <p:anim calcmode="lin" valueType="num">
                                      <p:cBhvr additive="base">
                                        <p:cTn id="26" dur="500" fill="hold"/>
                                        <p:tgtEl>
                                          <p:spTgt spid="50"/>
                                        </p:tgtEl>
                                        <p:attrNameLst>
                                          <p:attrName>ppt_x</p:attrName>
                                        </p:attrNameLst>
                                      </p:cBhvr>
                                      <p:tavLst>
                                        <p:tav tm="0">
                                          <p:val>
                                            <p:strVal val="#ppt_x"/>
                                          </p:val>
                                        </p:tav>
                                        <p:tav tm="100000">
                                          <p:val>
                                            <p:strVal val="#ppt_x"/>
                                          </p:val>
                                        </p:tav>
                                      </p:tavLst>
                                    </p:anim>
                                    <p:anim calcmode="lin" valueType="num">
                                      <p:cBhvr additive="base">
                                        <p:cTn id="27" dur="500" fill="hold"/>
                                        <p:tgtEl>
                                          <p:spTgt spid="50"/>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53"/>
                                        </p:tgtEl>
                                        <p:attrNameLst>
                                          <p:attrName>style.visibility</p:attrName>
                                        </p:attrNameLst>
                                      </p:cBhvr>
                                      <p:to>
                                        <p:strVal val="visible"/>
                                      </p:to>
                                    </p:set>
                                    <p:anim calcmode="lin" valueType="num">
                                      <p:cBhvr additive="base">
                                        <p:cTn id="30" dur="500" fill="hold"/>
                                        <p:tgtEl>
                                          <p:spTgt spid="53"/>
                                        </p:tgtEl>
                                        <p:attrNameLst>
                                          <p:attrName>ppt_x</p:attrName>
                                        </p:attrNameLst>
                                      </p:cBhvr>
                                      <p:tavLst>
                                        <p:tav tm="0">
                                          <p:val>
                                            <p:strVal val="#ppt_x"/>
                                          </p:val>
                                        </p:tav>
                                        <p:tav tm="100000">
                                          <p:val>
                                            <p:strVal val="#ppt_x"/>
                                          </p:val>
                                        </p:tav>
                                      </p:tavLst>
                                    </p:anim>
                                    <p:anim calcmode="lin" valueType="num">
                                      <p:cBhvr additive="base">
                                        <p:cTn id="31" dur="500" fill="hold"/>
                                        <p:tgtEl>
                                          <p:spTgt spid="53"/>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55"/>
                                        </p:tgtEl>
                                        <p:attrNameLst>
                                          <p:attrName>style.visibility</p:attrName>
                                        </p:attrNameLst>
                                      </p:cBhvr>
                                      <p:to>
                                        <p:strVal val="visible"/>
                                      </p:to>
                                    </p:set>
                                    <p:anim calcmode="lin" valueType="num">
                                      <p:cBhvr additive="base">
                                        <p:cTn id="34" dur="500" fill="hold"/>
                                        <p:tgtEl>
                                          <p:spTgt spid="55"/>
                                        </p:tgtEl>
                                        <p:attrNameLst>
                                          <p:attrName>ppt_x</p:attrName>
                                        </p:attrNameLst>
                                      </p:cBhvr>
                                      <p:tavLst>
                                        <p:tav tm="0">
                                          <p:val>
                                            <p:strVal val="#ppt_x"/>
                                          </p:val>
                                        </p:tav>
                                        <p:tav tm="100000">
                                          <p:val>
                                            <p:strVal val="#ppt_x"/>
                                          </p:val>
                                        </p:tav>
                                      </p:tavLst>
                                    </p:anim>
                                    <p:anim calcmode="lin" valueType="num">
                                      <p:cBhvr additive="base">
                                        <p:cTn id="35" dur="500" fill="hold"/>
                                        <p:tgtEl>
                                          <p:spTgt spid="55"/>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57"/>
                                        </p:tgtEl>
                                        <p:attrNameLst>
                                          <p:attrName>style.visibility</p:attrName>
                                        </p:attrNameLst>
                                      </p:cBhvr>
                                      <p:to>
                                        <p:strVal val="visible"/>
                                      </p:to>
                                    </p:set>
                                    <p:anim calcmode="lin" valueType="num">
                                      <p:cBhvr additive="base">
                                        <p:cTn id="38" dur="500" fill="hold"/>
                                        <p:tgtEl>
                                          <p:spTgt spid="57"/>
                                        </p:tgtEl>
                                        <p:attrNameLst>
                                          <p:attrName>ppt_x</p:attrName>
                                        </p:attrNameLst>
                                      </p:cBhvr>
                                      <p:tavLst>
                                        <p:tav tm="0">
                                          <p:val>
                                            <p:strVal val="#ppt_x"/>
                                          </p:val>
                                        </p:tav>
                                        <p:tav tm="100000">
                                          <p:val>
                                            <p:strVal val="#ppt_x"/>
                                          </p:val>
                                        </p:tav>
                                      </p:tavLst>
                                    </p:anim>
                                    <p:anim calcmode="lin" valueType="num">
                                      <p:cBhvr additive="base">
                                        <p:cTn id="39" dur="500" fill="hold"/>
                                        <p:tgtEl>
                                          <p:spTgt spid="57"/>
                                        </p:tgtEl>
                                        <p:attrNameLst>
                                          <p:attrName>ppt_y</p:attrName>
                                        </p:attrNameLst>
                                      </p:cBhvr>
                                      <p:tavLst>
                                        <p:tav tm="0">
                                          <p:val>
                                            <p:strVal val="1+#ppt_h/2"/>
                                          </p:val>
                                        </p:tav>
                                        <p:tav tm="100000">
                                          <p:val>
                                            <p:strVal val="#ppt_y"/>
                                          </p:val>
                                        </p:tav>
                                      </p:tavLst>
                                    </p:anim>
                                  </p:childTnLst>
                                </p:cTn>
                              </p:par>
                              <p:par>
                                <p:cTn id="40" presetID="53" presetClass="entr" presetSubtype="16" fill="hold" grpId="0" nodeType="withEffect">
                                  <p:stCondLst>
                                    <p:cond delay="0"/>
                                  </p:stCondLst>
                                  <p:childTnLst>
                                    <p:set>
                                      <p:cBhvr>
                                        <p:cTn id="41" dur="1" fill="hold">
                                          <p:stCondLst>
                                            <p:cond delay="0"/>
                                          </p:stCondLst>
                                        </p:cTn>
                                        <p:tgtEl>
                                          <p:spTgt spid="52"/>
                                        </p:tgtEl>
                                        <p:attrNameLst>
                                          <p:attrName>style.visibility</p:attrName>
                                        </p:attrNameLst>
                                      </p:cBhvr>
                                      <p:to>
                                        <p:strVal val="visible"/>
                                      </p:to>
                                    </p:set>
                                    <p:anim calcmode="lin" valueType="num">
                                      <p:cBhvr>
                                        <p:cTn id="42" dur="500" fill="hold"/>
                                        <p:tgtEl>
                                          <p:spTgt spid="52"/>
                                        </p:tgtEl>
                                        <p:attrNameLst>
                                          <p:attrName>ppt_w</p:attrName>
                                        </p:attrNameLst>
                                      </p:cBhvr>
                                      <p:tavLst>
                                        <p:tav tm="0">
                                          <p:val>
                                            <p:fltVal val="0"/>
                                          </p:val>
                                        </p:tav>
                                        <p:tav tm="100000">
                                          <p:val>
                                            <p:strVal val="#ppt_w"/>
                                          </p:val>
                                        </p:tav>
                                      </p:tavLst>
                                    </p:anim>
                                    <p:anim calcmode="lin" valueType="num">
                                      <p:cBhvr>
                                        <p:cTn id="43" dur="500" fill="hold"/>
                                        <p:tgtEl>
                                          <p:spTgt spid="52"/>
                                        </p:tgtEl>
                                        <p:attrNameLst>
                                          <p:attrName>ppt_h</p:attrName>
                                        </p:attrNameLst>
                                      </p:cBhvr>
                                      <p:tavLst>
                                        <p:tav tm="0">
                                          <p:val>
                                            <p:fltVal val="0"/>
                                          </p:val>
                                        </p:tav>
                                        <p:tav tm="100000">
                                          <p:val>
                                            <p:strVal val="#ppt_h"/>
                                          </p:val>
                                        </p:tav>
                                      </p:tavLst>
                                    </p:anim>
                                    <p:animEffect transition="in" filter="fade">
                                      <p:cBhvr>
                                        <p:cTn id="44" dur="500"/>
                                        <p:tgtEl>
                                          <p:spTgt spid="52"/>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54"/>
                                        </p:tgtEl>
                                        <p:attrNameLst>
                                          <p:attrName>style.visibility</p:attrName>
                                        </p:attrNameLst>
                                      </p:cBhvr>
                                      <p:to>
                                        <p:strVal val="visible"/>
                                      </p:to>
                                    </p:set>
                                    <p:anim calcmode="lin" valueType="num">
                                      <p:cBhvr>
                                        <p:cTn id="47" dur="500" fill="hold"/>
                                        <p:tgtEl>
                                          <p:spTgt spid="54"/>
                                        </p:tgtEl>
                                        <p:attrNameLst>
                                          <p:attrName>ppt_w</p:attrName>
                                        </p:attrNameLst>
                                      </p:cBhvr>
                                      <p:tavLst>
                                        <p:tav tm="0">
                                          <p:val>
                                            <p:fltVal val="0"/>
                                          </p:val>
                                        </p:tav>
                                        <p:tav tm="100000">
                                          <p:val>
                                            <p:strVal val="#ppt_w"/>
                                          </p:val>
                                        </p:tav>
                                      </p:tavLst>
                                    </p:anim>
                                    <p:anim calcmode="lin" valueType="num">
                                      <p:cBhvr>
                                        <p:cTn id="48" dur="500" fill="hold"/>
                                        <p:tgtEl>
                                          <p:spTgt spid="54"/>
                                        </p:tgtEl>
                                        <p:attrNameLst>
                                          <p:attrName>ppt_h</p:attrName>
                                        </p:attrNameLst>
                                      </p:cBhvr>
                                      <p:tavLst>
                                        <p:tav tm="0">
                                          <p:val>
                                            <p:fltVal val="0"/>
                                          </p:val>
                                        </p:tav>
                                        <p:tav tm="100000">
                                          <p:val>
                                            <p:strVal val="#ppt_h"/>
                                          </p:val>
                                        </p:tav>
                                      </p:tavLst>
                                    </p:anim>
                                    <p:animEffect transition="in" filter="fade">
                                      <p:cBhvr>
                                        <p:cTn id="49" dur="500"/>
                                        <p:tgtEl>
                                          <p:spTgt spid="54"/>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56"/>
                                        </p:tgtEl>
                                        <p:attrNameLst>
                                          <p:attrName>style.visibility</p:attrName>
                                        </p:attrNameLst>
                                      </p:cBhvr>
                                      <p:to>
                                        <p:strVal val="visible"/>
                                      </p:to>
                                    </p:set>
                                    <p:anim calcmode="lin" valueType="num">
                                      <p:cBhvr>
                                        <p:cTn id="52" dur="500" fill="hold"/>
                                        <p:tgtEl>
                                          <p:spTgt spid="56"/>
                                        </p:tgtEl>
                                        <p:attrNameLst>
                                          <p:attrName>ppt_w</p:attrName>
                                        </p:attrNameLst>
                                      </p:cBhvr>
                                      <p:tavLst>
                                        <p:tav tm="0">
                                          <p:val>
                                            <p:fltVal val="0"/>
                                          </p:val>
                                        </p:tav>
                                        <p:tav tm="100000">
                                          <p:val>
                                            <p:strVal val="#ppt_w"/>
                                          </p:val>
                                        </p:tav>
                                      </p:tavLst>
                                    </p:anim>
                                    <p:anim calcmode="lin" valueType="num">
                                      <p:cBhvr>
                                        <p:cTn id="53" dur="500" fill="hold"/>
                                        <p:tgtEl>
                                          <p:spTgt spid="56"/>
                                        </p:tgtEl>
                                        <p:attrNameLst>
                                          <p:attrName>ppt_h</p:attrName>
                                        </p:attrNameLst>
                                      </p:cBhvr>
                                      <p:tavLst>
                                        <p:tav tm="0">
                                          <p:val>
                                            <p:fltVal val="0"/>
                                          </p:val>
                                        </p:tav>
                                        <p:tav tm="100000">
                                          <p:val>
                                            <p:strVal val="#ppt_h"/>
                                          </p:val>
                                        </p:tav>
                                      </p:tavLst>
                                    </p:anim>
                                    <p:animEffect transition="in" filter="fade">
                                      <p:cBhvr>
                                        <p:cTn id="54" dur="500"/>
                                        <p:tgtEl>
                                          <p:spTgt spid="56"/>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58"/>
                                        </p:tgtEl>
                                        <p:attrNameLst>
                                          <p:attrName>style.visibility</p:attrName>
                                        </p:attrNameLst>
                                      </p:cBhvr>
                                      <p:to>
                                        <p:strVal val="visible"/>
                                      </p:to>
                                    </p:set>
                                    <p:anim calcmode="lin" valueType="num">
                                      <p:cBhvr>
                                        <p:cTn id="57" dur="500" fill="hold"/>
                                        <p:tgtEl>
                                          <p:spTgt spid="58"/>
                                        </p:tgtEl>
                                        <p:attrNameLst>
                                          <p:attrName>ppt_w</p:attrName>
                                        </p:attrNameLst>
                                      </p:cBhvr>
                                      <p:tavLst>
                                        <p:tav tm="0">
                                          <p:val>
                                            <p:fltVal val="0"/>
                                          </p:val>
                                        </p:tav>
                                        <p:tav tm="100000">
                                          <p:val>
                                            <p:strVal val="#ppt_w"/>
                                          </p:val>
                                        </p:tav>
                                      </p:tavLst>
                                    </p:anim>
                                    <p:anim calcmode="lin" valueType="num">
                                      <p:cBhvr>
                                        <p:cTn id="58" dur="500" fill="hold"/>
                                        <p:tgtEl>
                                          <p:spTgt spid="58"/>
                                        </p:tgtEl>
                                        <p:attrNameLst>
                                          <p:attrName>ppt_h</p:attrName>
                                        </p:attrNameLst>
                                      </p:cBhvr>
                                      <p:tavLst>
                                        <p:tav tm="0">
                                          <p:val>
                                            <p:fltVal val="0"/>
                                          </p:val>
                                        </p:tav>
                                        <p:tav tm="100000">
                                          <p:val>
                                            <p:strVal val="#ppt_h"/>
                                          </p:val>
                                        </p:tav>
                                      </p:tavLst>
                                    </p:anim>
                                    <p:animEffect transition="in" filter="fade">
                                      <p:cBhvr>
                                        <p:cTn id="59" dur="500"/>
                                        <p:tgtEl>
                                          <p:spTgt spid="58"/>
                                        </p:tgtEl>
                                      </p:cBhvr>
                                    </p:animEffect>
                                  </p:childTnLst>
                                </p:cTn>
                              </p:par>
                              <p:par>
                                <p:cTn id="60" presetID="14" presetClass="entr" presetSubtype="10" fill="hold" grpId="0" nodeType="withEffect">
                                  <p:stCondLst>
                                    <p:cond delay="0"/>
                                  </p:stCondLst>
                                  <p:childTnLst>
                                    <p:set>
                                      <p:cBhvr>
                                        <p:cTn id="61" dur="1" fill="hold">
                                          <p:stCondLst>
                                            <p:cond delay="0"/>
                                          </p:stCondLst>
                                        </p:cTn>
                                        <p:tgtEl>
                                          <p:spTgt spid="43"/>
                                        </p:tgtEl>
                                        <p:attrNameLst>
                                          <p:attrName>style.visibility</p:attrName>
                                        </p:attrNameLst>
                                      </p:cBhvr>
                                      <p:to>
                                        <p:strVal val="visible"/>
                                      </p:to>
                                    </p:set>
                                    <p:animEffect transition="in" filter="randombar(horizontal)">
                                      <p:cBhvr>
                                        <p:cTn id="6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2" grpId="0"/>
      <p:bldP spid="53" grpId="0" animBg="1"/>
      <p:bldP spid="54" grpId="0"/>
      <p:bldP spid="55" grpId="0" animBg="1"/>
      <p:bldP spid="56" grpId="0"/>
      <p:bldP spid="57" grpId="0" animBg="1"/>
      <p:bldP spid="58" grpId="0"/>
      <p:bldP spid="4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Viking Project Risk </a:t>
            </a:r>
            <a:r>
              <a:rPr lang="en-US" dirty="0" smtClean="0"/>
              <a:t>Management</a:t>
            </a:r>
            <a:endParaRPr lang="en-US" dirty="0"/>
          </a:p>
        </p:txBody>
      </p:sp>
      <p:sp>
        <p:nvSpPr>
          <p:cNvPr id="3" name="Content Placeholder 2"/>
          <p:cNvSpPr>
            <a:spLocks noGrp="1"/>
          </p:cNvSpPr>
          <p:nvPr>
            <p:ph idx="1"/>
          </p:nvPr>
        </p:nvSpPr>
        <p:spPr/>
        <p:txBody>
          <a:bodyPr/>
          <a:lstStyle/>
          <a:p>
            <a:pPr marL="0" indent="0">
              <a:buNone/>
            </a:pPr>
            <a:r>
              <a:rPr lang="en-US" dirty="0">
                <a:solidFill>
                  <a:schemeClr val="tx1"/>
                </a:solidFill>
                <a:latin typeface="+mn-lt"/>
                <a:ea typeface="+mn-ea"/>
                <a:cs typeface="+mn-cs"/>
              </a:rPr>
              <a:t>Risk Management provides a disciplined environment to:</a:t>
            </a:r>
          </a:p>
          <a:p>
            <a:pPr lvl="1" latinLnBrk="1"/>
            <a:r>
              <a:rPr lang="en-US" dirty="0">
                <a:solidFill>
                  <a:schemeClr val="tx1"/>
                </a:solidFill>
                <a:latin typeface="+mn-lt"/>
                <a:ea typeface="+mn-ea"/>
                <a:cs typeface="+mn-cs"/>
              </a:rPr>
              <a:t>Access continuously any possible errors that could occur (risks)</a:t>
            </a:r>
          </a:p>
          <a:p>
            <a:pPr lvl="1" latinLnBrk="1"/>
            <a:r>
              <a:rPr lang="en-US" dirty="0">
                <a:solidFill>
                  <a:schemeClr val="tx1"/>
                </a:solidFill>
                <a:latin typeface="+mn-lt"/>
                <a:ea typeface="+mn-ea"/>
                <a:cs typeface="+mn-cs"/>
              </a:rPr>
              <a:t>Determine which risks are important to deal with</a:t>
            </a:r>
          </a:p>
          <a:p>
            <a:pPr lvl="1" latinLnBrk="1"/>
            <a:r>
              <a:rPr lang="en-US" dirty="0">
                <a:solidFill>
                  <a:schemeClr val="tx1"/>
                </a:solidFill>
                <a:latin typeface="+mn-lt"/>
                <a:ea typeface="+mn-ea"/>
                <a:cs typeface="+mn-cs"/>
              </a:rPr>
              <a:t>Implement strategies to deal with those risks</a:t>
            </a:r>
          </a:p>
          <a:p>
            <a:endParaRPr lang="en-US" dirty="0"/>
          </a:p>
        </p:txBody>
      </p:sp>
      <p:pic>
        <p:nvPicPr>
          <p:cNvPr id="4" name="Picture 59" descr="C:\Users\VOTINH\Desktop\HIT-hk2-N3\Logo HIT\HIT-B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43172"/>
            <a:ext cx="1611954" cy="120905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5" descr="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24750" y="4648200"/>
            <a:ext cx="1619250" cy="2224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981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1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a:t>Risk </a:t>
            </a:r>
            <a:r>
              <a:rPr lang="en-US" dirty="0" smtClean="0"/>
              <a:t>Assessment</a:t>
            </a:r>
            <a:endParaRPr lang="en-US" dirty="0"/>
          </a:p>
        </p:txBody>
      </p:sp>
      <p:sp>
        <p:nvSpPr>
          <p:cNvPr id="3" name="Content Placeholder 2"/>
          <p:cNvSpPr>
            <a:spLocks noGrp="1"/>
          </p:cNvSpPr>
          <p:nvPr>
            <p:ph idx="1"/>
          </p:nvPr>
        </p:nvSpPr>
        <p:spPr/>
        <p:txBody>
          <a:bodyPr/>
          <a:lstStyle/>
          <a:p>
            <a:pPr marL="342900" lvl="2" indent="-342900"/>
            <a:r>
              <a:rPr lang="en-US" b="1" dirty="0">
                <a:solidFill>
                  <a:schemeClr val="tx1"/>
                </a:solidFill>
                <a:latin typeface="+mn-lt"/>
              </a:rPr>
              <a:t>Risk in Cycle 1</a:t>
            </a:r>
            <a:endParaRPr lang="en-US" sz="2000" dirty="0">
              <a:solidFill>
                <a:schemeClr val="tx1"/>
              </a:solidFill>
              <a:latin typeface="+mn-lt"/>
            </a:endParaRPr>
          </a:p>
          <a:p>
            <a:pPr marL="342900" lvl="2" indent="-342900"/>
            <a:r>
              <a:rPr lang="en-US" b="1" dirty="0">
                <a:solidFill>
                  <a:schemeClr val="tx1"/>
                </a:solidFill>
                <a:latin typeface="+mn-lt"/>
              </a:rPr>
              <a:t>Risk Attributes</a:t>
            </a:r>
            <a:endParaRPr lang="en-US" sz="2000" dirty="0">
              <a:solidFill>
                <a:schemeClr val="tx1"/>
              </a:solidFill>
              <a:latin typeface="+mn-lt"/>
            </a:endParaRPr>
          </a:p>
          <a:p>
            <a:pPr lvl="1"/>
            <a:r>
              <a:rPr lang="en-US" sz="2400" dirty="0">
                <a:solidFill>
                  <a:schemeClr val="tx1"/>
                </a:solidFill>
                <a:latin typeface="+mn-lt"/>
                <a:ea typeface="+mn-ea"/>
                <a:cs typeface="+mn-cs"/>
              </a:rPr>
              <a:t>Evaluating the attributes of a risk involves establishing the current values for: </a:t>
            </a:r>
          </a:p>
          <a:p>
            <a:pPr lvl="2" latinLnBrk="1"/>
            <a:r>
              <a:rPr lang="en-US" dirty="0">
                <a:solidFill>
                  <a:schemeClr val="tx1"/>
                </a:solidFill>
                <a:latin typeface="+mn-lt"/>
                <a:ea typeface="+mn-ea"/>
                <a:cs typeface="+mn-cs"/>
              </a:rPr>
              <a:t>Impact:  the loss or effect on the project if the risk occurs</a:t>
            </a:r>
          </a:p>
          <a:p>
            <a:pPr lvl="2" latinLnBrk="1"/>
            <a:r>
              <a:rPr lang="en-US" dirty="0">
                <a:solidFill>
                  <a:schemeClr val="tx1"/>
                </a:solidFill>
                <a:latin typeface="+mn-lt"/>
                <a:ea typeface="+mn-ea"/>
                <a:cs typeface="+mn-cs"/>
              </a:rPr>
              <a:t>Probability:  the likelihood the risk will occur</a:t>
            </a:r>
          </a:p>
          <a:p>
            <a:pPr lvl="2" latinLnBrk="1"/>
            <a:r>
              <a:rPr lang="en-US" dirty="0">
                <a:solidFill>
                  <a:schemeClr val="tx1"/>
                </a:solidFill>
                <a:latin typeface="+mn-lt"/>
                <a:ea typeface="+mn-ea"/>
                <a:cs typeface="+mn-cs"/>
              </a:rPr>
              <a:t>Timeframe:  the period when action is required in order to mitigate the risk</a:t>
            </a:r>
          </a:p>
          <a:p>
            <a:endParaRPr lang="en-US" dirty="0"/>
          </a:p>
        </p:txBody>
      </p:sp>
      <p:pic>
        <p:nvPicPr>
          <p:cNvPr id="4" name="Picture 59" descr="C:\Users\VOTINH\Desktop\HIT-hk2-N3\Logo HIT\HIT-B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43172"/>
            <a:ext cx="1611954" cy="120905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5" descr="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24750" y="4648200"/>
            <a:ext cx="1619250" cy="2224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1048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1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342900" lvl="2" indent="-342900"/>
            <a:r>
              <a:rPr lang="en-US" dirty="0"/>
              <a:t>Risk Attributes</a:t>
            </a:r>
            <a:endParaRPr lang="en-US" sz="2000" dirty="0"/>
          </a:p>
        </p:txBody>
      </p:sp>
      <p:sp>
        <p:nvSpPr>
          <p:cNvPr id="3" name="Content Placeholder 2"/>
          <p:cNvSpPr>
            <a:spLocks noGrp="1"/>
          </p:cNvSpPr>
          <p:nvPr>
            <p:ph idx="1"/>
          </p:nvPr>
        </p:nvSpPr>
        <p:spPr/>
        <p:txBody>
          <a:bodyPr/>
          <a:lstStyle/>
          <a:p>
            <a:pPr marL="0" indent="0" latinLnBrk="1">
              <a:buNone/>
            </a:pPr>
            <a:r>
              <a:rPr lang="en-US" dirty="0">
                <a:solidFill>
                  <a:schemeClr val="tx1"/>
                </a:solidFill>
                <a:latin typeface="+mn-lt"/>
                <a:ea typeface="+mn-ea"/>
                <a:cs typeface="+mn-cs"/>
              </a:rPr>
              <a:t> </a:t>
            </a:r>
            <a:r>
              <a:rPr lang="en-US" b="1" u="sng" dirty="0" smtClean="0">
                <a:solidFill>
                  <a:schemeClr val="tx1"/>
                </a:solidFill>
                <a:latin typeface="+mn-lt"/>
                <a:ea typeface="+mn-ea"/>
                <a:cs typeface="+mn-cs"/>
              </a:rPr>
              <a:t>Impact</a:t>
            </a:r>
            <a:r>
              <a:rPr lang="en-US" b="1" u="sng" dirty="0">
                <a:solidFill>
                  <a:schemeClr val="tx1"/>
                </a:solidFill>
                <a:latin typeface="+mn-lt"/>
                <a:ea typeface="+mn-ea"/>
                <a:cs typeface="+mn-cs"/>
              </a:rPr>
              <a:t>:</a:t>
            </a:r>
            <a:endParaRPr lang="en-US" dirty="0">
              <a:solidFill>
                <a:schemeClr val="tx1"/>
              </a:solidFill>
              <a:latin typeface="+mn-lt"/>
              <a:ea typeface="+mn-ea"/>
              <a:cs typeface="+mn-cs"/>
            </a:endParaRPr>
          </a:p>
          <a:p>
            <a:r>
              <a:rPr lang="en-US" sz="2600" dirty="0">
                <a:solidFill>
                  <a:schemeClr val="tx1"/>
                </a:solidFill>
                <a:latin typeface="+mn-lt"/>
                <a:ea typeface="+mn-ea"/>
                <a:cs typeface="+mn-cs"/>
              </a:rPr>
              <a:t>High – Risk that has the potential to greatly impact project cost, project schedule or performance (H): schedule delay more than one month</a:t>
            </a:r>
          </a:p>
          <a:p>
            <a:r>
              <a:rPr lang="en-US" sz="2600" dirty="0">
                <a:solidFill>
                  <a:schemeClr val="tx1"/>
                </a:solidFill>
                <a:latin typeface="+mn-lt"/>
                <a:ea typeface="+mn-ea"/>
                <a:cs typeface="+mn-cs"/>
              </a:rPr>
              <a:t>Middle – Risk that has the potential to slightly impact project cost, project schedule or performance (M): schedule delay between two weeks and one month</a:t>
            </a:r>
          </a:p>
          <a:p>
            <a:r>
              <a:rPr lang="en-US" sz="2600" dirty="0">
                <a:solidFill>
                  <a:schemeClr val="tx1"/>
                </a:solidFill>
                <a:latin typeface="+mn-lt"/>
                <a:ea typeface="+mn-ea"/>
                <a:cs typeface="+mn-cs"/>
              </a:rPr>
              <a:t>Low – Risk that has relatively little impact on cost, schedule or performance (L): schedule delay less than two weeks</a:t>
            </a:r>
          </a:p>
          <a:p>
            <a:endParaRPr lang="en-US" dirty="0"/>
          </a:p>
        </p:txBody>
      </p:sp>
      <p:pic>
        <p:nvPicPr>
          <p:cNvPr id="4" name="Picture 59" descr="C:\Users\VOTINH\Desktop\HIT-hk2-N3\Logo HIT\HIT-B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43172"/>
            <a:ext cx="1611954" cy="120905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5" descr="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24750" y="4648200"/>
            <a:ext cx="1619250" cy="2224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5345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1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342900" lvl="2" indent="-342900"/>
            <a:r>
              <a:rPr lang="en-US" dirty="0"/>
              <a:t>Risk Attributes</a:t>
            </a:r>
            <a:endParaRPr lang="en-US" sz="2000" dirty="0"/>
          </a:p>
        </p:txBody>
      </p:sp>
      <p:sp>
        <p:nvSpPr>
          <p:cNvPr id="3" name="Content Placeholder 2"/>
          <p:cNvSpPr>
            <a:spLocks noGrp="1"/>
          </p:cNvSpPr>
          <p:nvPr>
            <p:ph idx="1"/>
          </p:nvPr>
        </p:nvSpPr>
        <p:spPr>
          <a:xfrm>
            <a:off x="457200" y="1447800"/>
            <a:ext cx="6096000" cy="4525963"/>
          </a:xfrm>
        </p:spPr>
        <p:txBody>
          <a:bodyPr/>
          <a:lstStyle/>
          <a:p>
            <a:r>
              <a:rPr lang="en-US" sz="2600" b="1" u="sng" dirty="0">
                <a:solidFill>
                  <a:schemeClr val="tx1"/>
                </a:solidFill>
              </a:rPr>
              <a:t>Probability:</a:t>
            </a:r>
            <a:endParaRPr lang="en-US" sz="2600" dirty="0">
              <a:solidFill>
                <a:schemeClr val="tx1"/>
              </a:solidFill>
            </a:endParaRPr>
          </a:p>
          <a:p>
            <a:r>
              <a:rPr lang="en-US" sz="2600" dirty="0">
                <a:solidFill>
                  <a:schemeClr val="tx1"/>
                </a:solidFill>
              </a:rPr>
              <a:t>High (H): 	90% +</a:t>
            </a:r>
          </a:p>
          <a:p>
            <a:r>
              <a:rPr lang="en-US" sz="2600" dirty="0">
                <a:solidFill>
                  <a:schemeClr val="tx1"/>
                </a:solidFill>
              </a:rPr>
              <a:t>Middle (M): 	51% - 90%</a:t>
            </a:r>
          </a:p>
          <a:p>
            <a:r>
              <a:rPr lang="en-US" sz="2600" dirty="0">
                <a:solidFill>
                  <a:schemeClr val="tx1"/>
                </a:solidFill>
              </a:rPr>
              <a:t>Low (L): 	00% - 50%</a:t>
            </a:r>
          </a:p>
          <a:p>
            <a:r>
              <a:rPr lang="en-US" sz="2600" dirty="0">
                <a:solidFill>
                  <a:schemeClr val="tx1"/>
                </a:solidFill>
              </a:rPr>
              <a:t>Risks that fall within the RED and YELLOW zones will have risk response planning which may include both a risk mitigation and a risk contingency plan.</a:t>
            </a:r>
          </a:p>
          <a:p>
            <a:endParaRPr lang="en-US" sz="2600" dirty="0"/>
          </a:p>
        </p:txBody>
      </p:sp>
      <p:pic>
        <p:nvPicPr>
          <p:cNvPr id="46081" name="Picture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1343890"/>
            <a:ext cx="8716578" cy="2847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59" descr="C:\Users\VOTINH\Desktop\HIT-hk2-N3\Logo HIT\HIT-Bi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 y="43172"/>
            <a:ext cx="1611954" cy="120905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5" descr="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24750" y="4648200"/>
            <a:ext cx="1619250" cy="2224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8399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1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2"/>
            <a:r>
              <a:rPr lang="en-US" dirty="0"/>
              <a:t>Risk </a:t>
            </a:r>
            <a:r>
              <a:rPr lang="en-US" dirty="0" smtClean="0"/>
              <a:t>Attributes</a:t>
            </a:r>
            <a:endParaRPr lang="en-US" dirty="0"/>
          </a:p>
        </p:txBody>
      </p:sp>
      <p:sp>
        <p:nvSpPr>
          <p:cNvPr id="3" name="Content Placeholder 2"/>
          <p:cNvSpPr>
            <a:spLocks noGrp="1"/>
          </p:cNvSpPr>
          <p:nvPr>
            <p:ph idx="1"/>
          </p:nvPr>
        </p:nvSpPr>
        <p:spPr>
          <a:xfrm>
            <a:off x="533400" y="1981200"/>
            <a:ext cx="8229600" cy="2667000"/>
          </a:xfrm>
        </p:spPr>
        <p:txBody>
          <a:bodyPr/>
          <a:lstStyle/>
          <a:p>
            <a:pPr marL="0" indent="0">
              <a:buNone/>
            </a:pPr>
            <a:r>
              <a:rPr lang="en-US" b="1" u="sng" dirty="0">
                <a:solidFill>
                  <a:schemeClr val="tx1"/>
                </a:solidFill>
                <a:latin typeface="+mn-lt"/>
                <a:ea typeface="+mn-ea"/>
                <a:cs typeface="+mn-cs"/>
              </a:rPr>
              <a:t>Timeframe:</a:t>
            </a:r>
            <a:endParaRPr lang="en-US" dirty="0">
              <a:solidFill>
                <a:schemeClr val="tx1"/>
              </a:solidFill>
              <a:latin typeface="+mn-lt"/>
              <a:ea typeface="+mn-ea"/>
              <a:cs typeface="+mn-cs"/>
            </a:endParaRPr>
          </a:p>
          <a:p>
            <a:r>
              <a:rPr lang="en-US" dirty="0">
                <a:solidFill>
                  <a:schemeClr val="tx1"/>
                </a:solidFill>
                <a:latin typeface="+mn-lt"/>
                <a:ea typeface="+mn-ea"/>
                <a:cs typeface="+mn-cs"/>
              </a:rPr>
              <a:t>Near:		next 2 weeks</a:t>
            </a:r>
          </a:p>
          <a:p>
            <a:r>
              <a:rPr lang="en-US" dirty="0">
                <a:solidFill>
                  <a:schemeClr val="tx1"/>
                </a:solidFill>
                <a:latin typeface="+mn-lt"/>
                <a:ea typeface="+mn-ea"/>
                <a:cs typeface="+mn-cs"/>
              </a:rPr>
              <a:t>Mid:		next 3 weeks</a:t>
            </a:r>
          </a:p>
          <a:p>
            <a:r>
              <a:rPr lang="en-US" dirty="0">
                <a:solidFill>
                  <a:schemeClr val="tx1"/>
                </a:solidFill>
                <a:latin typeface="+mn-lt"/>
                <a:ea typeface="+mn-ea"/>
                <a:cs typeface="+mn-cs"/>
              </a:rPr>
              <a:t>Far:		&gt; 1.5 months</a:t>
            </a:r>
          </a:p>
          <a:p>
            <a:endParaRPr lang="en-US" dirty="0"/>
          </a:p>
        </p:txBody>
      </p:sp>
      <p:pic>
        <p:nvPicPr>
          <p:cNvPr id="4" name="Picture 59" descr="C:\Users\VOTINH\Desktop\HIT-hk2-N3\Logo HIT\HIT-B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43172"/>
            <a:ext cx="1611954" cy="120905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5" descr="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24750" y="4648200"/>
            <a:ext cx="1619250" cy="2224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0516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1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2" latinLnBrk="1"/>
            <a:r>
              <a:rPr lang="en-US" dirty="0"/>
              <a:t>Risk Management Process</a:t>
            </a:r>
            <a:endParaRPr lang="en-US" sz="4000" dirty="0"/>
          </a:p>
        </p:txBody>
      </p:sp>
      <p:pic>
        <p:nvPicPr>
          <p:cNvPr id="532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1181100"/>
            <a:ext cx="7418387" cy="5679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9" descr="C:\Users\VOTINH\Desktop\HIT-hk2-N3\Logo HIT\HIT-Bi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 y="43172"/>
            <a:ext cx="1611954" cy="120905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5" descr="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24750" y="4648200"/>
            <a:ext cx="1619250" cy="2224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2399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1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7"/>
          <p:cNvSpPr txBox="1">
            <a:spLocks noChangeArrowheads="1"/>
          </p:cNvSpPr>
          <p:nvPr/>
        </p:nvSpPr>
        <p:spPr bwMode="auto">
          <a:xfrm>
            <a:off x="1219200" y="228600"/>
            <a:ext cx="7391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sz="5400" b="1" dirty="0" smtClean="0">
                <a:solidFill>
                  <a:srgbClr val="C00000"/>
                </a:solidFill>
                <a:latin typeface="Arial" pitchFamily="34" charset="0"/>
                <a:cs typeface="Arial" pitchFamily="34" charset="0"/>
              </a:rPr>
              <a:t>Contents</a:t>
            </a:r>
            <a:endParaRPr lang="en-US" sz="5400" b="1" dirty="0">
              <a:solidFill>
                <a:srgbClr val="C00000"/>
              </a:solidFill>
              <a:latin typeface="Arial" pitchFamily="34" charset="0"/>
              <a:cs typeface="Arial" pitchFamily="34" charset="0"/>
            </a:endParaRPr>
          </a:p>
        </p:txBody>
      </p:sp>
      <p:sp>
        <p:nvSpPr>
          <p:cNvPr id="87" name="Striped Right Arrow 86"/>
          <p:cNvSpPr/>
          <p:nvPr/>
        </p:nvSpPr>
        <p:spPr bwMode="auto">
          <a:xfrm rot="10800000">
            <a:off x="5562600" y="1944914"/>
            <a:ext cx="1143000" cy="507548"/>
          </a:xfrm>
          <a:prstGeom prst="stripedRightArrow">
            <a:avLst/>
          </a:prstGeom>
          <a:ln w="9525" cap="flat" cmpd="sng" algn="ctr">
            <a:solidFill>
              <a:schemeClr val="tx1">
                <a:lumMod val="95000"/>
                <a:lumOff val="5000"/>
              </a:schemeClr>
            </a:solidFill>
            <a:prstDash val="solid"/>
            <a:round/>
            <a:headEnd type="none" w="med" len="med"/>
            <a:tailEnd type="none" w="med" len="med"/>
          </a:ln>
          <a:effectLst/>
          <a:scene3d>
            <a:camera prst="perspectiveContrastingRightFacing"/>
            <a:lightRig rig="threePt" dir="t"/>
          </a:scene3d>
          <a:sp3d>
            <a:bevelT prst="slope"/>
          </a:sp3d>
        </p:spPr>
        <p:style>
          <a:lnRef idx="0">
            <a:scrgbClr r="0" g="0" b="0"/>
          </a:lnRef>
          <a:fillRef idx="1003">
            <a:schemeClr val="dk2"/>
          </a:fillRef>
          <a:effectRef idx="0">
            <a:scrgbClr r="0" g="0" b="0"/>
          </a:effectRef>
          <a:fontRef idx="major"/>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endParaRPr>
          </a:p>
        </p:txBody>
      </p:sp>
      <p:pic>
        <p:nvPicPr>
          <p:cNvPr id="88" name="Picture 59" descr="C:\Users\VOTINH\Desktop\HIT-hk2-N3\Logo HIT\HIT-B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43172"/>
            <a:ext cx="1611954" cy="1209055"/>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49" descr="arrow_metal01"/>
          <p:cNvPicPr>
            <a:picLocks noChangeAspect="1" noChangeArrowheads="1"/>
          </p:cNvPicPr>
          <p:nvPr/>
        </p:nvPicPr>
        <p:blipFill>
          <a:blip r:embed="rId3">
            <a:lum contrast="6000"/>
            <a:extLst>
              <a:ext uri="{28A0092B-C50C-407E-A947-70E740481C1C}">
                <a14:useLocalDpi xmlns:a14="http://schemas.microsoft.com/office/drawing/2010/main" val="0"/>
              </a:ext>
            </a:extLst>
          </a:blip>
          <a:srcRect/>
          <a:stretch>
            <a:fillRect/>
          </a:stretch>
        </p:blipFill>
        <p:spPr bwMode="auto">
          <a:xfrm>
            <a:off x="685800" y="2209800"/>
            <a:ext cx="2741613" cy="3657600"/>
          </a:xfrm>
          <a:prstGeom prst="rect">
            <a:avLst/>
          </a:prstGeom>
          <a:noFill/>
          <a:extLst>
            <a:ext uri="{909E8E84-426E-40DD-AFC4-6F175D3DCCD1}">
              <a14:hiddenFill xmlns:a14="http://schemas.microsoft.com/office/drawing/2010/main">
                <a:solidFill>
                  <a:srgbClr val="FFFFFF"/>
                </a:solidFill>
              </a14:hiddenFill>
            </a:ext>
          </a:extLst>
        </p:spPr>
      </p:pic>
      <p:sp>
        <p:nvSpPr>
          <p:cNvPr id="91" name="Line 4"/>
          <p:cNvSpPr>
            <a:spLocks noChangeShapeType="1"/>
          </p:cNvSpPr>
          <p:nvPr/>
        </p:nvSpPr>
        <p:spPr bwMode="black">
          <a:xfrm>
            <a:off x="2971800" y="259080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93" name="Rectangle 8"/>
          <p:cNvSpPr>
            <a:spLocks noChangeArrowheads="1"/>
          </p:cNvSpPr>
          <p:nvPr/>
        </p:nvSpPr>
        <p:spPr bwMode="black">
          <a:xfrm>
            <a:off x="3657600" y="2133600"/>
            <a:ext cx="35528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sz="2400" b="1" dirty="0" smtClean="0"/>
              <a:t>Purpose</a:t>
            </a:r>
            <a:endParaRPr lang="en-US" sz="2400" b="1" dirty="0"/>
          </a:p>
        </p:txBody>
      </p:sp>
      <p:sp>
        <p:nvSpPr>
          <p:cNvPr id="94" name="Line 9"/>
          <p:cNvSpPr>
            <a:spLocks noChangeShapeType="1"/>
          </p:cNvSpPr>
          <p:nvPr/>
        </p:nvSpPr>
        <p:spPr bwMode="black">
          <a:xfrm>
            <a:off x="3462338" y="342900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95" name="Rectangle 10"/>
          <p:cNvSpPr>
            <a:spLocks noChangeArrowheads="1"/>
          </p:cNvSpPr>
          <p:nvPr/>
        </p:nvSpPr>
        <p:spPr bwMode="black">
          <a:xfrm>
            <a:off x="4114800" y="2667000"/>
            <a:ext cx="43434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latinLnBrk="1"/>
            <a:r>
              <a:rPr lang="en-US" sz="2400" b="1" dirty="0"/>
              <a:t>Participants Roles </a:t>
            </a:r>
            <a:endParaRPr lang="en-US" sz="2400" b="1" dirty="0" smtClean="0"/>
          </a:p>
          <a:p>
            <a:pPr lvl="0" latinLnBrk="1"/>
            <a:r>
              <a:rPr lang="en-US" sz="2400" b="1" dirty="0" smtClean="0"/>
              <a:t>and </a:t>
            </a:r>
            <a:r>
              <a:rPr lang="en-US" sz="2400" b="1" dirty="0"/>
              <a:t>Responsibilities </a:t>
            </a:r>
            <a:endParaRPr lang="en-US" sz="2400" dirty="0"/>
          </a:p>
        </p:txBody>
      </p:sp>
      <p:sp>
        <p:nvSpPr>
          <p:cNvPr id="96" name="Line 11"/>
          <p:cNvSpPr>
            <a:spLocks noChangeShapeType="1"/>
          </p:cNvSpPr>
          <p:nvPr/>
        </p:nvSpPr>
        <p:spPr bwMode="black">
          <a:xfrm>
            <a:off x="3429000" y="4256088"/>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97" name="Rectangle 12"/>
          <p:cNvSpPr>
            <a:spLocks noChangeArrowheads="1"/>
          </p:cNvSpPr>
          <p:nvPr/>
        </p:nvSpPr>
        <p:spPr bwMode="black">
          <a:xfrm>
            <a:off x="3976190" y="3812818"/>
            <a:ext cx="516781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latinLnBrk="1"/>
            <a:r>
              <a:rPr lang="en-US" sz="2400" b="1" dirty="0"/>
              <a:t>Viking Project Risk Management</a:t>
            </a:r>
            <a:endParaRPr lang="en-US" sz="2400" dirty="0"/>
          </a:p>
        </p:txBody>
      </p:sp>
      <p:sp>
        <p:nvSpPr>
          <p:cNvPr id="98" name="Line 13"/>
          <p:cNvSpPr>
            <a:spLocks noChangeShapeType="1"/>
          </p:cNvSpPr>
          <p:nvPr/>
        </p:nvSpPr>
        <p:spPr bwMode="black">
          <a:xfrm>
            <a:off x="2971800" y="4951412"/>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99" name="Rectangle 14"/>
          <p:cNvSpPr>
            <a:spLocks noChangeArrowheads="1"/>
          </p:cNvSpPr>
          <p:nvPr/>
        </p:nvSpPr>
        <p:spPr bwMode="black">
          <a:xfrm>
            <a:off x="3624262" y="4495800"/>
            <a:ext cx="44529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latinLnBrk="1"/>
            <a:r>
              <a:rPr lang="en-US" sz="2400" b="1" dirty="0"/>
              <a:t>References</a:t>
            </a:r>
            <a:endParaRPr lang="en-US" sz="2400" dirty="0"/>
          </a:p>
        </p:txBody>
      </p:sp>
      <p:grpSp>
        <p:nvGrpSpPr>
          <p:cNvPr id="100" name="Group 94"/>
          <p:cNvGrpSpPr>
            <a:grpSpLocks/>
          </p:cNvGrpSpPr>
          <p:nvPr/>
        </p:nvGrpSpPr>
        <p:grpSpPr bwMode="auto">
          <a:xfrm>
            <a:off x="2813050" y="2198688"/>
            <a:ext cx="393700" cy="393700"/>
            <a:chOff x="2543" y="1006"/>
            <a:chExt cx="416" cy="416"/>
          </a:xfrm>
        </p:grpSpPr>
        <p:sp>
          <p:nvSpPr>
            <p:cNvPr id="101" name="Oval 52"/>
            <p:cNvSpPr>
              <a:spLocks noChangeArrowheads="1"/>
            </p:cNvSpPr>
            <p:nvPr/>
          </p:nvSpPr>
          <p:spPr bwMode="gray">
            <a:xfrm>
              <a:off x="254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102" name="Group 53"/>
            <p:cNvGrpSpPr>
              <a:grpSpLocks/>
            </p:cNvGrpSpPr>
            <p:nvPr/>
          </p:nvGrpSpPr>
          <p:grpSpPr bwMode="auto">
            <a:xfrm rot="-2288454">
              <a:off x="2578" y="1034"/>
              <a:ext cx="348" cy="356"/>
              <a:chOff x="887" y="2040"/>
              <a:chExt cx="433" cy="422"/>
            </a:xfrm>
          </p:grpSpPr>
          <p:pic>
            <p:nvPicPr>
              <p:cNvPr id="104" name="Picture 54" descr="circuler_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105" name="Oval 55"/>
              <p:cNvSpPr>
                <a:spLocks noChangeArrowheads="1"/>
              </p:cNvSpPr>
              <p:nvPr/>
            </p:nvSpPr>
            <p:spPr bwMode="gray">
              <a:xfrm>
                <a:off x="887" y="2040"/>
                <a:ext cx="433" cy="422"/>
              </a:xfrm>
              <a:prstGeom prst="ellipse">
                <a:avLst/>
              </a:prstGeom>
              <a:gradFill rotWithShape="1">
                <a:gsLst>
                  <a:gs pos="0">
                    <a:schemeClr val="accent1">
                      <a:gamma/>
                      <a:shade val="34902"/>
                      <a:invGamma/>
                      <a:alpha val="89999"/>
                    </a:schemeClr>
                  </a:gs>
                  <a:gs pos="50000">
                    <a:schemeClr val="accent1">
                      <a:alpha val="75000"/>
                    </a:schemeClr>
                  </a:gs>
                  <a:gs pos="100000">
                    <a:schemeClr val="accent1">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106" name="Picture 56" descr="Picture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103" name="Picture 57"/>
            <p:cNvPicPr>
              <a:picLocks noChangeAspect="1" noChangeArrowheads="1"/>
            </p:cNvPicPr>
            <p:nvPr/>
          </p:nvPicPr>
          <p:blipFill>
            <a:blip r:embed="rId6" cstate="print">
              <a:extLst>
                <a:ext uri="{28A0092B-C50C-407E-A947-70E740481C1C}">
                  <a14:useLocalDpi xmlns:a14="http://schemas.microsoft.com/office/drawing/2010/main" val="0"/>
                </a:ext>
              </a:extLst>
            </a:blip>
            <a:srcRect l="12015" t="9302" r="12404" b="12598"/>
            <a:stretch>
              <a:fillRect/>
            </a:stretch>
          </p:blipFill>
          <p:spPr bwMode="gray">
            <a:xfrm>
              <a:off x="2570"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07" name="Group 93"/>
          <p:cNvGrpSpPr>
            <a:grpSpLocks/>
          </p:cNvGrpSpPr>
          <p:nvPr/>
        </p:nvGrpSpPr>
        <p:grpSpPr bwMode="auto">
          <a:xfrm>
            <a:off x="3325813" y="3049588"/>
            <a:ext cx="393700" cy="393700"/>
            <a:chOff x="3071" y="1006"/>
            <a:chExt cx="416" cy="416"/>
          </a:xfrm>
        </p:grpSpPr>
        <p:sp>
          <p:nvSpPr>
            <p:cNvPr id="108" name="Oval 62"/>
            <p:cNvSpPr>
              <a:spLocks noChangeArrowheads="1"/>
            </p:cNvSpPr>
            <p:nvPr/>
          </p:nvSpPr>
          <p:spPr bwMode="gray">
            <a:xfrm>
              <a:off x="3071"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109" name="Group 63"/>
            <p:cNvGrpSpPr>
              <a:grpSpLocks/>
            </p:cNvGrpSpPr>
            <p:nvPr/>
          </p:nvGrpSpPr>
          <p:grpSpPr bwMode="auto">
            <a:xfrm rot="-2288454">
              <a:off x="3106" y="1034"/>
              <a:ext cx="348" cy="356"/>
              <a:chOff x="887" y="2040"/>
              <a:chExt cx="433" cy="422"/>
            </a:xfrm>
          </p:grpSpPr>
          <p:pic>
            <p:nvPicPr>
              <p:cNvPr id="111" name="Picture 64" descr="circuler_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112" name="Oval 65"/>
              <p:cNvSpPr>
                <a:spLocks noChangeArrowheads="1"/>
              </p:cNvSpPr>
              <p:nvPr/>
            </p:nvSpPr>
            <p:spPr bwMode="gray">
              <a:xfrm>
                <a:off x="887" y="2040"/>
                <a:ext cx="433" cy="422"/>
              </a:xfrm>
              <a:prstGeom prst="ellipse">
                <a:avLst/>
              </a:prstGeom>
              <a:gradFill rotWithShape="1">
                <a:gsLst>
                  <a:gs pos="0">
                    <a:schemeClr val="accent2">
                      <a:gamma/>
                      <a:shade val="34902"/>
                      <a:invGamma/>
                      <a:alpha val="89999"/>
                    </a:schemeClr>
                  </a:gs>
                  <a:gs pos="50000">
                    <a:schemeClr val="accent2">
                      <a:alpha val="75000"/>
                    </a:schemeClr>
                  </a:gs>
                  <a:gs pos="100000">
                    <a:schemeClr val="accent2">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113" name="Picture 66" descr="Picture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110" name="Picture 86"/>
            <p:cNvPicPr>
              <a:picLocks noChangeAspect="1" noChangeArrowheads="1"/>
            </p:cNvPicPr>
            <p:nvPr/>
          </p:nvPicPr>
          <p:blipFill>
            <a:blip r:embed="rId6" cstate="print">
              <a:extLst>
                <a:ext uri="{28A0092B-C50C-407E-A947-70E740481C1C}">
                  <a14:useLocalDpi xmlns:a14="http://schemas.microsoft.com/office/drawing/2010/main" val="0"/>
                </a:ext>
              </a:extLst>
            </a:blip>
            <a:srcRect l="12015" t="9302" r="12404" b="12598"/>
            <a:stretch>
              <a:fillRect/>
            </a:stretch>
          </p:blipFill>
          <p:spPr bwMode="gray">
            <a:xfrm>
              <a:off x="3098"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14" name="Group 92"/>
          <p:cNvGrpSpPr>
            <a:grpSpLocks/>
          </p:cNvGrpSpPr>
          <p:nvPr/>
        </p:nvGrpSpPr>
        <p:grpSpPr bwMode="auto">
          <a:xfrm>
            <a:off x="3265488" y="3873500"/>
            <a:ext cx="393700" cy="393700"/>
            <a:chOff x="3647" y="1006"/>
            <a:chExt cx="416" cy="416"/>
          </a:xfrm>
        </p:grpSpPr>
        <p:sp>
          <p:nvSpPr>
            <p:cNvPr id="115" name="Oval 67"/>
            <p:cNvSpPr>
              <a:spLocks noChangeArrowheads="1"/>
            </p:cNvSpPr>
            <p:nvPr/>
          </p:nvSpPr>
          <p:spPr bwMode="gray">
            <a:xfrm>
              <a:off x="3647"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116" name="Group 68"/>
            <p:cNvGrpSpPr>
              <a:grpSpLocks/>
            </p:cNvGrpSpPr>
            <p:nvPr/>
          </p:nvGrpSpPr>
          <p:grpSpPr bwMode="auto">
            <a:xfrm rot="-2288454">
              <a:off x="3682" y="1034"/>
              <a:ext cx="348" cy="356"/>
              <a:chOff x="887" y="2040"/>
              <a:chExt cx="433" cy="422"/>
            </a:xfrm>
          </p:grpSpPr>
          <p:pic>
            <p:nvPicPr>
              <p:cNvPr id="118" name="Picture 69" descr="circuler_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119" name="Oval 70"/>
              <p:cNvSpPr>
                <a:spLocks noChangeArrowheads="1"/>
              </p:cNvSpPr>
              <p:nvPr/>
            </p:nvSpPr>
            <p:spPr bwMode="gray">
              <a:xfrm>
                <a:off x="887" y="2040"/>
                <a:ext cx="433" cy="422"/>
              </a:xfrm>
              <a:prstGeom prst="ellipse">
                <a:avLst/>
              </a:prstGeom>
              <a:gradFill rotWithShape="1">
                <a:gsLst>
                  <a:gs pos="0">
                    <a:schemeClr val="hlink">
                      <a:gamma/>
                      <a:shade val="34902"/>
                      <a:invGamma/>
                      <a:alpha val="89999"/>
                    </a:schemeClr>
                  </a:gs>
                  <a:gs pos="50000">
                    <a:schemeClr val="hlink">
                      <a:alpha val="75000"/>
                    </a:schemeClr>
                  </a:gs>
                  <a:gs pos="100000">
                    <a:schemeClr val="hlink">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120" name="Picture 71" descr="Picture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117" name="Picture 87"/>
            <p:cNvPicPr>
              <a:picLocks noChangeAspect="1" noChangeArrowheads="1"/>
            </p:cNvPicPr>
            <p:nvPr/>
          </p:nvPicPr>
          <p:blipFill>
            <a:blip r:embed="rId6" cstate="print">
              <a:extLst>
                <a:ext uri="{28A0092B-C50C-407E-A947-70E740481C1C}">
                  <a14:useLocalDpi xmlns:a14="http://schemas.microsoft.com/office/drawing/2010/main" val="0"/>
                </a:ext>
              </a:extLst>
            </a:blip>
            <a:srcRect l="12015" t="9302" r="12404" b="12598"/>
            <a:stretch>
              <a:fillRect/>
            </a:stretch>
          </p:blipFill>
          <p:spPr bwMode="gray">
            <a:xfrm>
              <a:off x="3676"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21" name="Group 91"/>
          <p:cNvGrpSpPr>
            <a:grpSpLocks/>
          </p:cNvGrpSpPr>
          <p:nvPr/>
        </p:nvGrpSpPr>
        <p:grpSpPr bwMode="auto">
          <a:xfrm>
            <a:off x="2819400" y="4559300"/>
            <a:ext cx="393700" cy="393700"/>
            <a:chOff x="4213" y="1006"/>
            <a:chExt cx="416" cy="416"/>
          </a:xfrm>
        </p:grpSpPr>
        <p:sp>
          <p:nvSpPr>
            <p:cNvPr id="122" name="Oval 72"/>
            <p:cNvSpPr>
              <a:spLocks noChangeArrowheads="1"/>
            </p:cNvSpPr>
            <p:nvPr/>
          </p:nvSpPr>
          <p:spPr bwMode="gray">
            <a:xfrm>
              <a:off x="421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123" name="Group 73"/>
            <p:cNvGrpSpPr>
              <a:grpSpLocks/>
            </p:cNvGrpSpPr>
            <p:nvPr/>
          </p:nvGrpSpPr>
          <p:grpSpPr bwMode="auto">
            <a:xfrm rot="-2288454">
              <a:off x="4248" y="1034"/>
              <a:ext cx="348" cy="356"/>
              <a:chOff x="887" y="2040"/>
              <a:chExt cx="433" cy="422"/>
            </a:xfrm>
          </p:grpSpPr>
          <p:pic>
            <p:nvPicPr>
              <p:cNvPr id="125" name="Picture 74" descr="circuler_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126" name="Oval 75"/>
              <p:cNvSpPr>
                <a:spLocks noChangeArrowheads="1"/>
              </p:cNvSpPr>
              <p:nvPr/>
            </p:nvSpPr>
            <p:spPr bwMode="gray">
              <a:xfrm>
                <a:off x="887" y="2040"/>
                <a:ext cx="433" cy="422"/>
              </a:xfrm>
              <a:prstGeom prst="ellipse">
                <a:avLst/>
              </a:prstGeom>
              <a:gradFill rotWithShape="1">
                <a:gsLst>
                  <a:gs pos="0">
                    <a:schemeClr val="folHlink">
                      <a:gamma/>
                      <a:shade val="34902"/>
                      <a:invGamma/>
                      <a:alpha val="89999"/>
                    </a:schemeClr>
                  </a:gs>
                  <a:gs pos="50000">
                    <a:schemeClr val="folHlink">
                      <a:alpha val="75000"/>
                    </a:schemeClr>
                  </a:gs>
                  <a:gs pos="100000">
                    <a:schemeClr val="folHlink">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127" name="Picture 76" descr="Picture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124" name="Picture 88"/>
            <p:cNvPicPr>
              <a:picLocks noChangeAspect="1" noChangeArrowheads="1"/>
            </p:cNvPicPr>
            <p:nvPr/>
          </p:nvPicPr>
          <p:blipFill>
            <a:blip r:embed="rId6" cstate="print">
              <a:extLst>
                <a:ext uri="{28A0092B-C50C-407E-A947-70E740481C1C}">
                  <a14:useLocalDpi xmlns:a14="http://schemas.microsoft.com/office/drawing/2010/main" val="0"/>
                </a:ext>
              </a:extLst>
            </a:blip>
            <a:srcRect l="12015" t="9302" r="12404" b="12598"/>
            <a:stretch>
              <a:fillRect/>
            </a:stretch>
          </p:blipFill>
          <p:spPr bwMode="gray">
            <a:xfrm>
              <a:off x="4240"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29" name="Picture 5" descr="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524750" y="4648200"/>
            <a:ext cx="1619250" cy="22240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barn(inVertical)">
                                      <p:cBhvr>
                                        <p:cTn id="7" dur="10"/>
                                        <p:tgtEl>
                                          <p:spTgt spid="88"/>
                                        </p:tgtEl>
                                      </p:cBhvr>
                                    </p:animEffect>
                                  </p:childTnLst>
                                </p:cTn>
                              </p:par>
                            </p:childTnLst>
                          </p:cTn>
                        </p:par>
                        <p:par>
                          <p:cTn id="8" fill="hold">
                            <p:stCondLst>
                              <p:cond delay="10"/>
                            </p:stCondLst>
                            <p:childTnLst>
                              <p:par>
                                <p:cTn id="9" presetID="16" presetClass="entr" presetSubtype="21" fill="hold" nodeType="afterEffect">
                                  <p:stCondLst>
                                    <p:cond delay="0"/>
                                  </p:stCondLst>
                                  <p:childTnLst>
                                    <p:set>
                                      <p:cBhvr>
                                        <p:cTn id="10" dur="1" fill="hold">
                                          <p:stCondLst>
                                            <p:cond delay="0"/>
                                          </p:stCondLst>
                                        </p:cTn>
                                        <p:tgtEl>
                                          <p:spTgt spid="90"/>
                                        </p:tgtEl>
                                        <p:attrNameLst>
                                          <p:attrName>style.visibility</p:attrName>
                                        </p:attrNameLst>
                                      </p:cBhvr>
                                      <p:to>
                                        <p:strVal val="visible"/>
                                      </p:to>
                                    </p:set>
                                    <p:animEffect transition="in" filter="barn(inVertical)">
                                      <p:cBhvr>
                                        <p:cTn id="11" dur="500"/>
                                        <p:tgtEl>
                                          <p:spTgt spid="90"/>
                                        </p:tgtEl>
                                      </p:cBhvr>
                                    </p:animEffect>
                                  </p:childTnLst>
                                </p:cTn>
                              </p:par>
                              <p:par>
                                <p:cTn id="12" presetID="16" presetClass="entr" presetSubtype="21" fill="hold" nodeType="withEffect">
                                  <p:stCondLst>
                                    <p:cond delay="0"/>
                                  </p:stCondLst>
                                  <p:childTnLst>
                                    <p:set>
                                      <p:cBhvr>
                                        <p:cTn id="13" dur="1" fill="hold">
                                          <p:stCondLst>
                                            <p:cond delay="0"/>
                                          </p:stCondLst>
                                        </p:cTn>
                                        <p:tgtEl>
                                          <p:spTgt spid="100"/>
                                        </p:tgtEl>
                                        <p:attrNameLst>
                                          <p:attrName>style.visibility</p:attrName>
                                        </p:attrNameLst>
                                      </p:cBhvr>
                                      <p:to>
                                        <p:strVal val="visible"/>
                                      </p:to>
                                    </p:set>
                                    <p:animEffect transition="in" filter="barn(inVertical)">
                                      <p:cBhvr>
                                        <p:cTn id="14" dur="500"/>
                                        <p:tgtEl>
                                          <p:spTgt spid="100"/>
                                        </p:tgtEl>
                                      </p:cBhvr>
                                    </p:animEffect>
                                  </p:childTnLst>
                                </p:cTn>
                              </p:par>
                              <p:par>
                                <p:cTn id="15" presetID="16" presetClass="entr" presetSubtype="21" fill="hold" nodeType="withEffect">
                                  <p:stCondLst>
                                    <p:cond delay="0"/>
                                  </p:stCondLst>
                                  <p:childTnLst>
                                    <p:set>
                                      <p:cBhvr>
                                        <p:cTn id="16" dur="1" fill="hold">
                                          <p:stCondLst>
                                            <p:cond delay="0"/>
                                          </p:stCondLst>
                                        </p:cTn>
                                        <p:tgtEl>
                                          <p:spTgt spid="107"/>
                                        </p:tgtEl>
                                        <p:attrNameLst>
                                          <p:attrName>style.visibility</p:attrName>
                                        </p:attrNameLst>
                                      </p:cBhvr>
                                      <p:to>
                                        <p:strVal val="visible"/>
                                      </p:to>
                                    </p:set>
                                    <p:animEffect transition="in" filter="barn(inVertical)">
                                      <p:cBhvr>
                                        <p:cTn id="17" dur="500"/>
                                        <p:tgtEl>
                                          <p:spTgt spid="107"/>
                                        </p:tgtEl>
                                      </p:cBhvr>
                                    </p:animEffect>
                                  </p:childTnLst>
                                </p:cTn>
                              </p:par>
                              <p:par>
                                <p:cTn id="18" presetID="16" presetClass="entr" presetSubtype="21" fill="hold" nodeType="withEffect">
                                  <p:stCondLst>
                                    <p:cond delay="0"/>
                                  </p:stCondLst>
                                  <p:childTnLst>
                                    <p:set>
                                      <p:cBhvr>
                                        <p:cTn id="19" dur="1" fill="hold">
                                          <p:stCondLst>
                                            <p:cond delay="0"/>
                                          </p:stCondLst>
                                        </p:cTn>
                                        <p:tgtEl>
                                          <p:spTgt spid="114"/>
                                        </p:tgtEl>
                                        <p:attrNameLst>
                                          <p:attrName>style.visibility</p:attrName>
                                        </p:attrNameLst>
                                      </p:cBhvr>
                                      <p:to>
                                        <p:strVal val="visible"/>
                                      </p:to>
                                    </p:set>
                                    <p:animEffect transition="in" filter="barn(inVertical)">
                                      <p:cBhvr>
                                        <p:cTn id="20" dur="500"/>
                                        <p:tgtEl>
                                          <p:spTgt spid="114"/>
                                        </p:tgtEl>
                                      </p:cBhvr>
                                    </p:animEffect>
                                  </p:childTnLst>
                                </p:cTn>
                              </p:par>
                              <p:par>
                                <p:cTn id="21" presetID="16" presetClass="entr" presetSubtype="21" fill="hold" nodeType="withEffect">
                                  <p:stCondLst>
                                    <p:cond delay="0"/>
                                  </p:stCondLst>
                                  <p:childTnLst>
                                    <p:set>
                                      <p:cBhvr>
                                        <p:cTn id="22" dur="1" fill="hold">
                                          <p:stCondLst>
                                            <p:cond delay="0"/>
                                          </p:stCondLst>
                                        </p:cTn>
                                        <p:tgtEl>
                                          <p:spTgt spid="121"/>
                                        </p:tgtEl>
                                        <p:attrNameLst>
                                          <p:attrName>style.visibility</p:attrName>
                                        </p:attrNameLst>
                                      </p:cBhvr>
                                      <p:to>
                                        <p:strVal val="visible"/>
                                      </p:to>
                                    </p:set>
                                    <p:animEffect transition="in" filter="barn(inVertical)">
                                      <p:cBhvr>
                                        <p:cTn id="23" dur="500"/>
                                        <p:tgtEl>
                                          <p:spTgt spid="121"/>
                                        </p:tgtEl>
                                      </p:cBhvr>
                                    </p:animEffect>
                                  </p:childTnLst>
                                </p:cTn>
                              </p:par>
                              <p:par>
                                <p:cTn id="24" presetID="2" presetClass="entr" presetSubtype="4" fill="hold" grpId="0" nodeType="withEffect">
                                  <p:stCondLst>
                                    <p:cond delay="0"/>
                                  </p:stCondLst>
                                  <p:childTnLst>
                                    <p:set>
                                      <p:cBhvr>
                                        <p:cTn id="25" dur="1" fill="hold">
                                          <p:stCondLst>
                                            <p:cond delay="0"/>
                                          </p:stCondLst>
                                        </p:cTn>
                                        <p:tgtEl>
                                          <p:spTgt spid="91"/>
                                        </p:tgtEl>
                                        <p:attrNameLst>
                                          <p:attrName>style.visibility</p:attrName>
                                        </p:attrNameLst>
                                      </p:cBhvr>
                                      <p:to>
                                        <p:strVal val="visible"/>
                                      </p:to>
                                    </p:set>
                                    <p:anim calcmode="lin" valueType="num">
                                      <p:cBhvr additive="base">
                                        <p:cTn id="26" dur="500" fill="hold"/>
                                        <p:tgtEl>
                                          <p:spTgt spid="91"/>
                                        </p:tgtEl>
                                        <p:attrNameLst>
                                          <p:attrName>ppt_x</p:attrName>
                                        </p:attrNameLst>
                                      </p:cBhvr>
                                      <p:tavLst>
                                        <p:tav tm="0">
                                          <p:val>
                                            <p:strVal val="#ppt_x"/>
                                          </p:val>
                                        </p:tav>
                                        <p:tav tm="100000">
                                          <p:val>
                                            <p:strVal val="#ppt_x"/>
                                          </p:val>
                                        </p:tav>
                                      </p:tavLst>
                                    </p:anim>
                                    <p:anim calcmode="lin" valueType="num">
                                      <p:cBhvr additive="base">
                                        <p:cTn id="27" dur="500" fill="hold"/>
                                        <p:tgtEl>
                                          <p:spTgt spid="91"/>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94"/>
                                        </p:tgtEl>
                                        <p:attrNameLst>
                                          <p:attrName>style.visibility</p:attrName>
                                        </p:attrNameLst>
                                      </p:cBhvr>
                                      <p:to>
                                        <p:strVal val="visible"/>
                                      </p:to>
                                    </p:set>
                                    <p:anim calcmode="lin" valueType="num">
                                      <p:cBhvr additive="base">
                                        <p:cTn id="30" dur="500" fill="hold"/>
                                        <p:tgtEl>
                                          <p:spTgt spid="94"/>
                                        </p:tgtEl>
                                        <p:attrNameLst>
                                          <p:attrName>ppt_x</p:attrName>
                                        </p:attrNameLst>
                                      </p:cBhvr>
                                      <p:tavLst>
                                        <p:tav tm="0">
                                          <p:val>
                                            <p:strVal val="#ppt_x"/>
                                          </p:val>
                                        </p:tav>
                                        <p:tav tm="100000">
                                          <p:val>
                                            <p:strVal val="#ppt_x"/>
                                          </p:val>
                                        </p:tav>
                                      </p:tavLst>
                                    </p:anim>
                                    <p:anim calcmode="lin" valueType="num">
                                      <p:cBhvr additive="base">
                                        <p:cTn id="31" dur="500" fill="hold"/>
                                        <p:tgtEl>
                                          <p:spTgt spid="94"/>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96"/>
                                        </p:tgtEl>
                                        <p:attrNameLst>
                                          <p:attrName>style.visibility</p:attrName>
                                        </p:attrNameLst>
                                      </p:cBhvr>
                                      <p:to>
                                        <p:strVal val="visible"/>
                                      </p:to>
                                    </p:set>
                                    <p:anim calcmode="lin" valueType="num">
                                      <p:cBhvr additive="base">
                                        <p:cTn id="34" dur="500" fill="hold"/>
                                        <p:tgtEl>
                                          <p:spTgt spid="96"/>
                                        </p:tgtEl>
                                        <p:attrNameLst>
                                          <p:attrName>ppt_x</p:attrName>
                                        </p:attrNameLst>
                                      </p:cBhvr>
                                      <p:tavLst>
                                        <p:tav tm="0">
                                          <p:val>
                                            <p:strVal val="#ppt_x"/>
                                          </p:val>
                                        </p:tav>
                                        <p:tav tm="100000">
                                          <p:val>
                                            <p:strVal val="#ppt_x"/>
                                          </p:val>
                                        </p:tav>
                                      </p:tavLst>
                                    </p:anim>
                                    <p:anim calcmode="lin" valueType="num">
                                      <p:cBhvr additive="base">
                                        <p:cTn id="35" dur="500" fill="hold"/>
                                        <p:tgtEl>
                                          <p:spTgt spid="96"/>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98"/>
                                        </p:tgtEl>
                                        <p:attrNameLst>
                                          <p:attrName>style.visibility</p:attrName>
                                        </p:attrNameLst>
                                      </p:cBhvr>
                                      <p:to>
                                        <p:strVal val="visible"/>
                                      </p:to>
                                    </p:set>
                                    <p:anim calcmode="lin" valueType="num">
                                      <p:cBhvr additive="base">
                                        <p:cTn id="38" dur="500" fill="hold"/>
                                        <p:tgtEl>
                                          <p:spTgt spid="98"/>
                                        </p:tgtEl>
                                        <p:attrNameLst>
                                          <p:attrName>ppt_x</p:attrName>
                                        </p:attrNameLst>
                                      </p:cBhvr>
                                      <p:tavLst>
                                        <p:tav tm="0">
                                          <p:val>
                                            <p:strVal val="#ppt_x"/>
                                          </p:val>
                                        </p:tav>
                                        <p:tav tm="100000">
                                          <p:val>
                                            <p:strVal val="#ppt_x"/>
                                          </p:val>
                                        </p:tav>
                                      </p:tavLst>
                                    </p:anim>
                                    <p:anim calcmode="lin" valueType="num">
                                      <p:cBhvr additive="base">
                                        <p:cTn id="39" dur="500" fill="hold"/>
                                        <p:tgtEl>
                                          <p:spTgt spid="98"/>
                                        </p:tgtEl>
                                        <p:attrNameLst>
                                          <p:attrName>ppt_y</p:attrName>
                                        </p:attrNameLst>
                                      </p:cBhvr>
                                      <p:tavLst>
                                        <p:tav tm="0">
                                          <p:val>
                                            <p:strVal val="1+#ppt_h/2"/>
                                          </p:val>
                                        </p:tav>
                                        <p:tav tm="100000">
                                          <p:val>
                                            <p:strVal val="#ppt_y"/>
                                          </p:val>
                                        </p:tav>
                                      </p:tavLst>
                                    </p:anim>
                                  </p:childTnLst>
                                </p:cTn>
                              </p:par>
                              <p:par>
                                <p:cTn id="40" presetID="53" presetClass="entr" presetSubtype="16" fill="hold" grpId="0" nodeType="withEffect">
                                  <p:stCondLst>
                                    <p:cond delay="0"/>
                                  </p:stCondLst>
                                  <p:childTnLst>
                                    <p:set>
                                      <p:cBhvr>
                                        <p:cTn id="41" dur="1" fill="hold">
                                          <p:stCondLst>
                                            <p:cond delay="0"/>
                                          </p:stCondLst>
                                        </p:cTn>
                                        <p:tgtEl>
                                          <p:spTgt spid="93"/>
                                        </p:tgtEl>
                                        <p:attrNameLst>
                                          <p:attrName>style.visibility</p:attrName>
                                        </p:attrNameLst>
                                      </p:cBhvr>
                                      <p:to>
                                        <p:strVal val="visible"/>
                                      </p:to>
                                    </p:set>
                                    <p:anim calcmode="lin" valueType="num">
                                      <p:cBhvr>
                                        <p:cTn id="42" dur="500" fill="hold"/>
                                        <p:tgtEl>
                                          <p:spTgt spid="93"/>
                                        </p:tgtEl>
                                        <p:attrNameLst>
                                          <p:attrName>ppt_w</p:attrName>
                                        </p:attrNameLst>
                                      </p:cBhvr>
                                      <p:tavLst>
                                        <p:tav tm="0">
                                          <p:val>
                                            <p:fltVal val="0"/>
                                          </p:val>
                                        </p:tav>
                                        <p:tav tm="100000">
                                          <p:val>
                                            <p:strVal val="#ppt_w"/>
                                          </p:val>
                                        </p:tav>
                                      </p:tavLst>
                                    </p:anim>
                                    <p:anim calcmode="lin" valueType="num">
                                      <p:cBhvr>
                                        <p:cTn id="43" dur="500" fill="hold"/>
                                        <p:tgtEl>
                                          <p:spTgt spid="93"/>
                                        </p:tgtEl>
                                        <p:attrNameLst>
                                          <p:attrName>ppt_h</p:attrName>
                                        </p:attrNameLst>
                                      </p:cBhvr>
                                      <p:tavLst>
                                        <p:tav tm="0">
                                          <p:val>
                                            <p:fltVal val="0"/>
                                          </p:val>
                                        </p:tav>
                                        <p:tav tm="100000">
                                          <p:val>
                                            <p:strVal val="#ppt_h"/>
                                          </p:val>
                                        </p:tav>
                                      </p:tavLst>
                                    </p:anim>
                                    <p:animEffect transition="in" filter="fade">
                                      <p:cBhvr>
                                        <p:cTn id="44" dur="500"/>
                                        <p:tgtEl>
                                          <p:spTgt spid="93"/>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95"/>
                                        </p:tgtEl>
                                        <p:attrNameLst>
                                          <p:attrName>style.visibility</p:attrName>
                                        </p:attrNameLst>
                                      </p:cBhvr>
                                      <p:to>
                                        <p:strVal val="visible"/>
                                      </p:to>
                                    </p:set>
                                    <p:anim calcmode="lin" valueType="num">
                                      <p:cBhvr>
                                        <p:cTn id="47" dur="500" fill="hold"/>
                                        <p:tgtEl>
                                          <p:spTgt spid="95"/>
                                        </p:tgtEl>
                                        <p:attrNameLst>
                                          <p:attrName>ppt_w</p:attrName>
                                        </p:attrNameLst>
                                      </p:cBhvr>
                                      <p:tavLst>
                                        <p:tav tm="0">
                                          <p:val>
                                            <p:fltVal val="0"/>
                                          </p:val>
                                        </p:tav>
                                        <p:tav tm="100000">
                                          <p:val>
                                            <p:strVal val="#ppt_w"/>
                                          </p:val>
                                        </p:tav>
                                      </p:tavLst>
                                    </p:anim>
                                    <p:anim calcmode="lin" valueType="num">
                                      <p:cBhvr>
                                        <p:cTn id="48" dur="500" fill="hold"/>
                                        <p:tgtEl>
                                          <p:spTgt spid="95"/>
                                        </p:tgtEl>
                                        <p:attrNameLst>
                                          <p:attrName>ppt_h</p:attrName>
                                        </p:attrNameLst>
                                      </p:cBhvr>
                                      <p:tavLst>
                                        <p:tav tm="0">
                                          <p:val>
                                            <p:fltVal val="0"/>
                                          </p:val>
                                        </p:tav>
                                        <p:tav tm="100000">
                                          <p:val>
                                            <p:strVal val="#ppt_h"/>
                                          </p:val>
                                        </p:tav>
                                      </p:tavLst>
                                    </p:anim>
                                    <p:animEffect transition="in" filter="fade">
                                      <p:cBhvr>
                                        <p:cTn id="49" dur="500"/>
                                        <p:tgtEl>
                                          <p:spTgt spid="95"/>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97"/>
                                        </p:tgtEl>
                                        <p:attrNameLst>
                                          <p:attrName>style.visibility</p:attrName>
                                        </p:attrNameLst>
                                      </p:cBhvr>
                                      <p:to>
                                        <p:strVal val="visible"/>
                                      </p:to>
                                    </p:set>
                                    <p:anim calcmode="lin" valueType="num">
                                      <p:cBhvr>
                                        <p:cTn id="52" dur="500" fill="hold"/>
                                        <p:tgtEl>
                                          <p:spTgt spid="97"/>
                                        </p:tgtEl>
                                        <p:attrNameLst>
                                          <p:attrName>ppt_w</p:attrName>
                                        </p:attrNameLst>
                                      </p:cBhvr>
                                      <p:tavLst>
                                        <p:tav tm="0">
                                          <p:val>
                                            <p:fltVal val="0"/>
                                          </p:val>
                                        </p:tav>
                                        <p:tav tm="100000">
                                          <p:val>
                                            <p:strVal val="#ppt_w"/>
                                          </p:val>
                                        </p:tav>
                                      </p:tavLst>
                                    </p:anim>
                                    <p:anim calcmode="lin" valueType="num">
                                      <p:cBhvr>
                                        <p:cTn id="53" dur="500" fill="hold"/>
                                        <p:tgtEl>
                                          <p:spTgt spid="97"/>
                                        </p:tgtEl>
                                        <p:attrNameLst>
                                          <p:attrName>ppt_h</p:attrName>
                                        </p:attrNameLst>
                                      </p:cBhvr>
                                      <p:tavLst>
                                        <p:tav tm="0">
                                          <p:val>
                                            <p:fltVal val="0"/>
                                          </p:val>
                                        </p:tav>
                                        <p:tav tm="100000">
                                          <p:val>
                                            <p:strVal val="#ppt_h"/>
                                          </p:val>
                                        </p:tav>
                                      </p:tavLst>
                                    </p:anim>
                                    <p:animEffect transition="in" filter="fade">
                                      <p:cBhvr>
                                        <p:cTn id="54" dur="500"/>
                                        <p:tgtEl>
                                          <p:spTgt spid="97"/>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99"/>
                                        </p:tgtEl>
                                        <p:attrNameLst>
                                          <p:attrName>style.visibility</p:attrName>
                                        </p:attrNameLst>
                                      </p:cBhvr>
                                      <p:to>
                                        <p:strVal val="visible"/>
                                      </p:to>
                                    </p:set>
                                    <p:anim calcmode="lin" valueType="num">
                                      <p:cBhvr>
                                        <p:cTn id="57" dur="500" fill="hold"/>
                                        <p:tgtEl>
                                          <p:spTgt spid="99"/>
                                        </p:tgtEl>
                                        <p:attrNameLst>
                                          <p:attrName>ppt_w</p:attrName>
                                        </p:attrNameLst>
                                      </p:cBhvr>
                                      <p:tavLst>
                                        <p:tav tm="0">
                                          <p:val>
                                            <p:fltVal val="0"/>
                                          </p:val>
                                        </p:tav>
                                        <p:tav tm="100000">
                                          <p:val>
                                            <p:strVal val="#ppt_w"/>
                                          </p:val>
                                        </p:tav>
                                      </p:tavLst>
                                    </p:anim>
                                    <p:anim calcmode="lin" valueType="num">
                                      <p:cBhvr>
                                        <p:cTn id="58" dur="500" fill="hold"/>
                                        <p:tgtEl>
                                          <p:spTgt spid="99"/>
                                        </p:tgtEl>
                                        <p:attrNameLst>
                                          <p:attrName>ppt_h</p:attrName>
                                        </p:attrNameLst>
                                      </p:cBhvr>
                                      <p:tavLst>
                                        <p:tav tm="0">
                                          <p:val>
                                            <p:fltVal val="0"/>
                                          </p:val>
                                        </p:tav>
                                        <p:tav tm="100000">
                                          <p:val>
                                            <p:strVal val="#ppt_h"/>
                                          </p:val>
                                        </p:tav>
                                      </p:tavLst>
                                    </p:anim>
                                    <p:animEffect transition="in" filter="fade">
                                      <p:cBhvr>
                                        <p:cTn id="59" dur="500"/>
                                        <p:tgtEl>
                                          <p:spTgt spid="99"/>
                                        </p:tgtEl>
                                      </p:cBhvr>
                                    </p:animEffect>
                                  </p:childTnLst>
                                </p:cTn>
                              </p:par>
                            </p:childTnLst>
                          </p:cTn>
                        </p:par>
                      </p:childTnLst>
                    </p:cTn>
                  </p:par>
                  <p:par>
                    <p:cTn id="60" fill="hold">
                      <p:stCondLst>
                        <p:cond delay="indefinite"/>
                      </p:stCondLst>
                      <p:childTnLst>
                        <p:par>
                          <p:cTn id="61" fill="hold">
                            <p:stCondLst>
                              <p:cond delay="0"/>
                            </p:stCondLst>
                            <p:childTnLst>
                              <p:par>
                                <p:cTn id="62" presetID="14" presetClass="entr" presetSubtype="10" fill="hold" grpId="0" nodeType="clickEffect">
                                  <p:stCondLst>
                                    <p:cond delay="0"/>
                                  </p:stCondLst>
                                  <p:childTnLst>
                                    <p:set>
                                      <p:cBhvr>
                                        <p:cTn id="63" dur="1" fill="hold">
                                          <p:stCondLst>
                                            <p:cond delay="0"/>
                                          </p:stCondLst>
                                        </p:cTn>
                                        <p:tgtEl>
                                          <p:spTgt spid="87"/>
                                        </p:tgtEl>
                                        <p:attrNameLst>
                                          <p:attrName>style.visibility</p:attrName>
                                        </p:attrNameLst>
                                      </p:cBhvr>
                                      <p:to>
                                        <p:strVal val="visible"/>
                                      </p:to>
                                    </p:set>
                                    <p:animEffect transition="in" filter="randombar(horizontal)">
                                      <p:cBhvr>
                                        <p:cTn id="64"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animBg="1"/>
      <p:bldP spid="91" grpId="0" animBg="1"/>
      <p:bldP spid="93" grpId="0"/>
      <p:bldP spid="94" grpId="0" animBg="1"/>
      <p:bldP spid="95" grpId="0"/>
      <p:bldP spid="96" grpId="0" animBg="1"/>
      <p:bldP spid="97" grpId="0"/>
      <p:bldP spid="98" grpId="0" animBg="1"/>
      <p:bldP spid="9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Management Process</a:t>
            </a:r>
            <a:endParaRPr lang="en-US" dirty="0"/>
          </a:p>
        </p:txBody>
      </p:sp>
      <p:sp>
        <p:nvSpPr>
          <p:cNvPr id="3" name="Content Placeholder 2"/>
          <p:cNvSpPr>
            <a:spLocks noGrp="1"/>
          </p:cNvSpPr>
          <p:nvPr>
            <p:ph idx="1"/>
          </p:nvPr>
        </p:nvSpPr>
        <p:spPr/>
        <p:txBody>
          <a:bodyPr/>
          <a:lstStyle/>
          <a:p>
            <a:pPr marL="0" indent="0">
              <a:buNone/>
            </a:pPr>
            <a:r>
              <a:rPr lang="en-US" sz="2400" dirty="0" smtClean="0">
                <a:solidFill>
                  <a:schemeClr val="tx1"/>
                </a:solidFill>
              </a:rPr>
              <a:t>This </a:t>
            </a:r>
            <a:r>
              <a:rPr lang="en-US" sz="2400" dirty="0">
                <a:solidFill>
                  <a:schemeClr val="tx1"/>
                </a:solidFill>
              </a:rPr>
              <a:t>paradigm portrays the high-level process steps of the Risk Management process, which are:</a:t>
            </a:r>
          </a:p>
          <a:p>
            <a:pPr lvl="0"/>
            <a:r>
              <a:rPr lang="en-US" sz="2400" b="1" u="sng" dirty="0">
                <a:solidFill>
                  <a:schemeClr val="tx1"/>
                </a:solidFill>
              </a:rPr>
              <a:t>Step 1 – Identify: </a:t>
            </a:r>
            <a:r>
              <a:rPr lang="en-US" sz="2400" dirty="0">
                <a:solidFill>
                  <a:schemeClr val="tx1"/>
                </a:solidFill>
              </a:rPr>
              <a:t>Search and locate risks BEFORE they materialize</a:t>
            </a:r>
          </a:p>
          <a:p>
            <a:pPr lvl="0"/>
            <a:r>
              <a:rPr lang="en-US" sz="2400" b="1" u="sng" dirty="0"/>
              <a:t>Step 2 – Analyze: </a:t>
            </a:r>
            <a:r>
              <a:rPr lang="en-US" sz="2400" dirty="0">
                <a:solidFill>
                  <a:schemeClr val="tx1"/>
                </a:solidFill>
              </a:rPr>
              <a:t>Process risk data into decision-making information</a:t>
            </a:r>
          </a:p>
          <a:p>
            <a:pPr lvl="0"/>
            <a:r>
              <a:rPr lang="en-US" sz="2400" b="1" u="sng" dirty="0"/>
              <a:t>Step 3 – Evaluate Risk: </a:t>
            </a:r>
            <a:r>
              <a:rPr lang="en-US" sz="2400" dirty="0">
                <a:solidFill>
                  <a:schemeClr val="tx1"/>
                </a:solidFill>
              </a:rPr>
              <a:t>Priority Risks by 3 Attributes: Impact, Probability and Timeframe</a:t>
            </a:r>
          </a:p>
          <a:p>
            <a:pPr lvl="0"/>
            <a:r>
              <a:rPr lang="en-US" sz="2400" b="1" u="sng" dirty="0"/>
              <a:t>Step 4 – Treat Risk</a:t>
            </a:r>
          </a:p>
          <a:p>
            <a:pPr lvl="1"/>
            <a:r>
              <a:rPr lang="en-US" sz="2400" dirty="0">
                <a:solidFill>
                  <a:schemeClr val="tx1"/>
                </a:solidFill>
              </a:rPr>
              <a:t>Plan: Translate risk information into decisions and actions (mitigations)</a:t>
            </a:r>
          </a:p>
          <a:p>
            <a:pPr lvl="1"/>
            <a:r>
              <a:rPr lang="en-US" sz="2400" dirty="0">
                <a:solidFill>
                  <a:schemeClr val="tx1"/>
                </a:solidFill>
              </a:rPr>
              <a:t>Implement: Execute decisions and mitigation action plans</a:t>
            </a:r>
          </a:p>
          <a:p>
            <a:endParaRPr lang="en-US" sz="2400" dirty="0"/>
          </a:p>
        </p:txBody>
      </p:sp>
      <p:pic>
        <p:nvPicPr>
          <p:cNvPr id="4" name="Picture 59" descr="C:\Users\VOTINH\Desktop\HIT-hk2-N3\Logo HIT\HIT-B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43172"/>
            <a:ext cx="1611954" cy="120905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5" descr="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24750" y="4648200"/>
            <a:ext cx="1619250" cy="2224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260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1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Management Process</a:t>
            </a:r>
            <a:endParaRPr lang="en-US" dirty="0"/>
          </a:p>
        </p:txBody>
      </p:sp>
      <p:sp>
        <p:nvSpPr>
          <p:cNvPr id="3" name="Content Placeholder 2"/>
          <p:cNvSpPr>
            <a:spLocks noGrp="1"/>
          </p:cNvSpPr>
          <p:nvPr>
            <p:ph idx="1"/>
          </p:nvPr>
        </p:nvSpPr>
        <p:spPr>
          <a:xfrm>
            <a:off x="228600" y="1447800"/>
            <a:ext cx="8686800" cy="4525963"/>
          </a:xfrm>
        </p:spPr>
        <p:txBody>
          <a:bodyPr/>
          <a:lstStyle/>
          <a:p>
            <a:pPr marL="0" indent="0">
              <a:buNone/>
            </a:pPr>
            <a:r>
              <a:rPr lang="en-US" dirty="0">
                <a:solidFill>
                  <a:schemeClr val="tx1"/>
                </a:solidFill>
                <a:latin typeface="+mn-lt"/>
                <a:ea typeface="+mn-ea"/>
                <a:cs typeface="+mn-cs"/>
              </a:rPr>
              <a:t>Through the process, project team also </a:t>
            </a:r>
            <a:r>
              <a:rPr lang="en-US" dirty="0" smtClean="0">
                <a:solidFill>
                  <a:schemeClr val="tx1"/>
                </a:solidFill>
                <a:latin typeface="+mn-lt"/>
                <a:ea typeface="+mn-ea"/>
                <a:cs typeface="+mn-cs"/>
              </a:rPr>
              <a:t>has to</a:t>
            </a:r>
            <a:r>
              <a:rPr lang="en-US" dirty="0">
                <a:solidFill>
                  <a:schemeClr val="tx1"/>
                </a:solidFill>
                <a:latin typeface="+mn-lt"/>
                <a:ea typeface="+mn-ea"/>
                <a:cs typeface="+mn-cs"/>
              </a:rPr>
              <a:t>: </a:t>
            </a:r>
          </a:p>
          <a:p>
            <a:pPr lvl="0"/>
            <a:r>
              <a:rPr lang="en-US" dirty="0">
                <a:solidFill>
                  <a:schemeClr val="tx1"/>
                </a:solidFill>
                <a:latin typeface="+mn-lt"/>
                <a:ea typeface="+mn-ea"/>
                <a:cs typeface="+mn-cs"/>
              </a:rPr>
              <a:t>Track/Control</a:t>
            </a:r>
          </a:p>
          <a:p>
            <a:pPr lvl="1"/>
            <a:r>
              <a:rPr lang="en-US" dirty="0">
                <a:solidFill>
                  <a:schemeClr val="tx1"/>
                </a:solidFill>
                <a:latin typeface="+mn-lt"/>
              </a:rPr>
              <a:t>Monitor risk indicators and mitigation actions  </a:t>
            </a:r>
          </a:p>
          <a:p>
            <a:pPr lvl="1"/>
            <a:r>
              <a:rPr lang="en-US" dirty="0">
                <a:solidFill>
                  <a:schemeClr val="tx1"/>
                </a:solidFill>
                <a:latin typeface="+mn-lt"/>
              </a:rPr>
              <a:t>Correct for deviations from planned risk actions</a:t>
            </a:r>
          </a:p>
          <a:p>
            <a:pPr lvl="0"/>
            <a:r>
              <a:rPr lang="en-US" dirty="0">
                <a:solidFill>
                  <a:schemeClr val="tx1"/>
                </a:solidFill>
                <a:latin typeface="+mn-lt"/>
                <a:ea typeface="+mn-ea"/>
                <a:cs typeface="+mn-cs"/>
              </a:rPr>
              <a:t>Communicate: Information and feedback throughout all risk management functions and project organizations</a:t>
            </a:r>
          </a:p>
          <a:p>
            <a:endParaRPr lang="en-US" dirty="0"/>
          </a:p>
        </p:txBody>
      </p:sp>
      <p:pic>
        <p:nvPicPr>
          <p:cNvPr id="4" name="Picture 59" descr="C:\Users\VOTINH\Desktop\HIT-hk2-N3\Logo HIT\HIT-B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43172"/>
            <a:ext cx="1611954" cy="120905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5" descr="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24750" y="4648200"/>
            <a:ext cx="1619250" cy="2224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7002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1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2"/>
            <a:r>
              <a:rPr lang="en-US" dirty="0"/>
              <a:t>Risk </a:t>
            </a:r>
            <a:r>
              <a:rPr lang="en-US" dirty="0" smtClean="0"/>
              <a:t>Solution</a:t>
            </a:r>
            <a:endParaRPr lang="en-US" dirty="0"/>
          </a:p>
        </p:txBody>
      </p:sp>
      <p:sp>
        <p:nvSpPr>
          <p:cNvPr id="3" name="Content Placeholder 2"/>
          <p:cNvSpPr>
            <a:spLocks noGrp="1"/>
          </p:cNvSpPr>
          <p:nvPr>
            <p:ph idx="1"/>
          </p:nvPr>
        </p:nvSpPr>
        <p:spPr>
          <a:xfrm>
            <a:off x="533400" y="2438400"/>
            <a:ext cx="8229600" cy="1371600"/>
          </a:xfrm>
        </p:spPr>
        <p:txBody>
          <a:bodyPr/>
          <a:lstStyle/>
          <a:p>
            <a:r>
              <a:rPr lang="en-US" i="1" dirty="0">
                <a:solidFill>
                  <a:schemeClr val="tx1"/>
                </a:solidFill>
                <a:latin typeface="+mn-lt"/>
                <a:ea typeface="+mn-ea"/>
                <a:cs typeface="+mn-cs"/>
              </a:rPr>
              <a:t>Please read The Risk Mitigation Column in file Excel</a:t>
            </a:r>
            <a:endParaRPr lang="en-US" dirty="0">
              <a:solidFill>
                <a:schemeClr val="tx1"/>
              </a:solidFill>
              <a:latin typeface="+mn-lt"/>
              <a:ea typeface="+mn-ea"/>
              <a:cs typeface="+mn-cs"/>
            </a:endParaRPr>
          </a:p>
          <a:p>
            <a:endParaRPr lang="en-US" dirty="0"/>
          </a:p>
        </p:txBody>
      </p:sp>
      <p:pic>
        <p:nvPicPr>
          <p:cNvPr id="4" name="Picture 59" descr="C:\Users\VOTINH\Desktop\HIT-hk2-N3\Logo HIT\HIT-B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43172"/>
            <a:ext cx="1611954" cy="120905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5" descr="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24750" y="4648200"/>
            <a:ext cx="1619250" cy="2224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7035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1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a:t>Identify and Track </a:t>
            </a:r>
            <a:r>
              <a:rPr lang="en-US" dirty="0" smtClean="0"/>
              <a:t>Risks</a:t>
            </a:r>
            <a:endParaRPr lang="en-US" dirty="0"/>
          </a:p>
        </p:txBody>
      </p:sp>
      <p:sp>
        <p:nvSpPr>
          <p:cNvPr id="3" name="Content Placeholder 2"/>
          <p:cNvSpPr>
            <a:spLocks noGrp="1"/>
          </p:cNvSpPr>
          <p:nvPr>
            <p:ph idx="1"/>
          </p:nvPr>
        </p:nvSpPr>
        <p:spPr>
          <a:xfrm>
            <a:off x="457200" y="1752600"/>
            <a:ext cx="8229600" cy="3429000"/>
          </a:xfrm>
        </p:spPr>
        <p:txBody>
          <a:bodyPr/>
          <a:lstStyle/>
          <a:p>
            <a:r>
              <a:rPr lang="en-US" dirty="0">
                <a:solidFill>
                  <a:schemeClr val="tx1"/>
                </a:solidFill>
                <a:latin typeface="+mn-lt"/>
                <a:ea typeface="+mn-ea"/>
                <a:cs typeface="+mn-cs"/>
              </a:rPr>
              <a:t>The level of risk on a project will be tracked, monitored and reported throughout the project lifecycle. HIT team identifies and tracks risks every week through status meetings.</a:t>
            </a:r>
          </a:p>
          <a:p>
            <a:pPr marL="0" indent="0">
              <a:buNone/>
            </a:pPr>
            <a:endParaRPr lang="en-US" dirty="0"/>
          </a:p>
        </p:txBody>
      </p:sp>
      <p:pic>
        <p:nvPicPr>
          <p:cNvPr id="4" name="Picture 59" descr="C:\Users\VOTINH\Desktop\HIT-hk2-N3\Logo HIT\HIT-B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43172"/>
            <a:ext cx="1611954" cy="120905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5" descr="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24750" y="4648200"/>
            <a:ext cx="1619250" cy="2224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891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1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Picture 49" descr="arrow_metal01"/>
          <p:cNvPicPr>
            <a:picLocks noChangeAspect="1" noChangeArrowheads="1"/>
          </p:cNvPicPr>
          <p:nvPr/>
        </p:nvPicPr>
        <p:blipFill>
          <a:blip r:embed="rId2">
            <a:lum contrast="6000"/>
            <a:extLst>
              <a:ext uri="{28A0092B-C50C-407E-A947-70E740481C1C}">
                <a14:useLocalDpi xmlns:a14="http://schemas.microsoft.com/office/drawing/2010/main" val="0"/>
              </a:ext>
            </a:extLst>
          </a:blip>
          <a:srcRect/>
          <a:stretch>
            <a:fillRect/>
          </a:stretch>
        </p:blipFill>
        <p:spPr bwMode="auto">
          <a:xfrm>
            <a:off x="685800" y="2209800"/>
            <a:ext cx="2741613" cy="3657600"/>
          </a:xfrm>
          <a:prstGeom prst="rect">
            <a:avLst/>
          </a:prstGeom>
          <a:noFill/>
          <a:extLst>
            <a:ext uri="{909E8E84-426E-40DD-AFC4-6F175D3DCCD1}">
              <a14:hiddenFill xmlns:a14="http://schemas.microsoft.com/office/drawing/2010/main">
                <a:solidFill>
                  <a:srgbClr val="FFFFFF"/>
                </a:solidFill>
              </a14:hiddenFill>
            </a:ext>
          </a:extLst>
        </p:spPr>
      </p:pic>
      <p:sp>
        <p:nvSpPr>
          <p:cNvPr id="50" name="Line 4"/>
          <p:cNvSpPr>
            <a:spLocks noChangeShapeType="1"/>
          </p:cNvSpPr>
          <p:nvPr/>
        </p:nvSpPr>
        <p:spPr bwMode="black">
          <a:xfrm>
            <a:off x="2971800" y="274320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51" name="Rectangle 7"/>
          <p:cNvSpPr txBox="1">
            <a:spLocks noChangeArrowheads="1"/>
          </p:cNvSpPr>
          <p:nvPr/>
        </p:nvSpPr>
        <p:spPr bwMode="auto">
          <a:xfrm>
            <a:off x="1219200" y="228600"/>
            <a:ext cx="7391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sz="5400" b="1" dirty="0" smtClean="0">
                <a:solidFill>
                  <a:srgbClr val="C00000"/>
                </a:solidFill>
                <a:latin typeface="Arial" pitchFamily="34" charset="0"/>
                <a:cs typeface="Arial" pitchFamily="34" charset="0"/>
              </a:rPr>
              <a:t>Contents</a:t>
            </a:r>
            <a:endParaRPr lang="en-US" sz="5400" b="1" dirty="0">
              <a:solidFill>
                <a:srgbClr val="C00000"/>
              </a:solidFill>
              <a:latin typeface="Arial" pitchFamily="34" charset="0"/>
              <a:cs typeface="Arial" pitchFamily="34" charset="0"/>
            </a:endParaRPr>
          </a:p>
        </p:txBody>
      </p:sp>
      <p:sp>
        <p:nvSpPr>
          <p:cNvPr id="52" name="Rectangle 8"/>
          <p:cNvSpPr>
            <a:spLocks noChangeArrowheads="1"/>
          </p:cNvSpPr>
          <p:nvPr/>
        </p:nvSpPr>
        <p:spPr bwMode="black">
          <a:xfrm>
            <a:off x="3657600" y="2286000"/>
            <a:ext cx="35528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sz="2400" b="1" dirty="0" smtClean="0"/>
              <a:t>Purpose</a:t>
            </a:r>
            <a:endParaRPr lang="en-US" sz="2400" b="1" dirty="0"/>
          </a:p>
        </p:txBody>
      </p:sp>
      <p:sp>
        <p:nvSpPr>
          <p:cNvPr id="53" name="Line 9"/>
          <p:cNvSpPr>
            <a:spLocks noChangeShapeType="1"/>
          </p:cNvSpPr>
          <p:nvPr/>
        </p:nvSpPr>
        <p:spPr bwMode="black">
          <a:xfrm>
            <a:off x="3462338" y="342900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54" name="Rectangle 10"/>
          <p:cNvSpPr>
            <a:spLocks noChangeArrowheads="1"/>
          </p:cNvSpPr>
          <p:nvPr/>
        </p:nvSpPr>
        <p:spPr bwMode="black">
          <a:xfrm>
            <a:off x="4114800" y="2667000"/>
            <a:ext cx="43434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latinLnBrk="1"/>
            <a:r>
              <a:rPr lang="en-US" sz="2400" b="1" dirty="0"/>
              <a:t>Participants Roles </a:t>
            </a:r>
            <a:endParaRPr lang="en-US" sz="2400" b="1" dirty="0" smtClean="0"/>
          </a:p>
          <a:p>
            <a:pPr lvl="0" latinLnBrk="1"/>
            <a:r>
              <a:rPr lang="en-US" sz="2400" b="1" dirty="0" smtClean="0"/>
              <a:t>and </a:t>
            </a:r>
            <a:r>
              <a:rPr lang="en-US" sz="2400" b="1" dirty="0"/>
              <a:t>Responsibilities </a:t>
            </a:r>
            <a:endParaRPr lang="en-US" sz="2400" dirty="0"/>
          </a:p>
        </p:txBody>
      </p:sp>
      <p:sp>
        <p:nvSpPr>
          <p:cNvPr id="55" name="Line 11"/>
          <p:cNvSpPr>
            <a:spLocks noChangeShapeType="1"/>
          </p:cNvSpPr>
          <p:nvPr/>
        </p:nvSpPr>
        <p:spPr bwMode="black">
          <a:xfrm>
            <a:off x="3429000" y="4256088"/>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56" name="Rectangle 12"/>
          <p:cNvSpPr>
            <a:spLocks noChangeArrowheads="1"/>
          </p:cNvSpPr>
          <p:nvPr/>
        </p:nvSpPr>
        <p:spPr bwMode="black">
          <a:xfrm>
            <a:off x="3976190" y="3812818"/>
            <a:ext cx="516781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latinLnBrk="1"/>
            <a:r>
              <a:rPr lang="en-US" sz="2400" b="1" dirty="0"/>
              <a:t>Viking Project Risk Management</a:t>
            </a:r>
            <a:endParaRPr lang="en-US" sz="2400" dirty="0"/>
          </a:p>
        </p:txBody>
      </p:sp>
      <p:sp>
        <p:nvSpPr>
          <p:cNvPr id="57" name="Line 13"/>
          <p:cNvSpPr>
            <a:spLocks noChangeShapeType="1"/>
          </p:cNvSpPr>
          <p:nvPr/>
        </p:nvSpPr>
        <p:spPr bwMode="black">
          <a:xfrm>
            <a:off x="2971800" y="4951412"/>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58" name="Rectangle 14"/>
          <p:cNvSpPr>
            <a:spLocks noChangeArrowheads="1"/>
          </p:cNvSpPr>
          <p:nvPr/>
        </p:nvSpPr>
        <p:spPr bwMode="black">
          <a:xfrm>
            <a:off x="3624262" y="4495800"/>
            <a:ext cx="44529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latinLnBrk="1"/>
            <a:r>
              <a:rPr lang="en-US" sz="2400" b="1" dirty="0"/>
              <a:t>References</a:t>
            </a:r>
            <a:endParaRPr lang="en-US" sz="2400" dirty="0"/>
          </a:p>
        </p:txBody>
      </p:sp>
      <p:grpSp>
        <p:nvGrpSpPr>
          <p:cNvPr id="59" name="Group 94"/>
          <p:cNvGrpSpPr>
            <a:grpSpLocks/>
          </p:cNvGrpSpPr>
          <p:nvPr/>
        </p:nvGrpSpPr>
        <p:grpSpPr bwMode="auto">
          <a:xfrm>
            <a:off x="2813050" y="2351088"/>
            <a:ext cx="393700" cy="393700"/>
            <a:chOff x="2543" y="1006"/>
            <a:chExt cx="416" cy="416"/>
          </a:xfrm>
        </p:grpSpPr>
        <p:sp>
          <p:nvSpPr>
            <p:cNvPr id="60" name="Oval 52"/>
            <p:cNvSpPr>
              <a:spLocks noChangeArrowheads="1"/>
            </p:cNvSpPr>
            <p:nvPr/>
          </p:nvSpPr>
          <p:spPr bwMode="gray">
            <a:xfrm>
              <a:off x="254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61" name="Group 53"/>
            <p:cNvGrpSpPr>
              <a:grpSpLocks/>
            </p:cNvGrpSpPr>
            <p:nvPr/>
          </p:nvGrpSpPr>
          <p:grpSpPr bwMode="auto">
            <a:xfrm rot="-2288454">
              <a:off x="2578" y="1034"/>
              <a:ext cx="348" cy="356"/>
              <a:chOff x="887" y="2040"/>
              <a:chExt cx="433" cy="422"/>
            </a:xfrm>
          </p:grpSpPr>
          <p:pic>
            <p:nvPicPr>
              <p:cNvPr id="63" name="Picture 5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64" name="Oval 55"/>
              <p:cNvSpPr>
                <a:spLocks noChangeArrowheads="1"/>
              </p:cNvSpPr>
              <p:nvPr/>
            </p:nvSpPr>
            <p:spPr bwMode="gray">
              <a:xfrm>
                <a:off x="887" y="2040"/>
                <a:ext cx="433" cy="422"/>
              </a:xfrm>
              <a:prstGeom prst="ellipse">
                <a:avLst/>
              </a:prstGeom>
              <a:gradFill rotWithShape="1">
                <a:gsLst>
                  <a:gs pos="0">
                    <a:schemeClr val="accent1">
                      <a:gamma/>
                      <a:shade val="34902"/>
                      <a:invGamma/>
                      <a:alpha val="89999"/>
                    </a:schemeClr>
                  </a:gs>
                  <a:gs pos="50000">
                    <a:schemeClr val="accent1">
                      <a:alpha val="75000"/>
                    </a:schemeClr>
                  </a:gs>
                  <a:gs pos="100000">
                    <a:schemeClr val="accent1">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65" name="Picture 5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62" name="Picture 57"/>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2570"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66" name="Group 93"/>
          <p:cNvGrpSpPr>
            <a:grpSpLocks/>
          </p:cNvGrpSpPr>
          <p:nvPr/>
        </p:nvGrpSpPr>
        <p:grpSpPr bwMode="auto">
          <a:xfrm>
            <a:off x="3325813" y="3049588"/>
            <a:ext cx="393700" cy="393700"/>
            <a:chOff x="3071" y="1006"/>
            <a:chExt cx="416" cy="416"/>
          </a:xfrm>
        </p:grpSpPr>
        <p:sp>
          <p:nvSpPr>
            <p:cNvPr id="67" name="Oval 62"/>
            <p:cNvSpPr>
              <a:spLocks noChangeArrowheads="1"/>
            </p:cNvSpPr>
            <p:nvPr/>
          </p:nvSpPr>
          <p:spPr bwMode="gray">
            <a:xfrm>
              <a:off x="3071"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68" name="Group 63"/>
            <p:cNvGrpSpPr>
              <a:grpSpLocks/>
            </p:cNvGrpSpPr>
            <p:nvPr/>
          </p:nvGrpSpPr>
          <p:grpSpPr bwMode="auto">
            <a:xfrm rot="-2288454">
              <a:off x="3106" y="1034"/>
              <a:ext cx="348" cy="356"/>
              <a:chOff x="887" y="2040"/>
              <a:chExt cx="433" cy="422"/>
            </a:xfrm>
          </p:grpSpPr>
          <p:pic>
            <p:nvPicPr>
              <p:cNvPr id="70" name="Picture 6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71" name="Oval 65"/>
              <p:cNvSpPr>
                <a:spLocks noChangeArrowheads="1"/>
              </p:cNvSpPr>
              <p:nvPr/>
            </p:nvSpPr>
            <p:spPr bwMode="gray">
              <a:xfrm>
                <a:off x="887" y="2040"/>
                <a:ext cx="433" cy="422"/>
              </a:xfrm>
              <a:prstGeom prst="ellipse">
                <a:avLst/>
              </a:prstGeom>
              <a:gradFill rotWithShape="1">
                <a:gsLst>
                  <a:gs pos="0">
                    <a:schemeClr val="accent2">
                      <a:gamma/>
                      <a:shade val="34902"/>
                      <a:invGamma/>
                      <a:alpha val="89999"/>
                    </a:schemeClr>
                  </a:gs>
                  <a:gs pos="50000">
                    <a:schemeClr val="accent2">
                      <a:alpha val="75000"/>
                    </a:schemeClr>
                  </a:gs>
                  <a:gs pos="100000">
                    <a:schemeClr val="accent2">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72" name="Picture 6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69" name="Picture 86"/>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3098"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73" name="Group 92"/>
          <p:cNvGrpSpPr>
            <a:grpSpLocks/>
          </p:cNvGrpSpPr>
          <p:nvPr/>
        </p:nvGrpSpPr>
        <p:grpSpPr bwMode="auto">
          <a:xfrm>
            <a:off x="3265488" y="3873500"/>
            <a:ext cx="393700" cy="393700"/>
            <a:chOff x="3647" y="1006"/>
            <a:chExt cx="416" cy="416"/>
          </a:xfrm>
        </p:grpSpPr>
        <p:sp>
          <p:nvSpPr>
            <p:cNvPr id="74" name="Oval 67"/>
            <p:cNvSpPr>
              <a:spLocks noChangeArrowheads="1"/>
            </p:cNvSpPr>
            <p:nvPr/>
          </p:nvSpPr>
          <p:spPr bwMode="gray">
            <a:xfrm>
              <a:off x="3647"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75" name="Group 68"/>
            <p:cNvGrpSpPr>
              <a:grpSpLocks/>
            </p:cNvGrpSpPr>
            <p:nvPr/>
          </p:nvGrpSpPr>
          <p:grpSpPr bwMode="auto">
            <a:xfrm rot="-2288454">
              <a:off x="3682" y="1034"/>
              <a:ext cx="348" cy="356"/>
              <a:chOff x="887" y="2040"/>
              <a:chExt cx="433" cy="422"/>
            </a:xfrm>
          </p:grpSpPr>
          <p:pic>
            <p:nvPicPr>
              <p:cNvPr id="77" name="Picture 69"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78" name="Oval 70"/>
              <p:cNvSpPr>
                <a:spLocks noChangeArrowheads="1"/>
              </p:cNvSpPr>
              <p:nvPr/>
            </p:nvSpPr>
            <p:spPr bwMode="gray">
              <a:xfrm>
                <a:off x="887" y="2040"/>
                <a:ext cx="433" cy="422"/>
              </a:xfrm>
              <a:prstGeom prst="ellipse">
                <a:avLst/>
              </a:prstGeom>
              <a:gradFill rotWithShape="1">
                <a:gsLst>
                  <a:gs pos="0">
                    <a:schemeClr val="hlink">
                      <a:gamma/>
                      <a:shade val="34902"/>
                      <a:invGamma/>
                      <a:alpha val="89999"/>
                    </a:schemeClr>
                  </a:gs>
                  <a:gs pos="50000">
                    <a:schemeClr val="hlink">
                      <a:alpha val="75000"/>
                    </a:schemeClr>
                  </a:gs>
                  <a:gs pos="100000">
                    <a:schemeClr val="hlink">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79" name="Picture 71"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76" name="Picture 87"/>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3676"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80" name="Group 91"/>
          <p:cNvGrpSpPr>
            <a:grpSpLocks/>
          </p:cNvGrpSpPr>
          <p:nvPr/>
        </p:nvGrpSpPr>
        <p:grpSpPr bwMode="auto">
          <a:xfrm>
            <a:off x="2819400" y="4559300"/>
            <a:ext cx="393700" cy="393700"/>
            <a:chOff x="4213" y="1006"/>
            <a:chExt cx="416" cy="416"/>
          </a:xfrm>
        </p:grpSpPr>
        <p:sp>
          <p:nvSpPr>
            <p:cNvPr id="81" name="Oval 72"/>
            <p:cNvSpPr>
              <a:spLocks noChangeArrowheads="1"/>
            </p:cNvSpPr>
            <p:nvPr/>
          </p:nvSpPr>
          <p:spPr bwMode="gray">
            <a:xfrm>
              <a:off x="421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82" name="Group 73"/>
            <p:cNvGrpSpPr>
              <a:grpSpLocks/>
            </p:cNvGrpSpPr>
            <p:nvPr/>
          </p:nvGrpSpPr>
          <p:grpSpPr bwMode="auto">
            <a:xfrm rot="-2288454">
              <a:off x="4248" y="1034"/>
              <a:ext cx="348" cy="356"/>
              <a:chOff x="887" y="2040"/>
              <a:chExt cx="433" cy="422"/>
            </a:xfrm>
          </p:grpSpPr>
          <p:pic>
            <p:nvPicPr>
              <p:cNvPr id="84" name="Picture 7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85" name="Oval 75"/>
              <p:cNvSpPr>
                <a:spLocks noChangeArrowheads="1"/>
              </p:cNvSpPr>
              <p:nvPr/>
            </p:nvSpPr>
            <p:spPr bwMode="gray">
              <a:xfrm>
                <a:off x="887" y="2040"/>
                <a:ext cx="433" cy="422"/>
              </a:xfrm>
              <a:prstGeom prst="ellipse">
                <a:avLst/>
              </a:prstGeom>
              <a:gradFill rotWithShape="1">
                <a:gsLst>
                  <a:gs pos="0">
                    <a:schemeClr val="folHlink">
                      <a:gamma/>
                      <a:shade val="34902"/>
                      <a:invGamma/>
                      <a:alpha val="89999"/>
                    </a:schemeClr>
                  </a:gs>
                  <a:gs pos="50000">
                    <a:schemeClr val="folHlink">
                      <a:alpha val="75000"/>
                    </a:schemeClr>
                  </a:gs>
                  <a:gs pos="100000">
                    <a:schemeClr val="folHlink">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86" name="Picture 7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83" name="Picture 88"/>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4240"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88" name="Picture 59" descr="C:\Users\VOTINH\Desktop\HIT-hk2-N3\Logo HIT\HIT-Big.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28600" y="43172"/>
            <a:ext cx="1611954" cy="1209055"/>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5" descr="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524750" y="4648200"/>
            <a:ext cx="1619250" cy="2224088"/>
          </a:xfrm>
          <a:prstGeom prst="rect">
            <a:avLst/>
          </a:prstGeom>
          <a:noFill/>
          <a:extLst>
            <a:ext uri="{909E8E84-426E-40DD-AFC4-6F175D3DCCD1}">
              <a14:hiddenFill xmlns:a14="http://schemas.microsoft.com/office/drawing/2010/main">
                <a:solidFill>
                  <a:srgbClr val="FFFFFF"/>
                </a:solidFill>
              </a14:hiddenFill>
            </a:ext>
          </a:extLst>
        </p:spPr>
      </p:pic>
      <p:sp>
        <p:nvSpPr>
          <p:cNvPr id="43" name="Striped Right Arrow 42"/>
          <p:cNvSpPr/>
          <p:nvPr/>
        </p:nvSpPr>
        <p:spPr bwMode="auto">
          <a:xfrm rot="10800000">
            <a:off x="6953250" y="4369211"/>
            <a:ext cx="1143000" cy="507548"/>
          </a:xfrm>
          <a:prstGeom prst="stripedRightArrow">
            <a:avLst/>
          </a:prstGeom>
          <a:ln w="9525" cap="flat" cmpd="sng" algn="ctr">
            <a:solidFill>
              <a:schemeClr val="tx1">
                <a:lumMod val="95000"/>
                <a:lumOff val="5000"/>
              </a:schemeClr>
            </a:solidFill>
            <a:prstDash val="solid"/>
            <a:round/>
            <a:headEnd type="none" w="med" len="med"/>
            <a:tailEnd type="none" w="med" len="med"/>
          </a:ln>
          <a:effectLst/>
          <a:scene3d>
            <a:camera prst="perspectiveContrastingRightFacing"/>
            <a:lightRig rig="threePt" dir="t"/>
          </a:scene3d>
          <a:sp3d>
            <a:bevelT prst="slope"/>
          </a:sp3d>
        </p:spPr>
        <p:style>
          <a:lnRef idx="0">
            <a:scrgbClr r="0" g="0" b="0"/>
          </a:lnRef>
          <a:fillRef idx="1003">
            <a:schemeClr val="dk2"/>
          </a:fillRef>
          <a:effectRef idx="0">
            <a:scrgbClr r="0" g="0" b="0"/>
          </a:effectRef>
          <a:fontRef idx="major"/>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endParaRPr>
          </a:p>
        </p:txBody>
      </p:sp>
    </p:spTree>
    <p:extLst>
      <p:ext uri="{BB962C8B-B14F-4D97-AF65-F5344CB8AC3E}">
        <p14:creationId xmlns:p14="http://schemas.microsoft.com/office/powerpoint/2010/main" val="83995495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barn(inVertical)">
                                      <p:cBhvr>
                                        <p:cTn id="7" dur="10"/>
                                        <p:tgtEl>
                                          <p:spTgt spid="88"/>
                                        </p:tgtEl>
                                      </p:cBhvr>
                                    </p:animEffect>
                                  </p:childTnLst>
                                </p:cTn>
                              </p:par>
                            </p:childTnLst>
                          </p:cTn>
                        </p:par>
                        <p:par>
                          <p:cTn id="8" fill="hold">
                            <p:stCondLst>
                              <p:cond delay="10"/>
                            </p:stCondLst>
                            <p:childTnLst>
                              <p:par>
                                <p:cTn id="9" presetID="16" presetClass="entr" presetSubtype="21" fill="hold" nodeType="afterEffect">
                                  <p:stCondLst>
                                    <p:cond delay="0"/>
                                  </p:stCondLst>
                                  <p:childTnLst>
                                    <p:set>
                                      <p:cBhvr>
                                        <p:cTn id="10" dur="1" fill="hold">
                                          <p:stCondLst>
                                            <p:cond delay="0"/>
                                          </p:stCondLst>
                                        </p:cTn>
                                        <p:tgtEl>
                                          <p:spTgt spid="49"/>
                                        </p:tgtEl>
                                        <p:attrNameLst>
                                          <p:attrName>style.visibility</p:attrName>
                                        </p:attrNameLst>
                                      </p:cBhvr>
                                      <p:to>
                                        <p:strVal val="visible"/>
                                      </p:to>
                                    </p:set>
                                    <p:animEffect transition="in" filter="barn(inVertical)">
                                      <p:cBhvr>
                                        <p:cTn id="11" dur="500"/>
                                        <p:tgtEl>
                                          <p:spTgt spid="49"/>
                                        </p:tgtEl>
                                      </p:cBhvr>
                                    </p:animEffect>
                                  </p:childTnLst>
                                </p:cTn>
                              </p:par>
                              <p:par>
                                <p:cTn id="12" presetID="16" presetClass="entr" presetSubtype="21" fill="hold" nodeType="withEffect">
                                  <p:stCondLst>
                                    <p:cond delay="0"/>
                                  </p:stCondLst>
                                  <p:childTnLst>
                                    <p:set>
                                      <p:cBhvr>
                                        <p:cTn id="13" dur="1" fill="hold">
                                          <p:stCondLst>
                                            <p:cond delay="0"/>
                                          </p:stCondLst>
                                        </p:cTn>
                                        <p:tgtEl>
                                          <p:spTgt spid="59"/>
                                        </p:tgtEl>
                                        <p:attrNameLst>
                                          <p:attrName>style.visibility</p:attrName>
                                        </p:attrNameLst>
                                      </p:cBhvr>
                                      <p:to>
                                        <p:strVal val="visible"/>
                                      </p:to>
                                    </p:set>
                                    <p:animEffect transition="in" filter="barn(inVertical)">
                                      <p:cBhvr>
                                        <p:cTn id="14" dur="500"/>
                                        <p:tgtEl>
                                          <p:spTgt spid="59"/>
                                        </p:tgtEl>
                                      </p:cBhvr>
                                    </p:animEffect>
                                  </p:childTnLst>
                                </p:cTn>
                              </p:par>
                              <p:par>
                                <p:cTn id="15" presetID="16" presetClass="entr" presetSubtype="21" fill="hold" nodeType="withEffect">
                                  <p:stCondLst>
                                    <p:cond delay="0"/>
                                  </p:stCondLst>
                                  <p:childTnLst>
                                    <p:set>
                                      <p:cBhvr>
                                        <p:cTn id="16" dur="1" fill="hold">
                                          <p:stCondLst>
                                            <p:cond delay="0"/>
                                          </p:stCondLst>
                                        </p:cTn>
                                        <p:tgtEl>
                                          <p:spTgt spid="66"/>
                                        </p:tgtEl>
                                        <p:attrNameLst>
                                          <p:attrName>style.visibility</p:attrName>
                                        </p:attrNameLst>
                                      </p:cBhvr>
                                      <p:to>
                                        <p:strVal val="visible"/>
                                      </p:to>
                                    </p:set>
                                    <p:animEffect transition="in" filter="barn(inVertical)">
                                      <p:cBhvr>
                                        <p:cTn id="17" dur="500"/>
                                        <p:tgtEl>
                                          <p:spTgt spid="66"/>
                                        </p:tgtEl>
                                      </p:cBhvr>
                                    </p:animEffect>
                                  </p:childTnLst>
                                </p:cTn>
                              </p:par>
                              <p:par>
                                <p:cTn id="18" presetID="16" presetClass="entr" presetSubtype="21" fill="hold" nodeType="withEffect">
                                  <p:stCondLst>
                                    <p:cond delay="0"/>
                                  </p:stCondLst>
                                  <p:childTnLst>
                                    <p:set>
                                      <p:cBhvr>
                                        <p:cTn id="19" dur="1" fill="hold">
                                          <p:stCondLst>
                                            <p:cond delay="0"/>
                                          </p:stCondLst>
                                        </p:cTn>
                                        <p:tgtEl>
                                          <p:spTgt spid="73"/>
                                        </p:tgtEl>
                                        <p:attrNameLst>
                                          <p:attrName>style.visibility</p:attrName>
                                        </p:attrNameLst>
                                      </p:cBhvr>
                                      <p:to>
                                        <p:strVal val="visible"/>
                                      </p:to>
                                    </p:set>
                                    <p:animEffect transition="in" filter="barn(inVertical)">
                                      <p:cBhvr>
                                        <p:cTn id="20" dur="500"/>
                                        <p:tgtEl>
                                          <p:spTgt spid="73"/>
                                        </p:tgtEl>
                                      </p:cBhvr>
                                    </p:animEffect>
                                  </p:childTnLst>
                                </p:cTn>
                              </p:par>
                              <p:par>
                                <p:cTn id="21" presetID="16" presetClass="entr" presetSubtype="21" fill="hold" nodeType="withEffect">
                                  <p:stCondLst>
                                    <p:cond delay="0"/>
                                  </p:stCondLst>
                                  <p:childTnLst>
                                    <p:set>
                                      <p:cBhvr>
                                        <p:cTn id="22" dur="1" fill="hold">
                                          <p:stCondLst>
                                            <p:cond delay="0"/>
                                          </p:stCondLst>
                                        </p:cTn>
                                        <p:tgtEl>
                                          <p:spTgt spid="80"/>
                                        </p:tgtEl>
                                        <p:attrNameLst>
                                          <p:attrName>style.visibility</p:attrName>
                                        </p:attrNameLst>
                                      </p:cBhvr>
                                      <p:to>
                                        <p:strVal val="visible"/>
                                      </p:to>
                                    </p:set>
                                    <p:animEffect transition="in" filter="barn(inVertical)">
                                      <p:cBhvr>
                                        <p:cTn id="23" dur="500"/>
                                        <p:tgtEl>
                                          <p:spTgt spid="80"/>
                                        </p:tgtEl>
                                      </p:cBhvr>
                                    </p:animEffect>
                                  </p:childTnLst>
                                </p:cTn>
                              </p:par>
                              <p:par>
                                <p:cTn id="24" presetID="2" presetClass="entr" presetSubtype="4" fill="hold" grpId="0" nodeType="withEffect">
                                  <p:stCondLst>
                                    <p:cond delay="0"/>
                                  </p:stCondLst>
                                  <p:childTnLst>
                                    <p:set>
                                      <p:cBhvr>
                                        <p:cTn id="25" dur="1" fill="hold">
                                          <p:stCondLst>
                                            <p:cond delay="0"/>
                                          </p:stCondLst>
                                        </p:cTn>
                                        <p:tgtEl>
                                          <p:spTgt spid="50"/>
                                        </p:tgtEl>
                                        <p:attrNameLst>
                                          <p:attrName>style.visibility</p:attrName>
                                        </p:attrNameLst>
                                      </p:cBhvr>
                                      <p:to>
                                        <p:strVal val="visible"/>
                                      </p:to>
                                    </p:set>
                                    <p:anim calcmode="lin" valueType="num">
                                      <p:cBhvr additive="base">
                                        <p:cTn id="26" dur="500" fill="hold"/>
                                        <p:tgtEl>
                                          <p:spTgt spid="50"/>
                                        </p:tgtEl>
                                        <p:attrNameLst>
                                          <p:attrName>ppt_x</p:attrName>
                                        </p:attrNameLst>
                                      </p:cBhvr>
                                      <p:tavLst>
                                        <p:tav tm="0">
                                          <p:val>
                                            <p:strVal val="#ppt_x"/>
                                          </p:val>
                                        </p:tav>
                                        <p:tav tm="100000">
                                          <p:val>
                                            <p:strVal val="#ppt_x"/>
                                          </p:val>
                                        </p:tav>
                                      </p:tavLst>
                                    </p:anim>
                                    <p:anim calcmode="lin" valueType="num">
                                      <p:cBhvr additive="base">
                                        <p:cTn id="27" dur="500" fill="hold"/>
                                        <p:tgtEl>
                                          <p:spTgt spid="50"/>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53"/>
                                        </p:tgtEl>
                                        <p:attrNameLst>
                                          <p:attrName>style.visibility</p:attrName>
                                        </p:attrNameLst>
                                      </p:cBhvr>
                                      <p:to>
                                        <p:strVal val="visible"/>
                                      </p:to>
                                    </p:set>
                                    <p:anim calcmode="lin" valueType="num">
                                      <p:cBhvr additive="base">
                                        <p:cTn id="30" dur="500" fill="hold"/>
                                        <p:tgtEl>
                                          <p:spTgt spid="53"/>
                                        </p:tgtEl>
                                        <p:attrNameLst>
                                          <p:attrName>ppt_x</p:attrName>
                                        </p:attrNameLst>
                                      </p:cBhvr>
                                      <p:tavLst>
                                        <p:tav tm="0">
                                          <p:val>
                                            <p:strVal val="#ppt_x"/>
                                          </p:val>
                                        </p:tav>
                                        <p:tav tm="100000">
                                          <p:val>
                                            <p:strVal val="#ppt_x"/>
                                          </p:val>
                                        </p:tav>
                                      </p:tavLst>
                                    </p:anim>
                                    <p:anim calcmode="lin" valueType="num">
                                      <p:cBhvr additive="base">
                                        <p:cTn id="31" dur="500" fill="hold"/>
                                        <p:tgtEl>
                                          <p:spTgt spid="53"/>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55"/>
                                        </p:tgtEl>
                                        <p:attrNameLst>
                                          <p:attrName>style.visibility</p:attrName>
                                        </p:attrNameLst>
                                      </p:cBhvr>
                                      <p:to>
                                        <p:strVal val="visible"/>
                                      </p:to>
                                    </p:set>
                                    <p:anim calcmode="lin" valueType="num">
                                      <p:cBhvr additive="base">
                                        <p:cTn id="34" dur="500" fill="hold"/>
                                        <p:tgtEl>
                                          <p:spTgt spid="55"/>
                                        </p:tgtEl>
                                        <p:attrNameLst>
                                          <p:attrName>ppt_x</p:attrName>
                                        </p:attrNameLst>
                                      </p:cBhvr>
                                      <p:tavLst>
                                        <p:tav tm="0">
                                          <p:val>
                                            <p:strVal val="#ppt_x"/>
                                          </p:val>
                                        </p:tav>
                                        <p:tav tm="100000">
                                          <p:val>
                                            <p:strVal val="#ppt_x"/>
                                          </p:val>
                                        </p:tav>
                                      </p:tavLst>
                                    </p:anim>
                                    <p:anim calcmode="lin" valueType="num">
                                      <p:cBhvr additive="base">
                                        <p:cTn id="35" dur="500" fill="hold"/>
                                        <p:tgtEl>
                                          <p:spTgt spid="55"/>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57"/>
                                        </p:tgtEl>
                                        <p:attrNameLst>
                                          <p:attrName>style.visibility</p:attrName>
                                        </p:attrNameLst>
                                      </p:cBhvr>
                                      <p:to>
                                        <p:strVal val="visible"/>
                                      </p:to>
                                    </p:set>
                                    <p:anim calcmode="lin" valueType="num">
                                      <p:cBhvr additive="base">
                                        <p:cTn id="38" dur="500" fill="hold"/>
                                        <p:tgtEl>
                                          <p:spTgt spid="57"/>
                                        </p:tgtEl>
                                        <p:attrNameLst>
                                          <p:attrName>ppt_x</p:attrName>
                                        </p:attrNameLst>
                                      </p:cBhvr>
                                      <p:tavLst>
                                        <p:tav tm="0">
                                          <p:val>
                                            <p:strVal val="#ppt_x"/>
                                          </p:val>
                                        </p:tav>
                                        <p:tav tm="100000">
                                          <p:val>
                                            <p:strVal val="#ppt_x"/>
                                          </p:val>
                                        </p:tav>
                                      </p:tavLst>
                                    </p:anim>
                                    <p:anim calcmode="lin" valueType="num">
                                      <p:cBhvr additive="base">
                                        <p:cTn id="39" dur="500" fill="hold"/>
                                        <p:tgtEl>
                                          <p:spTgt spid="57"/>
                                        </p:tgtEl>
                                        <p:attrNameLst>
                                          <p:attrName>ppt_y</p:attrName>
                                        </p:attrNameLst>
                                      </p:cBhvr>
                                      <p:tavLst>
                                        <p:tav tm="0">
                                          <p:val>
                                            <p:strVal val="1+#ppt_h/2"/>
                                          </p:val>
                                        </p:tav>
                                        <p:tav tm="100000">
                                          <p:val>
                                            <p:strVal val="#ppt_y"/>
                                          </p:val>
                                        </p:tav>
                                      </p:tavLst>
                                    </p:anim>
                                  </p:childTnLst>
                                </p:cTn>
                              </p:par>
                              <p:par>
                                <p:cTn id="40" presetID="53" presetClass="entr" presetSubtype="16" fill="hold" grpId="0" nodeType="withEffect">
                                  <p:stCondLst>
                                    <p:cond delay="0"/>
                                  </p:stCondLst>
                                  <p:childTnLst>
                                    <p:set>
                                      <p:cBhvr>
                                        <p:cTn id="41" dur="1" fill="hold">
                                          <p:stCondLst>
                                            <p:cond delay="0"/>
                                          </p:stCondLst>
                                        </p:cTn>
                                        <p:tgtEl>
                                          <p:spTgt spid="52"/>
                                        </p:tgtEl>
                                        <p:attrNameLst>
                                          <p:attrName>style.visibility</p:attrName>
                                        </p:attrNameLst>
                                      </p:cBhvr>
                                      <p:to>
                                        <p:strVal val="visible"/>
                                      </p:to>
                                    </p:set>
                                    <p:anim calcmode="lin" valueType="num">
                                      <p:cBhvr>
                                        <p:cTn id="42" dur="500" fill="hold"/>
                                        <p:tgtEl>
                                          <p:spTgt spid="52"/>
                                        </p:tgtEl>
                                        <p:attrNameLst>
                                          <p:attrName>ppt_w</p:attrName>
                                        </p:attrNameLst>
                                      </p:cBhvr>
                                      <p:tavLst>
                                        <p:tav tm="0">
                                          <p:val>
                                            <p:fltVal val="0"/>
                                          </p:val>
                                        </p:tav>
                                        <p:tav tm="100000">
                                          <p:val>
                                            <p:strVal val="#ppt_w"/>
                                          </p:val>
                                        </p:tav>
                                      </p:tavLst>
                                    </p:anim>
                                    <p:anim calcmode="lin" valueType="num">
                                      <p:cBhvr>
                                        <p:cTn id="43" dur="500" fill="hold"/>
                                        <p:tgtEl>
                                          <p:spTgt spid="52"/>
                                        </p:tgtEl>
                                        <p:attrNameLst>
                                          <p:attrName>ppt_h</p:attrName>
                                        </p:attrNameLst>
                                      </p:cBhvr>
                                      <p:tavLst>
                                        <p:tav tm="0">
                                          <p:val>
                                            <p:fltVal val="0"/>
                                          </p:val>
                                        </p:tav>
                                        <p:tav tm="100000">
                                          <p:val>
                                            <p:strVal val="#ppt_h"/>
                                          </p:val>
                                        </p:tav>
                                      </p:tavLst>
                                    </p:anim>
                                    <p:animEffect transition="in" filter="fade">
                                      <p:cBhvr>
                                        <p:cTn id="44" dur="500"/>
                                        <p:tgtEl>
                                          <p:spTgt spid="52"/>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54"/>
                                        </p:tgtEl>
                                        <p:attrNameLst>
                                          <p:attrName>style.visibility</p:attrName>
                                        </p:attrNameLst>
                                      </p:cBhvr>
                                      <p:to>
                                        <p:strVal val="visible"/>
                                      </p:to>
                                    </p:set>
                                    <p:anim calcmode="lin" valueType="num">
                                      <p:cBhvr>
                                        <p:cTn id="47" dur="500" fill="hold"/>
                                        <p:tgtEl>
                                          <p:spTgt spid="54"/>
                                        </p:tgtEl>
                                        <p:attrNameLst>
                                          <p:attrName>ppt_w</p:attrName>
                                        </p:attrNameLst>
                                      </p:cBhvr>
                                      <p:tavLst>
                                        <p:tav tm="0">
                                          <p:val>
                                            <p:fltVal val="0"/>
                                          </p:val>
                                        </p:tav>
                                        <p:tav tm="100000">
                                          <p:val>
                                            <p:strVal val="#ppt_w"/>
                                          </p:val>
                                        </p:tav>
                                      </p:tavLst>
                                    </p:anim>
                                    <p:anim calcmode="lin" valueType="num">
                                      <p:cBhvr>
                                        <p:cTn id="48" dur="500" fill="hold"/>
                                        <p:tgtEl>
                                          <p:spTgt spid="54"/>
                                        </p:tgtEl>
                                        <p:attrNameLst>
                                          <p:attrName>ppt_h</p:attrName>
                                        </p:attrNameLst>
                                      </p:cBhvr>
                                      <p:tavLst>
                                        <p:tav tm="0">
                                          <p:val>
                                            <p:fltVal val="0"/>
                                          </p:val>
                                        </p:tav>
                                        <p:tav tm="100000">
                                          <p:val>
                                            <p:strVal val="#ppt_h"/>
                                          </p:val>
                                        </p:tav>
                                      </p:tavLst>
                                    </p:anim>
                                    <p:animEffect transition="in" filter="fade">
                                      <p:cBhvr>
                                        <p:cTn id="49" dur="500"/>
                                        <p:tgtEl>
                                          <p:spTgt spid="54"/>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56"/>
                                        </p:tgtEl>
                                        <p:attrNameLst>
                                          <p:attrName>style.visibility</p:attrName>
                                        </p:attrNameLst>
                                      </p:cBhvr>
                                      <p:to>
                                        <p:strVal val="visible"/>
                                      </p:to>
                                    </p:set>
                                    <p:anim calcmode="lin" valueType="num">
                                      <p:cBhvr>
                                        <p:cTn id="52" dur="500" fill="hold"/>
                                        <p:tgtEl>
                                          <p:spTgt spid="56"/>
                                        </p:tgtEl>
                                        <p:attrNameLst>
                                          <p:attrName>ppt_w</p:attrName>
                                        </p:attrNameLst>
                                      </p:cBhvr>
                                      <p:tavLst>
                                        <p:tav tm="0">
                                          <p:val>
                                            <p:fltVal val="0"/>
                                          </p:val>
                                        </p:tav>
                                        <p:tav tm="100000">
                                          <p:val>
                                            <p:strVal val="#ppt_w"/>
                                          </p:val>
                                        </p:tav>
                                      </p:tavLst>
                                    </p:anim>
                                    <p:anim calcmode="lin" valueType="num">
                                      <p:cBhvr>
                                        <p:cTn id="53" dur="500" fill="hold"/>
                                        <p:tgtEl>
                                          <p:spTgt spid="56"/>
                                        </p:tgtEl>
                                        <p:attrNameLst>
                                          <p:attrName>ppt_h</p:attrName>
                                        </p:attrNameLst>
                                      </p:cBhvr>
                                      <p:tavLst>
                                        <p:tav tm="0">
                                          <p:val>
                                            <p:fltVal val="0"/>
                                          </p:val>
                                        </p:tav>
                                        <p:tav tm="100000">
                                          <p:val>
                                            <p:strVal val="#ppt_h"/>
                                          </p:val>
                                        </p:tav>
                                      </p:tavLst>
                                    </p:anim>
                                    <p:animEffect transition="in" filter="fade">
                                      <p:cBhvr>
                                        <p:cTn id="54" dur="500"/>
                                        <p:tgtEl>
                                          <p:spTgt spid="56"/>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58"/>
                                        </p:tgtEl>
                                        <p:attrNameLst>
                                          <p:attrName>style.visibility</p:attrName>
                                        </p:attrNameLst>
                                      </p:cBhvr>
                                      <p:to>
                                        <p:strVal val="visible"/>
                                      </p:to>
                                    </p:set>
                                    <p:anim calcmode="lin" valueType="num">
                                      <p:cBhvr>
                                        <p:cTn id="57" dur="500" fill="hold"/>
                                        <p:tgtEl>
                                          <p:spTgt spid="58"/>
                                        </p:tgtEl>
                                        <p:attrNameLst>
                                          <p:attrName>ppt_w</p:attrName>
                                        </p:attrNameLst>
                                      </p:cBhvr>
                                      <p:tavLst>
                                        <p:tav tm="0">
                                          <p:val>
                                            <p:fltVal val="0"/>
                                          </p:val>
                                        </p:tav>
                                        <p:tav tm="100000">
                                          <p:val>
                                            <p:strVal val="#ppt_w"/>
                                          </p:val>
                                        </p:tav>
                                      </p:tavLst>
                                    </p:anim>
                                    <p:anim calcmode="lin" valueType="num">
                                      <p:cBhvr>
                                        <p:cTn id="58" dur="500" fill="hold"/>
                                        <p:tgtEl>
                                          <p:spTgt spid="58"/>
                                        </p:tgtEl>
                                        <p:attrNameLst>
                                          <p:attrName>ppt_h</p:attrName>
                                        </p:attrNameLst>
                                      </p:cBhvr>
                                      <p:tavLst>
                                        <p:tav tm="0">
                                          <p:val>
                                            <p:fltVal val="0"/>
                                          </p:val>
                                        </p:tav>
                                        <p:tav tm="100000">
                                          <p:val>
                                            <p:strVal val="#ppt_h"/>
                                          </p:val>
                                        </p:tav>
                                      </p:tavLst>
                                    </p:anim>
                                    <p:animEffect transition="in" filter="fade">
                                      <p:cBhvr>
                                        <p:cTn id="59" dur="500"/>
                                        <p:tgtEl>
                                          <p:spTgt spid="58"/>
                                        </p:tgtEl>
                                      </p:cBhvr>
                                    </p:animEffect>
                                  </p:childTnLst>
                                </p:cTn>
                              </p:par>
                              <p:par>
                                <p:cTn id="60" presetID="14" presetClass="entr" presetSubtype="10" fill="hold" grpId="0" nodeType="withEffect">
                                  <p:stCondLst>
                                    <p:cond delay="0"/>
                                  </p:stCondLst>
                                  <p:childTnLst>
                                    <p:set>
                                      <p:cBhvr>
                                        <p:cTn id="61" dur="1" fill="hold">
                                          <p:stCondLst>
                                            <p:cond delay="0"/>
                                          </p:stCondLst>
                                        </p:cTn>
                                        <p:tgtEl>
                                          <p:spTgt spid="43"/>
                                        </p:tgtEl>
                                        <p:attrNameLst>
                                          <p:attrName>style.visibility</p:attrName>
                                        </p:attrNameLst>
                                      </p:cBhvr>
                                      <p:to>
                                        <p:strVal val="visible"/>
                                      </p:to>
                                    </p:set>
                                    <p:animEffect transition="in" filter="randombar(horizontal)">
                                      <p:cBhvr>
                                        <p:cTn id="6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2" grpId="0"/>
      <p:bldP spid="53" grpId="0" animBg="1"/>
      <p:bldP spid="54" grpId="0"/>
      <p:bldP spid="55" grpId="0" animBg="1"/>
      <p:bldP spid="56" grpId="0"/>
      <p:bldP spid="57" grpId="0" animBg="1"/>
      <p:bldP spid="58" grpId="0"/>
      <p:bldP spid="4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References</a:t>
            </a:r>
            <a:endParaRPr lang="en-US" dirty="0"/>
          </a:p>
        </p:txBody>
      </p:sp>
      <p:sp>
        <p:nvSpPr>
          <p:cNvPr id="3" name="Content Placeholder 2"/>
          <p:cNvSpPr>
            <a:spLocks noGrp="1"/>
          </p:cNvSpPr>
          <p:nvPr>
            <p:ph idx="1"/>
          </p:nvPr>
        </p:nvSpPr>
        <p:spPr/>
        <p:txBody>
          <a:bodyPr/>
          <a:lstStyle/>
          <a:p>
            <a:r>
              <a:rPr lang="en-US" dirty="0">
                <a:solidFill>
                  <a:schemeClr val="tx1"/>
                </a:solidFill>
                <a:latin typeface="+mn-lt"/>
                <a:ea typeface="+mn-ea"/>
                <a:cs typeface="+mn-cs"/>
              </a:rPr>
              <a:t>A.J. </a:t>
            </a:r>
            <a:r>
              <a:rPr lang="en-US" dirty="0" err="1">
                <a:solidFill>
                  <a:schemeClr val="tx1"/>
                </a:solidFill>
                <a:latin typeface="+mn-lt"/>
                <a:ea typeface="+mn-ea"/>
                <a:cs typeface="+mn-cs"/>
              </a:rPr>
              <a:t>Dorofee</a:t>
            </a:r>
            <a:r>
              <a:rPr lang="en-US" dirty="0">
                <a:solidFill>
                  <a:schemeClr val="tx1"/>
                </a:solidFill>
                <a:latin typeface="+mn-lt"/>
                <a:ea typeface="+mn-ea"/>
                <a:cs typeface="+mn-cs"/>
              </a:rPr>
              <a:t>, J.A. Walker, C.J. </a:t>
            </a:r>
            <a:r>
              <a:rPr lang="en-US" dirty="0" err="1">
                <a:solidFill>
                  <a:schemeClr val="tx1"/>
                </a:solidFill>
                <a:latin typeface="+mn-lt"/>
                <a:ea typeface="+mn-ea"/>
                <a:cs typeface="+mn-cs"/>
              </a:rPr>
              <a:t>Alberts</a:t>
            </a:r>
            <a:r>
              <a:rPr lang="en-US" dirty="0">
                <a:solidFill>
                  <a:schemeClr val="tx1"/>
                </a:solidFill>
                <a:latin typeface="+mn-lt"/>
                <a:ea typeface="+mn-ea"/>
                <a:cs typeface="+mn-cs"/>
              </a:rPr>
              <a:t>, R.P. </a:t>
            </a:r>
            <a:r>
              <a:rPr lang="en-US" dirty="0" err="1">
                <a:solidFill>
                  <a:schemeClr val="tx1"/>
                </a:solidFill>
                <a:latin typeface="+mn-lt"/>
                <a:ea typeface="+mn-ea"/>
                <a:cs typeface="+mn-cs"/>
              </a:rPr>
              <a:t>Higuera</a:t>
            </a:r>
            <a:r>
              <a:rPr lang="en-US" dirty="0">
                <a:solidFill>
                  <a:schemeClr val="tx1"/>
                </a:solidFill>
                <a:latin typeface="+mn-lt"/>
                <a:ea typeface="+mn-ea"/>
                <a:cs typeface="+mn-cs"/>
              </a:rPr>
              <a:t>, R.L Murphy, and R.C Williams, </a:t>
            </a:r>
            <a:r>
              <a:rPr lang="en-US" u="sng" dirty="0" smtClean="0">
                <a:solidFill>
                  <a:schemeClr val="tx1"/>
                </a:solidFill>
                <a:latin typeface="+mn-lt"/>
                <a:ea typeface="+mn-ea"/>
                <a:cs typeface="+mn-cs"/>
              </a:rPr>
              <a:t>Continuous </a:t>
            </a:r>
            <a:r>
              <a:rPr lang="en-US" u="sng" dirty="0">
                <a:solidFill>
                  <a:schemeClr val="tx1"/>
                </a:solidFill>
                <a:latin typeface="+mn-lt"/>
                <a:ea typeface="+mn-ea"/>
                <a:cs typeface="+mn-cs"/>
              </a:rPr>
              <a:t>Risk Management Guidebook</a:t>
            </a:r>
            <a:r>
              <a:rPr lang="en-US" dirty="0">
                <a:solidFill>
                  <a:schemeClr val="tx1"/>
                </a:solidFill>
                <a:latin typeface="+mn-lt"/>
                <a:ea typeface="+mn-ea"/>
                <a:cs typeface="+mn-cs"/>
              </a:rPr>
              <a:t>, Software Engineering Institute, 1996.</a:t>
            </a:r>
          </a:p>
          <a:p>
            <a:r>
              <a:rPr lang="en-US" dirty="0">
                <a:solidFill>
                  <a:schemeClr val="tx1"/>
                </a:solidFill>
                <a:latin typeface="+mn-lt"/>
                <a:ea typeface="+mn-ea"/>
                <a:cs typeface="+mn-cs"/>
              </a:rPr>
              <a:t>PMBOK Guide, 3rd Edition, Section 11 - Project Risk Management </a:t>
            </a:r>
          </a:p>
          <a:p>
            <a:r>
              <a:rPr lang="en-US" dirty="0">
                <a:solidFill>
                  <a:schemeClr val="tx1"/>
                </a:solidFill>
                <a:latin typeface="+mn-lt"/>
                <a:ea typeface="+mn-ea"/>
                <a:cs typeface="+mn-cs"/>
              </a:rPr>
              <a:t>IEEE Standard 1012-1998: IEEE Standard for Software Verification and Validation</a:t>
            </a:r>
          </a:p>
          <a:p>
            <a:endParaRPr lang="en-US" dirty="0"/>
          </a:p>
        </p:txBody>
      </p:sp>
      <p:pic>
        <p:nvPicPr>
          <p:cNvPr id="4" name="Picture 59" descr="C:\Users\VOTINH\Desktop\HIT-hk2-N3\Logo HIT\HIT-B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43172"/>
            <a:ext cx="1611954" cy="120905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5" descr="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24750" y="4648200"/>
            <a:ext cx="1619250" cy="2224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6197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1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WordArt 2"/>
          <p:cNvSpPr>
            <a:spLocks noChangeArrowheads="1" noChangeShapeType="1" noTextEdit="1"/>
          </p:cNvSpPr>
          <p:nvPr/>
        </p:nvSpPr>
        <p:spPr bwMode="gray">
          <a:xfrm>
            <a:off x="1676400" y="4876800"/>
            <a:ext cx="7315200" cy="1371600"/>
          </a:xfrm>
          <a:prstGeom prst="rect">
            <a:avLst/>
          </a:prstGeom>
          <a:scene3d>
            <a:camera prst="perspectiveContrastingRightFacing"/>
            <a:lightRig rig="threePt" dir="t"/>
          </a:scene3d>
        </p:spPr>
        <p:style>
          <a:lnRef idx="0">
            <a:scrgbClr r="0" g="0" b="0"/>
          </a:lnRef>
          <a:fillRef idx="1002">
            <a:schemeClr val="dk2"/>
          </a:fillRef>
          <a:effectRef idx="0">
            <a:scrgbClr r="0" g="0" b="0"/>
          </a:effectRef>
          <a:fontRef idx="major"/>
        </p:style>
        <p:txBody>
          <a:bodyPr wrap="none" fromWordArt="1">
            <a:prstTxWarp prst="textPlain">
              <a:avLst>
                <a:gd name="adj" fmla="val 50000"/>
              </a:avLst>
            </a:prstTxWarp>
          </a:bodyPr>
          <a:lstStyle/>
          <a:p>
            <a:pPr algn="ctr"/>
            <a:r>
              <a:rPr lang="en-US" sz="3600" kern="1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latin typeface="Arial Black" pitchFamily="34" charset="0"/>
                <a:ea typeface="Verdana"/>
                <a:cs typeface="Verdana"/>
              </a:rPr>
              <a:t>Thanks </a:t>
            </a:r>
          </a:p>
          <a:p>
            <a:pPr algn="ctr"/>
            <a:r>
              <a:rPr lang="en-US" sz="3600" kern="1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latin typeface="Arial Black" pitchFamily="34" charset="0"/>
                <a:ea typeface="Verdana"/>
                <a:cs typeface="Verdana"/>
              </a:rPr>
              <a:t>for your listening!</a:t>
            </a:r>
            <a:endParaRPr lang="en-US" sz="3600" kern="1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latin typeface="Arial Black" pitchFamily="34" charset="0"/>
              <a:ea typeface="Verdana"/>
              <a:cs typeface="Verdana"/>
            </a:endParaRPr>
          </a:p>
        </p:txBody>
      </p:sp>
      <p:pic>
        <p:nvPicPr>
          <p:cNvPr id="8" name="Picture 59" descr="C:\Users\VOTINH\Desktop\HIT-hk2-N3\Logo HIT\HIT-B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72200" y="6927"/>
            <a:ext cx="3657600" cy="27221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par>
                          <p:cTn id="8" fill="hold">
                            <p:stCondLst>
                              <p:cond delay="500"/>
                            </p:stCondLst>
                            <p:childTnLst>
                              <p:par>
                                <p:cTn id="9" presetID="21" presetClass="entr" presetSubtype="4"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heel(4)">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Purpose</a:t>
            </a:r>
          </a:p>
        </p:txBody>
      </p:sp>
      <p:sp>
        <p:nvSpPr>
          <p:cNvPr id="3" name="Content Placeholder 2"/>
          <p:cNvSpPr>
            <a:spLocks noGrp="1"/>
          </p:cNvSpPr>
          <p:nvPr>
            <p:ph idx="1"/>
          </p:nvPr>
        </p:nvSpPr>
        <p:spPr/>
        <p:txBody>
          <a:bodyPr/>
          <a:lstStyle/>
          <a:p>
            <a:r>
              <a:rPr lang="en-US" sz="2600" dirty="0" smtClean="0">
                <a:latin typeface="Arial" pitchFamily="34" charset="0"/>
                <a:cs typeface="Arial" pitchFamily="34" charset="0"/>
              </a:rPr>
              <a:t>The purpose of this document is to keep track of the risks that have been identified and prioritized by HIT. Since the HIT team is taking a risk driven approach to the project, the list of these risks that will be used as a guide to strategy and planning. </a:t>
            </a:r>
          </a:p>
          <a:p>
            <a:r>
              <a:rPr lang="en-US" sz="2600" dirty="0" smtClean="0">
                <a:latin typeface="Arial" pitchFamily="34" charset="0"/>
                <a:cs typeface="Arial" pitchFamily="34" charset="0"/>
              </a:rPr>
              <a:t>The Risk Management Plan is created by the project manager in the Planning Phase of the RUP Process and is monitored and updated throughout the project.  This document also defines the risk management roles and responsibilities of the </a:t>
            </a:r>
          </a:p>
          <a:p>
            <a:pPr marL="0" indent="0">
              <a:buNone/>
            </a:pPr>
            <a:r>
              <a:rPr lang="en-US" sz="2600" dirty="0">
                <a:latin typeface="Arial" pitchFamily="34" charset="0"/>
                <a:cs typeface="Arial" pitchFamily="34" charset="0"/>
              </a:rPr>
              <a:t> </a:t>
            </a:r>
            <a:r>
              <a:rPr lang="en-US" sz="2600" dirty="0" smtClean="0">
                <a:latin typeface="Arial" pitchFamily="34" charset="0"/>
                <a:cs typeface="Arial" pitchFamily="34" charset="0"/>
              </a:rPr>
              <a:t>   </a:t>
            </a:r>
            <a:r>
              <a:rPr lang="en-US" sz="2600" dirty="0" smtClean="0">
                <a:latin typeface="Arial" pitchFamily="34" charset="0"/>
                <a:cs typeface="Arial" pitchFamily="34" charset="0"/>
              </a:rPr>
              <a:t>HIT Team.</a:t>
            </a:r>
          </a:p>
          <a:p>
            <a:pPr algn="just"/>
            <a:endParaRPr lang="fr-FR" sz="2600" dirty="0" smtClean="0">
              <a:latin typeface="Arial" pitchFamily="34" charset="0"/>
              <a:cs typeface="Arial" pitchFamily="34" charset="0"/>
            </a:endParaRPr>
          </a:p>
          <a:p>
            <a:endParaRPr lang="en-US" sz="2600" dirty="0"/>
          </a:p>
        </p:txBody>
      </p:sp>
      <p:pic>
        <p:nvPicPr>
          <p:cNvPr id="4" name="Picture 59" descr="C:\Users\VOTINH\Desktop\HIT-hk2-N3\Logo HIT\HIT-B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43172"/>
            <a:ext cx="1611954" cy="120905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5" descr="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24750" y="4648200"/>
            <a:ext cx="1619250" cy="2224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3901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1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a:t>Document </a:t>
            </a:r>
            <a:r>
              <a:rPr lang="en-US" dirty="0" smtClean="0"/>
              <a:t>Maintenance</a:t>
            </a:r>
            <a:endParaRPr lang="en-US" dirty="0"/>
          </a:p>
        </p:txBody>
      </p:sp>
      <p:sp>
        <p:nvSpPr>
          <p:cNvPr id="3" name="Content Placeholder 2"/>
          <p:cNvSpPr>
            <a:spLocks noGrp="1"/>
          </p:cNvSpPr>
          <p:nvPr>
            <p:ph idx="1"/>
          </p:nvPr>
        </p:nvSpPr>
        <p:spPr/>
        <p:txBody>
          <a:bodyPr/>
          <a:lstStyle/>
          <a:p>
            <a:r>
              <a:rPr lang="en-US" sz="2600" dirty="0">
                <a:solidFill>
                  <a:schemeClr val="tx1"/>
                </a:solidFill>
              </a:rPr>
              <a:t>This document will be reviewed annually and updated as needed, as the project proceeds through each phase of the system development life cycle</a:t>
            </a:r>
            <a:r>
              <a:rPr lang="en-US" sz="2600" dirty="0" smtClean="0">
                <a:solidFill>
                  <a:schemeClr val="tx1"/>
                </a:solidFill>
              </a:rPr>
              <a:t>.</a:t>
            </a:r>
          </a:p>
          <a:p>
            <a:endParaRPr lang="en-US" sz="2600" dirty="0">
              <a:solidFill>
                <a:schemeClr val="tx1"/>
              </a:solidFill>
            </a:endParaRPr>
          </a:p>
          <a:p>
            <a:r>
              <a:rPr lang="en-US" sz="2600" dirty="0">
                <a:solidFill>
                  <a:schemeClr val="tx1"/>
                </a:solidFill>
              </a:rPr>
              <a:t>This document contains a revision history log. When changes occur, the document’s revision history log will reflect an updated version number as well as the date, the owner making the change, and change description will be recorded in the revision </a:t>
            </a:r>
            <a:endParaRPr lang="en-US" sz="2600" dirty="0" smtClean="0">
              <a:solidFill>
                <a:schemeClr val="tx1"/>
              </a:solidFill>
            </a:endParaRPr>
          </a:p>
          <a:p>
            <a:pPr marL="0" indent="0">
              <a:buNone/>
            </a:pPr>
            <a:r>
              <a:rPr lang="en-US" sz="2600" dirty="0"/>
              <a:t> </a:t>
            </a:r>
            <a:r>
              <a:rPr lang="en-US" sz="2600" dirty="0" smtClean="0"/>
              <a:t>   </a:t>
            </a:r>
            <a:r>
              <a:rPr lang="en-US" sz="2600" dirty="0" smtClean="0">
                <a:solidFill>
                  <a:schemeClr val="tx1"/>
                </a:solidFill>
              </a:rPr>
              <a:t>history </a:t>
            </a:r>
            <a:r>
              <a:rPr lang="en-US" sz="2600" dirty="0">
                <a:solidFill>
                  <a:schemeClr val="tx1"/>
                </a:solidFill>
              </a:rPr>
              <a:t>log of the document</a:t>
            </a:r>
            <a:endParaRPr lang="en-US" sz="2600" dirty="0"/>
          </a:p>
        </p:txBody>
      </p:sp>
      <p:pic>
        <p:nvPicPr>
          <p:cNvPr id="4" name="Picture 59" descr="C:\Users\VOTINH\Desktop\HIT-hk2-N3\Logo HIT\HIT-B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43172"/>
            <a:ext cx="1611954" cy="120905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5" descr="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24750" y="4648200"/>
            <a:ext cx="1619250" cy="2224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0057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1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Picture 49" descr="arrow_metal01"/>
          <p:cNvPicPr>
            <a:picLocks noChangeAspect="1" noChangeArrowheads="1"/>
          </p:cNvPicPr>
          <p:nvPr/>
        </p:nvPicPr>
        <p:blipFill>
          <a:blip r:embed="rId2">
            <a:lum contrast="6000"/>
            <a:extLst>
              <a:ext uri="{28A0092B-C50C-407E-A947-70E740481C1C}">
                <a14:useLocalDpi xmlns:a14="http://schemas.microsoft.com/office/drawing/2010/main" val="0"/>
              </a:ext>
            </a:extLst>
          </a:blip>
          <a:srcRect/>
          <a:stretch>
            <a:fillRect/>
          </a:stretch>
        </p:blipFill>
        <p:spPr bwMode="auto">
          <a:xfrm>
            <a:off x="685800" y="2209800"/>
            <a:ext cx="2741613" cy="3657600"/>
          </a:xfrm>
          <a:prstGeom prst="rect">
            <a:avLst/>
          </a:prstGeom>
          <a:noFill/>
          <a:extLst>
            <a:ext uri="{909E8E84-426E-40DD-AFC4-6F175D3DCCD1}">
              <a14:hiddenFill xmlns:a14="http://schemas.microsoft.com/office/drawing/2010/main">
                <a:solidFill>
                  <a:srgbClr val="FFFFFF"/>
                </a:solidFill>
              </a14:hiddenFill>
            </a:ext>
          </a:extLst>
        </p:spPr>
      </p:pic>
      <p:sp>
        <p:nvSpPr>
          <p:cNvPr id="50" name="Line 4"/>
          <p:cNvSpPr>
            <a:spLocks noChangeShapeType="1"/>
          </p:cNvSpPr>
          <p:nvPr/>
        </p:nvSpPr>
        <p:spPr bwMode="black">
          <a:xfrm>
            <a:off x="2971800" y="274320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51" name="Rectangle 7"/>
          <p:cNvSpPr txBox="1">
            <a:spLocks noChangeArrowheads="1"/>
          </p:cNvSpPr>
          <p:nvPr/>
        </p:nvSpPr>
        <p:spPr bwMode="auto">
          <a:xfrm>
            <a:off x="1219200" y="228600"/>
            <a:ext cx="7391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sz="5400" b="1" dirty="0" smtClean="0">
                <a:solidFill>
                  <a:srgbClr val="C00000"/>
                </a:solidFill>
                <a:latin typeface="Arial" pitchFamily="34" charset="0"/>
                <a:cs typeface="Arial" pitchFamily="34" charset="0"/>
              </a:rPr>
              <a:t>Contents</a:t>
            </a:r>
            <a:endParaRPr lang="en-US" sz="5400" b="1" dirty="0">
              <a:solidFill>
                <a:srgbClr val="C00000"/>
              </a:solidFill>
              <a:latin typeface="Arial" pitchFamily="34" charset="0"/>
              <a:cs typeface="Arial" pitchFamily="34" charset="0"/>
            </a:endParaRPr>
          </a:p>
        </p:txBody>
      </p:sp>
      <p:sp>
        <p:nvSpPr>
          <p:cNvPr id="52" name="Rectangle 8"/>
          <p:cNvSpPr>
            <a:spLocks noChangeArrowheads="1"/>
          </p:cNvSpPr>
          <p:nvPr/>
        </p:nvSpPr>
        <p:spPr bwMode="black">
          <a:xfrm>
            <a:off x="3657600" y="2286000"/>
            <a:ext cx="35528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sz="2400" b="1" dirty="0" smtClean="0"/>
              <a:t>Purpose</a:t>
            </a:r>
            <a:endParaRPr lang="en-US" sz="2400" b="1" dirty="0"/>
          </a:p>
        </p:txBody>
      </p:sp>
      <p:sp>
        <p:nvSpPr>
          <p:cNvPr id="53" name="Line 9"/>
          <p:cNvSpPr>
            <a:spLocks noChangeShapeType="1"/>
          </p:cNvSpPr>
          <p:nvPr/>
        </p:nvSpPr>
        <p:spPr bwMode="black">
          <a:xfrm>
            <a:off x="3462338" y="342900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54" name="Rectangle 10"/>
          <p:cNvSpPr>
            <a:spLocks noChangeArrowheads="1"/>
          </p:cNvSpPr>
          <p:nvPr/>
        </p:nvSpPr>
        <p:spPr bwMode="black">
          <a:xfrm>
            <a:off x="4114800" y="2667000"/>
            <a:ext cx="43434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latinLnBrk="1"/>
            <a:r>
              <a:rPr lang="en-US" sz="2400" b="1" dirty="0"/>
              <a:t>Participants Roles </a:t>
            </a:r>
            <a:endParaRPr lang="en-US" sz="2400" b="1" dirty="0" smtClean="0"/>
          </a:p>
          <a:p>
            <a:pPr lvl="0" latinLnBrk="1"/>
            <a:r>
              <a:rPr lang="en-US" sz="2400" b="1" dirty="0" smtClean="0"/>
              <a:t>and </a:t>
            </a:r>
            <a:r>
              <a:rPr lang="en-US" sz="2400" b="1" dirty="0"/>
              <a:t>Responsibilities </a:t>
            </a:r>
            <a:endParaRPr lang="en-US" sz="2400" dirty="0"/>
          </a:p>
        </p:txBody>
      </p:sp>
      <p:sp>
        <p:nvSpPr>
          <p:cNvPr id="55" name="Line 11"/>
          <p:cNvSpPr>
            <a:spLocks noChangeShapeType="1"/>
          </p:cNvSpPr>
          <p:nvPr/>
        </p:nvSpPr>
        <p:spPr bwMode="black">
          <a:xfrm>
            <a:off x="3429000" y="4256088"/>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56" name="Rectangle 12"/>
          <p:cNvSpPr>
            <a:spLocks noChangeArrowheads="1"/>
          </p:cNvSpPr>
          <p:nvPr/>
        </p:nvSpPr>
        <p:spPr bwMode="black">
          <a:xfrm>
            <a:off x="3976190" y="3812818"/>
            <a:ext cx="516781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latinLnBrk="1"/>
            <a:r>
              <a:rPr lang="en-US" sz="2400" b="1" dirty="0"/>
              <a:t>Viking Project Risk Management</a:t>
            </a:r>
            <a:endParaRPr lang="en-US" sz="2400" dirty="0"/>
          </a:p>
        </p:txBody>
      </p:sp>
      <p:sp>
        <p:nvSpPr>
          <p:cNvPr id="57" name="Line 13"/>
          <p:cNvSpPr>
            <a:spLocks noChangeShapeType="1"/>
          </p:cNvSpPr>
          <p:nvPr/>
        </p:nvSpPr>
        <p:spPr bwMode="black">
          <a:xfrm>
            <a:off x="2971800" y="4951412"/>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58" name="Rectangle 14"/>
          <p:cNvSpPr>
            <a:spLocks noChangeArrowheads="1"/>
          </p:cNvSpPr>
          <p:nvPr/>
        </p:nvSpPr>
        <p:spPr bwMode="black">
          <a:xfrm>
            <a:off x="3624262" y="4495800"/>
            <a:ext cx="44529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latinLnBrk="1"/>
            <a:r>
              <a:rPr lang="en-US" sz="2400" b="1" dirty="0"/>
              <a:t>References</a:t>
            </a:r>
            <a:endParaRPr lang="en-US" sz="2400" dirty="0"/>
          </a:p>
        </p:txBody>
      </p:sp>
      <p:grpSp>
        <p:nvGrpSpPr>
          <p:cNvPr id="59" name="Group 94"/>
          <p:cNvGrpSpPr>
            <a:grpSpLocks/>
          </p:cNvGrpSpPr>
          <p:nvPr/>
        </p:nvGrpSpPr>
        <p:grpSpPr bwMode="auto">
          <a:xfrm>
            <a:off x="2813050" y="2351088"/>
            <a:ext cx="393700" cy="393700"/>
            <a:chOff x="2543" y="1006"/>
            <a:chExt cx="416" cy="416"/>
          </a:xfrm>
        </p:grpSpPr>
        <p:sp>
          <p:nvSpPr>
            <p:cNvPr id="60" name="Oval 52"/>
            <p:cNvSpPr>
              <a:spLocks noChangeArrowheads="1"/>
            </p:cNvSpPr>
            <p:nvPr/>
          </p:nvSpPr>
          <p:spPr bwMode="gray">
            <a:xfrm>
              <a:off x="254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61" name="Group 53"/>
            <p:cNvGrpSpPr>
              <a:grpSpLocks/>
            </p:cNvGrpSpPr>
            <p:nvPr/>
          </p:nvGrpSpPr>
          <p:grpSpPr bwMode="auto">
            <a:xfrm rot="-2288454">
              <a:off x="2578" y="1034"/>
              <a:ext cx="348" cy="356"/>
              <a:chOff x="887" y="2040"/>
              <a:chExt cx="433" cy="422"/>
            </a:xfrm>
          </p:grpSpPr>
          <p:pic>
            <p:nvPicPr>
              <p:cNvPr id="63" name="Picture 5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64" name="Oval 55"/>
              <p:cNvSpPr>
                <a:spLocks noChangeArrowheads="1"/>
              </p:cNvSpPr>
              <p:nvPr/>
            </p:nvSpPr>
            <p:spPr bwMode="gray">
              <a:xfrm>
                <a:off x="887" y="2040"/>
                <a:ext cx="433" cy="422"/>
              </a:xfrm>
              <a:prstGeom prst="ellipse">
                <a:avLst/>
              </a:prstGeom>
              <a:gradFill rotWithShape="1">
                <a:gsLst>
                  <a:gs pos="0">
                    <a:schemeClr val="accent1">
                      <a:gamma/>
                      <a:shade val="34902"/>
                      <a:invGamma/>
                      <a:alpha val="89999"/>
                    </a:schemeClr>
                  </a:gs>
                  <a:gs pos="50000">
                    <a:schemeClr val="accent1">
                      <a:alpha val="75000"/>
                    </a:schemeClr>
                  </a:gs>
                  <a:gs pos="100000">
                    <a:schemeClr val="accent1">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65" name="Picture 5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62" name="Picture 57"/>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2570"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66" name="Group 93"/>
          <p:cNvGrpSpPr>
            <a:grpSpLocks/>
          </p:cNvGrpSpPr>
          <p:nvPr/>
        </p:nvGrpSpPr>
        <p:grpSpPr bwMode="auto">
          <a:xfrm>
            <a:off x="3325813" y="3049588"/>
            <a:ext cx="393700" cy="393700"/>
            <a:chOff x="3071" y="1006"/>
            <a:chExt cx="416" cy="416"/>
          </a:xfrm>
        </p:grpSpPr>
        <p:sp>
          <p:nvSpPr>
            <p:cNvPr id="67" name="Oval 62"/>
            <p:cNvSpPr>
              <a:spLocks noChangeArrowheads="1"/>
            </p:cNvSpPr>
            <p:nvPr/>
          </p:nvSpPr>
          <p:spPr bwMode="gray">
            <a:xfrm>
              <a:off x="3071"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68" name="Group 63"/>
            <p:cNvGrpSpPr>
              <a:grpSpLocks/>
            </p:cNvGrpSpPr>
            <p:nvPr/>
          </p:nvGrpSpPr>
          <p:grpSpPr bwMode="auto">
            <a:xfrm rot="-2288454">
              <a:off x="3106" y="1034"/>
              <a:ext cx="348" cy="356"/>
              <a:chOff x="887" y="2040"/>
              <a:chExt cx="433" cy="422"/>
            </a:xfrm>
          </p:grpSpPr>
          <p:pic>
            <p:nvPicPr>
              <p:cNvPr id="70" name="Picture 6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71" name="Oval 65"/>
              <p:cNvSpPr>
                <a:spLocks noChangeArrowheads="1"/>
              </p:cNvSpPr>
              <p:nvPr/>
            </p:nvSpPr>
            <p:spPr bwMode="gray">
              <a:xfrm>
                <a:off x="887" y="2040"/>
                <a:ext cx="433" cy="422"/>
              </a:xfrm>
              <a:prstGeom prst="ellipse">
                <a:avLst/>
              </a:prstGeom>
              <a:gradFill rotWithShape="1">
                <a:gsLst>
                  <a:gs pos="0">
                    <a:schemeClr val="accent2">
                      <a:gamma/>
                      <a:shade val="34902"/>
                      <a:invGamma/>
                      <a:alpha val="89999"/>
                    </a:schemeClr>
                  </a:gs>
                  <a:gs pos="50000">
                    <a:schemeClr val="accent2">
                      <a:alpha val="75000"/>
                    </a:schemeClr>
                  </a:gs>
                  <a:gs pos="100000">
                    <a:schemeClr val="accent2">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72" name="Picture 6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69" name="Picture 86"/>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3098"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73" name="Group 92"/>
          <p:cNvGrpSpPr>
            <a:grpSpLocks/>
          </p:cNvGrpSpPr>
          <p:nvPr/>
        </p:nvGrpSpPr>
        <p:grpSpPr bwMode="auto">
          <a:xfrm>
            <a:off x="3265488" y="3873500"/>
            <a:ext cx="393700" cy="393700"/>
            <a:chOff x="3647" y="1006"/>
            <a:chExt cx="416" cy="416"/>
          </a:xfrm>
        </p:grpSpPr>
        <p:sp>
          <p:nvSpPr>
            <p:cNvPr id="74" name="Oval 67"/>
            <p:cNvSpPr>
              <a:spLocks noChangeArrowheads="1"/>
            </p:cNvSpPr>
            <p:nvPr/>
          </p:nvSpPr>
          <p:spPr bwMode="gray">
            <a:xfrm>
              <a:off x="3647"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75" name="Group 68"/>
            <p:cNvGrpSpPr>
              <a:grpSpLocks/>
            </p:cNvGrpSpPr>
            <p:nvPr/>
          </p:nvGrpSpPr>
          <p:grpSpPr bwMode="auto">
            <a:xfrm rot="-2288454">
              <a:off x="3682" y="1034"/>
              <a:ext cx="348" cy="356"/>
              <a:chOff x="887" y="2040"/>
              <a:chExt cx="433" cy="422"/>
            </a:xfrm>
          </p:grpSpPr>
          <p:pic>
            <p:nvPicPr>
              <p:cNvPr id="77" name="Picture 69"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78" name="Oval 70"/>
              <p:cNvSpPr>
                <a:spLocks noChangeArrowheads="1"/>
              </p:cNvSpPr>
              <p:nvPr/>
            </p:nvSpPr>
            <p:spPr bwMode="gray">
              <a:xfrm>
                <a:off x="887" y="2040"/>
                <a:ext cx="433" cy="422"/>
              </a:xfrm>
              <a:prstGeom prst="ellipse">
                <a:avLst/>
              </a:prstGeom>
              <a:gradFill rotWithShape="1">
                <a:gsLst>
                  <a:gs pos="0">
                    <a:schemeClr val="hlink">
                      <a:gamma/>
                      <a:shade val="34902"/>
                      <a:invGamma/>
                      <a:alpha val="89999"/>
                    </a:schemeClr>
                  </a:gs>
                  <a:gs pos="50000">
                    <a:schemeClr val="hlink">
                      <a:alpha val="75000"/>
                    </a:schemeClr>
                  </a:gs>
                  <a:gs pos="100000">
                    <a:schemeClr val="hlink">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79" name="Picture 71"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76" name="Picture 87"/>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3676"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80" name="Group 91"/>
          <p:cNvGrpSpPr>
            <a:grpSpLocks/>
          </p:cNvGrpSpPr>
          <p:nvPr/>
        </p:nvGrpSpPr>
        <p:grpSpPr bwMode="auto">
          <a:xfrm>
            <a:off x="2819400" y="4559300"/>
            <a:ext cx="393700" cy="393700"/>
            <a:chOff x="4213" y="1006"/>
            <a:chExt cx="416" cy="416"/>
          </a:xfrm>
        </p:grpSpPr>
        <p:sp>
          <p:nvSpPr>
            <p:cNvPr id="81" name="Oval 72"/>
            <p:cNvSpPr>
              <a:spLocks noChangeArrowheads="1"/>
            </p:cNvSpPr>
            <p:nvPr/>
          </p:nvSpPr>
          <p:spPr bwMode="gray">
            <a:xfrm>
              <a:off x="421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82" name="Group 73"/>
            <p:cNvGrpSpPr>
              <a:grpSpLocks/>
            </p:cNvGrpSpPr>
            <p:nvPr/>
          </p:nvGrpSpPr>
          <p:grpSpPr bwMode="auto">
            <a:xfrm rot="-2288454">
              <a:off x="4248" y="1034"/>
              <a:ext cx="348" cy="356"/>
              <a:chOff x="887" y="2040"/>
              <a:chExt cx="433" cy="422"/>
            </a:xfrm>
          </p:grpSpPr>
          <p:pic>
            <p:nvPicPr>
              <p:cNvPr id="84" name="Picture 7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85" name="Oval 75"/>
              <p:cNvSpPr>
                <a:spLocks noChangeArrowheads="1"/>
              </p:cNvSpPr>
              <p:nvPr/>
            </p:nvSpPr>
            <p:spPr bwMode="gray">
              <a:xfrm>
                <a:off x="887" y="2040"/>
                <a:ext cx="433" cy="422"/>
              </a:xfrm>
              <a:prstGeom prst="ellipse">
                <a:avLst/>
              </a:prstGeom>
              <a:gradFill rotWithShape="1">
                <a:gsLst>
                  <a:gs pos="0">
                    <a:schemeClr val="folHlink">
                      <a:gamma/>
                      <a:shade val="34902"/>
                      <a:invGamma/>
                      <a:alpha val="89999"/>
                    </a:schemeClr>
                  </a:gs>
                  <a:gs pos="50000">
                    <a:schemeClr val="folHlink">
                      <a:alpha val="75000"/>
                    </a:schemeClr>
                  </a:gs>
                  <a:gs pos="100000">
                    <a:schemeClr val="folHlink">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86" name="Picture 7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83" name="Picture 88"/>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4240"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88" name="Picture 59" descr="C:\Users\VOTINH\Desktop\HIT-hk2-N3\Logo HIT\HIT-Big.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28600" y="43172"/>
            <a:ext cx="1611954" cy="1209055"/>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5" descr="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524750" y="4648200"/>
            <a:ext cx="1619250" cy="2224088"/>
          </a:xfrm>
          <a:prstGeom prst="rect">
            <a:avLst/>
          </a:prstGeom>
          <a:noFill/>
          <a:extLst>
            <a:ext uri="{909E8E84-426E-40DD-AFC4-6F175D3DCCD1}">
              <a14:hiddenFill xmlns:a14="http://schemas.microsoft.com/office/drawing/2010/main">
                <a:solidFill>
                  <a:srgbClr val="FFFFFF"/>
                </a:solidFill>
              </a14:hiddenFill>
            </a:ext>
          </a:extLst>
        </p:spPr>
      </p:pic>
      <p:sp>
        <p:nvSpPr>
          <p:cNvPr id="43" name="Striped Right Arrow 42"/>
          <p:cNvSpPr/>
          <p:nvPr/>
        </p:nvSpPr>
        <p:spPr bwMode="auto">
          <a:xfrm rot="10800000">
            <a:off x="7349836" y="2591128"/>
            <a:ext cx="1143000" cy="507548"/>
          </a:xfrm>
          <a:prstGeom prst="stripedRightArrow">
            <a:avLst/>
          </a:prstGeom>
          <a:ln w="9525" cap="flat" cmpd="sng" algn="ctr">
            <a:solidFill>
              <a:schemeClr val="tx1">
                <a:lumMod val="95000"/>
                <a:lumOff val="5000"/>
              </a:schemeClr>
            </a:solidFill>
            <a:prstDash val="solid"/>
            <a:round/>
            <a:headEnd type="none" w="med" len="med"/>
            <a:tailEnd type="none" w="med" len="med"/>
          </a:ln>
          <a:effectLst/>
          <a:scene3d>
            <a:camera prst="perspectiveContrastingRightFacing"/>
            <a:lightRig rig="threePt" dir="t"/>
          </a:scene3d>
          <a:sp3d>
            <a:bevelT prst="slope"/>
          </a:sp3d>
        </p:spPr>
        <p:style>
          <a:lnRef idx="0">
            <a:scrgbClr r="0" g="0" b="0"/>
          </a:lnRef>
          <a:fillRef idx="1003">
            <a:schemeClr val="dk2"/>
          </a:fillRef>
          <a:effectRef idx="0">
            <a:scrgbClr r="0" g="0" b="0"/>
          </a:effectRef>
          <a:fontRef idx="major"/>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endParaRPr>
          </a:p>
        </p:txBody>
      </p:sp>
    </p:spTree>
    <p:extLst>
      <p:ext uri="{BB962C8B-B14F-4D97-AF65-F5344CB8AC3E}">
        <p14:creationId xmlns:p14="http://schemas.microsoft.com/office/powerpoint/2010/main" val="38286485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barn(inVertical)">
                                      <p:cBhvr>
                                        <p:cTn id="7" dur="10"/>
                                        <p:tgtEl>
                                          <p:spTgt spid="88"/>
                                        </p:tgtEl>
                                      </p:cBhvr>
                                    </p:animEffect>
                                  </p:childTnLst>
                                </p:cTn>
                              </p:par>
                            </p:childTnLst>
                          </p:cTn>
                        </p:par>
                        <p:par>
                          <p:cTn id="8" fill="hold">
                            <p:stCondLst>
                              <p:cond delay="10"/>
                            </p:stCondLst>
                            <p:childTnLst>
                              <p:par>
                                <p:cTn id="9" presetID="16" presetClass="entr" presetSubtype="21" fill="hold" nodeType="afterEffect">
                                  <p:stCondLst>
                                    <p:cond delay="0"/>
                                  </p:stCondLst>
                                  <p:childTnLst>
                                    <p:set>
                                      <p:cBhvr>
                                        <p:cTn id="10" dur="1" fill="hold">
                                          <p:stCondLst>
                                            <p:cond delay="0"/>
                                          </p:stCondLst>
                                        </p:cTn>
                                        <p:tgtEl>
                                          <p:spTgt spid="49"/>
                                        </p:tgtEl>
                                        <p:attrNameLst>
                                          <p:attrName>style.visibility</p:attrName>
                                        </p:attrNameLst>
                                      </p:cBhvr>
                                      <p:to>
                                        <p:strVal val="visible"/>
                                      </p:to>
                                    </p:set>
                                    <p:animEffect transition="in" filter="barn(inVertical)">
                                      <p:cBhvr>
                                        <p:cTn id="11" dur="500"/>
                                        <p:tgtEl>
                                          <p:spTgt spid="49"/>
                                        </p:tgtEl>
                                      </p:cBhvr>
                                    </p:animEffect>
                                  </p:childTnLst>
                                </p:cTn>
                              </p:par>
                              <p:par>
                                <p:cTn id="12" presetID="16" presetClass="entr" presetSubtype="21" fill="hold" nodeType="withEffect">
                                  <p:stCondLst>
                                    <p:cond delay="0"/>
                                  </p:stCondLst>
                                  <p:childTnLst>
                                    <p:set>
                                      <p:cBhvr>
                                        <p:cTn id="13" dur="1" fill="hold">
                                          <p:stCondLst>
                                            <p:cond delay="0"/>
                                          </p:stCondLst>
                                        </p:cTn>
                                        <p:tgtEl>
                                          <p:spTgt spid="59"/>
                                        </p:tgtEl>
                                        <p:attrNameLst>
                                          <p:attrName>style.visibility</p:attrName>
                                        </p:attrNameLst>
                                      </p:cBhvr>
                                      <p:to>
                                        <p:strVal val="visible"/>
                                      </p:to>
                                    </p:set>
                                    <p:animEffect transition="in" filter="barn(inVertical)">
                                      <p:cBhvr>
                                        <p:cTn id="14" dur="500"/>
                                        <p:tgtEl>
                                          <p:spTgt spid="59"/>
                                        </p:tgtEl>
                                      </p:cBhvr>
                                    </p:animEffect>
                                  </p:childTnLst>
                                </p:cTn>
                              </p:par>
                              <p:par>
                                <p:cTn id="15" presetID="16" presetClass="entr" presetSubtype="21" fill="hold" nodeType="withEffect">
                                  <p:stCondLst>
                                    <p:cond delay="0"/>
                                  </p:stCondLst>
                                  <p:childTnLst>
                                    <p:set>
                                      <p:cBhvr>
                                        <p:cTn id="16" dur="1" fill="hold">
                                          <p:stCondLst>
                                            <p:cond delay="0"/>
                                          </p:stCondLst>
                                        </p:cTn>
                                        <p:tgtEl>
                                          <p:spTgt spid="66"/>
                                        </p:tgtEl>
                                        <p:attrNameLst>
                                          <p:attrName>style.visibility</p:attrName>
                                        </p:attrNameLst>
                                      </p:cBhvr>
                                      <p:to>
                                        <p:strVal val="visible"/>
                                      </p:to>
                                    </p:set>
                                    <p:animEffect transition="in" filter="barn(inVertical)">
                                      <p:cBhvr>
                                        <p:cTn id="17" dur="500"/>
                                        <p:tgtEl>
                                          <p:spTgt spid="66"/>
                                        </p:tgtEl>
                                      </p:cBhvr>
                                    </p:animEffect>
                                  </p:childTnLst>
                                </p:cTn>
                              </p:par>
                              <p:par>
                                <p:cTn id="18" presetID="16" presetClass="entr" presetSubtype="21" fill="hold" nodeType="withEffect">
                                  <p:stCondLst>
                                    <p:cond delay="0"/>
                                  </p:stCondLst>
                                  <p:childTnLst>
                                    <p:set>
                                      <p:cBhvr>
                                        <p:cTn id="19" dur="1" fill="hold">
                                          <p:stCondLst>
                                            <p:cond delay="0"/>
                                          </p:stCondLst>
                                        </p:cTn>
                                        <p:tgtEl>
                                          <p:spTgt spid="73"/>
                                        </p:tgtEl>
                                        <p:attrNameLst>
                                          <p:attrName>style.visibility</p:attrName>
                                        </p:attrNameLst>
                                      </p:cBhvr>
                                      <p:to>
                                        <p:strVal val="visible"/>
                                      </p:to>
                                    </p:set>
                                    <p:animEffect transition="in" filter="barn(inVertical)">
                                      <p:cBhvr>
                                        <p:cTn id="20" dur="500"/>
                                        <p:tgtEl>
                                          <p:spTgt spid="73"/>
                                        </p:tgtEl>
                                      </p:cBhvr>
                                    </p:animEffect>
                                  </p:childTnLst>
                                </p:cTn>
                              </p:par>
                              <p:par>
                                <p:cTn id="21" presetID="16" presetClass="entr" presetSubtype="21" fill="hold" nodeType="withEffect">
                                  <p:stCondLst>
                                    <p:cond delay="0"/>
                                  </p:stCondLst>
                                  <p:childTnLst>
                                    <p:set>
                                      <p:cBhvr>
                                        <p:cTn id="22" dur="1" fill="hold">
                                          <p:stCondLst>
                                            <p:cond delay="0"/>
                                          </p:stCondLst>
                                        </p:cTn>
                                        <p:tgtEl>
                                          <p:spTgt spid="80"/>
                                        </p:tgtEl>
                                        <p:attrNameLst>
                                          <p:attrName>style.visibility</p:attrName>
                                        </p:attrNameLst>
                                      </p:cBhvr>
                                      <p:to>
                                        <p:strVal val="visible"/>
                                      </p:to>
                                    </p:set>
                                    <p:animEffect transition="in" filter="barn(inVertical)">
                                      <p:cBhvr>
                                        <p:cTn id="23" dur="500"/>
                                        <p:tgtEl>
                                          <p:spTgt spid="80"/>
                                        </p:tgtEl>
                                      </p:cBhvr>
                                    </p:animEffect>
                                  </p:childTnLst>
                                </p:cTn>
                              </p:par>
                              <p:par>
                                <p:cTn id="24" presetID="2" presetClass="entr" presetSubtype="4" fill="hold" grpId="0" nodeType="withEffect">
                                  <p:stCondLst>
                                    <p:cond delay="0"/>
                                  </p:stCondLst>
                                  <p:childTnLst>
                                    <p:set>
                                      <p:cBhvr>
                                        <p:cTn id="25" dur="1" fill="hold">
                                          <p:stCondLst>
                                            <p:cond delay="0"/>
                                          </p:stCondLst>
                                        </p:cTn>
                                        <p:tgtEl>
                                          <p:spTgt spid="50"/>
                                        </p:tgtEl>
                                        <p:attrNameLst>
                                          <p:attrName>style.visibility</p:attrName>
                                        </p:attrNameLst>
                                      </p:cBhvr>
                                      <p:to>
                                        <p:strVal val="visible"/>
                                      </p:to>
                                    </p:set>
                                    <p:anim calcmode="lin" valueType="num">
                                      <p:cBhvr additive="base">
                                        <p:cTn id="26" dur="500" fill="hold"/>
                                        <p:tgtEl>
                                          <p:spTgt spid="50"/>
                                        </p:tgtEl>
                                        <p:attrNameLst>
                                          <p:attrName>ppt_x</p:attrName>
                                        </p:attrNameLst>
                                      </p:cBhvr>
                                      <p:tavLst>
                                        <p:tav tm="0">
                                          <p:val>
                                            <p:strVal val="#ppt_x"/>
                                          </p:val>
                                        </p:tav>
                                        <p:tav tm="100000">
                                          <p:val>
                                            <p:strVal val="#ppt_x"/>
                                          </p:val>
                                        </p:tav>
                                      </p:tavLst>
                                    </p:anim>
                                    <p:anim calcmode="lin" valueType="num">
                                      <p:cBhvr additive="base">
                                        <p:cTn id="27" dur="500" fill="hold"/>
                                        <p:tgtEl>
                                          <p:spTgt spid="50"/>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53"/>
                                        </p:tgtEl>
                                        <p:attrNameLst>
                                          <p:attrName>style.visibility</p:attrName>
                                        </p:attrNameLst>
                                      </p:cBhvr>
                                      <p:to>
                                        <p:strVal val="visible"/>
                                      </p:to>
                                    </p:set>
                                    <p:anim calcmode="lin" valueType="num">
                                      <p:cBhvr additive="base">
                                        <p:cTn id="30" dur="500" fill="hold"/>
                                        <p:tgtEl>
                                          <p:spTgt spid="53"/>
                                        </p:tgtEl>
                                        <p:attrNameLst>
                                          <p:attrName>ppt_x</p:attrName>
                                        </p:attrNameLst>
                                      </p:cBhvr>
                                      <p:tavLst>
                                        <p:tav tm="0">
                                          <p:val>
                                            <p:strVal val="#ppt_x"/>
                                          </p:val>
                                        </p:tav>
                                        <p:tav tm="100000">
                                          <p:val>
                                            <p:strVal val="#ppt_x"/>
                                          </p:val>
                                        </p:tav>
                                      </p:tavLst>
                                    </p:anim>
                                    <p:anim calcmode="lin" valueType="num">
                                      <p:cBhvr additive="base">
                                        <p:cTn id="31" dur="500" fill="hold"/>
                                        <p:tgtEl>
                                          <p:spTgt spid="53"/>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55"/>
                                        </p:tgtEl>
                                        <p:attrNameLst>
                                          <p:attrName>style.visibility</p:attrName>
                                        </p:attrNameLst>
                                      </p:cBhvr>
                                      <p:to>
                                        <p:strVal val="visible"/>
                                      </p:to>
                                    </p:set>
                                    <p:anim calcmode="lin" valueType="num">
                                      <p:cBhvr additive="base">
                                        <p:cTn id="34" dur="500" fill="hold"/>
                                        <p:tgtEl>
                                          <p:spTgt spid="55"/>
                                        </p:tgtEl>
                                        <p:attrNameLst>
                                          <p:attrName>ppt_x</p:attrName>
                                        </p:attrNameLst>
                                      </p:cBhvr>
                                      <p:tavLst>
                                        <p:tav tm="0">
                                          <p:val>
                                            <p:strVal val="#ppt_x"/>
                                          </p:val>
                                        </p:tav>
                                        <p:tav tm="100000">
                                          <p:val>
                                            <p:strVal val="#ppt_x"/>
                                          </p:val>
                                        </p:tav>
                                      </p:tavLst>
                                    </p:anim>
                                    <p:anim calcmode="lin" valueType="num">
                                      <p:cBhvr additive="base">
                                        <p:cTn id="35" dur="500" fill="hold"/>
                                        <p:tgtEl>
                                          <p:spTgt spid="55"/>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57"/>
                                        </p:tgtEl>
                                        <p:attrNameLst>
                                          <p:attrName>style.visibility</p:attrName>
                                        </p:attrNameLst>
                                      </p:cBhvr>
                                      <p:to>
                                        <p:strVal val="visible"/>
                                      </p:to>
                                    </p:set>
                                    <p:anim calcmode="lin" valueType="num">
                                      <p:cBhvr additive="base">
                                        <p:cTn id="38" dur="500" fill="hold"/>
                                        <p:tgtEl>
                                          <p:spTgt spid="57"/>
                                        </p:tgtEl>
                                        <p:attrNameLst>
                                          <p:attrName>ppt_x</p:attrName>
                                        </p:attrNameLst>
                                      </p:cBhvr>
                                      <p:tavLst>
                                        <p:tav tm="0">
                                          <p:val>
                                            <p:strVal val="#ppt_x"/>
                                          </p:val>
                                        </p:tav>
                                        <p:tav tm="100000">
                                          <p:val>
                                            <p:strVal val="#ppt_x"/>
                                          </p:val>
                                        </p:tav>
                                      </p:tavLst>
                                    </p:anim>
                                    <p:anim calcmode="lin" valueType="num">
                                      <p:cBhvr additive="base">
                                        <p:cTn id="39" dur="500" fill="hold"/>
                                        <p:tgtEl>
                                          <p:spTgt spid="57"/>
                                        </p:tgtEl>
                                        <p:attrNameLst>
                                          <p:attrName>ppt_y</p:attrName>
                                        </p:attrNameLst>
                                      </p:cBhvr>
                                      <p:tavLst>
                                        <p:tav tm="0">
                                          <p:val>
                                            <p:strVal val="1+#ppt_h/2"/>
                                          </p:val>
                                        </p:tav>
                                        <p:tav tm="100000">
                                          <p:val>
                                            <p:strVal val="#ppt_y"/>
                                          </p:val>
                                        </p:tav>
                                      </p:tavLst>
                                    </p:anim>
                                  </p:childTnLst>
                                </p:cTn>
                              </p:par>
                              <p:par>
                                <p:cTn id="40" presetID="53" presetClass="entr" presetSubtype="16" fill="hold" grpId="0" nodeType="withEffect">
                                  <p:stCondLst>
                                    <p:cond delay="0"/>
                                  </p:stCondLst>
                                  <p:childTnLst>
                                    <p:set>
                                      <p:cBhvr>
                                        <p:cTn id="41" dur="1" fill="hold">
                                          <p:stCondLst>
                                            <p:cond delay="0"/>
                                          </p:stCondLst>
                                        </p:cTn>
                                        <p:tgtEl>
                                          <p:spTgt spid="52"/>
                                        </p:tgtEl>
                                        <p:attrNameLst>
                                          <p:attrName>style.visibility</p:attrName>
                                        </p:attrNameLst>
                                      </p:cBhvr>
                                      <p:to>
                                        <p:strVal val="visible"/>
                                      </p:to>
                                    </p:set>
                                    <p:anim calcmode="lin" valueType="num">
                                      <p:cBhvr>
                                        <p:cTn id="42" dur="500" fill="hold"/>
                                        <p:tgtEl>
                                          <p:spTgt spid="52"/>
                                        </p:tgtEl>
                                        <p:attrNameLst>
                                          <p:attrName>ppt_w</p:attrName>
                                        </p:attrNameLst>
                                      </p:cBhvr>
                                      <p:tavLst>
                                        <p:tav tm="0">
                                          <p:val>
                                            <p:fltVal val="0"/>
                                          </p:val>
                                        </p:tav>
                                        <p:tav tm="100000">
                                          <p:val>
                                            <p:strVal val="#ppt_w"/>
                                          </p:val>
                                        </p:tav>
                                      </p:tavLst>
                                    </p:anim>
                                    <p:anim calcmode="lin" valueType="num">
                                      <p:cBhvr>
                                        <p:cTn id="43" dur="500" fill="hold"/>
                                        <p:tgtEl>
                                          <p:spTgt spid="52"/>
                                        </p:tgtEl>
                                        <p:attrNameLst>
                                          <p:attrName>ppt_h</p:attrName>
                                        </p:attrNameLst>
                                      </p:cBhvr>
                                      <p:tavLst>
                                        <p:tav tm="0">
                                          <p:val>
                                            <p:fltVal val="0"/>
                                          </p:val>
                                        </p:tav>
                                        <p:tav tm="100000">
                                          <p:val>
                                            <p:strVal val="#ppt_h"/>
                                          </p:val>
                                        </p:tav>
                                      </p:tavLst>
                                    </p:anim>
                                    <p:animEffect transition="in" filter="fade">
                                      <p:cBhvr>
                                        <p:cTn id="44" dur="500"/>
                                        <p:tgtEl>
                                          <p:spTgt spid="52"/>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54"/>
                                        </p:tgtEl>
                                        <p:attrNameLst>
                                          <p:attrName>style.visibility</p:attrName>
                                        </p:attrNameLst>
                                      </p:cBhvr>
                                      <p:to>
                                        <p:strVal val="visible"/>
                                      </p:to>
                                    </p:set>
                                    <p:anim calcmode="lin" valueType="num">
                                      <p:cBhvr>
                                        <p:cTn id="47" dur="500" fill="hold"/>
                                        <p:tgtEl>
                                          <p:spTgt spid="54"/>
                                        </p:tgtEl>
                                        <p:attrNameLst>
                                          <p:attrName>ppt_w</p:attrName>
                                        </p:attrNameLst>
                                      </p:cBhvr>
                                      <p:tavLst>
                                        <p:tav tm="0">
                                          <p:val>
                                            <p:fltVal val="0"/>
                                          </p:val>
                                        </p:tav>
                                        <p:tav tm="100000">
                                          <p:val>
                                            <p:strVal val="#ppt_w"/>
                                          </p:val>
                                        </p:tav>
                                      </p:tavLst>
                                    </p:anim>
                                    <p:anim calcmode="lin" valueType="num">
                                      <p:cBhvr>
                                        <p:cTn id="48" dur="500" fill="hold"/>
                                        <p:tgtEl>
                                          <p:spTgt spid="54"/>
                                        </p:tgtEl>
                                        <p:attrNameLst>
                                          <p:attrName>ppt_h</p:attrName>
                                        </p:attrNameLst>
                                      </p:cBhvr>
                                      <p:tavLst>
                                        <p:tav tm="0">
                                          <p:val>
                                            <p:fltVal val="0"/>
                                          </p:val>
                                        </p:tav>
                                        <p:tav tm="100000">
                                          <p:val>
                                            <p:strVal val="#ppt_h"/>
                                          </p:val>
                                        </p:tav>
                                      </p:tavLst>
                                    </p:anim>
                                    <p:animEffect transition="in" filter="fade">
                                      <p:cBhvr>
                                        <p:cTn id="49" dur="500"/>
                                        <p:tgtEl>
                                          <p:spTgt spid="54"/>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56"/>
                                        </p:tgtEl>
                                        <p:attrNameLst>
                                          <p:attrName>style.visibility</p:attrName>
                                        </p:attrNameLst>
                                      </p:cBhvr>
                                      <p:to>
                                        <p:strVal val="visible"/>
                                      </p:to>
                                    </p:set>
                                    <p:anim calcmode="lin" valueType="num">
                                      <p:cBhvr>
                                        <p:cTn id="52" dur="500" fill="hold"/>
                                        <p:tgtEl>
                                          <p:spTgt spid="56"/>
                                        </p:tgtEl>
                                        <p:attrNameLst>
                                          <p:attrName>ppt_w</p:attrName>
                                        </p:attrNameLst>
                                      </p:cBhvr>
                                      <p:tavLst>
                                        <p:tav tm="0">
                                          <p:val>
                                            <p:fltVal val="0"/>
                                          </p:val>
                                        </p:tav>
                                        <p:tav tm="100000">
                                          <p:val>
                                            <p:strVal val="#ppt_w"/>
                                          </p:val>
                                        </p:tav>
                                      </p:tavLst>
                                    </p:anim>
                                    <p:anim calcmode="lin" valueType="num">
                                      <p:cBhvr>
                                        <p:cTn id="53" dur="500" fill="hold"/>
                                        <p:tgtEl>
                                          <p:spTgt spid="56"/>
                                        </p:tgtEl>
                                        <p:attrNameLst>
                                          <p:attrName>ppt_h</p:attrName>
                                        </p:attrNameLst>
                                      </p:cBhvr>
                                      <p:tavLst>
                                        <p:tav tm="0">
                                          <p:val>
                                            <p:fltVal val="0"/>
                                          </p:val>
                                        </p:tav>
                                        <p:tav tm="100000">
                                          <p:val>
                                            <p:strVal val="#ppt_h"/>
                                          </p:val>
                                        </p:tav>
                                      </p:tavLst>
                                    </p:anim>
                                    <p:animEffect transition="in" filter="fade">
                                      <p:cBhvr>
                                        <p:cTn id="54" dur="500"/>
                                        <p:tgtEl>
                                          <p:spTgt spid="56"/>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58"/>
                                        </p:tgtEl>
                                        <p:attrNameLst>
                                          <p:attrName>style.visibility</p:attrName>
                                        </p:attrNameLst>
                                      </p:cBhvr>
                                      <p:to>
                                        <p:strVal val="visible"/>
                                      </p:to>
                                    </p:set>
                                    <p:anim calcmode="lin" valueType="num">
                                      <p:cBhvr>
                                        <p:cTn id="57" dur="500" fill="hold"/>
                                        <p:tgtEl>
                                          <p:spTgt spid="58"/>
                                        </p:tgtEl>
                                        <p:attrNameLst>
                                          <p:attrName>ppt_w</p:attrName>
                                        </p:attrNameLst>
                                      </p:cBhvr>
                                      <p:tavLst>
                                        <p:tav tm="0">
                                          <p:val>
                                            <p:fltVal val="0"/>
                                          </p:val>
                                        </p:tav>
                                        <p:tav tm="100000">
                                          <p:val>
                                            <p:strVal val="#ppt_w"/>
                                          </p:val>
                                        </p:tav>
                                      </p:tavLst>
                                    </p:anim>
                                    <p:anim calcmode="lin" valueType="num">
                                      <p:cBhvr>
                                        <p:cTn id="58" dur="500" fill="hold"/>
                                        <p:tgtEl>
                                          <p:spTgt spid="58"/>
                                        </p:tgtEl>
                                        <p:attrNameLst>
                                          <p:attrName>ppt_h</p:attrName>
                                        </p:attrNameLst>
                                      </p:cBhvr>
                                      <p:tavLst>
                                        <p:tav tm="0">
                                          <p:val>
                                            <p:fltVal val="0"/>
                                          </p:val>
                                        </p:tav>
                                        <p:tav tm="100000">
                                          <p:val>
                                            <p:strVal val="#ppt_h"/>
                                          </p:val>
                                        </p:tav>
                                      </p:tavLst>
                                    </p:anim>
                                    <p:animEffect transition="in" filter="fade">
                                      <p:cBhvr>
                                        <p:cTn id="59" dur="500"/>
                                        <p:tgtEl>
                                          <p:spTgt spid="58"/>
                                        </p:tgtEl>
                                      </p:cBhvr>
                                    </p:animEffect>
                                  </p:childTnLst>
                                </p:cTn>
                              </p:par>
                              <p:par>
                                <p:cTn id="60" presetID="14" presetClass="entr" presetSubtype="10" fill="hold" grpId="0" nodeType="withEffect">
                                  <p:stCondLst>
                                    <p:cond delay="0"/>
                                  </p:stCondLst>
                                  <p:childTnLst>
                                    <p:set>
                                      <p:cBhvr>
                                        <p:cTn id="61" dur="1" fill="hold">
                                          <p:stCondLst>
                                            <p:cond delay="0"/>
                                          </p:stCondLst>
                                        </p:cTn>
                                        <p:tgtEl>
                                          <p:spTgt spid="43"/>
                                        </p:tgtEl>
                                        <p:attrNameLst>
                                          <p:attrName>style.visibility</p:attrName>
                                        </p:attrNameLst>
                                      </p:cBhvr>
                                      <p:to>
                                        <p:strVal val="visible"/>
                                      </p:to>
                                    </p:set>
                                    <p:animEffect transition="in" filter="randombar(horizontal)">
                                      <p:cBhvr>
                                        <p:cTn id="6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2" grpId="0"/>
      <p:bldP spid="53" grpId="0" animBg="1"/>
      <p:bldP spid="54" grpId="0"/>
      <p:bldP spid="55" grpId="0" animBg="1"/>
      <p:bldP spid="56" grpId="0"/>
      <p:bldP spid="57" grpId="0" animBg="1"/>
      <p:bldP spid="58" grpId="0"/>
      <p:bldP spid="4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9554" y="152400"/>
            <a:ext cx="6389046" cy="792162"/>
          </a:xfrm>
        </p:spPr>
        <p:txBody>
          <a:bodyPr/>
          <a:lstStyle/>
          <a:p>
            <a:pPr lvl="0"/>
            <a:r>
              <a:rPr lang="en-US" sz="3600" dirty="0"/>
              <a:t>Participants Roles </a:t>
            </a:r>
            <a:r>
              <a:rPr lang="en-US" sz="3600" dirty="0" smtClean="0"/>
              <a:t/>
            </a:r>
            <a:br>
              <a:rPr lang="en-US" sz="3600" dirty="0" smtClean="0"/>
            </a:br>
            <a:r>
              <a:rPr lang="en-US" sz="3600" dirty="0" smtClean="0"/>
              <a:t>and </a:t>
            </a:r>
            <a:r>
              <a:rPr lang="en-US" sz="3600" dirty="0"/>
              <a:t>Responsibilities </a:t>
            </a:r>
          </a:p>
        </p:txBody>
      </p:sp>
      <p:sp>
        <p:nvSpPr>
          <p:cNvPr id="3" name="Content Placeholder 2"/>
          <p:cNvSpPr>
            <a:spLocks noGrp="1"/>
          </p:cNvSpPr>
          <p:nvPr>
            <p:ph idx="1"/>
          </p:nvPr>
        </p:nvSpPr>
        <p:spPr>
          <a:xfrm>
            <a:off x="457200" y="1447800"/>
            <a:ext cx="8229600" cy="5105400"/>
          </a:xfrm>
        </p:spPr>
        <p:txBody>
          <a:bodyPr/>
          <a:lstStyle/>
          <a:p>
            <a:r>
              <a:rPr lang="en-US" sz="2800" dirty="0">
                <a:solidFill>
                  <a:schemeClr val="tx1"/>
                </a:solidFill>
              </a:rPr>
              <a:t>This section describes the roles and responsibilities of the Viking staff with regard to the Risk Management Plan. Note that these are roles, not positions or titles. One person may fulfill more than one role. Avoid listing specific names as this will lead to frequent maintenance updates to the plan. </a:t>
            </a:r>
          </a:p>
          <a:p>
            <a:r>
              <a:rPr lang="en-US" sz="2800" dirty="0">
                <a:solidFill>
                  <a:schemeClr val="tx1"/>
                </a:solidFill>
              </a:rPr>
              <a:t>There are various staff resources and stakeholders involved in managing </a:t>
            </a:r>
            <a:r>
              <a:rPr lang="en-US" sz="2800" dirty="0" smtClean="0">
                <a:solidFill>
                  <a:schemeClr val="tx1"/>
                </a:solidFill>
              </a:rPr>
              <a:t>project</a:t>
            </a:r>
          </a:p>
          <a:p>
            <a:pPr marL="0" indent="0">
              <a:buNone/>
            </a:pPr>
            <a:r>
              <a:rPr lang="en-US" sz="2800" dirty="0"/>
              <a:t> </a:t>
            </a:r>
            <a:r>
              <a:rPr lang="en-US" sz="2800" dirty="0" smtClean="0"/>
              <a:t> </a:t>
            </a:r>
            <a:r>
              <a:rPr lang="en-US" sz="2800" dirty="0" smtClean="0">
                <a:solidFill>
                  <a:schemeClr val="tx1"/>
                </a:solidFill>
              </a:rPr>
              <a:t>  risks</a:t>
            </a:r>
            <a:r>
              <a:rPr lang="en-US" sz="2800" dirty="0">
                <a:solidFill>
                  <a:schemeClr val="tx1"/>
                </a:solidFill>
              </a:rPr>
              <a:t>. In some cases, one individual may </a:t>
            </a:r>
            <a:endParaRPr lang="en-US" sz="2800" dirty="0"/>
          </a:p>
          <a:p>
            <a:pPr marL="0" indent="0">
              <a:buNone/>
            </a:pPr>
            <a:r>
              <a:rPr lang="en-US" sz="2800" dirty="0" smtClean="0">
                <a:solidFill>
                  <a:schemeClr val="tx1"/>
                </a:solidFill>
              </a:rPr>
              <a:t>    perform </a:t>
            </a:r>
            <a:r>
              <a:rPr lang="en-US" sz="2800" dirty="0">
                <a:solidFill>
                  <a:schemeClr val="tx1"/>
                </a:solidFill>
              </a:rPr>
              <a:t>multiple roles in the process. </a:t>
            </a:r>
          </a:p>
          <a:p>
            <a:endParaRPr lang="en-US" sz="2800" dirty="0"/>
          </a:p>
        </p:txBody>
      </p:sp>
      <p:pic>
        <p:nvPicPr>
          <p:cNvPr id="4" name="Picture 59" descr="C:\Users\VOTINH\Desktop\HIT-hk2-N3\Logo HIT\HIT-B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43172"/>
            <a:ext cx="1611954" cy="120905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5" descr="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24750" y="4648200"/>
            <a:ext cx="1619250" cy="2224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7952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1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a:grpSpLocks/>
          </p:cNvGrpSpPr>
          <p:nvPr/>
        </p:nvGrpSpPr>
        <p:grpSpPr bwMode="auto">
          <a:xfrm>
            <a:off x="1905000" y="2755125"/>
            <a:ext cx="5045076" cy="1352551"/>
            <a:chOff x="1308" y="1362"/>
            <a:chExt cx="3178" cy="852"/>
          </a:xfrm>
        </p:grpSpPr>
        <p:cxnSp>
          <p:nvCxnSpPr>
            <p:cNvPr id="5" name="AutoShape 3"/>
            <p:cNvCxnSpPr>
              <a:cxnSpLocks noChangeShapeType="1"/>
            </p:cNvCxnSpPr>
            <p:nvPr/>
          </p:nvCxnSpPr>
          <p:spPr bwMode="auto">
            <a:xfrm flipH="1">
              <a:off x="2885" y="1362"/>
              <a:ext cx="3" cy="23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 name="AutoShape 4"/>
            <p:cNvCxnSpPr>
              <a:cxnSpLocks noChangeShapeType="1"/>
            </p:cNvCxnSpPr>
            <p:nvPr/>
          </p:nvCxnSpPr>
          <p:spPr bwMode="auto">
            <a:xfrm>
              <a:off x="2880" y="1878"/>
              <a:ext cx="0" cy="336"/>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AutoShape 5"/>
            <p:cNvCxnSpPr>
              <a:cxnSpLocks noChangeShapeType="1"/>
              <a:stCxn id="12" idx="0"/>
              <a:endCxn id="15" idx="0"/>
            </p:cNvCxnSpPr>
            <p:nvPr/>
          </p:nvCxnSpPr>
          <p:spPr bwMode="auto">
            <a:xfrm rot="5400000" flipH="1" flipV="1">
              <a:off x="2893" y="619"/>
              <a:ext cx="8" cy="3178"/>
            </a:xfrm>
            <a:prstGeom prst="bentConnector3">
              <a:avLst>
                <a:gd name="adj1" fmla="val 1800000"/>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1" name="Group 9"/>
          <p:cNvGrpSpPr>
            <a:grpSpLocks/>
          </p:cNvGrpSpPr>
          <p:nvPr/>
        </p:nvGrpSpPr>
        <p:grpSpPr bwMode="auto">
          <a:xfrm>
            <a:off x="761999" y="4098151"/>
            <a:ext cx="2273300" cy="1122581"/>
            <a:chOff x="3964" y="2071"/>
            <a:chExt cx="1484" cy="330"/>
          </a:xfrm>
        </p:grpSpPr>
        <p:sp>
          <p:nvSpPr>
            <p:cNvPr id="12" name="AutoShape 10"/>
            <p:cNvSpPr>
              <a:spLocks noChangeArrowheads="1"/>
            </p:cNvSpPr>
            <p:nvPr/>
          </p:nvSpPr>
          <p:spPr bwMode="ltGray">
            <a:xfrm>
              <a:off x="3964" y="2071"/>
              <a:ext cx="1484" cy="330"/>
            </a:xfrm>
            <a:prstGeom prst="roundRect">
              <a:avLst>
                <a:gd name="adj" fmla="val 16667"/>
              </a:avLst>
            </a:prstGeom>
            <a:solidFill>
              <a:schemeClr val="folHlink"/>
            </a:solidFill>
            <a:ln w="12700" algn="ctr">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tx2">
                        <a:alpha val="50000"/>
                      </a:schemeClr>
                    </a:outerShdw>
                  </a:effectLst>
                </a14:hiddenEffects>
              </a:ext>
            </a:extLst>
          </p:spPr>
          <p:txBody>
            <a:bodyPr wrap="none" anchor="ctr"/>
            <a:lstStyle/>
            <a:p>
              <a:endParaRPr lang="en-US"/>
            </a:p>
          </p:txBody>
        </p:sp>
        <p:sp>
          <p:nvSpPr>
            <p:cNvPr id="13" name="AutoShape 11"/>
            <p:cNvSpPr>
              <a:spLocks noChangeArrowheads="1"/>
            </p:cNvSpPr>
            <p:nvPr/>
          </p:nvSpPr>
          <p:spPr bwMode="ltGray">
            <a:xfrm>
              <a:off x="3987" y="2091"/>
              <a:ext cx="1432" cy="134"/>
            </a:xfrm>
            <a:prstGeom prst="roundRect">
              <a:avLst>
                <a:gd name="adj" fmla="val 28356"/>
              </a:avLst>
            </a:prstGeom>
            <a:gradFill rotWithShape="1">
              <a:gsLst>
                <a:gs pos="0">
                  <a:srgbClr val="FFFFFF">
                    <a:alpha val="70000"/>
                  </a:srgbClr>
                </a:gs>
                <a:gs pos="100000">
                  <a:schemeClr val="folHlink">
                    <a:alpha val="70000"/>
                  </a:scheme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7961" dir="13500000" algn="ctr" rotWithShape="0">
                      <a:srgbClr val="FFFFFF">
                        <a:gamma/>
                        <a:shade val="60000"/>
                        <a:invGamma/>
                      </a:srgbClr>
                    </a:outerShdw>
                  </a:effectLst>
                </a14:hiddenEffects>
              </a:ext>
            </a:extLst>
          </p:spPr>
          <p:txBody>
            <a:bodyPr wrap="none" anchor="ctr"/>
            <a:lstStyle/>
            <a:p>
              <a:endParaRPr lang="en-US"/>
            </a:p>
          </p:txBody>
        </p:sp>
      </p:grpSp>
      <p:grpSp>
        <p:nvGrpSpPr>
          <p:cNvPr id="14" name="Group 12"/>
          <p:cNvGrpSpPr>
            <a:grpSpLocks/>
          </p:cNvGrpSpPr>
          <p:nvPr/>
        </p:nvGrpSpPr>
        <p:grpSpPr bwMode="auto">
          <a:xfrm>
            <a:off x="5807074" y="4098151"/>
            <a:ext cx="2273300" cy="1122581"/>
            <a:chOff x="3964" y="2071"/>
            <a:chExt cx="1484" cy="330"/>
          </a:xfrm>
        </p:grpSpPr>
        <p:sp>
          <p:nvSpPr>
            <p:cNvPr id="15" name="AutoShape 13"/>
            <p:cNvSpPr>
              <a:spLocks noChangeArrowheads="1"/>
            </p:cNvSpPr>
            <p:nvPr/>
          </p:nvSpPr>
          <p:spPr bwMode="ltGray">
            <a:xfrm>
              <a:off x="3964" y="2071"/>
              <a:ext cx="1484" cy="330"/>
            </a:xfrm>
            <a:prstGeom prst="roundRect">
              <a:avLst>
                <a:gd name="adj" fmla="val 16667"/>
              </a:avLst>
            </a:prstGeom>
            <a:solidFill>
              <a:schemeClr val="accent2"/>
            </a:solidFill>
            <a:ln w="12700" algn="ctr">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tx2">
                        <a:alpha val="50000"/>
                      </a:schemeClr>
                    </a:outerShdw>
                  </a:effectLst>
                </a14:hiddenEffects>
              </a:ext>
            </a:extLst>
          </p:spPr>
          <p:txBody>
            <a:bodyPr wrap="none" anchor="ctr"/>
            <a:lstStyle/>
            <a:p>
              <a:endParaRPr lang="en-US"/>
            </a:p>
          </p:txBody>
        </p:sp>
        <p:sp>
          <p:nvSpPr>
            <p:cNvPr id="16" name="AutoShape 14"/>
            <p:cNvSpPr>
              <a:spLocks noChangeArrowheads="1"/>
            </p:cNvSpPr>
            <p:nvPr/>
          </p:nvSpPr>
          <p:spPr bwMode="ltGray">
            <a:xfrm>
              <a:off x="3987" y="2091"/>
              <a:ext cx="1432" cy="134"/>
            </a:xfrm>
            <a:prstGeom prst="roundRect">
              <a:avLst>
                <a:gd name="adj" fmla="val 28356"/>
              </a:avLst>
            </a:prstGeom>
            <a:gradFill rotWithShape="1">
              <a:gsLst>
                <a:gs pos="0">
                  <a:srgbClr val="FFFFFF">
                    <a:alpha val="70000"/>
                  </a:srgbClr>
                </a:gs>
                <a:gs pos="100000">
                  <a:schemeClr val="accent2">
                    <a:alpha val="70000"/>
                  </a:scheme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7961" dir="13500000" algn="ctr" rotWithShape="0">
                      <a:srgbClr val="FFFFFF">
                        <a:gamma/>
                        <a:shade val="60000"/>
                        <a:invGamma/>
                      </a:srgbClr>
                    </a:outerShdw>
                  </a:effectLst>
                </a14:hiddenEffects>
              </a:ext>
            </a:extLst>
          </p:spPr>
          <p:txBody>
            <a:bodyPr wrap="none" anchor="ctr"/>
            <a:lstStyle/>
            <a:p>
              <a:endParaRPr lang="en-US"/>
            </a:p>
          </p:txBody>
        </p:sp>
      </p:grpSp>
      <p:grpSp>
        <p:nvGrpSpPr>
          <p:cNvPr id="17" name="Group 15"/>
          <p:cNvGrpSpPr>
            <a:grpSpLocks/>
          </p:cNvGrpSpPr>
          <p:nvPr/>
        </p:nvGrpSpPr>
        <p:grpSpPr bwMode="auto">
          <a:xfrm>
            <a:off x="3281362" y="4107676"/>
            <a:ext cx="2273300" cy="1122581"/>
            <a:chOff x="3964" y="2071"/>
            <a:chExt cx="1484" cy="330"/>
          </a:xfrm>
        </p:grpSpPr>
        <p:sp>
          <p:nvSpPr>
            <p:cNvPr id="18" name="AutoShape 16"/>
            <p:cNvSpPr>
              <a:spLocks noChangeArrowheads="1"/>
            </p:cNvSpPr>
            <p:nvPr/>
          </p:nvSpPr>
          <p:spPr bwMode="ltGray">
            <a:xfrm>
              <a:off x="3964" y="2071"/>
              <a:ext cx="1484" cy="330"/>
            </a:xfrm>
            <a:prstGeom prst="roundRect">
              <a:avLst>
                <a:gd name="adj" fmla="val 16667"/>
              </a:avLst>
            </a:prstGeom>
            <a:solidFill>
              <a:schemeClr val="accent1"/>
            </a:solidFill>
            <a:ln w="12700" algn="ctr">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tx2">
                        <a:alpha val="50000"/>
                      </a:schemeClr>
                    </a:outerShdw>
                  </a:effectLst>
                </a14:hiddenEffects>
              </a:ext>
            </a:extLst>
          </p:spPr>
          <p:txBody>
            <a:bodyPr wrap="none" anchor="ctr"/>
            <a:lstStyle/>
            <a:p>
              <a:endParaRPr lang="en-US"/>
            </a:p>
          </p:txBody>
        </p:sp>
        <p:sp>
          <p:nvSpPr>
            <p:cNvPr id="19" name="AutoShape 17"/>
            <p:cNvSpPr>
              <a:spLocks noChangeArrowheads="1"/>
            </p:cNvSpPr>
            <p:nvPr/>
          </p:nvSpPr>
          <p:spPr bwMode="ltGray">
            <a:xfrm>
              <a:off x="3987" y="2091"/>
              <a:ext cx="1432" cy="134"/>
            </a:xfrm>
            <a:prstGeom prst="roundRect">
              <a:avLst>
                <a:gd name="adj" fmla="val 28356"/>
              </a:avLst>
            </a:prstGeom>
            <a:gradFill rotWithShape="1">
              <a:gsLst>
                <a:gs pos="0">
                  <a:srgbClr val="FFFFFF">
                    <a:alpha val="70000"/>
                  </a:srgbClr>
                </a:gs>
                <a:gs pos="100000">
                  <a:schemeClr val="accent1">
                    <a:alpha val="70000"/>
                  </a:scheme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7961" dir="13500000" algn="ctr" rotWithShape="0">
                      <a:srgbClr val="FFFFFF">
                        <a:gamma/>
                        <a:shade val="60000"/>
                        <a:invGamma/>
                      </a:srgbClr>
                    </a:outerShdw>
                  </a:effectLst>
                </a14:hiddenEffects>
              </a:ext>
            </a:extLst>
          </p:spPr>
          <p:txBody>
            <a:bodyPr wrap="none" anchor="ctr"/>
            <a:lstStyle/>
            <a:p>
              <a:endParaRPr lang="en-US"/>
            </a:p>
          </p:txBody>
        </p:sp>
      </p:grpSp>
      <p:sp>
        <p:nvSpPr>
          <p:cNvPr id="22" name="Text Box 20"/>
          <p:cNvSpPr txBox="1">
            <a:spLocks noChangeArrowheads="1"/>
          </p:cNvSpPr>
          <p:nvPr/>
        </p:nvSpPr>
        <p:spPr bwMode="black">
          <a:xfrm>
            <a:off x="5726138" y="4207301"/>
            <a:ext cx="2143099" cy="923330"/>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0000">
                      <a:alpha val="50000"/>
                    </a:srgbClr>
                  </a:outerShdw>
                </a:effectLst>
              </a14:hiddenEffects>
            </a:ext>
          </a:extLst>
        </p:spPr>
        <p:txBody>
          <a:bodyPr wrap="square">
            <a:spAutoFit/>
          </a:bodyPr>
          <a:lstStyle/>
          <a:p>
            <a:pPr lvl="1" latinLnBrk="1"/>
            <a:r>
              <a:rPr lang="en-US" b="1" dirty="0"/>
              <a:t>Project </a:t>
            </a:r>
            <a:endParaRPr lang="en-US" b="1" dirty="0" smtClean="0"/>
          </a:p>
          <a:p>
            <a:pPr lvl="1" latinLnBrk="1"/>
            <a:r>
              <a:rPr lang="en-US" b="1" dirty="0" smtClean="0"/>
              <a:t>Stakeholders </a:t>
            </a:r>
          </a:p>
          <a:p>
            <a:pPr lvl="1" latinLnBrk="1"/>
            <a:r>
              <a:rPr lang="en-US" b="1" dirty="0" smtClean="0"/>
              <a:t>and Vendors</a:t>
            </a:r>
            <a:endParaRPr lang="en-US" sz="1400" dirty="0"/>
          </a:p>
        </p:txBody>
      </p:sp>
      <p:sp>
        <p:nvSpPr>
          <p:cNvPr id="23" name="Text Box 21"/>
          <p:cNvSpPr txBox="1">
            <a:spLocks noChangeArrowheads="1"/>
          </p:cNvSpPr>
          <p:nvPr/>
        </p:nvSpPr>
        <p:spPr bwMode="black">
          <a:xfrm>
            <a:off x="666748" y="4345800"/>
            <a:ext cx="2200275" cy="646331"/>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0000">
                      <a:alpha val="50000"/>
                    </a:srgbClr>
                  </a:outerShdw>
                </a:effectLst>
              </a14:hiddenEffects>
            </a:ext>
          </a:extLst>
        </p:spPr>
        <p:txBody>
          <a:bodyPr>
            <a:spAutoFit/>
          </a:bodyPr>
          <a:lstStyle/>
          <a:p>
            <a:pPr lvl="1" latinLnBrk="1"/>
            <a:r>
              <a:rPr lang="en-US" b="1" dirty="0"/>
              <a:t>Risk Manager/ Plan Manager</a:t>
            </a:r>
            <a:endParaRPr lang="en-US" sz="1400" dirty="0"/>
          </a:p>
        </p:txBody>
      </p:sp>
      <p:sp>
        <p:nvSpPr>
          <p:cNvPr id="26" name="Text Box 24"/>
          <p:cNvSpPr txBox="1">
            <a:spLocks noChangeArrowheads="1"/>
          </p:cNvSpPr>
          <p:nvPr/>
        </p:nvSpPr>
        <p:spPr bwMode="black">
          <a:xfrm>
            <a:off x="3281362" y="4474775"/>
            <a:ext cx="2200275" cy="369332"/>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0000">
                      <a:alpha val="50000"/>
                    </a:srgbClr>
                  </a:outerShdw>
                </a:effectLst>
              </a14:hiddenEffects>
            </a:ext>
          </a:extLst>
        </p:spPr>
        <p:txBody>
          <a:bodyPr>
            <a:spAutoFit/>
          </a:bodyPr>
          <a:lstStyle/>
          <a:p>
            <a:pPr lvl="1" latinLnBrk="1"/>
            <a:r>
              <a:rPr lang="en-US" b="1" dirty="0"/>
              <a:t>Risk Analyst</a:t>
            </a:r>
            <a:endParaRPr lang="en-US" sz="1400" dirty="0"/>
          </a:p>
        </p:txBody>
      </p:sp>
      <p:grpSp>
        <p:nvGrpSpPr>
          <p:cNvPr id="33" name="Group 31"/>
          <p:cNvGrpSpPr>
            <a:grpSpLocks/>
          </p:cNvGrpSpPr>
          <p:nvPr/>
        </p:nvGrpSpPr>
        <p:grpSpPr bwMode="auto">
          <a:xfrm>
            <a:off x="3287712" y="3096438"/>
            <a:ext cx="2273300" cy="536575"/>
            <a:chOff x="3964" y="2071"/>
            <a:chExt cx="1484" cy="330"/>
          </a:xfrm>
        </p:grpSpPr>
        <p:sp>
          <p:nvSpPr>
            <p:cNvPr id="34" name="AutoShape 32"/>
            <p:cNvSpPr>
              <a:spLocks noChangeArrowheads="1"/>
            </p:cNvSpPr>
            <p:nvPr/>
          </p:nvSpPr>
          <p:spPr bwMode="ltGray">
            <a:xfrm>
              <a:off x="3964" y="2071"/>
              <a:ext cx="1484" cy="330"/>
            </a:xfrm>
            <a:prstGeom prst="roundRect">
              <a:avLst>
                <a:gd name="adj" fmla="val 16667"/>
              </a:avLst>
            </a:prstGeom>
            <a:solidFill>
              <a:schemeClr val="hlink"/>
            </a:solidFill>
            <a:ln w="12700" algn="ctr">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tx2">
                        <a:alpha val="50000"/>
                      </a:schemeClr>
                    </a:outerShdw>
                  </a:effectLst>
                </a14:hiddenEffects>
              </a:ext>
            </a:extLst>
          </p:spPr>
          <p:txBody>
            <a:bodyPr wrap="none" anchor="ctr"/>
            <a:lstStyle/>
            <a:p>
              <a:endParaRPr lang="en-US"/>
            </a:p>
          </p:txBody>
        </p:sp>
        <p:sp>
          <p:nvSpPr>
            <p:cNvPr id="35" name="AutoShape 33"/>
            <p:cNvSpPr>
              <a:spLocks noChangeArrowheads="1"/>
            </p:cNvSpPr>
            <p:nvPr/>
          </p:nvSpPr>
          <p:spPr bwMode="ltGray">
            <a:xfrm>
              <a:off x="3987" y="2091"/>
              <a:ext cx="1432" cy="134"/>
            </a:xfrm>
            <a:prstGeom prst="roundRect">
              <a:avLst>
                <a:gd name="adj" fmla="val 28356"/>
              </a:avLst>
            </a:prstGeom>
            <a:gradFill rotWithShape="1">
              <a:gsLst>
                <a:gs pos="0">
                  <a:srgbClr val="FFFFFF">
                    <a:alpha val="70000"/>
                  </a:srgbClr>
                </a:gs>
                <a:gs pos="100000">
                  <a:schemeClr val="hlink">
                    <a:alpha val="70000"/>
                  </a:scheme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7961" dir="13500000" algn="ctr" rotWithShape="0">
                      <a:srgbClr val="FFFFFF">
                        <a:gamma/>
                        <a:shade val="60000"/>
                        <a:invGamma/>
                      </a:srgbClr>
                    </a:outerShdw>
                  </a:effectLst>
                </a14:hiddenEffects>
              </a:ext>
            </a:extLst>
          </p:spPr>
          <p:txBody>
            <a:bodyPr wrap="none" anchor="ctr"/>
            <a:lstStyle/>
            <a:p>
              <a:endParaRPr lang="en-US"/>
            </a:p>
          </p:txBody>
        </p:sp>
      </p:grpSp>
      <p:sp>
        <p:nvSpPr>
          <p:cNvPr id="36" name="Text Box 34"/>
          <p:cNvSpPr txBox="1">
            <a:spLocks noChangeArrowheads="1"/>
          </p:cNvSpPr>
          <p:nvPr/>
        </p:nvSpPr>
        <p:spPr bwMode="black">
          <a:xfrm>
            <a:off x="2724149" y="3177401"/>
            <a:ext cx="3219450" cy="369332"/>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0000">
                      <a:alpha val="50000"/>
                    </a:srgbClr>
                  </a:outerShdw>
                </a:effectLst>
              </a14:hiddenEffects>
            </a:ext>
          </a:extLst>
        </p:spPr>
        <p:txBody>
          <a:bodyPr wrap="square">
            <a:spAutoFit/>
          </a:bodyPr>
          <a:lstStyle/>
          <a:p>
            <a:pPr lvl="1" latinLnBrk="1"/>
            <a:r>
              <a:rPr lang="en-US" b="1" dirty="0"/>
              <a:t>Project Manager (PM)</a:t>
            </a:r>
            <a:endParaRPr lang="en-US" sz="1400" dirty="0"/>
          </a:p>
        </p:txBody>
      </p:sp>
      <p:grpSp>
        <p:nvGrpSpPr>
          <p:cNvPr id="37" name="Group 35"/>
          <p:cNvGrpSpPr>
            <a:grpSpLocks/>
          </p:cNvGrpSpPr>
          <p:nvPr/>
        </p:nvGrpSpPr>
        <p:grpSpPr bwMode="auto">
          <a:xfrm>
            <a:off x="3268662" y="2223313"/>
            <a:ext cx="2273300" cy="536575"/>
            <a:chOff x="3964" y="2071"/>
            <a:chExt cx="1484" cy="330"/>
          </a:xfrm>
        </p:grpSpPr>
        <p:sp>
          <p:nvSpPr>
            <p:cNvPr id="38" name="AutoShape 36"/>
            <p:cNvSpPr>
              <a:spLocks noChangeArrowheads="1"/>
            </p:cNvSpPr>
            <p:nvPr/>
          </p:nvSpPr>
          <p:spPr bwMode="gray">
            <a:xfrm>
              <a:off x="3964" y="2071"/>
              <a:ext cx="1484" cy="330"/>
            </a:xfrm>
            <a:prstGeom prst="roundRect">
              <a:avLst>
                <a:gd name="adj" fmla="val 16667"/>
              </a:avLst>
            </a:prstGeom>
            <a:solidFill>
              <a:schemeClr val="tx2"/>
            </a:solidFill>
            <a:ln w="12700" algn="ctr">
              <a:solidFill>
                <a:schemeClr val="tx2"/>
              </a:solidFill>
              <a:round/>
              <a:headEnd/>
              <a:tailEnd/>
            </a:ln>
            <a:effectLst/>
            <a:extLst>
              <a:ext uri="{AF507438-7753-43E0-B8FC-AC1667EBCBE1}">
                <a14:hiddenEffects xmlns:a14="http://schemas.microsoft.com/office/drawing/2010/main">
                  <a:effectLst>
                    <a:outerShdw dist="35921" dir="2700000" algn="ctr" rotWithShape="0">
                      <a:schemeClr val="tx2">
                        <a:alpha val="50000"/>
                      </a:schemeClr>
                    </a:outerShdw>
                  </a:effectLst>
                </a14:hiddenEffects>
              </a:ext>
            </a:extLst>
          </p:spPr>
          <p:txBody>
            <a:bodyPr wrap="none" anchor="ctr"/>
            <a:lstStyle/>
            <a:p>
              <a:endParaRPr lang="en-US"/>
            </a:p>
          </p:txBody>
        </p:sp>
        <p:sp>
          <p:nvSpPr>
            <p:cNvPr id="39" name="AutoShape 37"/>
            <p:cNvSpPr>
              <a:spLocks noChangeArrowheads="1"/>
            </p:cNvSpPr>
            <p:nvPr/>
          </p:nvSpPr>
          <p:spPr bwMode="gray">
            <a:xfrm>
              <a:off x="3987" y="2091"/>
              <a:ext cx="1432" cy="134"/>
            </a:xfrm>
            <a:prstGeom prst="roundRect">
              <a:avLst>
                <a:gd name="adj" fmla="val 28356"/>
              </a:avLst>
            </a:prstGeom>
            <a:gradFill rotWithShape="1">
              <a:gsLst>
                <a:gs pos="0">
                  <a:srgbClr val="FFFFFF">
                    <a:alpha val="70000"/>
                  </a:srgbClr>
                </a:gs>
                <a:gs pos="100000">
                  <a:schemeClr val="tx2">
                    <a:alpha val="70000"/>
                  </a:scheme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7961" dir="13500000" algn="ctr" rotWithShape="0">
                      <a:srgbClr val="FFFFFF">
                        <a:gamma/>
                        <a:shade val="60000"/>
                        <a:invGamma/>
                      </a:srgbClr>
                    </a:outerShdw>
                  </a:effectLst>
                </a14:hiddenEffects>
              </a:ext>
            </a:extLst>
          </p:spPr>
          <p:txBody>
            <a:bodyPr wrap="none" anchor="ctr"/>
            <a:lstStyle/>
            <a:p>
              <a:endParaRPr lang="en-US"/>
            </a:p>
          </p:txBody>
        </p:sp>
      </p:grpSp>
      <p:sp>
        <p:nvSpPr>
          <p:cNvPr id="40" name="Text Box 38"/>
          <p:cNvSpPr txBox="1">
            <a:spLocks noChangeArrowheads="1"/>
          </p:cNvSpPr>
          <p:nvPr/>
        </p:nvSpPr>
        <p:spPr bwMode="gray">
          <a:xfrm>
            <a:off x="3028949" y="2334438"/>
            <a:ext cx="2497137" cy="369332"/>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0000">
                      <a:alpha val="50000"/>
                    </a:srgbClr>
                  </a:outerShdw>
                </a:effectLst>
              </a14:hiddenEffects>
            </a:ext>
          </a:extLst>
        </p:spPr>
        <p:txBody>
          <a:bodyPr wrap="square">
            <a:spAutoFit/>
          </a:bodyPr>
          <a:lstStyle/>
          <a:p>
            <a:pPr lvl="1" latinLnBrk="1"/>
            <a:r>
              <a:rPr lang="en-US" b="1" dirty="0">
                <a:solidFill>
                  <a:schemeClr val="accent5">
                    <a:lumMod val="20000"/>
                    <a:lumOff val="80000"/>
                  </a:schemeClr>
                </a:solidFill>
              </a:rPr>
              <a:t>Project Director</a:t>
            </a:r>
            <a:endParaRPr lang="en-US" sz="1400" dirty="0">
              <a:solidFill>
                <a:schemeClr val="accent5">
                  <a:lumMod val="20000"/>
                  <a:lumOff val="80000"/>
                </a:schemeClr>
              </a:solidFill>
            </a:endParaRPr>
          </a:p>
        </p:txBody>
      </p:sp>
      <p:sp>
        <p:nvSpPr>
          <p:cNvPr id="42" name="Title 1"/>
          <p:cNvSpPr>
            <a:spLocks noGrp="1"/>
          </p:cNvSpPr>
          <p:nvPr>
            <p:ph type="title"/>
          </p:nvPr>
        </p:nvSpPr>
        <p:spPr>
          <a:xfrm>
            <a:off x="1459554" y="152400"/>
            <a:ext cx="6389046" cy="792162"/>
          </a:xfrm>
        </p:spPr>
        <p:txBody>
          <a:bodyPr/>
          <a:lstStyle/>
          <a:p>
            <a:pPr lvl="0"/>
            <a:r>
              <a:rPr lang="en-US" sz="3600" dirty="0"/>
              <a:t>Participants Roles </a:t>
            </a:r>
            <a:r>
              <a:rPr lang="en-US" sz="3600" dirty="0" smtClean="0"/>
              <a:t/>
            </a:r>
            <a:br>
              <a:rPr lang="en-US" sz="3600" dirty="0" smtClean="0"/>
            </a:br>
            <a:r>
              <a:rPr lang="en-US" sz="3600" dirty="0" smtClean="0"/>
              <a:t>and </a:t>
            </a:r>
            <a:r>
              <a:rPr lang="en-US" sz="3600" dirty="0"/>
              <a:t>Responsibilities </a:t>
            </a:r>
          </a:p>
        </p:txBody>
      </p:sp>
      <p:pic>
        <p:nvPicPr>
          <p:cNvPr id="43" name="Picture 59" descr="C:\Users\VOTINH\Desktop\HIT-hk2-N3\Logo HIT\HIT-B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43172"/>
            <a:ext cx="1611954" cy="1209055"/>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5" descr="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96200" y="4883692"/>
            <a:ext cx="1447800" cy="1988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7154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anim calcmode="lin" valueType="num">
                                      <p:cBhvr>
                                        <p:cTn id="18" dur="1000" fill="hold"/>
                                        <p:tgtEl>
                                          <p:spTgt spid="14"/>
                                        </p:tgtEl>
                                        <p:attrNameLst>
                                          <p:attrName>ppt_x</p:attrName>
                                        </p:attrNameLst>
                                      </p:cBhvr>
                                      <p:tavLst>
                                        <p:tav tm="0">
                                          <p:val>
                                            <p:strVal val="#ppt_x"/>
                                          </p:val>
                                        </p:tav>
                                        <p:tav tm="100000">
                                          <p:val>
                                            <p:strVal val="#ppt_x"/>
                                          </p:val>
                                        </p:tav>
                                      </p:tavLst>
                                    </p:anim>
                                    <p:anim calcmode="lin" valueType="num">
                                      <p:cBhvr>
                                        <p:cTn id="19" dur="1000" fill="hold"/>
                                        <p:tgtEl>
                                          <p:spTgt spid="14"/>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1000"/>
                                        <p:tgtEl>
                                          <p:spTgt spid="17"/>
                                        </p:tgtEl>
                                      </p:cBhvr>
                                    </p:animEffect>
                                    <p:anim calcmode="lin" valueType="num">
                                      <p:cBhvr>
                                        <p:cTn id="23" dur="1000" fill="hold"/>
                                        <p:tgtEl>
                                          <p:spTgt spid="17"/>
                                        </p:tgtEl>
                                        <p:attrNameLst>
                                          <p:attrName>ppt_x</p:attrName>
                                        </p:attrNameLst>
                                      </p:cBhvr>
                                      <p:tavLst>
                                        <p:tav tm="0">
                                          <p:val>
                                            <p:strVal val="#ppt_x"/>
                                          </p:val>
                                        </p:tav>
                                        <p:tav tm="100000">
                                          <p:val>
                                            <p:strVal val="#ppt_x"/>
                                          </p:val>
                                        </p:tav>
                                      </p:tavLst>
                                    </p:anim>
                                    <p:anim calcmode="lin" valueType="num">
                                      <p:cBhvr>
                                        <p:cTn id="24" dur="1000" fill="hold"/>
                                        <p:tgtEl>
                                          <p:spTgt spid="1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1000"/>
                                        <p:tgtEl>
                                          <p:spTgt spid="22"/>
                                        </p:tgtEl>
                                      </p:cBhvr>
                                    </p:animEffect>
                                    <p:anim calcmode="lin" valueType="num">
                                      <p:cBhvr>
                                        <p:cTn id="28" dur="1000" fill="hold"/>
                                        <p:tgtEl>
                                          <p:spTgt spid="22"/>
                                        </p:tgtEl>
                                        <p:attrNameLst>
                                          <p:attrName>ppt_x</p:attrName>
                                        </p:attrNameLst>
                                      </p:cBhvr>
                                      <p:tavLst>
                                        <p:tav tm="0">
                                          <p:val>
                                            <p:strVal val="#ppt_x"/>
                                          </p:val>
                                        </p:tav>
                                        <p:tav tm="100000">
                                          <p:val>
                                            <p:strVal val="#ppt_x"/>
                                          </p:val>
                                        </p:tav>
                                      </p:tavLst>
                                    </p:anim>
                                    <p:anim calcmode="lin" valueType="num">
                                      <p:cBhvr>
                                        <p:cTn id="29" dur="1000" fill="hold"/>
                                        <p:tgtEl>
                                          <p:spTgt spid="22"/>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1000"/>
                                        <p:tgtEl>
                                          <p:spTgt spid="26"/>
                                        </p:tgtEl>
                                      </p:cBhvr>
                                    </p:animEffect>
                                    <p:anim calcmode="lin" valueType="num">
                                      <p:cBhvr>
                                        <p:cTn id="33" dur="1000" fill="hold"/>
                                        <p:tgtEl>
                                          <p:spTgt spid="26"/>
                                        </p:tgtEl>
                                        <p:attrNameLst>
                                          <p:attrName>ppt_x</p:attrName>
                                        </p:attrNameLst>
                                      </p:cBhvr>
                                      <p:tavLst>
                                        <p:tav tm="0">
                                          <p:val>
                                            <p:strVal val="#ppt_x"/>
                                          </p:val>
                                        </p:tav>
                                        <p:tav tm="100000">
                                          <p:val>
                                            <p:strVal val="#ppt_x"/>
                                          </p:val>
                                        </p:tav>
                                      </p:tavLst>
                                    </p:anim>
                                    <p:anim calcmode="lin" valueType="num">
                                      <p:cBhvr>
                                        <p:cTn id="34" dur="1000" fill="hold"/>
                                        <p:tgtEl>
                                          <p:spTgt spid="26"/>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fade">
                                      <p:cBhvr>
                                        <p:cTn id="37" dur="1000"/>
                                        <p:tgtEl>
                                          <p:spTgt spid="33"/>
                                        </p:tgtEl>
                                      </p:cBhvr>
                                    </p:animEffect>
                                    <p:anim calcmode="lin" valueType="num">
                                      <p:cBhvr>
                                        <p:cTn id="38" dur="1000" fill="hold"/>
                                        <p:tgtEl>
                                          <p:spTgt spid="33"/>
                                        </p:tgtEl>
                                        <p:attrNameLst>
                                          <p:attrName>ppt_x</p:attrName>
                                        </p:attrNameLst>
                                      </p:cBhvr>
                                      <p:tavLst>
                                        <p:tav tm="0">
                                          <p:val>
                                            <p:strVal val="#ppt_x"/>
                                          </p:val>
                                        </p:tav>
                                        <p:tav tm="100000">
                                          <p:val>
                                            <p:strVal val="#ppt_x"/>
                                          </p:val>
                                        </p:tav>
                                      </p:tavLst>
                                    </p:anim>
                                    <p:anim calcmode="lin" valueType="num">
                                      <p:cBhvr>
                                        <p:cTn id="39" dur="1000" fill="hold"/>
                                        <p:tgtEl>
                                          <p:spTgt spid="33"/>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fade">
                                      <p:cBhvr>
                                        <p:cTn id="42" dur="1000"/>
                                        <p:tgtEl>
                                          <p:spTgt spid="36"/>
                                        </p:tgtEl>
                                      </p:cBhvr>
                                    </p:animEffect>
                                    <p:anim calcmode="lin" valueType="num">
                                      <p:cBhvr>
                                        <p:cTn id="43" dur="1000" fill="hold"/>
                                        <p:tgtEl>
                                          <p:spTgt spid="36"/>
                                        </p:tgtEl>
                                        <p:attrNameLst>
                                          <p:attrName>ppt_x</p:attrName>
                                        </p:attrNameLst>
                                      </p:cBhvr>
                                      <p:tavLst>
                                        <p:tav tm="0">
                                          <p:val>
                                            <p:strVal val="#ppt_x"/>
                                          </p:val>
                                        </p:tav>
                                        <p:tav tm="100000">
                                          <p:val>
                                            <p:strVal val="#ppt_x"/>
                                          </p:val>
                                        </p:tav>
                                      </p:tavLst>
                                    </p:anim>
                                    <p:anim calcmode="lin" valueType="num">
                                      <p:cBhvr>
                                        <p:cTn id="44" dur="1000" fill="hold"/>
                                        <p:tgtEl>
                                          <p:spTgt spid="36"/>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37"/>
                                        </p:tgtEl>
                                        <p:attrNameLst>
                                          <p:attrName>style.visibility</p:attrName>
                                        </p:attrNameLst>
                                      </p:cBhvr>
                                      <p:to>
                                        <p:strVal val="visible"/>
                                      </p:to>
                                    </p:set>
                                    <p:animEffect transition="in" filter="fade">
                                      <p:cBhvr>
                                        <p:cTn id="47" dur="1000"/>
                                        <p:tgtEl>
                                          <p:spTgt spid="37"/>
                                        </p:tgtEl>
                                      </p:cBhvr>
                                    </p:animEffect>
                                    <p:anim calcmode="lin" valueType="num">
                                      <p:cBhvr>
                                        <p:cTn id="48" dur="1000" fill="hold"/>
                                        <p:tgtEl>
                                          <p:spTgt spid="37"/>
                                        </p:tgtEl>
                                        <p:attrNameLst>
                                          <p:attrName>ppt_x</p:attrName>
                                        </p:attrNameLst>
                                      </p:cBhvr>
                                      <p:tavLst>
                                        <p:tav tm="0">
                                          <p:val>
                                            <p:strVal val="#ppt_x"/>
                                          </p:val>
                                        </p:tav>
                                        <p:tav tm="100000">
                                          <p:val>
                                            <p:strVal val="#ppt_x"/>
                                          </p:val>
                                        </p:tav>
                                      </p:tavLst>
                                    </p:anim>
                                    <p:anim calcmode="lin" valueType="num">
                                      <p:cBhvr>
                                        <p:cTn id="49" dur="1000" fill="hold"/>
                                        <p:tgtEl>
                                          <p:spTgt spid="37"/>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40"/>
                                        </p:tgtEl>
                                        <p:attrNameLst>
                                          <p:attrName>style.visibility</p:attrName>
                                        </p:attrNameLst>
                                      </p:cBhvr>
                                      <p:to>
                                        <p:strVal val="visible"/>
                                      </p:to>
                                    </p:set>
                                    <p:animEffect transition="in" filter="fade">
                                      <p:cBhvr>
                                        <p:cTn id="52" dur="1000"/>
                                        <p:tgtEl>
                                          <p:spTgt spid="40"/>
                                        </p:tgtEl>
                                      </p:cBhvr>
                                    </p:animEffect>
                                    <p:anim calcmode="lin" valueType="num">
                                      <p:cBhvr>
                                        <p:cTn id="53" dur="1000" fill="hold"/>
                                        <p:tgtEl>
                                          <p:spTgt spid="40"/>
                                        </p:tgtEl>
                                        <p:attrNameLst>
                                          <p:attrName>ppt_x</p:attrName>
                                        </p:attrNameLst>
                                      </p:cBhvr>
                                      <p:tavLst>
                                        <p:tav tm="0">
                                          <p:val>
                                            <p:strVal val="#ppt_x"/>
                                          </p:val>
                                        </p:tav>
                                        <p:tav tm="100000">
                                          <p:val>
                                            <p:strVal val="#ppt_x"/>
                                          </p:val>
                                        </p:tav>
                                      </p:tavLst>
                                    </p:anim>
                                    <p:anim calcmode="lin" valueType="num">
                                      <p:cBhvr>
                                        <p:cTn id="54" dur="1000" fill="hold"/>
                                        <p:tgtEl>
                                          <p:spTgt spid="40"/>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fade">
                                      <p:cBhvr>
                                        <p:cTn id="57" dur="1000"/>
                                        <p:tgtEl>
                                          <p:spTgt spid="23"/>
                                        </p:tgtEl>
                                      </p:cBhvr>
                                    </p:animEffect>
                                    <p:anim calcmode="lin" valueType="num">
                                      <p:cBhvr>
                                        <p:cTn id="58" dur="1000" fill="hold"/>
                                        <p:tgtEl>
                                          <p:spTgt spid="23"/>
                                        </p:tgtEl>
                                        <p:attrNameLst>
                                          <p:attrName>ppt_x</p:attrName>
                                        </p:attrNameLst>
                                      </p:cBhvr>
                                      <p:tavLst>
                                        <p:tav tm="0">
                                          <p:val>
                                            <p:strVal val="#ppt_x"/>
                                          </p:val>
                                        </p:tav>
                                        <p:tav tm="100000">
                                          <p:val>
                                            <p:strVal val="#ppt_x"/>
                                          </p:val>
                                        </p:tav>
                                      </p:tavLst>
                                    </p:anim>
                                    <p:anim calcmode="lin" valueType="num">
                                      <p:cBhvr>
                                        <p:cTn id="59" dur="1000" fill="hold"/>
                                        <p:tgtEl>
                                          <p:spTgt spid="23"/>
                                        </p:tgtEl>
                                        <p:attrNameLst>
                                          <p:attrName>ppt_y</p:attrName>
                                        </p:attrNameLst>
                                      </p:cBhvr>
                                      <p:tavLst>
                                        <p:tav tm="0">
                                          <p:val>
                                            <p:strVal val="#ppt_y+.1"/>
                                          </p:val>
                                        </p:tav>
                                        <p:tav tm="100000">
                                          <p:val>
                                            <p:strVal val="#ppt_y"/>
                                          </p:val>
                                        </p:tav>
                                      </p:tavLst>
                                    </p:anim>
                                  </p:childTnLst>
                                </p:cTn>
                              </p:par>
                              <p:par>
                                <p:cTn id="60" presetID="16" presetClass="entr" presetSubtype="21" fill="hold" nodeType="withEffect">
                                  <p:stCondLst>
                                    <p:cond delay="0"/>
                                  </p:stCondLst>
                                  <p:childTnLst>
                                    <p:set>
                                      <p:cBhvr>
                                        <p:cTn id="61" dur="1" fill="hold">
                                          <p:stCondLst>
                                            <p:cond delay="0"/>
                                          </p:stCondLst>
                                        </p:cTn>
                                        <p:tgtEl>
                                          <p:spTgt spid="43"/>
                                        </p:tgtEl>
                                        <p:attrNameLst>
                                          <p:attrName>style.visibility</p:attrName>
                                        </p:attrNameLst>
                                      </p:cBhvr>
                                      <p:to>
                                        <p:strVal val="visible"/>
                                      </p:to>
                                    </p:set>
                                    <p:animEffect transition="in" filter="barn(inVertical)">
                                      <p:cBhvr>
                                        <p:cTn id="62" dur="1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6" grpId="0"/>
      <p:bldP spid="36" grpId="0"/>
      <p:bldP spid="4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a:t>Project </a:t>
            </a:r>
            <a:r>
              <a:rPr lang="en-US" dirty="0" smtClean="0"/>
              <a:t>Director</a:t>
            </a:r>
            <a:endParaRPr lang="en-US" dirty="0"/>
          </a:p>
        </p:txBody>
      </p:sp>
      <p:sp>
        <p:nvSpPr>
          <p:cNvPr id="3" name="Content Placeholder 2"/>
          <p:cNvSpPr>
            <a:spLocks noGrp="1"/>
          </p:cNvSpPr>
          <p:nvPr>
            <p:ph idx="1"/>
          </p:nvPr>
        </p:nvSpPr>
        <p:spPr>
          <a:xfrm>
            <a:off x="381000" y="1981201"/>
            <a:ext cx="8229600" cy="3200400"/>
          </a:xfrm>
        </p:spPr>
        <p:txBody>
          <a:bodyPr/>
          <a:lstStyle/>
          <a:p>
            <a:r>
              <a:rPr lang="en-US" dirty="0">
                <a:solidFill>
                  <a:schemeClr val="tx1"/>
                </a:solidFill>
                <a:latin typeface="+mn-lt"/>
                <a:ea typeface="+mn-ea"/>
                <a:cs typeface="+mn-cs"/>
              </a:rPr>
              <a:t>The Project Director is involved in monitoring risk action effectiveness and participating in risk escalation. The Project Director also has the responsibility to communicate to certain project stakeholders, on an as needed basis.</a:t>
            </a:r>
          </a:p>
          <a:p>
            <a:pPr marL="0" indent="0">
              <a:buNone/>
            </a:pPr>
            <a:endParaRPr lang="en-US" dirty="0"/>
          </a:p>
        </p:txBody>
      </p:sp>
      <p:pic>
        <p:nvPicPr>
          <p:cNvPr id="4" name="Picture 59" descr="C:\Users\VOTINH\Desktop\HIT-hk2-N3\Logo HIT\HIT-B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43172"/>
            <a:ext cx="1611954" cy="120905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5" descr="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24750" y="4648200"/>
            <a:ext cx="1619250" cy="2224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1896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1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a:t>Project Manager (PM</a:t>
            </a:r>
            <a:r>
              <a:rPr lang="en-US" dirty="0" smtClean="0"/>
              <a:t>)</a:t>
            </a:r>
            <a:endParaRPr lang="en-US" dirty="0"/>
          </a:p>
        </p:txBody>
      </p:sp>
      <p:sp>
        <p:nvSpPr>
          <p:cNvPr id="3" name="Content Placeholder 2"/>
          <p:cNvSpPr>
            <a:spLocks noGrp="1"/>
          </p:cNvSpPr>
          <p:nvPr>
            <p:ph idx="1"/>
          </p:nvPr>
        </p:nvSpPr>
        <p:spPr>
          <a:xfrm>
            <a:off x="381000" y="1905000"/>
            <a:ext cx="8229600" cy="3962400"/>
          </a:xfrm>
        </p:spPr>
        <p:txBody>
          <a:bodyPr/>
          <a:lstStyle/>
          <a:p>
            <a:r>
              <a:rPr lang="en-US" dirty="0">
                <a:solidFill>
                  <a:schemeClr val="tx1"/>
                </a:solidFill>
                <a:latin typeface="+mn-lt"/>
                <a:ea typeface="+mn-ea"/>
                <a:cs typeface="+mn-cs"/>
              </a:rPr>
              <a:t>The role of the VIKING Project Manager is to write and approve the VIKING Project Risk Management Plan, define the Risk Management process, participate in the Risk Management process, and take ownership of risk mitigation planning and execution</a:t>
            </a:r>
          </a:p>
          <a:p>
            <a:endParaRPr lang="en-US" dirty="0"/>
          </a:p>
        </p:txBody>
      </p:sp>
      <p:pic>
        <p:nvPicPr>
          <p:cNvPr id="4" name="Picture 59" descr="C:\Users\VOTINH\Desktop\HIT-hk2-N3\Logo HIT\HIT-B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43172"/>
            <a:ext cx="1611954" cy="120905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5" descr="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24750" y="4648200"/>
            <a:ext cx="1619250" cy="2224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7099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1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583TGp_business_light_ani">
  <a:themeElements>
    <a:clrScheme name="Default Design 1">
      <a:dk1>
        <a:srgbClr val="000000"/>
      </a:dk1>
      <a:lt1>
        <a:srgbClr val="C8D4E2"/>
      </a:lt1>
      <a:dk2>
        <a:srgbClr val="015465"/>
      </a:dk2>
      <a:lt2>
        <a:srgbClr val="808080"/>
      </a:lt2>
      <a:accent1>
        <a:srgbClr val="B96F81"/>
      </a:accent1>
      <a:accent2>
        <a:srgbClr val="84B75D"/>
      </a:accent2>
      <a:accent3>
        <a:srgbClr val="E0E6EE"/>
      </a:accent3>
      <a:accent4>
        <a:srgbClr val="000000"/>
      </a:accent4>
      <a:accent5>
        <a:srgbClr val="D9BBC1"/>
      </a:accent5>
      <a:accent6>
        <a:srgbClr val="77A653"/>
      </a:accent6>
      <a:hlink>
        <a:srgbClr val="B88A68"/>
      </a:hlink>
      <a:folHlink>
        <a:srgbClr val="91A7C1"/>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C8D4E2"/>
        </a:lt1>
        <a:dk2>
          <a:srgbClr val="015465"/>
        </a:dk2>
        <a:lt2>
          <a:srgbClr val="808080"/>
        </a:lt2>
        <a:accent1>
          <a:srgbClr val="B96F81"/>
        </a:accent1>
        <a:accent2>
          <a:srgbClr val="84B75D"/>
        </a:accent2>
        <a:accent3>
          <a:srgbClr val="E0E6EE"/>
        </a:accent3>
        <a:accent4>
          <a:srgbClr val="000000"/>
        </a:accent4>
        <a:accent5>
          <a:srgbClr val="D9BBC1"/>
        </a:accent5>
        <a:accent6>
          <a:srgbClr val="77A653"/>
        </a:accent6>
        <a:hlink>
          <a:srgbClr val="B88A68"/>
        </a:hlink>
        <a:folHlink>
          <a:srgbClr val="91A7C1"/>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CCE1C9"/>
        </a:lt1>
        <a:dk2>
          <a:srgbClr val="660066"/>
        </a:dk2>
        <a:lt2>
          <a:srgbClr val="808080"/>
        </a:lt2>
        <a:accent1>
          <a:srgbClr val="8F7AC4"/>
        </a:accent1>
        <a:accent2>
          <a:srgbClr val="D79E5F"/>
        </a:accent2>
        <a:accent3>
          <a:srgbClr val="E2EEE1"/>
        </a:accent3>
        <a:accent4>
          <a:srgbClr val="000000"/>
        </a:accent4>
        <a:accent5>
          <a:srgbClr val="C6BEDE"/>
        </a:accent5>
        <a:accent6>
          <a:srgbClr val="C38F55"/>
        </a:accent6>
        <a:hlink>
          <a:srgbClr val="6494BC"/>
        </a:hlink>
        <a:folHlink>
          <a:srgbClr val="A6BD95"/>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E3D9D3"/>
        </a:lt1>
        <a:dk2>
          <a:srgbClr val="A50021"/>
        </a:dk2>
        <a:lt2>
          <a:srgbClr val="808080"/>
        </a:lt2>
        <a:accent1>
          <a:srgbClr val="5E87CA"/>
        </a:accent1>
        <a:accent2>
          <a:srgbClr val="B75D86"/>
        </a:accent2>
        <a:accent3>
          <a:srgbClr val="EFE9E6"/>
        </a:accent3>
        <a:accent4>
          <a:srgbClr val="000000"/>
        </a:accent4>
        <a:accent5>
          <a:srgbClr val="B6C3E1"/>
        </a:accent5>
        <a:accent6>
          <a:srgbClr val="A65379"/>
        </a:accent6>
        <a:hlink>
          <a:srgbClr val="5DB648"/>
        </a:hlink>
        <a:folHlink>
          <a:srgbClr val="C2A29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583TGp_business_light_ani</Template>
  <TotalTime>44</TotalTime>
  <Words>883</Words>
  <Application>Microsoft Office PowerPoint</Application>
  <PresentationFormat>On-screen Show (4:3)</PresentationFormat>
  <Paragraphs>111</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Times New Roman</vt:lpstr>
      <vt:lpstr>Arial Black</vt:lpstr>
      <vt:lpstr>Wingdings</vt:lpstr>
      <vt:lpstr>Wingdings 2</vt:lpstr>
      <vt:lpstr>583TGp_business_light_ani</vt:lpstr>
      <vt:lpstr>Software Measurement  and Analysis</vt:lpstr>
      <vt:lpstr>PowerPoint Presentation</vt:lpstr>
      <vt:lpstr>Purpose</vt:lpstr>
      <vt:lpstr>Document Maintenance</vt:lpstr>
      <vt:lpstr>PowerPoint Presentation</vt:lpstr>
      <vt:lpstr>Participants Roles  and Responsibilities </vt:lpstr>
      <vt:lpstr>Participants Roles  and Responsibilities </vt:lpstr>
      <vt:lpstr>Project Director</vt:lpstr>
      <vt:lpstr>Project Manager (PM)</vt:lpstr>
      <vt:lpstr>Risk Manager/ Plan Manager</vt:lpstr>
      <vt:lpstr>Risk Analyst</vt:lpstr>
      <vt:lpstr>Project Stakeholders and Vendors</vt:lpstr>
      <vt:lpstr>PowerPoint Presentation</vt:lpstr>
      <vt:lpstr>Viking Project Risk Management</vt:lpstr>
      <vt:lpstr>Risk Assessment</vt:lpstr>
      <vt:lpstr>Risk Attributes</vt:lpstr>
      <vt:lpstr>Risk Attributes</vt:lpstr>
      <vt:lpstr>Risk Attributes</vt:lpstr>
      <vt:lpstr>Risk Management Process</vt:lpstr>
      <vt:lpstr>Risk Management Process</vt:lpstr>
      <vt:lpstr>Risk Management Process</vt:lpstr>
      <vt:lpstr>Risk Solution</vt:lpstr>
      <vt:lpstr>Identify and Track Risks</vt:lpstr>
      <vt:lpstr>PowerPoint Presentation</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Measurement  and Analysis</dc:title>
  <dc:creator>VOTINH</dc:creator>
  <cp:lastModifiedBy>VOTINH</cp:lastModifiedBy>
  <cp:revision>9</cp:revision>
  <dcterms:created xsi:type="dcterms:W3CDTF">2012-04-21T02:27:18Z</dcterms:created>
  <dcterms:modified xsi:type="dcterms:W3CDTF">2012-04-21T03:11:19Z</dcterms:modified>
</cp:coreProperties>
</file>