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76" r:id="rId2"/>
    <p:sldId id="258" r:id="rId3"/>
    <p:sldId id="257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293" r:id="rId12"/>
    <p:sldId id="286" r:id="rId13"/>
    <p:sldId id="294" r:id="rId14"/>
    <p:sldId id="287" r:id="rId15"/>
    <p:sldId id="288" r:id="rId16"/>
    <p:sldId id="295" r:id="rId17"/>
    <p:sldId id="289" r:id="rId18"/>
    <p:sldId id="290" r:id="rId19"/>
    <p:sldId id="291" r:id="rId20"/>
    <p:sldId id="264" r:id="rId21"/>
    <p:sldId id="296" r:id="rId22"/>
    <p:sldId id="275" r:id="rId23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 autoAdjust="0"/>
    <p:restoredTop sz="94660"/>
  </p:normalViewPr>
  <p:slideViewPr>
    <p:cSldViewPr>
      <p:cViewPr>
        <p:scale>
          <a:sx n="70" d="100"/>
          <a:sy n="70" d="100"/>
        </p:scale>
        <p:origin x="-1428" y="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DC10691-5DD3-43EF-BD4A-B40E73B9AA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6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638800" y="6400800"/>
            <a:ext cx="3135313" cy="244475"/>
          </a:xfrm>
        </p:spPr>
        <p:txBody>
          <a:bodyPr/>
          <a:lstStyle>
            <a:lvl1pPr>
              <a:defRPr sz="1200" b="1" i="1">
                <a:solidFill>
                  <a:schemeClr val="accent1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008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DE91171-D0F6-4C1A-847C-C234C5D9FB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228600" y="15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066800"/>
            <a:ext cx="5943600" cy="9429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981200"/>
            <a:ext cx="57912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F15158-FAFF-415F-A70A-4FCDC3B58E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57200"/>
            <a:ext cx="202882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93407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4DEBB7-FF50-42A9-A539-C3DADD751A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086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295400"/>
            <a:ext cx="70485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CCBFB003-107A-4501-A81B-D82927C90B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7A2C5A-8E11-43F8-8CF4-BA2B96660C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98B4B-CDC0-488D-B90E-EB11467159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295400"/>
            <a:ext cx="3448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850" y="1295400"/>
            <a:ext cx="3448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A0CC0-9D67-4875-A643-32CE3AAD14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3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E745D-0090-4F0A-91FA-42A5BA7803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918FE2-2E6A-49A4-A0FC-CD258651C4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A8E94B-68BF-4267-B1D1-5F6764E416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3960E6-1FCC-40AB-ADE2-FDFC54D3E3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FE94B3-AA96-4E35-905E-73C88BA486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" name="Object 102"/>
          <p:cNvGraphicFramePr>
            <a:graphicFrameLocks noChangeAspect="1"/>
          </p:cNvGraphicFramePr>
          <p:nvPr/>
        </p:nvGraphicFramePr>
        <p:xfrm>
          <a:off x="0" y="0"/>
          <a:ext cx="18288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Image" r:id="rId15" imgW="3301587" imgH="9752381" progId="Photoshop.Image.7">
                  <p:embed/>
                </p:oleObj>
              </mc:Choice>
              <mc:Fallback>
                <p:oleObj name="Image" r:id="rId15" imgW="3301587" imgH="9752381" progId="Photoshop.Image.7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288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76400" y="1295400"/>
            <a:ext cx="70485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532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E813DD5F-D726-4F56-A806-88DD509CF5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457200"/>
            <a:ext cx="70866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GHOST\Hit%20Team%20-%20HKVI\Measurement%20Analysis\K15T2-Team2-Team%20Assignment1\Schedule%20For%20Team.x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1134268"/>
            <a:ext cx="6705600" cy="15137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Software Measurement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Analysis</a:t>
            </a:r>
          </a:p>
        </p:txBody>
      </p:sp>
      <p:grpSp>
        <p:nvGrpSpPr>
          <p:cNvPr id="70667" name="Group 11"/>
          <p:cNvGrpSpPr>
            <a:grpSpLocks/>
          </p:cNvGrpSpPr>
          <p:nvPr/>
        </p:nvGrpSpPr>
        <p:grpSpPr bwMode="auto">
          <a:xfrm>
            <a:off x="2987097" y="2381718"/>
            <a:ext cx="2936875" cy="296863"/>
            <a:chOff x="2016" y="1180"/>
            <a:chExt cx="1850" cy="187"/>
          </a:xfrm>
        </p:grpSpPr>
        <p:grpSp>
          <p:nvGrpSpPr>
            <p:cNvPr id="70665" name="Group 9"/>
            <p:cNvGrpSpPr>
              <a:grpSpLocks/>
            </p:cNvGrpSpPr>
            <p:nvPr/>
          </p:nvGrpSpPr>
          <p:grpSpPr bwMode="auto">
            <a:xfrm>
              <a:off x="2016" y="1282"/>
              <a:ext cx="1850" cy="85"/>
              <a:chOff x="2016" y="1296"/>
              <a:chExt cx="1850" cy="85"/>
            </a:xfrm>
          </p:grpSpPr>
          <p:sp>
            <p:nvSpPr>
              <p:cNvPr id="70663" name="Line 7"/>
              <p:cNvSpPr>
                <a:spLocks noChangeShapeType="1"/>
              </p:cNvSpPr>
              <p:nvPr/>
            </p:nvSpPr>
            <p:spPr bwMode="gray">
              <a:xfrm>
                <a:off x="2016" y="1344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4" name="Oval 8"/>
              <p:cNvSpPr>
                <a:spLocks noChangeArrowheads="1"/>
              </p:cNvSpPr>
              <p:nvPr/>
            </p:nvSpPr>
            <p:spPr bwMode="gray">
              <a:xfrm>
                <a:off x="3792" y="1296"/>
                <a:ext cx="74" cy="85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66" name="Line 10"/>
            <p:cNvSpPr>
              <a:spLocks noChangeShapeType="1"/>
            </p:cNvSpPr>
            <p:nvPr/>
          </p:nvSpPr>
          <p:spPr bwMode="gray">
            <a:xfrm>
              <a:off x="2016" y="1180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73" name="Group 17"/>
          <p:cNvGrpSpPr>
            <a:grpSpLocks/>
          </p:cNvGrpSpPr>
          <p:nvPr/>
        </p:nvGrpSpPr>
        <p:grpSpPr bwMode="auto">
          <a:xfrm>
            <a:off x="6400800" y="989011"/>
            <a:ext cx="2587625" cy="290513"/>
            <a:chOff x="3696" y="672"/>
            <a:chExt cx="1630" cy="183"/>
          </a:xfrm>
        </p:grpSpPr>
        <p:sp>
          <p:nvSpPr>
            <p:cNvPr id="70670" name="Line 14"/>
            <p:cNvSpPr>
              <a:spLocks noChangeShapeType="1"/>
            </p:cNvSpPr>
            <p:nvPr/>
          </p:nvSpPr>
          <p:spPr bwMode="gray">
            <a:xfrm rot="10800000">
              <a:off x="3770" y="710"/>
              <a:ext cx="15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Oval 15"/>
            <p:cNvSpPr>
              <a:spLocks noChangeArrowheads="1"/>
            </p:cNvSpPr>
            <p:nvPr/>
          </p:nvSpPr>
          <p:spPr bwMode="gray">
            <a:xfrm rot="10800000">
              <a:off x="3696" y="672"/>
              <a:ext cx="74" cy="8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gray">
            <a:xfrm rot="10800000">
              <a:off x="5323" y="711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7346" name="Picture 2" descr="D:\HIT-hk2-N3\Logo HIT\Logo_New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323166"/>
            <a:ext cx="3886200" cy="291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gray">
          <a:xfrm>
            <a:off x="1905000" y="3058212"/>
            <a:ext cx="6172200" cy="151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/>
              <a:t>Team Assignment </a:t>
            </a:r>
            <a:r>
              <a:rPr lang="en-US" b="1" dirty="0" smtClean="0"/>
              <a:t>02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gray">
          <a:xfrm>
            <a:off x="1905000" y="4876800"/>
            <a:ext cx="6172200" cy="10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Team 2 - HIT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mtClean="0"/>
              <a:t>The finisher:</a:t>
            </a:r>
          </a:p>
          <a:p>
            <a:pPr lvl="0"/>
            <a:r>
              <a:rPr lang="en-US"/>
              <a:t>Careful, conscientious, a perfectionist who worries about standards</a:t>
            </a:r>
          </a:p>
          <a:p>
            <a:r>
              <a:rPr lang="en-US"/>
              <a:t>Able to keep to schedules and deadlines and ensure that agreements are observed and that tasks are completed</a:t>
            </a:r>
            <a:r>
              <a:rPr lang="en-US" smtClean="0"/>
              <a:t>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smtClean="0"/>
              <a:t>joker:</a:t>
            </a:r>
          </a:p>
          <a:p>
            <a:pPr lvl="0"/>
            <a:r>
              <a:rPr lang="en-US"/>
              <a:t>Playful, has a strong sense of humor and is entertaining</a:t>
            </a:r>
          </a:p>
          <a:p>
            <a:pPr lvl="0"/>
            <a:r>
              <a:rPr lang="en-US"/>
              <a:t>The comedian. Able to tease, poke fun and act the clown. “Stirs thing up”, can keep things light hearted and lift the morale of the group.</a:t>
            </a:r>
          </a:p>
        </p:txBody>
      </p:sp>
    </p:spTree>
    <p:extLst>
      <p:ext uri="{BB962C8B-B14F-4D97-AF65-F5344CB8AC3E}">
        <p14:creationId xmlns:p14="http://schemas.microsoft.com/office/powerpoint/2010/main" val="41249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4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4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Roles and Responsibility</a:t>
            </a:r>
            <a:endParaRPr lang="en-US" sz="2400">
              <a:solidFill>
                <a:schemeClr val="bg1"/>
              </a:solidFill>
              <a:cs typeface="Arial" charset="0"/>
            </a:endParaRP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Roles</a:t>
            </a:r>
            <a:endParaRPr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79" name="Notched Right Arrow 78"/>
          <p:cNvSpPr/>
          <p:nvPr/>
        </p:nvSpPr>
        <p:spPr bwMode="auto">
          <a:xfrm>
            <a:off x="885563" y="2590800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2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29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Project </a:t>
            </a:r>
            <a:r>
              <a:rPr lang="en-US" smtClean="0">
                <a:hlinkClick r:id="rId2" action="ppaction://hlinkfile"/>
              </a:rPr>
              <a:t>Schedule</a:t>
            </a:r>
            <a:endParaRPr lang="en-US" dirty="0">
              <a:hlinkClick r:id="rId2" action="ppaction://hlinkfi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4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4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Roles and Responsibility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79" name="Notched Right Arrow 78"/>
          <p:cNvSpPr/>
          <p:nvPr/>
        </p:nvSpPr>
        <p:spPr bwMode="auto">
          <a:xfrm>
            <a:off x="867523" y="3851155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mph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7048500" cy="3505200"/>
          </a:xfrm>
        </p:spPr>
        <p:txBody>
          <a:bodyPr/>
          <a:lstStyle/>
          <a:p>
            <a:pPr lvl="0"/>
            <a:r>
              <a:rPr lang="en-US" dirty="0"/>
              <a:t>Cross-sell products and services to utilize reasonable resources of the ABC system, providing maximum profit</a:t>
            </a:r>
          </a:p>
          <a:p>
            <a:pPr lvl="0"/>
            <a:r>
              <a:rPr lang="en-US" dirty="0"/>
              <a:t>Build an integrated, web enabled issue and action item logging and tracking application for a new ABC Systems customer. This will fill a critical gap in today’s project management tools industry and provide profit for ABC systems</a:t>
            </a:r>
          </a:p>
          <a:p>
            <a:endParaRPr lang="en-US" dirty="0"/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086600" cy="487363"/>
          </a:xfrm>
        </p:spPr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133600"/>
            <a:ext cx="7048500" cy="3048000"/>
          </a:xfrm>
        </p:spPr>
        <p:txBody>
          <a:bodyPr/>
          <a:lstStyle/>
          <a:p>
            <a:pPr lvl="0"/>
            <a:r>
              <a:rPr lang="en-US" dirty="0"/>
              <a:t>Build and nurture long-term partnerships with ABC’s customers.</a:t>
            </a:r>
          </a:p>
          <a:p>
            <a:pPr lvl="0"/>
            <a:r>
              <a:rPr lang="en-US" dirty="0"/>
              <a:t>Be regarded as a premier provider of PMT solutions, develop a high quality architecture, toolkit and components</a:t>
            </a:r>
          </a:p>
          <a:p>
            <a:pPr lvl="0"/>
            <a:r>
              <a:rPr lang="en-US" dirty="0"/>
              <a:t>Regain the trust of customers after the Matador project, completed Viking project in time and cost with high quality</a:t>
            </a:r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4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4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Roles and Responsibility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79" name="Notched Right Arrow 78"/>
          <p:cNvSpPr/>
          <p:nvPr/>
        </p:nvSpPr>
        <p:spPr bwMode="auto">
          <a:xfrm>
            <a:off x="828421" y="5059373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2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2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933"/>
            <a:ext cx="7086600" cy="487363"/>
          </a:xfrm>
        </p:spPr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49282"/>
              </p:ext>
            </p:extLst>
          </p:nvPr>
        </p:nvGraphicFramePr>
        <p:xfrm>
          <a:off x="304799" y="1066800"/>
          <a:ext cx="8776902" cy="1120343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26558"/>
                <a:gridCol w="1072538"/>
                <a:gridCol w="1356910"/>
                <a:gridCol w="2568121"/>
                <a:gridCol w="1711495"/>
                <a:gridCol w="1641280"/>
              </a:tblGrid>
              <a:tr h="200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Goal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Question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Measure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1495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Schedule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How do you know the schedule on time?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 The actual progress (measured by person-month): 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 The estimate progress (measured by person-month): 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 Deviation of </a:t>
                      </a:r>
                      <a:r>
                        <a:rPr lang="en-US" sz="1600" dirty="0" smtClean="0">
                          <a:effectLst/>
                        </a:rPr>
                        <a:t>t- Numbers of risk identified (</a:t>
                      </a:r>
                      <a:r>
                        <a:rPr lang="en-US" sz="1600" smtClean="0">
                          <a:effectLst/>
                        </a:rPr>
                        <a:t>measured by</a:t>
                      </a:r>
                      <a:r>
                        <a:rPr lang="en-US" sz="1600" baseline="0" smtClean="0">
                          <a:effectLst/>
                        </a:rPr>
                        <a:t> risks</a:t>
                      </a:r>
                      <a:r>
                        <a:rPr lang="en-US" sz="1600" smtClean="0">
                          <a:effectLst/>
                        </a:rPr>
                        <a:t>): </a:t>
                      </a:r>
                      <a:r>
                        <a:rPr lang="en-US" sz="1600" dirty="0" smtClean="0">
                          <a:effectLst/>
                        </a:rPr>
                        <a:t>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 Numbers of problem occurred during all process (measured </a:t>
                      </a:r>
                      <a:r>
                        <a:rPr lang="en-US" sz="1600" smtClean="0">
                          <a:effectLst/>
                        </a:rPr>
                        <a:t>by risks): </a:t>
                      </a:r>
                      <a:r>
                        <a:rPr lang="en-US" sz="1600" dirty="0" smtClean="0">
                          <a:effectLst/>
                        </a:rPr>
                        <a:t>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 Deviation of the risk estimate (measured by %): D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he </a:t>
                      </a:r>
                      <a:r>
                        <a:rPr lang="en-US" sz="1600" dirty="0">
                          <a:effectLst/>
                        </a:rPr>
                        <a:t>progress estimate (measured by %): 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Provides information on how well the project is performing with respect to its schedule.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1597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Risk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How is the risk management process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Numbers of risk identified (measured by risks): E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Numbers of problem occurred during all process (measured by risks): A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Deviation of the risk estimate (measured by %): 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Know how much efficiency of the risk management process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1495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Cost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How do you know the cost estimation is accurate?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 The actual cost (measured by person-month): 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 The estimated cost (measured by person-month): 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 Deviation of the cost estimate (measured by %): 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Provides tracking of actual costs against estimated costs and predicts future costs.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6451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167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36" y="10439400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26" y="7315200"/>
            <a:ext cx="147860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60972 L 0.00348 -0.16528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46111 L 1.94444E-6 2.22222E-6 " pathEditMode="relative" rAng="0" ptsTypes="AA">
                                      <p:cBhvr>
                                        <p:cTn id="16" dur="1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18586"/>
              </p:ext>
            </p:extLst>
          </p:nvPr>
        </p:nvGraphicFramePr>
        <p:xfrm>
          <a:off x="0" y="-76200"/>
          <a:ext cx="9144001" cy="1130607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44501"/>
                <a:gridCol w="1117600"/>
                <a:gridCol w="1257299"/>
                <a:gridCol w="2971800"/>
                <a:gridCol w="1840333"/>
                <a:gridCol w="1512468"/>
              </a:tblGrid>
              <a:tr h="183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Goal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Question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Measure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  <a:tr h="1368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Change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How is the change management process?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change request approved (measured by change request): 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change request  (measured by change request): 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change request approved and change request (measured by %): 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many percent change are approved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  <a:tr h="1698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Defect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How are unit tests effective?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defects found (measured by defects): </a:t>
                      </a:r>
                      <a:r>
                        <a:rPr lang="en-US" sz="1800" dirty="0" err="1">
                          <a:effectLst/>
                        </a:rPr>
                        <a:t>Df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defects per line of code (measured by defects /KLOC): </a:t>
                      </a:r>
                      <a:r>
                        <a:rPr lang="en-US" sz="1800" dirty="0" err="1">
                          <a:effectLst/>
                        </a:rPr>
                        <a:t>Sf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functions (measured by function): Fc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defects per function (measured by defects/function): </a:t>
                      </a:r>
                      <a:r>
                        <a:rPr lang="en-US" sz="1800" dirty="0" err="1">
                          <a:effectLst/>
                        </a:rPr>
                        <a:t>Sc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Defect /KLOC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-Defect/Function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Know how efficiency of debug progress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  <a:tr h="1755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Customer satisfaction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Is the product’s quality sufficient to warrant release?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     - Number of post-release defects found </a:t>
                      </a:r>
                      <a:r>
                        <a:rPr lang="en-US" sz="1800" smtClean="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measured by defects): 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     - Number of pre-release defects fixed from the </a:t>
                      </a:r>
                      <a:r>
                        <a:rPr lang="en-US" sz="1800" smtClean="0">
                          <a:effectLst/>
                        </a:rPr>
                        <a:t>product (</a:t>
                      </a:r>
                      <a:r>
                        <a:rPr lang="en-US" sz="1800">
                          <a:effectLst/>
                        </a:rPr>
                        <a:t>measured by defects): 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 Rate of pre-release defects removed from the product and Sum of that and post-release defects found (measured by %): 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efficiency of fixing defect in pre-release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</a:tbl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14" y="1600200"/>
            <a:ext cx="1496786" cy="838200"/>
          </a:xfrm>
          <a:prstGeom prst="rect">
            <a:avLst/>
          </a:prstGeom>
          <a:solidFill>
            <a:srgbClr val="99CCFF"/>
          </a:solidFill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22" y="5562600"/>
            <a:ext cx="1611478" cy="78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4" y="9448801"/>
            <a:ext cx="175857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54" y="4114800"/>
            <a:ext cx="144462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757 L 0 -0.5384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86400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683"/>
              </p:ext>
            </p:extLst>
          </p:nvPr>
        </p:nvGraphicFramePr>
        <p:xfrm>
          <a:off x="1496291" y="914400"/>
          <a:ext cx="7495309" cy="467225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64272"/>
                <a:gridCol w="915927"/>
                <a:gridCol w="1158775"/>
                <a:gridCol w="2193128"/>
                <a:gridCol w="1461585"/>
                <a:gridCol w="1401622"/>
              </a:tblGrid>
              <a:tr h="3171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Goal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Question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Measure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Metric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31118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Quality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Are the quality problems fixed?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defects fixed (measured by defects): X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 defect found by a user acceptance test (measured by defects): 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defect fixed and defect found by user acceptance test (measured by %): 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many percent of defect are fixed.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583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30" y="2695296"/>
            <a:ext cx="1278870" cy="58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"/>
            <a:ext cx="31210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pic>
        <p:nvPicPr>
          <p:cNvPr id="58370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88270"/>
              </p:ext>
            </p:extLst>
          </p:nvPr>
        </p:nvGraphicFramePr>
        <p:xfrm>
          <a:off x="1904999" y="1219202"/>
          <a:ext cx="6426223" cy="41909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986460"/>
                <a:gridCol w="2439763"/>
              </a:tblGrid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Team members: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Members ID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Giang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Thị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Hà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Thanh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T097828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Trần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Dũng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Đạt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T095716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Nguyễn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Vũ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Trọng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Giang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T096656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Huỳnh Chấn Huy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T096498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Tạ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Quang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Hiệp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T090363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Nguyễn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Trần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Hồng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Phúc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T095014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79801"/>
              </p:ext>
            </p:extLst>
          </p:nvPr>
        </p:nvGraphicFramePr>
        <p:xfrm>
          <a:off x="76199" y="830580"/>
          <a:ext cx="8915400" cy="479755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33289"/>
                <a:gridCol w="938312"/>
                <a:gridCol w="1529471"/>
                <a:gridCol w="2867718"/>
                <a:gridCol w="1479430"/>
                <a:gridCol w="1667180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Goal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Question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Measure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2007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Testing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How do we know the testing process good or not?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test cases executed (measured by test cases): 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test cases passed (measured by test cases): p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test cases passed and test cases executed (measured by %): P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test cases failed and test cases executed (measured by %): F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many percent of test case passed or failed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80" y="2823972"/>
            <a:ext cx="1368020" cy="106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86400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"/>
            <a:ext cx="31210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86600" cy="487363"/>
          </a:xfrm>
        </p:spPr>
        <p:txBody>
          <a:bodyPr/>
          <a:lstStyle/>
          <a:p>
            <a:r>
              <a:rPr lang="en-US" dirty="0"/>
              <a:t>Measurement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50948"/>
              </p:ext>
            </p:extLst>
          </p:nvPr>
        </p:nvGraphicFramePr>
        <p:xfrm>
          <a:off x="228599" y="685800"/>
          <a:ext cx="8763002" cy="62478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25882"/>
                <a:gridCol w="1326719"/>
                <a:gridCol w="1098880"/>
                <a:gridCol w="2634920"/>
                <a:gridCol w="1637920"/>
                <a:gridCol w="1638681"/>
              </a:tblGrid>
              <a:tr h="3938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Goal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Question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Measure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5244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Customer satisfaction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How do we know about software quality after release?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customer-found defects 3 month after release of Viking (measured by defects): V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customer-found defects 3 month after release of Matador (measured by defects): M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customer-found defects 3 months after release of Viking and customer-found defects 3 months after release of Matador (measured by %): R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the percent of customer-found defects are fixed or not 3 months after release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141343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0530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066800" y="2478412"/>
            <a:ext cx="7467600" cy="174863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Thanks </a:t>
            </a:r>
            <a:r>
              <a:rPr lang="en-US" sz="5400" kern="1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for your </a:t>
            </a:r>
            <a:r>
              <a:rPr lang="en-US" sz="54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listening  </a:t>
            </a:r>
            <a:r>
              <a:rPr lang="en-US" sz="5400" kern="1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!</a:t>
            </a:r>
          </a:p>
        </p:txBody>
      </p:sp>
      <p:pic>
        <p:nvPicPr>
          <p:cNvPr id="6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114388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765464" y="3756620"/>
            <a:ext cx="5715000" cy="533400"/>
            <a:chOff x="2016" y="1180"/>
            <a:chExt cx="1850" cy="187"/>
          </a:xfrm>
          <a:solidFill>
            <a:schemeClr val="accent1">
              <a:lumMod val="50000"/>
            </a:schemeClr>
          </a:solidFill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016" y="1282"/>
              <a:ext cx="1850" cy="85"/>
              <a:chOff x="2016" y="1296"/>
              <a:chExt cx="1850" cy="85"/>
            </a:xfrm>
            <a:grpFill/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gray">
              <a:xfrm>
                <a:off x="2016" y="1344"/>
                <a:ext cx="177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gray">
              <a:xfrm>
                <a:off x="3792" y="1296"/>
                <a:ext cx="74" cy="8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gray">
            <a:xfrm>
              <a:off x="2016" y="1180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3733800" y="2187899"/>
            <a:ext cx="5181600" cy="555301"/>
            <a:chOff x="3696" y="672"/>
            <a:chExt cx="1630" cy="183"/>
          </a:xfrm>
          <a:solidFill>
            <a:schemeClr val="accent1">
              <a:lumMod val="50000"/>
            </a:schemeClr>
          </a:solidFill>
        </p:grpSpPr>
        <p:sp>
          <p:nvSpPr>
            <p:cNvPr id="13" name="Line 14"/>
            <p:cNvSpPr>
              <a:spLocks noChangeShapeType="1"/>
            </p:cNvSpPr>
            <p:nvPr/>
          </p:nvSpPr>
          <p:spPr bwMode="gray">
            <a:xfrm rot="10800000">
              <a:off x="3770" y="710"/>
              <a:ext cx="15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 rot="10800000">
              <a:off x="3696" y="672"/>
              <a:ext cx="74" cy="8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gray">
            <a:xfrm rot="10800000">
              <a:off x="5323" y="711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98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00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10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0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7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108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10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113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15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7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Roles and Responsibility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9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1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127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128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129" name="Notched Right Arrow 128"/>
          <p:cNvSpPr/>
          <p:nvPr/>
        </p:nvSpPr>
        <p:spPr bwMode="auto">
          <a:xfrm>
            <a:off x="828421" y="1462624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117" grpId="0"/>
      <p:bldP spid="118" grpId="0"/>
      <p:bldP spid="119" grpId="0"/>
      <p:bldP spid="120" grpId="0"/>
      <p:bldP spid="125" grpId="0"/>
      <p:bldP spid="126" grpId="0"/>
      <p:bldP spid="127" grpId="0"/>
      <p:bldP spid="128" grpId="0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7086600" cy="487363"/>
          </a:xfrm>
        </p:spPr>
        <p:txBody>
          <a:bodyPr/>
          <a:lstStyle/>
          <a:p>
            <a:r>
              <a:rPr lang="en-US" sz="34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01391" cy="374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697999"/>
              </p:ext>
            </p:extLst>
          </p:nvPr>
        </p:nvGraphicFramePr>
        <p:xfrm>
          <a:off x="1295400" y="1143000"/>
          <a:ext cx="7772400" cy="580186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16786"/>
                <a:gridCol w="5596308"/>
                <a:gridCol w="159306"/>
              </a:tblGrid>
              <a:tr h="277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 TSP Role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Responsibilities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9798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Team Lead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Motivate the team to perform tasks and resolve issues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Track status of committed assignments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Check that team members have submitted the required project data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Press late team members to promptly submit the required work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Lead the team in allocating tasks to individuals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Act as facilitator in all team meetings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Report team progress and issues to mentors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Handle personnel issues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Maintain process discipline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smtClean="0">
                          <a:effectLst/>
                        </a:rPr>
                        <a:t>Mature</a:t>
                      </a:r>
                      <a:r>
                        <a:rPr lang="en-US" sz="1800">
                          <a:effectLst/>
                        </a:rPr>
                        <a:t>, balanced, focused and confident</a:t>
                      </a:r>
                      <a:r>
                        <a:rPr lang="en-US" sz="1800" smtClean="0">
                          <a:effectLst/>
                        </a:rPr>
                        <a:t>.</a:t>
                      </a:r>
                      <a:endParaRPr lang="en-US" sz="1800">
                        <a:effectLst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51589"/>
              </p:ext>
            </p:extLst>
          </p:nvPr>
        </p:nvGraphicFramePr>
        <p:xfrm>
          <a:off x="1371600" y="1524000"/>
          <a:ext cx="7620000" cy="44958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57670"/>
                <a:gridCol w="6362330"/>
              </a:tblGrid>
              <a:tr h="44958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</a:rPr>
                        <a:t>Planning Manager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95" marR="6159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Lead the team in producing the task plan for the current </a:t>
                      </a:r>
                      <a:r>
                        <a:rPr lang="en-US" sz="2000" b="0" smtClean="0">
                          <a:solidFill>
                            <a:schemeClr val="tx1"/>
                          </a:solidFill>
                          <a:effectLst/>
                        </a:rPr>
                        <a:t>cycle 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Lead the team in producing the balanced team development plan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Track the team’s progress against the plan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Consolidates the individual plans into the team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Practical, reliable, efficient and good at planning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Able to implement plans and make things work. 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Can turn ideas into tasks, plans and schedules.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95" marR="6159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094208"/>
              </p:ext>
            </p:extLst>
          </p:nvPr>
        </p:nvGraphicFramePr>
        <p:xfrm>
          <a:off x="1447800" y="1371600"/>
          <a:ext cx="7543800" cy="41910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85950"/>
                <a:gridCol w="5657850"/>
              </a:tblGrid>
              <a:tr h="419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Quality Manager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9144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Leads the team in establishing quality goals and standards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Assesses individual and team quality data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Identifies and helps resolve quality problems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Moderates team inspections or obtains a qualified moderator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Maintain the project notebook and HIT on SVN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7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Out of that all team member can be: 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ideas person </a:t>
            </a:r>
          </a:p>
          <a:p>
            <a:pPr lvl="0"/>
            <a:r>
              <a:rPr lang="en-US"/>
              <a:t>Creative, imaginative, innovative and unorthodox</a:t>
            </a:r>
          </a:p>
          <a:p>
            <a:pPr lvl="0"/>
            <a:r>
              <a:rPr lang="en-US"/>
              <a:t>Able to think laterally and produce ideas for the </a:t>
            </a:r>
            <a:r>
              <a:rPr lang="en-US" smtClean="0"/>
              <a:t>group</a:t>
            </a:r>
          </a:p>
          <a:p>
            <a:pPr lvl="0"/>
            <a:endParaRPr lang="en-US"/>
          </a:p>
          <a:p>
            <a:pPr marL="0" indent="0">
              <a:buNone/>
            </a:pPr>
            <a:r>
              <a:rPr lang="en-US"/>
              <a:t>The group shaper </a:t>
            </a:r>
          </a:p>
          <a:p>
            <a:pPr lvl="0"/>
            <a:r>
              <a:rPr lang="en-US"/>
              <a:t>Outgoing, full of drive, achievement and passion</a:t>
            </a:r>
          </a:p>
          <a:p>
            <a:pPr lvl="0"/>
            <a:r>
              <a:rPr lang="en-US"/>
              <a:t>Able to pull people along and get things done.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mtClean="0"/>
              <a:t>The critic:</a:t>
            </a:r>
          </a:p>
          <a:p>
            <a:pPr lvl="0"/>
            <a:r>
              <a:rPr lang="en-US" smtClean="0"/>
              <a:t>Serious </a:t>
            </a:r>
            <a:r>
              <a:rPr lang="en-US"/>
              <a:t>and analytical</a:t>
            </a:r>
          </a:p>
          <a:p>
            <a:pPr lvl="0"/>
            <a:r>
              <a:rPr lang="en-US"/>
              <a:t>Able to look at all the angles and spots problems. </a:t>
            </a:r>
          </a:p>
          <a:p>
            <a:r>
              <a:rPr lang="en-US"/>
              <a:t>Is the </a:t>
            </a:r>
            <a:r>
              <a:rPr lang="en-US" smtClean="0"/>
              <a:t>evaluator </a:t>
            </a:r>
            <a:r>
              <a:rPr lang="en-US"/>
              <a:t>for the group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information gatherer </a:t>
            </a:r>
            <a:endParaRPr lang="en-US" smtClean="0"/>
          </a:p>
          <a:p>
            <a:pPr lvl="0"/>
            <a:r>
              <a:rPr lang="en-US"/>
              <a:t>Bright, enthusiastic and interesting, good at networking</a:t>
            </a:r>
          </a:p>
          <a:p>
            <a:r>
              <a:rPr lang="en-US"/>
              <a:t>Able to glean ideas and find new contacts and sources of support for the group.</a:t>
            </a:r>
          </a:p>
        </p:txBody>
      </p:sp>
    </p:spTree>
    <p:extLst>
      <p:ext uri="{BB962C8B-B14F-4D97-AF65-F5344CB8AC3E}">
        <p14:creationId xmlns:p14="http://schemas.microsoft.com/office/powerpoint/2010/main" val="4059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 2">
  <a:themeElements>
    <a:clrScheme name="Office Theme 3">
      <a:dk1>
        <a:srgbClr val="000000"/>
      </a:dk1>
      <a:lt1>
        <a:srgbClr val="FFFFFF"/>
      </a:lt1>
      <a:dk2>
        <a:srgbClr val="8B1111"/>
      </a:dk2>
      <a:lt2>
        <a:srgbClr val="C0C0C0"/>
      </a:lt2>
      <a:accent1>
        <a:srgbClr val="A0C6F8"/>
      </a:accent1>
      <a:accent2>
        <a:srgbClr val="14CAEE"/>
      </a:accent2>
      <a:accent3>
        <a:srgbClr val="FFFFFF"/>
      </a:accent3>
      <a:accent4>
        <a:srgbClr val="000000"/>
      </a:accent4>
      <a:accent5>
        <a:srgbClr val="CDDFFB"/>
      </a:accent5>
      <a:accent6>
        <a:srgbClr val="11B7D8"/>
      </a:accent6>
      <a:hlink>
        <a:srgbClr val="8963E9"/>
      </a:hlink>
      <a:folHlink>
        <a:srgbClr val="3067B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6321AB"/>
        </a:hlink>
        <a:folHlink>
          <a:srgbClr val="2854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8B1111"/>
        </a:dk2>
        <a:lt2>
          <a:srgbClr val="C0C0C0"/>
        </a:lt2>
        <a:accent1>
          <a:srgbClr val="A0C6F8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CDDFFB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2</Template>
  <TotalTime>388</TotalTime>
  <Words>1246</Words>
  <Application>Microsoft Office PowerPoint</Application>
  <PresentationFormat>On-screen Show (4:3)</PresentationFormat>
  <Paragraphs>249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Team 2</vt:lpstr>
      <vt:lpstr>Image</vt:lpstr>
      <vt:lpstr>Software Measurement  and Analysis</vt:lpstr>
      <vt:lpstr>Team members:</vt:lpstr>
      <vt:lpstr>Contents</vt:lpstr>
      <vt:lpstr>Project Roles and Responsibility</vt:lpstr>
      <vt:lpstr>Project Roles and Responsibility</vt:lpstr>
      <vt:lpstr>Project Roles and Responsibility</vt:lpstr>
      <vt:lpstr>Project Roles and Responsibility</vt:lpstr>
      <vt:lpstr>Project Roles and Responsibility</vt:lpstr>
      <vt:lpstr>Project Roles and Responsibility</vt:lpstr>
      <vt:lpstr>Project Roles and Responsibility</vt:lpstr>
      <vt:lpstr>Contents</vt:lpstr>
      <vt:lpstr>Project Schedule</vt:lpstr>
      <vt:lpstr>Contents</vt:lpstr>
      <vt:lpstr>Business Value</vt:lpstr>
      <vt:lpstr>Business Value</vt:lpstr>
      <vt:lpstr>Contents</vt:lpstr>
      <vt:lpstr>Measurement</vt:lpstr>
      <vt:lpstr>PowerPoint Presentation</vt:lpstr>
      <vt:lpstr>PowerPoint Presentation</vt:lpstr>
      <vt:lpstr>PowerPoint Presentation</vt:lpstr>
      <vt:lpstr>Measurement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VOTINH</dc:creator>
  <cp:lastModifiedBy>ChanHuy</cp:lastModifiedBy>
  <cp:revision>51</cp:revision>
  <dcterms:created xsi:type="dcterms:W3CDTF">2012-02-24T16:47:38Z</dcterms:created>
  <dcterms:modified xsi:type="dcterms:W3CDTF">2012-03-03T02:35:42Z</dcterms:modified>
</cp:coreProperties>
</file>