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3"/>
  </p:notesMasterIdLst>
  <p:sldIdLst>
    <p:sldId id="256" r:id="rId2"/>
    <p:sldId id="257" r:id="rId3"/>
    <p:sldId id="335" r:id="rId4"/>
    <p:sldId id="380" r:id="rId5"/>
    <p:sldId id="355" r:id="rId6"/>
    <p:sldId id="378" r:id="rId7"/>
    <p:sldId id="376" r:id="rId8"/>
    <p:sldId id="356" r:id="rId9"/>
    <p:sldId id="370" r:id="rId10"/>
    <p:sldId id="375" r:id="rId11"/>
    <p:sldId id="351" r:id="rId12"/>
    <p:sldId id="360" r:id="rId13"/>
    <p:sldId id="359" r:id="rId14"/>
    <p:sldId id="361" r:id="rId15"/>
    <p:sldId id="386" r:id="rId16"/>
    <p:sldId id="362" r:id="rId17"/>
    <p:sldId id="363" r:id="rId18"/>
    <p:sldId id="364" r:id="rId19"/>
    <p:sldId id="366" r:id="rId20"/>
    <p:sldId id="367" r:id="rId21"/>
    <p:sldId id="357" r:id="rId22"/>
    <p:sldId id="352" r:id="rId23"/>
    <p:sldId id="354" r:id="rId24"/>
    <p:sldId id="368" r:id="rId25"/>
    <p:sldId id="369" r:id="rId26"/>
    <p:sldId id="383" r:id="rId27"/>
    <p:sldId id="384" r:id="rId28"/>
    <p:sldId id="385" r:id="rId29"/>
    <p:sldId id="377" r:id="rId30"/>
    <p:sldId id="358" r:id="rId31"/>
    <p:sldId id="285" r:id="rId3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varScale="1">
        <p:scale>
          <a:sx n="70" d="100"/>
          <a:sy n="70" d="100"/>
        </p:scale>
        <p:origin x="-4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SAD_Allocation_View_ver2.1.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8" Type="http://schemas.openxmlformats.org/officeDocument/2006/relationships/hyperlink" Target="ViewPacket6.jpg" TargetMode="External"/><Relationship Id="rId3" Type="http://schemas.openxmlformats.org/officeDocument/2006/relationships/hyperlink" Target="ViewPacket1.jpg" TargetMode="External"/><Relationship Id="rId7" Type="http://schemas.openxmlformats.org/officeDocument/2006/relationships/hyperlink" Target="ViewPacket5.jpg" TargetMode="External"/><Relationship Id="rId2" Type="http://schemas.openxmlformats.org/officeDocument/2006/relationships/hyperlink" Target="A%20combined%20Layer%20&#8211;%20Decomposition%20&#8211;%20Use%20view.jpg" TargetMode="External"/><Relationship Id="rId1" Type="http://schemas.openxmlformats.org/officeDocument/2006/relationships/slideLayout" Target="../slideLayouts/slideLayout2.xml"/><Relationship Id="rId6" Type="http://schemas.openxmlformats.org/officeDocument/2006/relationships/hyperlink" Target="ViewPacket4.jpg" TargetMode="External"/><Relationship Id="rId5" Type="http://schemas.openxmlformats.org/officeDocument/2006/relationships/hyperlink" Target="ViewPacket3.jpg" TargetMode="External"/><Relationship Id="rId10" Type="http://schemas.openxmlformats.org/officeDocument/2006/relationships/hyperlink" Target="ViewPacket8.jpg" TargetMode="External"/><Relationship Id="rId4" Type="http://schemas.openxmlformats.org/officeDocument/2006/relationships/hyperlink" Target="ViewPacket2.jpg" TargetMode="External"/><Relationship Id="rId9" Type="http://schemas.openxmlformats.org/officeDocument/2006/relationships/hyperlink" Target="ViewPacket7.jp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POS_C&amp;CView.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POS_Mapping%20View.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hyperlink" Target="ACDM.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2300330"/>
              </p:ext>
            </p:extLst>
          </p:nvPr>
        </p:nvGraphicFramePr>
        <p:xfrm>
          <a:off x="0" y="1600200"/>
          <a:ext cx="9150230" cy="4648200"/>
        </p:xfrm>
        <a:graphic>
          <a:graphicData uri="http://schemas.openxmlformats.org/presentationml/2006/ole">
            <mc:AlternateContent xmlns:mc="http://schemas.openxmlformats.org/markup-compatibility/2006">
              <mc:Choice xmlns:v="urn:schemas-microsoft-com:vml" Requires="v">
                <p:oleObj spid="_x0000_s146445"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50230" cy="4648200"/>
                      </a:xfrm>
                      <a:prstGeom prst="rect">
                        <a:avLst/>
                      </a:prstGeom>
                      <a:noFill/>
                    </p:spPr>
                  </p:pic>
                </p:oleObj>
              </mc:Fallback>
            </mc:AlternateContent>
          </a:graphicData>
        </a:graphic>
      </p:graphicFrame>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8777442"/>
              </p:ext>
            </p:extLst>
          </p:nvPr>
        </p:nvGraphicFramePr>
        <p:xfrm>
          <a:off x="3657600" y="14513"/>
          <a:ext cx="4953000" cy="6861969"/>
        </p:xfrm>
        <a:graphic>
          <a:graphicData uri="http://schemas.openxmlformats.org/presentationml/2006/ole">
            <mc:AlternateContent xmlns:mc="http://schemas.openxmlformats.org/markup-compatibility/2006">
              <mc:Choice xmlns:v="urn:schemas-microsoft-com:vml" Requires="v">
                <p:oleObj spid="_x0000_s137244" name="Visio" r:id="rId3" imgW="5996197" imgH="8345806" progId="Visio.Drawing.11">
                  <p:embed/>
                </p:oleObj>
              </mc:Choice>
              <mc:Fallback>
                <p:oleObj name="Visio" r:id="rId3" imgW="5996197" imgH="834580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513"/>
                        <a:ext cx="4953000" cy="6861969"/>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37647085"/>
              </p:ext>
            </p:extLst>
          </p:nvPr>
        </p:nvGraphicFramePr>
        <p:xfrm>
          <a:off x="838200" y="1752600"/>
          <a:ext cx="7391400" cy="4572000"/>
        </p:xfrm>
        <a:graphic>
          <a:graphicData uri="http://schemas.openxmlformats.org/drawingml/2006/table">
            <a:tbl>
              <a:tblPr firstRow="1" firstCol="1" bandRow="1" bandCol="1"/>
              <a:tblGrid>
                <a:gridCol w="3238383"/>
                <a:gridCol w="731101"/>
                <a:gridCol w="3421916"/>
              </a:tblGrid>
              <a:tr h="391528">
                <a:tc>
                  <a:txBody>
                    <a:bodyPr/>
                    <a:lstStyle/>
                    <a:p>
                      <a:pPr marL="0" marR="0" algn="ctr">
                        <a:lnSpc>
                          <a:spcPct val="150000"/>
                        </a:lnSpc>
                        <a:spcBef>
                          <a:spcPts val="0"/>
                        </a:spcBef>
                        <a:spcAft>
                          <a:spcPts val="600"/>
                        </a:spcAft>
                      </a:pPr>
                      <a:r>
                        <a:rPr lang="en-US" sz="1800" b="1" dirty="0">
                          <a:solidFill>
                            <a:srgbClr val="FFFFFF"/>
                          </a:solidFill>
                          <a:effectLst/>
                          <a:latin typeface="Arial"/>
                          <a:ea typeface="Calibri"/>
                        </a:rPr>
                        <a:t>Consideration</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ID</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Business Constraints.</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284872">
                <a:tc>
                  <a:txBody>
                    <a:bodyPr/>
                    <a:lstStyle/>
                    <a:p>
                      <a:pPr marL="0" marR="0">
                        <a:lnSpc>
                          <a:spcPct val="150000"/>
                        </a:lnSpc>
                        <a:spcBef>
                          <a:spcPts val="0"/>
                        </a:spcBef>
                        <a:spcAft>
                          <a:spcPts val="600"/>
                        </a:spcAft>
                      </a:pPr>
                      <a:r>
                        <a:rPr lang="en-US" sz="1800">
                          <a:effectLst/>
                          <a:latin typeface="Arial"/>
                          <a:ea typeface="Calibri"/>
                        </a:rPr>
                        <a:t>Organizational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One team with 6 </a:t>
                      </a:r>
                      <a:r>
                        <a:rPr lang="en-US" sz="1800" dirty="0" smtClean="0">
                          <a:effectLst/>
                          <a:latin typeface="Arial"/>
                          <a:ea typeface="Calibri"/>
                        </a:rPr>
                        <a:t>members. Each member must work</a:t>
                      </a:r>
                      <a:r>
                        <a:rPr lang="en-US" sz="1800" baseline="0" dirty="0" smtClean="0">
                          <a:effectLst/>
                          <a:latin typeface="Arial"/>
                          <a:ea typeface="Calibri"/>
                        </a:rPr>
                        <a:t> appreciate thirty hours for this project.</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Market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Produced only for ABC Company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Demo</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Demo function “Sale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Time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Begin at 2/4/2012 to 5/7/2012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165799"/>
              </p:ext>
            </p:extLst>
          </p:nvPr>
        </p:nvGraphicFramePr>
        <p:xfrm>
          <a:off x="685800" y="1143000"/>
          <a:ext cx="8001001" cy="5425440"/>
        </p:xfrm>
        <a:graphic>
          <a:graphicData uri="http://schemas.openxmlformats.org/drawingml/2006/table">
            <a:tbl>
              <a:tblPr firstRow="1" firstCol="1" bandRow="1" bandCol="1"/>
              <a:tblGrid>
                <a:gridCol w="3376861"/>
                <a:gridCol w="784363"/>
                <a:gridCol w="3839777"/>
              </a:tblGrid>
              <a:tr h="235585">
                <a:tc>
                  <a:txBody>
                    <a:bodyPr/>
                    <a:lstStyle/>
                    <a:p>
                      <a:pPr marL="0" marR="0" algn="ctr">
                        <a:lnSpc>
                          <a:spcPct val="150000"/>
                        </a:lnSpc>
                        <a:spcBef>
                          <a:spcPts val="0"/>
                        </a:spcBef>
                        <a:spcAft>
                          <a:spcPts val="600"/>
                        </a:spcAft>
                      </a:pPr>
                      <a:r>
                        <a:rPr lang="en-US" sz="1600" b="1" dirty="0">
                          <a:solidFill>
                            <a:srgbClr val="FFFFFF"/>
                          </a:solidFill>
                          <a:effectLst/>
                          <a:latin typeface="Arial"/>
                          <a:ea typeface="Calibri"/>
                        </a:rPr>
                        <a:t>Consideration.</a:t>
                      </a:r>
                      <a:endParaRPr lang="en-US" sz="16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ID</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Technical Constraints</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038860">
                <a:tc>
                  <a:txBody>
                    <a:bodyPr/>
                    <a:lstStyle/>
                    <a:p>
                      <a:pPr marL="0" marR="0">
                        <a:lnSpc>
                          <a:spcPct val="150000"/>
                        </a:lnSpc>
                        <a:spcBef>
                          <a:spcPts val="0"/>
                        </a:spcBef>
                        <a:spcAft>
                          <a:spcPts val="600"/>
                        </a:spcAft>
                      </a:pPr>
                      <a:r>
                        <a:rPr lang="en-US" sz="1600" dirty="0">
                          <a:effectLst/>
                          <a:latin typeface="Arial"/>
                          <a:ea typeface="Calibri"/>
                        </a:rPr>
                        <a:t>Commercial hardware or software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Bar code readers</a:t>
                      </a:r>
                    </a:p>
                    <a:p>
                      <a:pPr marL="0" marR="0">
                        <a:lnSpc>
                          <a:spcPct val="150000"/>
                        </a:lnSpc>
                        <a:spcBef>
                          <a:spcPts val="0"/>
                        </a:spcBef>
                        <a:spcAft>
                          <a:spcPts val="600"/>
                        </a:spcAft>
                      </a:pPr>
                      <a:r>
                        <a:rPr lang="en-US" sz="1600" dirty="0" smtClean="0">
                          <a:effectLst/>
                          <a:latin typeface="Arial"/>
                          <a:ea typeface="Calibri"/>
                        </a:rPr>
                        <a:t>Computer</a:t>
                      </a:r>
                      <a:endParaRPr lang="en-US" sz="1600" dirty="0">
                        <a:effectLst/>
                        <a:latin typeface="Arial"/>
                        <a:ea typeface="Calibri"/>
                      </a:endParaRPr>
                    </a:p>
                    <a:p>
                      <a:pPr marL="0" marR="0">
                        <a:lnSpc>
                          <a:spcPct val="150000"/>
                        </a:lnSpc>
                        <a:spcBef>
                          <a:spcPts val="0"/>
                        </a:spcBef>
                        <a:spcAft>
                          <a:spcPts val="600"/>
                        </a:spcAft>
                      </a:pPr>
                      <a:r>
                        <a:rPr lang="en-US" sz="1600" dirty="0">
                          <a:effectLst/>
                          <a:latin typeface="Arial"/>
                          <a:ea typeface="Calibri"/>
                        </a:rPr>
                        <a:t>SQL Server Database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Tools and methods.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Visual Studio 2010, SQL Server Management Studio 2008. </a:t>
                      </a:r>
                    </a:p>
                    <a:p>
                      <a:pPr marL="0" marR="0">
                        <a:lnSpc>
                          <a:spcPct val="150000"/>
                        </a:lnSpc>
                        <a:spcBef>
                          <a:spcPts val="0"/>
                        </a:spcBef>
                        <a:spcAft>
                          <a:spcPts val="600"/>
                        </a:spcAft>
                      </a:pPr>
                      <a:r>
                        <a:rPr lang="en-US" sz="1600" dirty="0" err="1">
                          <a:effectLst/>
                          <a:latin typeface="Arial"/>
                          <a:ea typeface="Calibri"/>
                        </a:rPr>
                        <a:t>.Net</a:t>
                      </a:r>
                      <a:r>
                        <a:rPr lang="en-US" sz="1600" dirty="0">
                          <a:effectLst/>
                          <a:latin typeface="Arial"/>
                          <a:ea typeface="Calibri"/>
                        </a:rPr>
                        <a:t> Framework</a:t>
                      </a:r>
                    </a:p>
                    <a:p>
                      <a:pPr marL="0" marR="0">
                        <a:lnSpc>
                          <a:spcPct val="150000"/>
                        </a:lnSpc>
                        <a:spcBef>
                          <a:spcPts val="0"/>
                        </a:spcBef>
                        <a:spcAft>
                          <a:spcPts val="600"/>
                        </a:spcAft>
                      </a:pPr>
                      <a:r>
                        <a:rPr lang="en-US" sz="1600" dirty="0" err="1">
                          <a:effectLst/>
                          <a:latin typeface="Arial"/>
                          <a:ea typeface="Calibri"/>
                        </a:rPr>
                        <a:t>ASP.Net</a:t>
                      </a:r>
                      <a:r>
                        <a:rPr lang="en-US" sz="1600" dirty="0">
                          <a:effectLst/>
                          <a:latin typeface="Arial"/>
                          <a:ea typeface="Calibri"/>
                        </a:rPr>
                        <a:t> MVC 3.0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Protocols, interfaces, standards.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TCP/IP protocol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operating system(s)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Window 7</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languages(s)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TC05</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C#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POS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TC06</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Software can run on any computer with an Internet connection and web browser, without additional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6323083"/>
              </p:ext>
            </p:extLst>
          </p:nvPr>
        </p:nvGraphicFramePr>
        <p:xfrm>
          <a:off x="228600" y="1752600"/>
          <a:ext cx="8305800" cy="3694359"/>
        </p:xfrm>
        <a:graphic>
          <a:graphicData uri="http://schemas.openxmlformats.org/drawingml/2006/table">
            <a:tbl>
              <a:tblPr firstRow="1" firstCol="1" bandRow="1" bandCol="1"/>
              <a:tblGrid>
                <a:gridCol w="4444012"/>
                <a:gridCol w="1499588"/>
                <a:gridCol w="1345482"/>
                <a:gridCol w="1016718"/>
              </a:tblGrid>
              <a:tr h="1004985">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ID &amp; Title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Stakeholder 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Difficulty ranking</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QAS1 Sale product when database at Head Office crash</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187">
                <a:tc>
                  <a:txBody>
                    <a:bodyPr/>
                    <a:lstStyle/>
                    <a:p>
                      <a:pPr marL="0" marR="0">
                        <a:lnSpc>
                          <a:spcPct val="115000"/>
                        </a:lnSpc>
                        <a:spcBef>
                          <a:spcPts val="0"/>
                        </a:spcBef>
                        <a:spcAft>
                          <a:spcPts val="0"/>
                        </a:spcAft>
                      </a:pPr>
                      <a:r>
                        <a:rPr lang="en-US" sz="1800">
                          <a:effectLst/>
                          <a:latin typeface="Arial"/>
                          <a:ea typeface="Times New Roman"/>
                          <a:cs typeface="Times New Roman"/>
                        </a:rPr>
                        <a:t>QAS2 Save Bill to the database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QAS3 Statistic bill</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QAS4 Scan member Loyal  </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QAS5 Block unauthorized access</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QAS6 Authority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a:ea typeface="Times New Roman"/>
                          <a:cs typeface="Times New Roman"/>
                        </a:rPr>
                        <a:t>1</a:t>
                      </a:r>
                      <a:endParaRPr lang="en-US" sz="1800" dirty="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71136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5556406"/>
              </p:ext>
            </p:extLst>
          </p:nvPr>
        </p:nvGraphicFramePr>
        <p:xfrm>
          <a:off x="76200" y="1524000"/>
          <a:ext cx="8763000" cy="4866258"/>
        </p:xfrm>
        <a:graphic>
          <a:graphicData uri="http://schemas.openxmlformats.org/drawingml/2006/table">
            <a:tbl>
              <a:tblPr firstRow="1" firstCol="1" bandRow="1">
                <a:tableStyleId>{5A111915-BE36-4E01-A7E5-04B1672EAD32}</a:tableStyleId>
              </a:tblPr>
              <a:tblGrid>
                <a:gridCol w="3545499"/>
                <a:gridCol w="380596"/>
                <a:gridCol w="1408807"/>
                <a:gridCol w="3428098"/>
              </a:tblGrid>
              <a:tr h="248270">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40477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387547">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87547">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 </a:t>
                      </a:r>
                      <a:r>
                        <a:rPr lang="en-US" sz="1800" dirty="0">
                          <a:effectLst/>
                          <a:latin typeface="+mj-lt"/>
                        </a:rPr>
                        <a:t>Server Crash</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dirty="0">
                          <a:effectLst/>
                          <a:latin typeface="+mj-lt"/>
                        </a:rPr>
                        <a:t>System response</a:t>
                      </a:r>
                      <a:endParaRPr lang="en-US" sz="1800" dirty="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10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All use-case</a:t>
                      </a:r>
                      <a:endParaRPr lang="en-US" sz="1800" kern="1200" dirty="0">
                        <a:solidFill>
                          <a:schemeClr val="tx1"/>
                        </a:solidFill>
                        <a:effectLst/>
                        <a:latin typeface="+mj-lt"/>
                        <a:ea typeface="+mn-ea"/>
                        <a:cs typeface="+mn-cs"/>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01279693"/>
              </p:ext>
            </p:extLst>
          </p:nvPr>
        </p:nvGraphicFramePr>
        <p:xfrm>
          <a:off x="0" y="1219202"/>
          <a:ext cx="9144000" cy="5171650"/>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31024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4716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06008">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3242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4928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06008">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5317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UC_SM03, UC_PM03, UC_RM03</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1413944"/>
              </p:ext>
            </p:extLst>
          </p:nvPr>
        </p:nvGraphicFramePr>
        <p:xfrm>
          <a:off x="17928" y="1143000"/>
          <a:ext cx="8897471" cy="5714997"/>
        </p:xfrm>
        <a:graphic>
          <a:graphicData uri="http://schemas.openxmlformats.org/drawingml/2006/table">
            <a:tbl>
              <a:tblPr firstRow="1" firstCol="1" bandRow="1">
                <a:tableStyleId>{5A111915-BE36-4E01-A7E5-04B1672EAD32}</a:tableStyleId>
              </a:tblPr>
              <a:tblGrid>
                <a:gridCol w="3599905"/>
                <a:gridCol w="386436"/>
                <a:gridCol w="1430426"/>
                <a:gridCol w="3480704"/>
              </a:tblGrid>
              <a:tr h="334469">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468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44255">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57550">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68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442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30961">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UC_S01</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9613149"/>
              </p:ext>
            </p:extLst>
          </p:nvPr>
        </p:nvGraphicFramePr>
        <p:xfrm>
          <a:off x="325678" y="1219200"/>
          <a:ext cx="8492644" cy="5274523"/>
        </p:xfrm>
        <a:graphic>
          <a:graphicData uri="http://schemas.openxmlformats.org/drawingml/2006/table">
            <a:tbl>
              <a:tblPr firstRow="1" firstCol="1" bandRow="1">
                <a:tableStyleId>{5A111915-BE36-4E01-A7E5-04B1672EAD32}</a:tableStyleId>
              </a:tblPr>
              <a:tblGrid>
                <a:gridCol w="3436113"/>
                <a:gridCol w="368854"/>
                <a:gridCol w="1365343"/>
                <a:gridCol w="3322334"/>
              </a:tblGrid>
              <a:tr h="2912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5298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37331">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82456">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456">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3733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Identification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61639090"/>
              </p:ext>
            </p:extLst>
          </p:nvPr>
        </p:nvGraphicFramePr>
        <p:xfrm>
          <a:off x="342077" y="1219200"/>
          <a:ext cx="8497125" cy="5496359"/>
        </p:xfrm>
        <a:graphic>
          <a:graphicData uri="http://schemas.openxmlformats.org/drawingml/2006/table">
            <a:tbl>
              <a:tblPr firstRow="1" firstCol="1" bandRow="1">
                <a:tableStyleId>{5A111915-BE36-4E01-A7E5-04B1672EAD32}</a:tableStyleId>
              </a:tblPr>
              <a:tblGrid>
                <a:gridCol w="3437926"/>
                <a:gridCol w="369049"/>
                <a:gridCol w="1366063"/>
                <a:gridCol w="3324087"/>
              </a:tblGrid>
              <a:tr h="2939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39722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78964">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7896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9392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785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Authority</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50530" name="Picture 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66800"/>
            <a:ext cx="9144000" cy="567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84761690"/>
              </p:ext>
            </p:extLst>
          </p:nvPr>
        </p:nvGraphicFramePr>
        <p:xfrm>
          <a:off x="-228600" y="1143000"/>
          <a:ext cx="10497787" cy="5943600"/>
        </p:xfrm>
        <a:graphic>
          <a:graphicData uri="http://schemas.openxmlformats.org/presentationml/2006/ole">
            <mc:AlternateContent xmlns:mc="http://schemas.openxmlformats.org/markup-compatibility/2006">
              <mc:Choice xmlns:v="urn:schemas-microsoft-com:vml" Requires="v">
                <p:oleObj spid="_x0000_s140313"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srcRect/>
                      <a:stretch>
                        <a:fillRect/>
                      </a:stretch>
                    </p:blipFill>
                    <p:spPr bwMode="auto">
                      <a:xfrm>
                        <a:off x="-228600" y="1143000"/>
                        <a:ext cx="10497787" cy="5943600"/>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r>
              <a:rPr lang="en-US" dirty="0">
                <a:hlinkClick r:id="rId2" action="ppaction://hlinkfile"/>
              </a:rPr>
              <a:t>A combined Layer – Decomposition – Use </a:t>
            </a:r>
            <a:r>
              <a:rPr lang="en-US" dirty="0" smtClean="0">
                <a:hlinkClick r:id="rId2" action="ppaction://hlinkfile"/>
              </a:rPr>
              <a:t>view</a:t>
            </a:r>
            <a:endParaRPr lang="en-US" dirty="0" smtClean="0"/>
          </a:p>
          <a:p>
            <a:pPr lvl="1"/>
            <a:r>
              <a:rPr lang="en-US" dirty="0" smtClean="0">
                <a:hlinkClick r:id="rId3" action="ppaction://hlinkfile"/>
              </a:rPr>
              <a:t>View Packet 1</a:t>
            </a:r>
            <a:endParaRPr lang="en-US" dirty="0" smtClean="0"/>
          </a:p>
          <a:p>
            <a:pPr lvl="1"/>
            <a:r>
              <a:rPr lang="en-US" dirty="0">
                <a:hlinkClick r:id="rId4" action="ppaction://hlinkfile"/>
              </a:rPr>
              <a:t>View Packet </a:t>
            </a:r>
            <a:r>
              <a:rPr lang="en-US" dirty="0" smtClean="0">
                <a:hlinkClick r:id="rId4" action="ppaction://hlinkfile"/>
              </a:rPr>
              <a:t>2</a:t>
            </a:r>
            <a:endParaRPr lang="en-US" dirty="0"/>
          </a:p>
          <a:p>
            <a:pPr lvl="1"/>
            <a:r>
              <a:rPr lang="en-US" dirty="0">
                <a:hlinkClick r:id="rId5" action="ppaction://hlinkfile"/>
              </a:rPr>
              <a:t>View Packet </a:t>
            </a:r>
            <a:r>
              <a:rPr lang="en-US" dirty="0" smtClean="0">
                <a:hlinkClick r:id="rId5" action="ppaction://hlinkfile"/>
              </a:rPr>
              <a:t>3</a:t>
            </a:r>
            <a:endParaRPr lang="en-US" dirty="0"/>
          </a:p>
          <a:p>
            <a:pPr lvl="1"/>
            <a:r>
              <a:rPr lang="en-US" dirty="0">
                <a:hlinkClick r:id="rId6" action="ppaction://hlinkfile"/>
              </a:rPr>
              <a:t>View Packet </a:t>
            </a:r>
            <a:r>
              <a:rPr lang="en-US" dirty="0" smtClean="0">
                <a:hlinkClick r:id="rId6" action="ppaction://hlinkfile"/>
              </a:rPr>
              <a:t>4</a:t>
            </a:r>
            <a:endParaRPr lang="en-US" dirty="0"/>
          </a:p>
          <a:p>
            <a:pPr lvl="1"/>
            <a:r>
              <a:rPr lang="en-US" dirty="0">
                <a:hlinkClick r:id="rId7" action="ppaction://hlinkfile"/>
              </a:rPr>
              <a:t>View Packet </a:t>
            </a:r>
            <a:r>
              <a:rPr lang="en-US" dirty="0" smtClean="0">
                <a:hlinkClick r:id="rId7" action="ppaction://hlinkfile"/>
              </a:rPr>
              <a:t>5</a:t>
            </a:r>
            <a:endParaRPr lang="en-US" dirty="0"/>
          </a:p>
          <a:p>
            <a:pPr lvl="1"/>
            <a:r>
              <a:rPr lang="en-US" dirty="0">
                <a:hlinkClick r:id="rId8" action="ppaction://hlinkfile"/>
              </a:rPr>
              <a:t>View Packet </a:t>
            </a:r>
            <a:r>
              <a:rPr lang="en-US" dirty="0" smtClean="0">
                <a:hlinkClick r:id="rId8" action="ppaction://hlinkfile"/>
              </a:rPr>
              <a:t>6</a:t>
            </a:r>
            <a:endParaRPr lang="en-US" dirty="0"/>
          </a:p>
          <a:p>
            <a:pPr lvl="1"/>
            <a:r>
              <a:rPr lang="en-US" dirty="0">
                <a:hlinkClick r:id="rId9" action="ppaction://hlinkfile"/>
              </a:rPr>
              <a:t>View Packet </a:t>
            </a:r>
            <a:r>
              <a:rPr lang="en-US" dirty="0" smtClean="0">
                <a:hlinkClick r:id="rId9" action="ppaction://hlinkfile"/>
              </a:rPr>
              <a:t>7</a:t>
            </a:r>
            <a:endParaRPr lang="en-US" dirty="0" smtClean="0"/>
          </a:p>
          <a:p>
            <a:pPr lvl="1"/>
            <a:r>
              <a:rPr lang="en-US" dirty="0">
                <a:hlinkClick r:id="rId10" action="ppaction://hlinkfile"/>
              </a:rPr>
              <a:t>View Packet 8</a:t>
            </a:r>
            <a:endParaRPr lang="en-US" dirty="0"/>
          </a:p>
          <a:p>
            <a:pPr lvl="1"/>
            <a:endParaRPr lang="en-US" dirty="0"/>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4" name="Rectangle 3">
            <a:hlinkClick r:id="rId2" action="ppaction://hlinkfile"/>
          </p:cNvPr>
          <p:cNvSpPr/>
          <p:nvPr/>
        </p:nvSpPr>
        <p:spPr bwMode="auto">
          <a:xfrm>
            <a:off x="3733800" y="3429000"/>
            <a:ext cx="1524000" cy="990600"/>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 &amp; C</a:t>
            </a:r>
            <a:r>
              <a:rPr kumimoji="0" lang="en-US" sz="1800" b="1" i="0" u="none" strike="noStrike" cap="none" normalizeH="0" dirty="0" smtClean="0">
                <a:ln>
                  <a:noFill/>
                </a:ln>
                <a:solidFill>
                  <a:schemeClr val="tx1"/>
                </a:solidFill>
                <a:effectLst/>
                <a:latin typeface="Arial" charset="0"/>
              </a:rPr>
              <a:t> View</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a:t>
            </a:r>
            <a:r>
              <a:rPr lang="en-US" sz="2000" dirty="0" smtClean="0"/>
              <a:t>secured</a:t>
            </a:r>
            <a:endParaRPr lang="en-US" sz="2000" dirty="0"/>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4" name="Rectangle 3">
            <a:hlinkClick r:id="rId2" action="ppaction://hlinkfile"/>
          </p:cNvPr>
          <p:cNvSpPr/>
          <p:nvPr/>
        </p:nvSpPr>
        <p:spPr bwMode="auto">
          <a:xfrm>
            <a:off x="3352800" y="2933700"/>
            <a:ext cx="1905000" cy="419100"/>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Mapping View</a:t>
            </a:r>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lgn="just">
              <a:buNone/>
            </a:pPr>
            <a:r>
              <a:rPr lang="en-US" sz="2400" b="1" i="1" dirty="0">
                <a:solidFill>
                  <a:srgbClr val="0070C0"/>
                </a:solidFill>
                <a:latin typeface="+mj-lt"/>
              </a:rPr>
              <a:t>Company A, a retail chain, has decided to develop a sales system (hereinafter, the system) in conjunction with its launch of a point service. </a:t>
            </a:r>
            <a:endParaRPr lang="en-US" sz="2400" b="1" i="1" dirty="0" smtClean="0">
              <a:solidFill>
                <a:srgbClr val="0070C0"/>
              </a:solidFill>
              <a:latin typeface="+mj-lt"/>
            </a:endParaRPr>
          </a:p>
          <a:p>
            <a:pPr marL="0" indent="0" algn="just">
              <a:buNone/>
            </a:pPr>
            <a:r>
              <a:rPr lang="en-US" sz="2400" b="1" i="1" dirty="0" smtClean="0">
                <a:solidFill>
                  <a:srgbClr val="0070C0"/>
                </a:solidFill>
                <a:latin typeface="+mj-lt"/>
              </a:rPr>
              <a:t>Solution here are Web using </a:t>
            </a:r>
            <a:r>
              <a:rPr lang="en-US" sz="2400" b="1" i="1" dirty="0">
                <a:solidFill>
                  <a:srgbClr val="0070C0"/>
                </a:solidFill>
                <a:latin typeface="+mj-lt"/>
              </a:rPr>
              <a:t>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1800" dirty="0"/>
              <a:t>HIT Team will develop POS System on web platform with following targets:</a:t>
            </a:r>
          </a:p>
          <a:p>
            <a:pPr lvl="0"/>
            <a:r>
              <a:rPr lang="en-US" sz="1800" dirty="0"/>
              <a:t>Quick Checkout: Each cashier will have a bar-code scanners. Products sold at stores have bar codes attached which indicate the product codes.</a:t>
            </a:r>
          </a:p>
          <a:p>
            <a:pPr lvl="0"/>
            <a:r>
              <a:rPr lang="en-US" sz="1800" dirty="0"/>
              <a:t>Payment Options: Company A offers payment by cash or by using loyalty point.</a:t>
            </a:r>
          </a:p>
          <a:p>
            <a:pPr lvl="0"/>
            <a:r>
              <a:rPr lang="en-US" sz="1800" dirty="0"/>
              <a:t>Control: Products are classified into product types such as food, general merchandise, etc. Not all stores carry every product type, and the range of product types carried is designated for each store.</a:t>
            </a:r>
          </a:p>
          <a:p>
            <a:pPr lvl="0"/>
            <a:r>
              <a:rPr lang="en-US" sz="1800" dirty="0"/>
              <a:t>Competitive prices: the system has capable of performing the statistical analysis on the sales records of all stores in near real-time manner.</a:t>
            </a:r>
          </a:p>
          <a:p>
            <a:pPr lvl="0"/>
            <a:r>
              <a:rPr lang="en-US" sz="1800" dirty="0"/>
              <a:t>Track product popularity and profitability.</a:t>
            </a:r>
          </a:p>
          <a:p>
            <a:pPr lvl="0"/>
            <a:r>
              <a:rPr lang="en-US" sz="1800" dirty="0"/>
              <a:t>Improve customer throughput with faster service.</a:t>
            </a:r>
          </a:p>
          <a:p>
            <a:pPr lvl="0"/>
            <a:r>
              <a:rPr lang="en-US" sz="1800" dirty="0"/>
              <a:t>Accelerate inventory turnover by being able to stock the items known to sell quickly.</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Rectangle 2">
            <a:hlinkClick r:id="rId2" action="ppaction://hlinkfile"/>
          </p:cNvPr>
          <p:cNvSpPr/>
          <p:nvPr/>
        </p:nvSpPr>
        <p:spPr bwMode="auto">
          <a:xfrm>
            <a:off x="3886200" y="3276600"/>
            <a:ext cx="1295400" cy="7620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Arial" charset="0"/>
              </a:rPr>
              <a:t>    </a:t>
            </a:r>
            <a:r>
              <a:rPr kumimoji="0" lang="en-US" sz="1800" b="1" i="0" u="none" strike="noStrike" cap="none" normalizeH="0" baseline="0" dirty="0" smtClean="0">
                <a:ln>
                  <a:noFill/>
                </a:ln>
                <a:solidFill>
                  <a:schemeClr val="tx1"/>
                </a:solidFill>
                <a:effectLst/>
                <a:latin typeface="Arial" charset="0"/>
              </a:rPr>
              <a:t>ACDM</a:t>
            </a:r>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410</TotalTime>
  <Words>1308</Words>
  <Application>Microsoft Office PowerPoint</Application>
  <PresentationFormat>On-screen Show (4:3)</PresentationFormat>
  <Paragraphs>290</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581TGp_gold_light_ani</vt:lpstr>
      <vt:lpstr>Visio</vt:lpstr>
      <vt:lpstr>Software Architect Design</vt:lpstr>
      <vt:lpstr>Contents</vt:lpstr>
      <vt:lpstr>Introduction to POS System</vt:lpstr>
      <vt:lpstr>Scope</vt:lpstr>
      <vt:lpstr>Contents</vt:lpstr>
      <vt:lpstr>ACDM Stages</vt:lpstr>
      <vt:lpstr>Schedule</vt:lpstr>
      <vt:lpstr>Contents</vt:lpstr>
      <vt:lpstr>Entities</vt:lpstr>
      <vt:lpstr>Context Diagram</vt:lpstr>
      <vt:lpstr>Use-case</vt:lpstr>
      <vt:lpstr>Business Constrains </vt:lpstr>
      <vt:lpstr>Technical Constrains </vt:lpstr>
      <vt:lpstr>Quality Attributes</vt:lpstr>
      <vt:lpstr>Quality Attributes</vt:lpstr>
      <vt:lpstr>Quality Attribute Scenarios</vt:lpstr>
      <vt:lpstr>Quality Attribute Scenarios</vt:lpstr>
      <vt:lpstr>Quality Attribute Scenarios</vt:lpstr>
      <vt:lpstr>Quality Attribute Scenarios</vt:lpstr>
      <vt:lpstr>Quality Attribute Scenarios</vt:lpstr>
      <vt:lpstr>Contents</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52</cp:revision>
  <dcterms:created xsi:type="dcterms:W3CDTF">2012-04-13T17:02:02Z</dcterms:created>
  <dcterms:modified xsi:type="dcterms:W3CDTF">2012-07-11T07:55:25Z</dcterms:modified>
</cp:coreProperties>
</file>