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8" r:id="rId3"/>
    <p:sldId id="287" r:id="rId4"/>
    <p:sldId id="288" r:id="rId5"/>
    <p:sldId id="310" r:id="rId6"/>
    <p:sldId id="311" r:id="rId7"/>
    <p:sldId id="289" r:id="rId8"/>
    <p:sldId id="291" r:id="rId9"/>
    <p:sldId id="312" r:id="rId10"/>
    <p:sldId id="298" r:id="rId11"/>
    <p:sldId id="299" r:id="rId12"/>
    <p:sldId id="313" r:id="rId13"/>
    <p:sldId id="309" r:id="rId14"/>
    <p:sldId id="314" r:id="rId15"/>
    <p:sldId id="315" r:id="rId16"/>
    <p:sldId id="316" r:id="rId17"/>
    <p:sldId id="317" r:id="rId18"/>
    <p:sldId id="286"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92929"/>
    <a:srgbClr val="86D921"/>
    <a:srgbClr val="FCBC4A"/>
    <a:srgbClr val="FE8D48"/>
    <a:srgbClr val="FF8D47"/>
    <a:srgbClr val="5F5F5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4660"/>
  </p:normalViewPr>
  <p:slideViewPr>
    <p:cSldViewPr>
      <p:cViewPr varScale="1">
        <p:scale>
          <a:sx n="69" d="100"/>
          <a:sy n="69" d="100"/>
        </p:scale>
        <p:origin x="-1386" y="-9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993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994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994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C909CD8-684F-4FB3-B0EA-05095DFF2E80}" type="slidenum">
              <a:rPr lang="en-US"/>
              <a:pPr/>
              <a:t>‹#›</a:t>
            </a:fld>
            <a:endParaRPr lang="en-US"/>
          </a:p>
        </p:txBody>
      </p:sp>
    </p:spTree>
    <p:extLst>
      <p:ext uri="{BB962C8B-B14F-4D97-AF65-F5344CB8AC3E}">
        <p14:creationId xmlns:p14="http://schemas.microsoft.com/office/powerpoint/2010/main" val="25900819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5AC3715-F46F-49AC-87C5-427061B3457E}" type="slidenum">
              <a:rPr lang="en-US"/>
              <a:pPr/>
              <a:t>‹#›</a:t>
            </a:fld>
            <a:endParaRPr lang="en-US"/>
          </a:p>
        </p:txBody>
      </p:sp>
    </p:spTree>
    <p:extLst>
      <p:ext uri="{BB962C8B-B14F-4D97-AF65-F5344CB8AC3E}">
        <p14:creationId xmlns:p14="http://schemas.microsoft.com/office/powerpoint/2010/main" val="39274838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p:spTree>
      <p:nvGrpSpPr>
        <p:cNvPr id="1" name=""/>
        <p:cNvGrpSpPr/>
        <p:nvPr/>
      </p:nvGrpSpPr>
      <p:grpSpPr>
        <a:xfrm>
          <a:off x="0" y="0"/>
          <a:ext cx="0" cy="0"/>
          <a:chOff x="0" y="0"/>
          <a:chExt cx="0" cy="0"/>
        </a:xfrm>
      </p:grpSpPr>
      <p:sp>
        <p:nvSpPr>
          <p:cNvPr id="3087" name="Rectangle 15"/>
          <p:cNvSpPr>
            <a:spLocks noChangeArrowheads="1"/>
          </p:cNvSpPr>
          <p:nvPr/>
        </p:nvSpPr>
        <p:spPr bwMode="gray">
          <a:xfrm>
            <a:off x="7172325" y="1062038"/>
            <a:ext cx="1971675" cy="5795962"/>
          </a:xfrm>
          <a:prstGeom prst="rect">
            <a:avLst/>
          </a:prstGeom>
          <a:blipFill dpi="0" rotWithShape="1">
            <a:blip r:embed="rId2"/>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6" name="Rectangle 14"/>
          <p:cNvSpPr>
            <a:spLocks noChangeArrowheads="1"/>
          </p:cNvSpPr>
          <p:nvPr/>
        </p:nvSpPr>
        <p:spPr bwMode="gray">
          <a:xfrm>
            <a:off x="7172325" y="1028700"/>
            <a:ext cx="1971675" cy="5829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8" name="Rectangle 16"/>
          <p:cNvSpPr>
            <a:spLocks noChangeArrowheads="1"/>
          </p:cNvSpPr>
          <p:nvPr/>
        </p:nvSpPr>
        <p:spPr bwMode="gray">
          <a:xfrm>
            <a:off x="0" y="0"/>
            <a:ext cx="7142163" cy="5734050"/>
          </a:xfrm>
          <a:prstGeom prst="rect">
            <a:avLst/>
          </a:prstGeom>
          <a:blipFill dpi="0" rotWithShape="1">
            <a:blip r:embed="rId3"/>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9" name="Rectangle 17"/>
          <p:cNvSpPr>
            <a:spLocks noChangeArrowheads="1"/>
          </p:cNvSpPr>
          <p:nvPr/>
        </p:nvSpPr>
        <p:spPr bwMode="gray">
          <a:xfrm>
            <a:off x="0" y="5676900"/>
            <a:ext cx="7142163" cy="1182688"/>
          </a:xfrm>
          <a:prstGeom prst="rect">
            <a:avLst/>
          </a:prstGeom>
          <a:solidFill>
            <a:srgbClr val="D3D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091" name="Picture 1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676775" y="1323975"/>
            <a:ext cx="2465388" cy="3387725"/>
          </a:xfrm>
          <a:prstGeom prst="rect">
            <a:avLst/>
          </a:prstGeom>
          <a:noFill/>
          <a:extLst>
            <a:ext uri="{909E8E84-426E-40DD-AFC4-6F175D3DCCD1}">
              <a14:hiddenFill xmlns:a14="http://schemas.microsoft.com/office/drawing/2010/main">
                <a:solidFill>
                  <a:srgbClr val="FFFFFF"/>
                </a:solidFill>
              </a14:hiddenFill>
            </a:ext>
          </a:extLst>
        </p:spPr>
      </p:pic>
      <p:sp>
        <p:nvSpPr>
          <p:cNvPr id="3092" name="Rectangle 20"/>
          <p:cNvSpPr>
            <a:spLocks noChangeArrowheads="1"/>
          </p:cNvSpPr>
          <p:nvPr/>
        </p:nvSpPr>
        <p:spPr bwMode="gray">
          <a:xfrm>
            <a:off x="1571625" y="4721225"/>
            <a:ext cx="7572375" cy="16033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a:xfrm>
            <a:off x="1981200" y="4800600"/>
            <a:ext cx="7096125" cy="990600"/>
          </a:xfrm>
        </p:spPr>
        <p:txBody>
          <a:bodyPr/>
          <a:lstStyle>
            <a:lvl1pPr algn="l">
              <a:defRPr sz="4900"/>
            </a:lvl1pPr>
          </a:lstStyle>
          <a:p>
            <a:pPr lvl="0"/>
            <a:r>
              <a:rPr lang="en-US" noProof="0" smtClean="0"/>
              <a:t>Click to edit Master title style</a:t>
            </a:r>
          </a:p>
        </p:txBody>
      </p:sp>
      <p:sp>
        <p:nvSpPr>
          <p:cNvPr id="3076" name="Rectangle 4"/>
          <p:cNvSpPr>
            <a:spLocks noGrp="1" noChangeArrowheads="1"/>
          </p:cNvSpPr>
          <p:nvPr>
            <p:ph type="dt" sz="half" idx="2"/>
          </p:nvPr>
        </p:nvSpPr>
        <p:spPr>
          <a:xfrm>
            <a:off x="457200" y="6553200"/>
            <a:ext cx="2133600" cy="168275"/>
          </a:xfrm>
        </p:spPr>
        <p:txBody>
          <a:bodyPr/>
          <a:lstStyle>
            <a:lvl1pPr>
              <a:defRPr/>
            </a:lvl1pPr>
          </a:lstStyle>
          <a:p>
            <a:endParaRPr lang="en-US"/>
          </a:p>
        </p:txBody>
      </p:sp>
      <p:sp>
        <p:nvSpPr>
          <p:cNvPr id="3077" name="Rectangle 5"/>
          <p:cNvSpPr>
            <a:spLocks noGrp="1" noChangeArrowheads="1"/>
          </p:cNvSpPr>
          <p:nvPr>
            <p:ph type="ftr" sz="quarter" idx="3"/>
          </p:nvPr>
        </p:nvSpPr>
        <p:spPr>
          <a:xfrm>
            <a:off x="3124200" y="6553200"/>
            <a:ext cx="2895600" cy="168275"/>
          </a:xfrm>
        </p:spPr>
        <p:txBody>
          <a:bodyPr/>
          <a:lstStyle>
            <a:lvl1pPr>
              <a:defRPr/>
            </a:lvl1pPr>
          </a:lstStyle>
          <a:p>
            <a:endParaRPr lang="en-US"/>
          </a:p>
        </p:txBody>
      </p:sp>
      <p:sp>
        <p:nvSpPr>
          <p:cNvPr id="3078" name="Rectangle 6"/>
          <p:cNvSpPr>
            <a:spLocks noGrp="1" noChangeArrowheads="1"/>
          </p:cNvSpPr>
          <p:nvPr>
            <p:ph type="sldNum" sz="quarter" idx="4"/>
          </p:nvPr>
        </p:nvSpPr>
        <p:spPr>
          <a:xfrm>
            <a:off x="6553200" y="6553200"/>
            <a:ext cx="2133600" cy="168275"/>
          </a:xfrm>
        </p:spPr>
        <p:txBody>
          <a:bodyPr/>
          <a:lstStyle>
            <a:lvl1pPr>
              <a:defRPr/>
            </a:lvl1pPr>
          </a:lstStyle>
          <a:p>
            <a:fld id="{705DCE70-943F-47E4-AFAF-0982811C52B0}" type="slidenum">
              <a:rPr lang="en-US"/>
              <a:pPr/>
              <a:t>‹#›</a:t>
            </a:fld>
            <a:endParaRPr lang="en-US"/>
          </a:p>
        </p:txBody>
      </p:sp>
      <p:sp>
        <p:nvSpPr>
          <p:cNvPr id="3084" name="Text Box 12"/>
          <p:cNvSpPr txBox="1">
            <a:spLocks noChangeArrowheads="1"/>
          </p:cNvSpPr>
          <p:nvPr/>
        </p:nvSpPr>
        <p:spPr bwMode="gray">
          <a:xfrm>
            <a:off x="7239000" y="304800"/>
            <a:ext cx="18383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a:solidFill>
                  <a:srgbClr val="FFFFFF"/>
                </a:solidFill>
                <a:latin typeface="Arial Black" pitchFamily="34" charset="0"/>
              </a:rPr>
              <a:t>L/O/G/O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087"/>
                                        </p:tgtEl>
                                        <p:attrNameLst>
                                          <p:attrName>style.visibility</p:attrName>
                                        </p:attrNameLst>
                                      </p:cBhvr>
                                      <p:to>
                                        <p:strVal val="visible"/>
                                      </p:to>
                                    </p:set>
                                    <p:animEffect transition="in" filter="wipe(up)">
                                      <p:cBhvr>
                                        <p:cTn id="7" dur="400"/>
                                        <p:tgtEl>
                                          <p:spTgt spid="3087"/>
                                        </p:tgtEl>
                                      </p:cBhvr>
                                    </p:animEffect>
                                  </p:childTnLst>
                                </p:cTn>
                              </p:par>
                            </p:childTnLst>
                          </p:cTn>
                        </p:par>
                        <p:par>
                          <p:cTn id="8" fill="hold" nodeType="afterGroup">
                            <p:stCondLst>
                              <p:cond delay="400"/>
                            </p:stCondLst>
                            <p:childTnLst>
                              <p:par>
                                <p:cTn id="9" presetID="18" presetClass="entr" presetSubtype="12" fill="hold" grpId="0" nodeType="afterEffect">
                                  <p:stCondLst>
                                    <p:cond delay="0"/>
                                  </p:stCondLst>
                                  <p:childTnLst>
                                    <p:set>
                                      <p:cBhvr>
                                        <p:cTn id="10" dur="1" fill="hold">
                                          <p:stCondLst>
                                            <p:cond delay="0"/>
                                          </p:stCondLst>
                                        </p:cTn>
                                        <p:tgtEl>
                                          <p:spTgt spid="3089"/>
                                        </p:tgtEl>
                                        <p:attrNameLst>
                                          <p:attrName>style.visibility</p:attrName>
                                        </p:attrNameLst>
                                      </p:cBhvr>
                                      <p:to>
                                        <p:strVal val="visible"/>
                                      </p:to>
                                    </p:set>
                                    <p:animEffect transition="in" filter="strips(downLeft)">
                                      <p:cBhvr>
                                        <p:cTn id="11" dur="500"/>
                                        <p:tgtEl>
                                          <p:spTgt spid="308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084"/>
                                        </p:tgtEl>
                                        <p:attrNameLst>
                                          <p:attrName>style.visibility</p:attrName>
                                        </p:attrNameLst>
                                      </p:cBhvr>
                                      <p:to>
                                        <p:strVal val="visible"/>
                                      </p:to>
                                    </p:set>
                                    <p:animEffect transition="in" filter="fade">
                                      <p:cBhvr>
                                        <p:cTn id="14" dur="400"/>
                                        <p:tgtEl>
                                          <p:spTgt spid="3084"/>
                                        </p:tgtEl>
                                      </p:cBhvr>
                                    </p:animEffect>
                                  </p:childTnLst>
                                </p:cTn>
                              </p:par>
                            </p:childTnLst>
                          </p:cTn>
                        </p:par>
                        <p:par>
                          <p:cTn id="15" fill="hold" nodeType="afterGroup">
                            <p:stCondLst>
                              <p:cond delay="900"/>
                            </p:stCondLst>
                            <p:childTnLst>
                              <p:par>
                                <p:cTn id="16" presetID="10" presetClass="entr" presetSubtype="0" fill="hold" grpId="0" nodeType="afterEffect">
                                  <p:stCondLst>
                                    <p:cond delay="0"/>
                                  </p:stCondLst>
                                  <p:childTnLst>
                                    <p:set>
                                      <p:cBhvr>
                                        <p:cTn id="17" dur="1" fill="hold">
                                          <p:stCondLst>
                                            <p:cond delay="0"/>
                                          </p:stCondLst>
                                        </p:cTn>
                                        <p:tgtEl>
                                          <p:spTgt spid="3088"/>
                                        </p:tgtEl>
                                        <p:attrNameLst>
                                          <p:attrName>style.visibility</p:attrName>
                                        </p:attrNameLst>
                                      </p:cBhvr>
                                      <p:to>
                                        <p:strVal val="visible"/>
                                      </p:to>
                                    </p:set>
                                    <p:animEffect transition="in" filter="fade">
                                      <p:cBhvr>
                                        <p:cTn id="18" dur="600"/>
                                        <p:tgtEl>
                                          <p:spTgt spid="3088"/>
                                        </p:tgtEl>
                                      </p:cBhvr>
                                    </p:animEffect>
                                  </p:childTnLst>
                                </p:cTn>
                              </p:par>
                            </p:childTnLst>
                          </p:cTn>
                        </p:par>
                        <p:par>
                          <p:cTn id="19" fill="hold" nodeType="afterGroup">
                            <p:stCondLst>
                              <p:cond delay="1500"/>
                            </p:stCondLst>
                            <p:childTnLst>
                              <p:par>
                                <p:cTn id="20" presetID="17" presetClass="entr" presetSubtype="10" fill="hold" grpId="0" nodeType="afterEffect">
                                  <p:stCondLst>
                                    <p:cond delay="0"/>
                                  </p:stCondLst>
                                  <p:childTnLst>
                                    <p:set>
                                      <p:cBhvr>
                                        <p:cTn id="21" dur="1" fill="hold">
                                          <p:stCondLst>
                                            <p:cond delay="0"/>
                                          </p:stCondLst>
                                        </p:cTn>
                                        <p:tgtEl>
                                          <p:spTgt spid="3092"/>
                                        </p:tgtEl>
                                        <p:attrNameLst>
                                          <p:attrName>style.visibility</p:attrName>
                                        </p:attrNameLst>
                                      </p:cBhvr>
                                      <p:to>
                                        <p:strVal val="visible"/>
                                      </p:to>
                                    </p:set>
                                    <p:anim calcmode="lin" valueType="num">
                                      <p:cBhvr>
                                        <p:cTn id="22" dur="500" fill="hold"/>
                                        <p:tgtEl>
                                          <p:spTgt spid="3092"/>
                                        </p:tgtEl>
                                        <p:attrNameLst>
                                          <p:attrName>ppt_w</p:attrName>
                                        </p:attrNameLst>
                                      </p:cBhvr>
                                      <p:tavLst>
                                        <p:tav tm="0">
                                          <p:val>
                                            <p:fltVal val="0"/>
                                          </p:val>
                                        </p:tav>
                                        <p:tav tm="100000">
                                          <p:val>
                                            <p:strVal val="#ppt_w"/>
                                          </p:val>
                                        </p:tav>
                                      </p:tavLst>
                                    </p:anim>
                                    <p:anim calcmode="lin" valueType="num">
                                      <p:cBhvr>
                                        <p:cTn id="23" dur="500" fill="hold"/>
                                        <p:tgtEl>
                                          <p:spTgt spid="3092"/>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2000"/>
                            </p:stCondLst>
                            <p:childTnLst>
                              <p:par>
                                <p:cTn id="25" presetID="29" presetClass="entr" presetSubtype="0" fill="hold" grpId="0" nodeType="afterEffect">
                                  <p:stCondLst>
                                    <p:cond delay="0"/>
                                  </p:stCondLst>
                                  <p:childTnLst>
                                    <p:set>
                                      <p:cBhvr>
                                        <p:cTn id="26" dur="1" fill="hold">
                                          <p:stCondLst>
                                            <p:cond delay="0"/>
                                          </p:stCondLst>
                                        </p:cTn>
                                        <p:tgtEl>
                                          <p:spTgt spid="3074"/>
                                        </p:tgtEl>
                                        <p:attrNameLst>
                                          <p:attrName>style.visibility</p:attrName>
                                        </p:attrNameLst>
                                      </p:cBhvr>
                                      <p:to>
                                        <p:strVal val="visible"/>
                                      </p:to>
                                    </p:set>
                                    <p:anim calcmode="lin" valueType="num">
                                      <p:cBhvr>
                                        <p:cTn id="27" dur="500" fill="hold"/>
                                        <p:tgtEl>
                                          <p:spTgt spid="3074"/>
                                        </p:tgtEl>
                                        <p:attrNameLst>
                                          <p:attrName>ppt_x</p:attrName>
                                        </p:attrNameLst>
                                      </p:cBhvr>
                                      <p:tavLst>
                                        <p:tav tm="0">
                                          <p:val>
                                            <p:strVal val="#ppt_x-.2"/>
                                          </p:val>
                                        </p:tav>
                                        <p:tav tm="100000">
                                          <p:val>
                                            <p:strVal val="#ppt_x"/>
                                          </p:val>
                                        </p:tav>
                                      </p:tavLst>
                                    </p:anim>
                                    <p:anim calcmode="lin" valueType="num">
                                      <p:cBhvr>
                                        <p:cTn id="28"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29" dur="500"/>
                                        <p:tgtEl>
                                          <p:spTgt spid="3074"/>
                                        </p:tgtEl>
                                      </p:cBhvr>
                                    </p:animEffect>
                                  </p:childTnLst>
                                </p:cTn>
                              </p:par>
                            </p:childTnLst>
                          </p:cTn>
                        </p:par>
                        <p:par>
                          <p:cTn id="30" fill="hold" nodeType="afterGroup">
                            <p:stCondLst>
                              <p:cond delay="2500"/>
                            </p:stCondLst>
                            <p:childTnLst>
                              <p:par>
                                <p:cTn id="31" presetID="18" presetClass="entr" presetSubtype="12" fill="hold" grpId="0" nodeType="afterEffect">
                                  <p:stCondLst>
                                    <p:cond delay="0"/>
                                  </p:stCondLst>
                                  <p:childTnLst>
                                    <p:set>
                                      <p:cBhvr>
                                        <p:cTn id="32" dur="1" fill="hold">
                                          <p:stCondLst>
                                            <p:cond delay="0"/>
                                          </p:stCondLst>
                                        </p:cTn>
                                        <p:tgtEl>
                                          <p:spTgt spid="3086"/>
                                        </p:tgtEl>
                                        <p:attrNameLst>
                                          <p:attrName>style.visibility</p:attrName>
                                        </p:attrNameLst>
                                      </p:cBhvr>
                                      <p:to>
                                        <p:strVal val="visible"/>
                                      </p:to>
                                    </p:set>
                                    <p:animEffect transition="in" filter="strips(downLeft)">
                                      <p:cBhvr>
                                        <p:cTn id="33" dur="600"/>
                                        <p:tgtEl>
                                          <p:spTgt spid="3086"/>
                                        </p:tgtEl>
                                      </p:cBhvr>
                                    </p:animEffect>
                                  </p:childTnLst>
                                </p:cTn>
                              </p:par>
                            </p:childTnLst>
                          </p:cTn>
                        </p:par>
                        <p:par>
                          <p:cTn id="34" fill="hold" nodeType="afterGroup">
                            <p:stCondLst>
                              <p:cond delay="3100"/>
                            </p:stCondLst>
                            <p:childTnLst>
                              <p:par>
                                <p:cTn id="35" presetID="42" presetClass="entr" presetSubtype="0" fill="hold" nodeType="afterEffect">
                                  <p:stCondLst>
                                    <p:cond delay="0"/>
                                  </p:stCondLst>
                                  <p:childTnLst>
                                    <p:set>
                                      <p:cBhvr>
                                        <p:cTn id="36" dur="1" fill="hold">
                                          <p:stCondLst>
                                            <p:cond delay="0"/>
                                          </p:stCondLst>
                                        </p:cTn>
                                        <p:tgtEl>
                                          <p:spTgt spid="3091"/>
                                        </p:tgtEl>
                                        <p:attrNameLst>
                                          <p:attrName>style.visibility</p:attrName>
                                        </p:attrNameLst>
                                      </p:cBhvr>
                                      <p:to>
                                        <p:strVal val="visible"/>
                                      </p:to>
                                    </p:set>
                                    <p:animEffect transition="in" filter="fade">
                                      <p:cBhvr>
                                        <p:cTn id="37" dur="500"/>
                                        <p:tgtEl>
                                          <p:spTgt spid="3091"/>
                                        </p:tgtEl>
                                      </p:cBhvr>
                                    </p:animEffect>
                                    <p:anim calcmode="lin" valueType="num">
                                      <p:cBhvr>
                                        <p:cTn id="38" dur="500" fill="hold"/>
                                        <p:tgtEl>
                                          <p:spTgt spid="3091"/>
                                        </p:tgtEl>
                                        <p:attrNameLst>
                                          <p:attrName>ppt_x</p:attrName>
                                        </p:attrNameLst>
                                      </p:cBhvr>
                                      <p:tavLst>
                                        <p:tav tm="0">
                                          <p:val>
                                            <p:strVal val="#ppt_x"/>
                                          </p:val>
                                        </p:tav>
                                        <p:tav tm="100000">
                                          <p:val>
                                            <p:strVal val="#ppt_x"/>
                                          </p:val>
                                        </p:tav>
                                      </p:tavLst>
                                    </p:anim>
                                    <p:anim calcmode="lin" valueType="num">
                                      <p:cBhvr>
                                        <p:cTn id="39" dur="500" fill="hold"/>
                                        <p:tgtEl>
                                          <p:spTgt spid="30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7" grpId="0" animBg="1"/>
      <p:bldP spid="3086" grpId="0" animBg="1"/>
      <p:bldP spid="3088" grpId="0" animBg="1"/>
      <p:bldP spid="3089" grpId="0" animBg="1"/>
      <p:bldP spid="3092" grpId="0" animBg="1"/>
      <p:bldP spid="3074" grpId="0"/>
      <p:bldP spid="3084"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3235A7F-0E16-4776-96FE-F4570A4F6E0E}" type="slidenum">
              <a:rPr lang="en-US"/>
              <a:pPr/>
              <a:t>‹#›</a:t>
            </a:fld>
            <a:endParaRPr lang="en-US"/>
          </a:p>
        </p:txBody>
      </p:sp>
    </p:spTree>
    <p:extLst>
      <p:ext uri="{BB962C8B-B14F-4D97-AF65-F5344CB8AC3E}">
        <p14:creationId xmlns:p14="http://schemas.microsoft.com/office/powerpoint/2010/main" val="306547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7963"/>
            <a:ext cx="2057400" cy="5765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7963"/>
            <a:ext cx="6019800" cy="5765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3B66CFE-6BFA-41CE-A711-8251353633AC}" type="slidenum">
              <a:rPr lang="en-US"/>
              <a:pPr/>
              <a:t>‹#›</a:t>
            </a:fld>
            <a:endParaRPr lang="en-US"/>
          </a:p>
        </p:txBody>
      </p:sp>
    </p:spTree>
    <p:extLst>
      <p:ext uri="{BB962C8B-B14F-4D97-AF65-F5344CB8AC3E}">
        <p14:creationId xmlns:p14="http://schemas.microsoft.com/office/powerpoint/2010/main" val="2191893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7963"/>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525963"/>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97EEDCD4-1CE5-443B-8D84-DA20B5A35733}" type="slidenum">
              <a:rPr lang="en-US"/>
              <a:pPr/>
              <a:t>‹#›</a:t>
            </a:fld>
            <a:endParaRPr lang="en-US"/>
          </a:p>
        </p:txBody>
      </p:sp>
    </p:spTree>
    <p:extLst>
      <p:ext uri="{BB962C8B-B14F-4D97-AF65-F5344CB8AC3E}">
        <p14:creationId xmlns:p14="http://schemas.microsoft.com/office/powerpoint/2010/main" val="3734524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07963"/>
            <a:ext cx="8229600" cy="792162"/>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447800"/>
            <a:ext cx="8229600" cy="4525963"/>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EF07CD6D-3AF2-4C90-81BC-23DD7392B9B1}" type="slidenum">
              <a:rPr lang="en-US"/>
              <a:pPr/>
              <a:t>‹#›</a:t>
            </a:fld>
            <a:endParaRPr lang="en-US"/>
          </a:p>
        </p:txBody>
      </p:sp>
    </p:spTree>
    <p:extLst>
      <p:ext uri="{BB962C8B-B14F-4D97-AF65-F5344CB8AC3E}">
        <p14:creationId xmlns:p14="http://schemas.microsoft.com/office/powerpoint/2010/main" val="221409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07963"/>
            <a:ext cx="8229600" cy="792162"/>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447800"/>
            <a:ext cx="8229600" cy="4525963"/>
          </a:xfrm>
        </p:spPr>
        <p:txBody>
          <a:bodyPr/>
          <a:lstStyle/>
          <a:p>
            <a:r>
              <a:rPr lang="en-US" smtClean="0"/>
              <a:t>Click icon to add SmartArt graphic</a:t>
            </a:r>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BB690B60-1688-4BE5-B226-4D26C4FDEE7D}" type="slidenum">
              <a:rPr lang="en-US"/>
              <a:pPr/>
              <a:t>‹#›</a:t>
            </a:fld>
            <a:endParaRPr lang="en-US"/>
          </a:p>
        </p:txBody>
      </p:sp>
    </p:spTree>
    <p:extLst>
      <p:ext uri="{BB962C8B-B14F-4D97-AF65-F5344CB8AC3E}">
        <p14:creationId xmlns:p14="http://schemas.microsoft.com/office/powerpoint/2010/main" val="221845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67F99AA-F7F5-447E-91E0-8AE2056B2868}" type="slidenum">
              <a:rPr lang="en-US"/>
              <a:pPr/>
              <a:t>‹#›</a:t>
            </a:fld>
            <a:endParaRPr lang="en-US"/>
          </a:p>
        </p:txBody>
      </p:sp>
    </p:spTree>
    <p:extLst>
      <p:ext uri="{BB962C8B-B14F-4D97-AF65-F5344CB8AC3E}">
        <p14:creationId xmlns:p14="http://schemas.microsoft.com/office/powerpoint/2010/main" val="13959708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7323B11-2D83-4B3E-B87C-7C3CBF5E4B52}" type="slidenum">
              <a:rPr lang="en-US"/>
              <a:pPr/>
              <a:t>‹#›</a:t>
            </a:fld>
            <a:endParaRPr lang="en-US"/>
          </a:p>
        </p:txBody>
      </p:sp>
    </p:spTree>
    <p:extLst>
      <p:ext uri="{BB962C8B-B14F-4D97-AF65-F5344CB8AC3E}">
        <p14:creationId xmlns:p14="http://schemas.microsoft.com/office/powerpoint/2010/main" val="8205422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FDE6716-0FDC-4C49-8DAA-C1375F1AB17D}" type="slidenum">
              <a:rPr lang="en-US"/>
              <a:pPr/>
              <a:t>‹#›</a:t>
            </a:fld>
            <a:endParaRPr lang="en-US"/>
          </a:p>
        </p:txBody>
      </p:sp>
    </p:spTree>
    <p:extLst>
      <p:ext uri="{BB962C8B-B14F-4D97-AF65-F5344CB8AC3E}">
        <p14:creationId xmlns:p14="http://schemas.microsoft.com/office/powerpoint/2010/main" val="193236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27AFDA4-D3F2-4572-AD80-7F75AD889C2D}" type="slidenum">
              <a:rPr lang="en-US"/>
              <a:pPr/>
              <a:t>‹#›</a:t>
            </a:fld>
            <a:endParaRPr lang="en-US"/>
          </a:p>
        </p:txBody>
      </p:sp>
    </p:spTree>
    <p:extLst>
      <p:ext uri="{BB962C8B-B14F-4D97-AF65-F5344CB8AC3E}">
        <p14:creationId xmlns:p14="http://schemas.microsoft.com/office/powerpoint/2010/main" val="121545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D5C72B5-043B-470D-99E5-086B917714CA}" type="slidenum">
              <a:rPr lang="en-US"/>
              <a:pPr/>
              <a:t>‹#›</a:t>
            </a:fld>
            <a:endParaRPr lang="en-US"/>
          </a:p>
        </p:txBody>
      </p:sp>
    </p:spTree>
    <p:extLst>
      <p:ext uri="{BB962C8B-B14F-4D97-AF65-F5344CB8AC3E}">
        <p14:creationId xmlns:p14="http://schemas.microsoft.com/office/powerpoint/2010/main" val="3948129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B57E59A-BF80-4020-8424-97EBEADEFEBE}" type="slidenum">
              <a:rPr lang="en-US"/>
              <a:pPr/>
              <a:t>‹#›</a:t>
            </a:fld>
            <a:endParaRPr lang="en-US"/>
          </a:p>
        </p:txBody>
      </p:sp>
    </p:spTree>
    <p:extLst>
      <p:ext uri="{BB962C8B-B14F-4D97-AF65-F5344CB8AC3E}">
        <p14:creationId xmlns:p14="http://schemas.microsoft.com/office/powerpoint/2010/main" val="362395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4491247-6877-48A0-8CB2-5EADAD3A7D25}" type="slidenum">
              <a:rPr lang="en-US"/>
              <a:pPr/>
              <a:t>‹#›</a:t>
            </a:fld>
            <a:endParaRPr lang="en-US"/>
          </a:p>
        </p:txBody>
      </p:sp>
    </p:spTree>
    <p:extLst>
      <p:ext uri="{BB962C8B-B14F-4D97-AF65-F5344CB8AC3E}">
        <p14:creationId xmlns:p14="http://schemas.microsoft.com/office/powerpoint/2010/main" val="310315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479296D-2062-4359-AFAB-DF06C4221024}" type="slidenum">
              <a:rPr lang="en-US"/>
              <a:pPr/>
              <a:t>‹#›</a:t>
            </a:fld>
            <a:endParaRPr lang="en-US"/>
          </a:p>
        </p:txBody>
      </p:sp>
    </p:spTree>
    <p:extLst>
      <p:ext uri="{BB962C8B-B14F-4D97-AF65-F5344CB8AC3E}">
        <p14:creationId xmlns:p14="http://schemas.microsoft.com/office/powerpoint/2010/main" val="3175300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37" name="Picture 13" descr="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gray">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32" name="Rectangle 8"/>
          <p:cNvSpPr>
            <a:spLocks noChangeArrowheads="1"/>
          </p:cNvSpPr>
          <p:nvPr/>
        </p:nvSpPr>
        <p:spPr bwMode="gray">
          <a:xfrm>
            <a:off x="8893175" y="1035050"/>
            <a:ext cx="250825" cy="1776413"/>
          </a:xfrm>
          <a:prstGeom prst="rect">
            <a:avLst/>
          </a:prstGeom>
          <a:solidFill>
            <a:srgbClr val="DCDC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en-US"/>
          </a:p>
        </p:txBody>
      </p:sp>
      <p:sp>
        <p:nvSpPr>
          <p:cNvPr id="1033" name="Rectangle 9"/>
          <p:cNvSpPr>
            <a:spLocks noChangeArrowheads="1"/>
          </p:cNvSpPr>
          <p:nvPr/>
        </p:nvSpPr>
        <p:spPr bwMode="gray">
          <a:xfrm>
            <a:off x="8893175" y="2855913"/>
            <a:ext cx="250825" cy="400208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en-US"/>
          </a:p>
        </p:txBody>
      </p:sp>
      <p:sp>
        <p:nvSpPr>
          <p:cNvPr id="1034" name="Rectangle 10"/>
          <p:cNvSpPr>
            <a:spLocks noChangeArrowheads="1"/>
          </p:cNvSpPr>
          <p:nvPr/>
        </p:nvSpPr>
        <p:spPr bwMode="gray">
          <a:xfrm>
            <a:off x="0" y="0"/>
            <a:ext cx="9144000" cy="9906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 name="Rectangle 11"/>
          <p:cNvSpPr>
            <a:spLocks noChangeArrowheads="1"/>
          </p:cNvSpPr>
          <p:nvPr/>
        </p:nvSpPr>
        <p:spPr bwMode="gray">
          <a:xfrm>
            <a:off x="0" y="115888"/>
            <a:ext cx="8893175" cy="874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 name="Rectangle 2"/>
          <p:cNvSpPr>
            <a:spLocks noGrp="1" noChangeArrowheads="1"/>
          </p:cNvSpPr>
          <p:nvPr>
            <p:ph type="title"/>
          </p:nvPr>
        </p:nvSpPr>
        <p:spPr bwMode="gray">
          <a:xfrm>
            <a:off x="457200" y="20796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gray">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gray">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gray">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gray">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311E913-7F45-482A-93ED-919BAAA215C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200" fill="hold"/>
                                        <p:tgtEl>
                                          <p:spTgt spid="1026"/>
                                        </p:tgtEl>
                                        <p:attrNameLst>
                                          <p:attrName>ppt_x</p:attrName>
                                        </p:attrNameLst>
                                      </p:cBhvr>
                                      <p:tavLst>
                                        <p:tav tm="0">
                                          <p:val>
                                            <p:strVal val="#ppt_x-.2"/>
                                          </p:val>
                                        </p:tav>
                                        <p:tav tm="100000">
                                          <p:val>
                                            <p:strVal val="#ppt_x"/>
                                          </p:val>
                                        </p:tav>
                                      </p:tavLst>
                                    </p:anim>
                                    <p:anim calcmode="lin" valueType="num">
                                      <p:cBhvr>
                                        <p:cTn id="8" dur="2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200"/>
                                        <p:tgtEl>
                                          <p:spTgt spid="1026"/>
                                        </p:tgtEl>
                                      </p:cBhvr>
                                    </p:animEffect>
                                  </p:childTnLst>
                                </p:cTn>
                              </p:par>
                            </p:childTnLst>
                          </p:cTn>
                        </p:par>
                        <p:par>
                          <p:cTn id="10" fill="hold" nodeType="afterGroup">
                            <p:stCondLst>
                              <p:cond delay="200"/>
                            </p:stCondLst>
                            <p:childTnLst>
                              <p:par>
                                <p:cTn id="11" presetID="22" presetClass="entr" presetSubtype="8" fill="hold" grpId="0" nodeType="afterEffect">
                                  <p:stCondLst>
                                    <p:cond delay="0"/>
                                  </p:stCondLst>
                                  <p:childTnLst>
                                    <p:set>
                                      <p:cBhvr>
                                        <p:cTn id="12" dur="1" fill="hold">
                                          <p:stCondLst>
                                            <p:cond delay="0"/>
                                          </p:stCondLst>
                                        </p:cTn>
                                        <p:tgtEl>
                                          <p:spTgt spid="1034"/>
                                        </p:tgtEl>
                                        <p:attrNameLst>
                                          <p:attrName>style.visibility</p:attrName>
                                        </p:attrNameLst>
                                      </p:cBhvr>
                                      <p:to>
                                        <p:strVal val="visible"/>
                                      </p:to>
                                    </p:set>
                                    <p:animEffect transition="in" filter="wipe(left)">
                                      <p:cBhvr>
                                        <p:cTn id="13" dur="300"/>
                                        <p:tgtEl>
                                          <p:spTgt spid="1034"/>
                                        </p:tgtEl>
                                      </p:cBhvr>
                                    </p:animEffect>
                                  </p:childTnLst>
                                </p:cTn>
                              </p:par>
                            </p:childTnLst>
                          </p:cTn>
                        </p:par>
                        <p:par>
                          <p:cTn id="14" fill="hold" nodeType="afterGroup">
                            <p:stCondLst>
                              <p:cond delay="500"/>
                            </p:stCondLst>
                            <p:childTnLst>
                              <p:par>
                                <p:cTn id="15" presetID="17" presetClass="entr" presetSubtype="10" fill="hold" grpId="0" nodeType="afterEffect">
                                  <p:stCondLst>
                                    <p:cond delay="0"/>
                                  </p:stCondLst>
                                  <p:childTnLst>
                                    <p:set>
                                      <p:cBhvr>
                                        <p:cTn id="16" dur="1" fill="hold">
                                          <p:stCondLst>
                                            <p:cond delay="0"/>
                                          </p:stCondLst>
                                        </p:cTn>
                                        <p:tgtEl>
                                          <p:spTgt spid="1035"/>
                                        </p:tgtEl>
                                        <p:attrNameLst>
                                          <p:attrName>style.visibility</p:attrName>
                                        </p:attrNameLst>
                                      </p:cBhvr>
                                      <p:to>
                                        <p:strVal val="visible"/>
                                      </p:to>
                                    </p:set>
                                    <p:anim calcmode="lin" valueType="num">
                                      <p:cBhvr>
                                        <p:cTn id="17" dur="300" fill="hold"/>
                                        <p:tgtEl>
                                          <p:spTgt spid="1035"/>
                                        </p:tgtEl>
                                        <p:attrNameLst>
                                          <p:attrName>ppt_w</p:attrName>
                                        </p:attrNameLst>
                                      </p:cBhvr>
                                      <p:tavLst>
                                        <p:tav tm="0">
                                          <p:val>
                                            <p:fltVal val="0"/>
                                          </p:val>
                                        </p:tav>
                                        <p:tav tm="100000">
                                          <p:val>
                                            <p:strVal val="#ppt_w"/>
                                          </p:val>
                                        </p:tav>
                                      </p:tavLst>
                                    </p:anim>
                                    <p:anim calcmode="lin" valueType="num">
                                      <p:cBhvr>
                                        <p:cTn id="18" dur="300" fill="hold"/>
                                        <p:tgtEl>
                                          <p:spTgt spid="1035"/>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800"/>
                            </p:stCondLst>
                            <p:childTnLst>
                              <p:par>
                                <p:cTn id="20" presetID="22" presetClass="entr" presetSubtype="1" fill="hold" grpId="0" nodeType="afterEffect">
                                  <p:stCondLst>
                                    <p:cond delay="0"/>
                                  </p:stCondLst>
                                  <p:childTnLst>
                                    <p:set>
                                      <p:cBhvr>
                                        <p:cTn id="21" dur="1" fill="hold">
                                          <p:stCondLst>
                                            <p:cond delay="0"/>
                                          </p:stCondLst>
                                        </p:cTn>
                                        <p:tgtEl>
                                          <p:spTgt spid="1032"/>
                                        </p:tgtEl>
                                        <p:attrNameLst>
                                          <p:attrName>style.visibility</p:attrName>
                                        </p:attrNameLst>
                                      </p:cBhvr>
                                      <p:to>
                                        <p:strVal val="visible"/>
                                      </p:to>
                                    </p:set>
                                    <p:animEffect transition="in" filter="wipe(up)">
                                      <p:cBhvr>
                                        <p:cTn id="22" dur="300"/>
                                        <p:tgtEl>
                                          <p:spTgt spid="103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33"/>
                                        </p:tgtEl>
                                        <p:attrNameLst>
                                          <p:attrName>style.visibility</p:attrName>
                                        </p:attrNameLst>
                                      </p:cBhvr>
                                      <p:to>
                                        <p:strVal val="visible"/>
                                      </p:to>
                                    </p:set>
                                    <p:animEffect transition="in" filter="wipe(down)">
                                      <p:cBhvr>
                                        <p:cTn id="25" dur="3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animBg="1"/>
      <p:bldP spid="1033" grpId="0" animBg="1"/>
      <p:bldP spid="1034" grpId="0" animBg="1"/>
      <p:bldP spid="1035" grpId="0" animBg="1"/>
      <p:bldP spid="1026" grpId="0"/>
    </p:bldLst>
  </p:timing>
  <p:txStyles>
    <p:titleStyle>
      <a:lvl1pPr algn="ctr" rtl="0" eaLnBrk="1" fontAlgn="base" hangingPunct="1">
        <a:spcBef>
          <a:spcPct val="0"/>
        </a:spcBef>
        <a:spcAft>
          <a:spcPct val="0"/>
        </a:spcAft>
        <a:defRPr sz="4400" b="1">
          <a:solidFill>
            <a:schemeClr val="tx1"/>
          </a:solidFill>
          <a:latin typeface="+mj-lt"/>
          <a:ea typeface="+mj-ea"/>
          <a:cs typeface="+mj-cs"/>
        </a:defRPr>
      </a:lvl1pPr>
      <a:lvl2pPr algn="ctr" rtl="0" eaLnBrk="1" fontAlgn="base" hangingPunct="1">
        <a:spcBef>
          <a:spcPct val="0"/>
        </a:spcBef>
        <a:spcAft>
          <a:spcPct val="0"/>
        </a:spcAft>
        <a:defRPr sz="4400" b="1">
          <a:solidFill>
            <a:schemeClr val="tx1"/>
          </a:solidFill>
          <a:latin typeface="Arial" charset="0"/>
        </a:defRPr>
      </a:lvl2pPr>
      <a:lvl3pPr algn="ctr" rtl="0" eaLnBrk="1" fontAlgn="base" hangingPunct="1">
        <a:spcBef>
          <a:spcPct val="0"/>
        </a:spcBef>
        <a:spcAft>
          <a:spcPct val="0"/>
        </a:spcAft>
        <a:defRPr sz="4400" b="1">
          <a:solidFill>
            <a:schemeClr val="tx1"/>
          </a:solidFill>
          <a:latin typeface="Arial" charset="0"/>
        </a:defRPr>
      </a:lvl3pPr>
      <a:lvl4pPr algn="ctr" rtl="0" eaLnBrk="1" fontAlgn="base" hangingPunct="1">
        <a:spcBef>
          <a:spcPct val="0"/>
        </a:spcBef>
        <a:spcAft>
          <a:spcPct val="0"/>
        </a:spcAft>
        <a:defRPr sz="4400" b="1">
          <a:solidFill>
            <a:schemeClr val="tx1"/>
          </a:solidFill>
          <a:latin typeface="Arial" charset="0"/>
        </a:defRPr>
      </a:lvl4pPr>
      <a:lvl5pPr algn="ctr" rtl="0" eaLnBrk="1" fontAlgn="base" hangingPunct="1">
        <a:spcBef>
          <a:spcPct val="0"/>
        </a:spcBef>
        <a:spcAft>
          <a:spcPct val="0"/>
        </a:spcAft>
        <a:defRPr sz="4400" b="1">
          <a:solidFill>
            <a:schemeClr val="tx1"/>
          </a:solidFill>
          <a:latin typeface="Arial" charset="0"/>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1"/>
          <p:cNvSpPr>
            <a:spLocks noGrp="1" noChangeArrowheads="1"/>
          </p:cNvSpPr>
          <p:nvPr>
            <p:ph type="ctrTitle"/>
          </p:nvPr>
        </p:nvSpPr>
        <p:spPr>
          <a:xfrm>
            <a:off x="304800" y="18408"/>
            <a:ext cx="6705600" cy="1200791"/>
          </a:xfrm>
          <a:effectLst>
            <a:outerShdw dist="17961" dir="2700000" algn="ctr" rotWithShape="0">
              <a:srgbClr val="F8F8F8">
                <a:alpha val="50000"/>
              </a:srgbClr>
            </a:outerShdw>
          </a:effectLst>
        </p:spPr>
        <p:txBody>
          <a:bodyPr/>
          <a:lstStyle/>
          <a:p>
            <a:pPr algn="ctr"/>
            <a:r>
              <a:rPr lang="en-US" sz="4400" dirty="0" smtClean="0">
                <a:solidFill>
                  <a:srgbClr val="C00000"/>
                </a:solidFill>
              </a:rPr>
              <a:t>Software Measurement </a:t>
            </a:r>
            <a:br>
              <a:rPr lang="en-US" sz="4400" dirty="0" smtClean="0">
                <a:solidFill>
                  <a:srgbClr val="C00000"/>
                </a:solidFill>
              </a:rPr>
            </a:br>
            <a:r>
              <a:rPr lang="en-US" sz="4400" dirty="0" smtClean="0">
                <a:solidFill>
                  <a:srgbClr val="C00000"/>
                </a:solidFill>
              </a:rPr>
              <a:t>and Analysis</a:t>
            </a:r>
            <a:endParaRPr lang="en-US" sz="4400" dirty="0">
              <a:solidFill>
                <a:srgbClr val="C00000"/>
              </a:solidFill>
            </a:endParaRPr>
          </a:p>
        </p:txBody>
      </p:sp>
      <p:pic>
        <p:nvPicPr>
          <p:cNvPr id="9" name="Picture 59" descr="C:\Users\VOTINH\Desktop\HIT-hk2-N3\Logo HIT\HIT-B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624603"/>
            <a:ext cx="2913647" cy="218539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066800" y="4953000"/>
            <a:ext cx="8229600" cy="923330"/>
          </a:xfrm>
          <a:prstGeom prst="rect">
            <a:avLst/>
          </a:prstGeom>
        </p:spPr>
        <p:txBody>
          <a:bodyPr wrap="square">
            <a:spAutoFit/>
          </a:bodyPr>
          <a:lstStyle/>
          <a:p>
            <a:pPr algn="ctr"/>
            <a:r>
              <a:rPr lang="en-US" sz="5400" b="1" dirty="0" smtClean="0"/>
              <a:t>Team Assignment </a:t>
            </a:r>
            <a:r>
              <a:rPr lang="en-US" sz="5400" b="1" dirty="0" smtClean="0"/>
              <a:t>12</a:t>
            </a:r>
            <a:endParaRPr lang="en-US" sz="5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1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8153400" cy="792162"/>
          </a:xfrm>
        </p:spPr>
        <p:style>
          <a:lnRef idx="2">
            <a:schemeClr val="accent4"/>
          </a:lnRef>
          <a:fillRef idx="1">
            <a:schemeClr val="lt1"/>
          </a:fillRef>
          <a:effectRef idx="0">
            <a:schemeClr val="accent4"/>
          </a:effectRef>
          <a:fontRef idx="minor">
            <a:schemeClr val="dk1"/>
          </a:fontRef>
        </p:style>
        <p:txBody>
          <a:bodyPr/>
          <a:lstStyle/>
          <a:p>
            <a:pPr lvl="0"/>
            <a:r>
              <a:rPr lang="en-US" sz="4000" dirty="0"/>
              <a:t>Methodology to </a:t>
            </a:r>
            <a:r>
              <a:rPr lang="en-US" sz="4000" dirty="0" smtClean="0"/>
              <a:t>measure </a:t>
            </a:r>
            <a:r>
              <a:rPr lang="en-US" sz="4000" dirty="0"/>
              <a:t>morale</a:t>
            </a:r>
            <a:endParaRPr lang="en-US" sz="4000" dirty="0"/>
          </a:p>
        </p:txBody>
      </p:sp>
      <p:sp>
        <p:nvSpPr>
          <p:cNvPr id="3" name="Content Placeholder 2"/>
          <p:cNvSpPr>
            <a:spLocks noGrp="1"/>
          </p:cNvSpPr>
          <p:nvPr>
            <p:ph idx="1"/>
          </p:nvPr>
        </p:nvSpPr>
        <p:spPr>
          <a:xfrm>
            <a:off x="457200" y="2286000"/>
            <a:ext cx="8229600" cy="2895600"/>
          </a:xfrm>
        </p:spPr>
        <p:txBody>
          <a:bodyPr/>
          <a:lstStyle/>
          <a:p>
            <a:r>
              <a:rPr lang="en-US" dirty="0"/>
              <a:t>Morale is basically a psychological concept. As such the measurement of morale is a very difficult task to measure it directly. </a:t>
            </a:r>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8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use Attitude Surveys: In order to overcome the limitation of the above method attitude survey method is being largely employed in modern days. This method includes conducting surveys through questionnaires and interviews. This relates what the workers are looking in and what step should be taken to improve their approach towards work.</a:t>
            </a:r>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990600" y="152400"/>
            <a:ext cx="8153400" cy="792162"/>
          </a:xfrm>
        </p:spPr>
        <p:style>
          <a:lnRef idx="2">
            <a:schemeClr val="accent4"/>
          </a:lnRef>
          <a:fillRef idx="1">
            <a:schemeClr val="lt1"/>
          </a:fillRef>
          <a:effectRef idx="0">
            <a:schemeClr val="accent4"/>
          </a:effectRef>
          <a:fontRef idx="minor">
            <a:schemeClr val="dk1"/>
          </a:fontRef>
        </p:style>
        <p:txBody>
          <a:bodyPr/>
          <a:lstStyle/>
          <a:p>
            <a:pPr lvl="0"/>
            <a:r>
              <a:rPr lang="en-US" sz="4000" dirty="0"/>
              <a:t>Methodology to </a:t>
            </a:r>
            <a:r>
              <a:rPr lang="en-US" sz="4000" dirty="0" smtClean="0"/>
              <a:t>measure </a:t>
            </a:r>
            <a:r>
              <a:rPr lang="en-US" sz="4000" dirty="0"/>
              <a:t>morale</a:t>
            </a:r>
            <a:endParaRPr lang="en-US" sz="4000" dirty="0"/>
          </a:p>
        </p:txBody>
      </p:sp>
    </p:spTree>
    <p:extLst>
      <p:ext uri="{BB962C8B-B14F-4D97-AF65-F5344CB8AC3E}">
        <p14:creationId xmlns:p14="http://schemas.microsoft.com/office/powerpoint/2010/main" val="129104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7"/>
          <p:cNvSpPr txBox="1">
            <a:spLocks noChangeArrowheads="1"/>
          </p:cNvSpPr>
          <p:nvPr/>
        </p:nvSpPr>
        <p:spPr bwMode="auto">
          <a:xfrm>
            <a:off x="1219200" y="228600"/>
            <a:ext cx="739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5400" b="1" dirty="0" smtClean="0">
                <a:solidFill>
                  <a:srgbClr val="C00000"/>
                </a:solidFill>
                <a:latin typeface="Arial" pitchFamily="34" charset="0"/>
                <a:cs typeface="Arial" pitchFamily="34" charset="0"/>
              </a:rPr>
              <a:t>Contents</a:t>
            </a:r>
            <a:endParaRPr lang="en-US" sz="5400" b="1" dirty="0">
              <a:solidFill>
                <a:srgbClr val="C00000"/>
              </a:solidFill>
              <a:latin typeface="Arial" pitchFamily="34" charset="0"/>
              <a:cs typeface="Arial" pitchFamily="34" charset="0"/>
            </a:endParaRPr>
          </a:p>
        </p:txBody>
      </p:sp>
      <p:sp>
        <p:nvSpPr>
          <p:cNvPr id="87" name="Striped Right Arrow 86"/>
          <p:cNvSpPr/>
          <p:nvPr/>
        </p:nvSpPr>
        <p:spPr bwMode="auto">
          <a:xfrm rot="10800000">
            <a:off x="7658100" y="4202830"/>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88"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9" descr="arrow_metal01"/>
          <p:cNvPicPr>
            <a:picLocks noChangeAspect="1" noChangeArrowheads="1"/>
          </p:cNvPicPr>
          <p:nvPr/>
        </p:nvPicPr>
        <p:blipFill>
          <a:blip r:embed="rId3">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91" name="Line 4"/>
          <p:cNvSpPr>
            <a:spLocks noChangeShapeType="1"/>
          </p:cNvSpPr>
          <p:nvPr/>
        </p:nvSpPr>
        <p:spPr bwMode="black">
          <a:xfrm>
            <a:off x="2971800" y="2590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3" name="Rectangle 8"/>
          <p:cNvSpPr>
            <a:spLocks noChangeArrowheads="1"/>
          </p:cNvSpPr>
          <p:nvPr/>
        </p:nvSpPr>
        <p:spPr bwMode="black">
          <a:xfrm>
            <a:off x="3657600" y="2133600"/>
            <a:ext cx="3552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sz="2400" b="1" dirty="0"/>
              <a:t>Introduction</a:t>
            </a:r>
            <a:endParaRPr lang="en-US" sz="2400" dirty="0"/>
          </a:p>
        </p:txBody>
      </p:sp>
      <p:sp>
        <p:nvSpPr>
          <p:cNvPr id="94"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5" name="Rectangle 10"/>
          <p:cNvSpPr>
            <a:spLocks noChangeArrowheads="1"/>
          </p:cNvSpPr>
          <p:nvPr/>
        </p:nvSpPr>
        <p:spPr bwMode="black">
          <a:xfrm>
            <a:off x="4105835" y="2967335"/>
            <a:ext cx="434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t>Variable Data Definitions</a:t>
            </a:r>
            <a:endParaRPr lang="en-US" sz="2400" dirty="0"/>
          </a:p>
        </p:txBody>
      </p:sp>
      <p:sp>
        <p:nvSpPr>
          <p:cNvPr id="96" name="Line 11"/>
          <p:cNvSpPr>
            <a:spLocks noChangeShapeType="1"/>
          </p:cNvSpPr>
          <p:nvPr/>
        </p:nvSpPr>
        <p:spPr bwMode="black">
          <a:xfrm>
            <a:off x="3429000" y="42560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7" name="Rectangle 12"/>
          <p:cNvSpPr>
            <a:spLocks noChangeArrowheads="1"/>
          </p:cNvSpPr>
          <p:nvPr/>
        </p:nvSpPr>
        <p:spPr bwMode="black">
          <a:xfrm>
            <a:off x="3976190" y="3812818"/>
            <a:ext cx="51678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t>Methodology to measure morale</a:t>
            </a:r>
            <a:endParaRPr lang="en-US" sz="2400" dirty="0"/>
          </a:p>
        </p:txBody>
      </p:sp>
      <p:sp>
        <p:nvSpPr>
          <p:cNvPr id="98" name="Line 13"/>
          <p:cNvSpPr>
            <a:spLocks noChangeShapeType="1"/>
          </p:cNvSpPr>
          <p:nvPr/>
        </p:nvSpPr>
        <p:spPr bwMode="black">
          <a:xfrm>
            <a:off x="2971800" y="5256212"/>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9" name="Rectangle 14"/>
          <p:cNvSpPr>
            <a:spLocks noChangeArrowheads="1"/>
          </p:cNvSpPr>
          <p:nvPr/>
        </p:nvSpPr>
        <p:spPr bwMode="black">
          <a:xfrm>
            <a:off x="3624262" y="4426803"/>
            <a:ext cx="44529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t>Recommendation to build high morale</a:t>
            </a:r>
            <a:endParaRPr lang="en-US" sz="2400" dirty="0"/>
          </a:p>
        </p:txBody>
      </p:sp>
      <p:grpSp>
        <p:nvGrpSpPr>
          <p:cNvPr id="100" name="Group 94"/>
          <p:cNvGrpSpPr>
            <a:grpSpLocks/>
          </p:cNvGrpSpPr>
          <p:nvPr/>
        </p:nvGrpSpPr>
        <p:grpSpPr bwMode="auto">
          <a:xfrm>
            <a:off x="2813050" y="2198688"/>
            <a:ext cx="393700" cy="393700"/>
            <a:chOff x="2543" y="1006"/>
            <a:chExt cx="416" cy="416"/>
          </a:xfrm>
        </p:grpSpPr>
        <p:sp>
          <p:nvSpPr>
            <p:cNvPr id="10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02" name="Group 53"/>
            <p:cNvGrpSpPr>
              <a:grpSpLocks/>
            </p:cNvGrpSpPr>
            <p:nvPr/>
          </p:nvGrpSpPr>
          <p:grpSpPr bwMode="auto">
            <a:xfrm rot="-2288454">
              <a:off x="2578" y="1034"/>
              <a:ext cx="348" cy="356"/>
              <a:chOff x="887" y="2040"/>
              <a:chExt cx="433" cy="422"/>
            </a:xfrm>
          </p:grpSpPr>
          <p:pic>
            <p:nvPicPr>
              <p:cNvPr id="104" name="Picture 5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10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06" name="Picture 5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103" name="Picture 5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7" name="Group 93"/>
          <p:cNvGrpSpPr>
            <a:grpSpLocks/>
          </p:cNvGrpSpPr>
          <p:nvPr/>
        </p:nvGrpSpPr>
        <p:grpSpPr bwMode="auto">
          <a:xfrm>
            <a:off x="3325813" y="3049588"/>
            <a:ext cx="393700" cy="393700"/>
            <a:chOff x="3071" y="1006"/>
            <a:chExt cx="416" cy="416"/>
          </a:xfrm>
        </p:grpSpPr>
        <p:sp>
          <p:nvSpPr>
            <p:cNvPr id="108"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09" name="Group 63"/>
            <p:cNvGrpSpPr>
              <a:grpSpLocks/>
            </p:cNvGrpSpPr>
            <p:nvPr/>
          </p:nvGrpSpPr>
          <p:grpSpPr bwMode="auto">
            <a:xfrm rot="-2288454">
              <a:off x="3106" y="1034"/>
              <a:ext cx="348" cy="356"/>
              <a:chOff x="887" y="2040"/>
              <a:chExt cx="433" cy="422"/>
            </a:xfrm>
          </p:grpSpPr>
          <p:pic>
            <p:nvPicPr>
              <p:cNvPr id="111" name="Picture 6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112"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13" name="Picture 6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110" name="Picture 86"/>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4" name="Group 92"/>
          <p:cNvGrpSpPr>
            <a:grpSpLocks/>
          </p:cNvGrpSpPr>
          <p:nvPr/>
        </p:nvGrpSpPr>
        <p:grpSpPr bwMode="auto">
          <a:xfrm>
            <a:off x="3265488" y="3873500"/>
            <a:ext cx="393700" cy="393700"/>
            <a:chOff x="3647" y="1006"/>
            <a:chExt cx="416" cy="416"/>
          </a:xfrm>
        </p:grpSpPr>
        <p:sp>
          <p:nvSpPr>
            <p:cNvPr id="115"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16" name="Group 68"/>
            <p:cNvGrpSpPr>
              <a:grpSpLocks/>
            </p:cNvGrpSpPr>
            <p:nvPr/>
          </p:nvGrpSpPr>
          <p:grpSpPr bwMode="auto">
            <a:xfrm rot="-2288454">
              <a:off x="3682" y="1034"/>
              <a:ext cx="348" cy="356"/>
              <a:chOff x="887" y="2040"/>
              <a:chExt cx="433" cy="422"/>
            </a:xfrm>
          </p:grpSpPr>
          <p:pic>
            <p:nvPicPr>
              <p:cNvPr id="118" name="Picture 69"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119"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20" name="Picture 71"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117" name="Picture 8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21" name="Group 91"/>
          <p:cNvGrpSpPr>
            <a:grpSpLocks/>
          </p:cNvGrpSpPr>
          <p:nvPr/>
        </p:nvGrpSpPr>
        <p:grpSpPr bwMode="auto">
          <a:xfrm>
            <a:off x="2819400" y="4864100"/>
            <a:ext cx="393700" cy="393700"/>
            <a:chOff x="4213" y="1006"/>
            <a:chExt cx="416" cy="416"/>
          </a:xfrm>
        </p:grpSpPr>
        <p:sp>
          <p:nvSpPr>
            <p:cNvPr id="12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23" name="Group 73"/>
            <p:cNvGrpSpPr>
              <a:grpSpLocks/>
            </p:cNvGrpSpPr>
            <p:nvPr/>
          </p:nvGrpSpPr>
          <p:grpSpPr bwMode="auto">
            <a:xfrm rot="-2288454">
              <a:off x="4248" y="1034"/>
              <a:ext cx="348" cy="356"/>
              <a:chOff x="887" y="2040"/>
              <a:chExt cx="433" cy="422"/>
            </a:xfrm>
          </p:grpSpPr>
          <p:pic>
            <p:nvPicPr>
              <p:cNvPr id="125" name="Picture 7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126"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27" name="Picture 7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124" name="Picture 88"/>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29" name="Picture 5" descr="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777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arn(inVertical)">
                                      <p:cBhvr>
                                        <p:cTn id="7" dur="10"/>
                                        <p:tgtEl>
                                          <p:spTgt spid="88"/>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barn(inVertical)">
                                      <p:cBhvr>
                                        <p:cTn id="11" dur="500"/>
                                        <p:tgtEl>
                                          <p:spTgt spid="90"/>
                                        </p:tgtEl>
                                      </p:cBhvr>
                                    </p:animEffect>
                                  </p:childTnLst>
                                </p:cTn>
                              </p:par>
                              <p:par>
                                <p:cTn id="12" presetID="16" presetClass="entr" presetSubtype="21" fill="hold" nodeType="withEffect">
                                  <p:stCondLst>
                                    <p:cond delay="0"/>
                                  </p:stCondLst>
                                  <p:childTnLst>
                                    <p:set>
                                      <p:cBhvr>
                                        <p:cTn id="13" dur="1" fill="hold">
                                          <p:stCondLst>
                                            <p:cond delay="0"/>
                                          </p:stCondLst>
                                        </p:cTn>
                                        <p:tgtEl>
                                          <p:spTgt spid="100"/>
                                        </p:tgtEl>
                                        <p:attrNameLst>
                                          <p:attrName>style.visibility</p:attrName>
                                        </p:attrNameLst>
                                      </p:cBhvr>
                                      <p:to>
                                        <p:strVal val="visible"/>
                                      </p:to>
                                    </p:set>
                                    <p:animEffect transition="in" filter="barn(inVertical)">
                                      <p:cBhvr>
                                        <p:cTn id="14" dur="500"/>
                                        <p:tgtEl>
                                          <p:spTgt spid="100"/>
                                        </p:tgtEl>
                                      </p:cBhvr>
                                    </p:animEffect>
                                  </p:childTnLst>
                                </p:cTn>
                              </p:par>
                              <p:par>
                                <p:cTn id="15" presetID="16" presetClass="entr" presetSubtype="21"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barn(inVertical)">
                                      <p:cBhvr>
                                        <p:cTn id="17" dur="500"/>
                                        <p:tgtEl>
                                          <p:spTgt spid="107"/>
                                        </p:tgtEl>
                                      </p:cBhvr>
                                    </p:animEffect>
                                  </p:childTnLst>
                                </p:cTn>
                              </p:par>
                              <p:par>
                                <p:cTn id="18" presetID="16" presetClass="entr" presetSubtype="21" fill="hold" nodeType="withEffect">
                                  <p:stCondLst>
                                    <p:cond delay="0"/>
                                  </p:stCondLst>
                                  <p:childTnLst>
                                    <p:set>
                                      <p:cBhvr>
                                        <p:cTn id="19" dur="1" fill="hold">
                                          <p:stCondLst>
                                            <p:cond delay="0"/>
                                          </p:stCondLst>
                                        </p:cTn>
                                        <p:tgtEl>
                                          <p:spTgt spid="114"/>
                                        </p:tgtEl>
                                        <p:attrNameLst>
                                          <p:attrName>style.visibility</p:attrName>
                                        </p:attrNameLst>
                                      </p:cBhvr>
                                      <p:to>
                                        <p:strVal val="visible"/>
                                      </p:to>
                                    </p:set>
                                    <p:animEffect transition="in" filter="barn(inVertical)">
                                      <p:cBhvr>
                                        <p:cTn id="20" dur="500"/>
                                        <p:tgtEl>
                                          <p:spTgt spid="114"/>
                                        </p:tgtEl>
                                      </p:cBhvr>
                                    </p:animEffect>
                                  </p:childTnLst>
                                </p:cTn>
                              </p:par>
                              <p:par>
                                <p:cTn id="21" presetID="16" presetClass="entr" presetSubtype="21" fill="hold" nodeType="with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barn(inVertical)">
                                      <p:cBhvr>
                                        <p:cTn id="23" dur="500"/>
                                        <p:tgtEl>
                                          <p:spTgt spid="12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91"/>
                                        </p:tgtEl>
                                        <p:attrNameLst>
                                          <p:attrName>style.visibility</p:attrName>
                                        </p:attrNameLst>
                                      </p:cBhvr>
                                      <p:to>
                                        <p:strVal val="visible"/>
                                      </p:to>
                                    </p:set>
                                    <p:anim calcmode="lin" valueType="num">
                                      <p:cBhvr additive="base">
                                        <p:cTn id="26" dur="500" fill="hold"/>
                                        <p:tgtEl>
                                          <p:spTgt spid="91"/>
                                        </p:tgtEl>
                                        <p:attrNameLst>
                                          <p:attrName>ppt_x</p:attrName>
                                        </p:attrNameLst>
                                      </p:cBhvr>
                                      <p:tavLst>
                                        <p:tav tm="0">
                                          <p:val>
                                            <p:strVal val="#ppt_x"/>
                                          </p:val>
                                        </p:tav>
                                        <p:tav tm="100000">
                                          <p:val>
                                            <p:strVal val="#ppt_x"/>
                                          </p:val>
                                        </p:tav>
                                      </p:tavLst>
                                    </p:anim>
                                    <p:anim calcmode="lin" valueType="num">
                                      <p:cBhvr additive="base">
                                        <p:cTn id="27" dur="500" fill="hold"/>
                                        <p:tgtEl>
                                          <p:spTgt spid="9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94"/>
                                        </p:tgtEl>
                                        <p:attrNameLst>
                                          <p:attrName>style.visibility</p:attrName>
                                        </p:attrNameLst>
                                      </p:cBhvr>
                                      <p:to>
                                        <p:strVal val="visible"/>
                                      </p:to>
                                    </p:set>
                                    <p:anim calcmode="lin" valueType="num">
                                      <p:cBhvr additive="base">
                                        <p:cTn id="30" dur="500" fill="hold"/>
                                        <p:tgtEl>
                                          <p:spTgt spid="94"/>
                                        </p:tgtEl>
                                        <p:attrNameLst>
                                          <p:attrName>ppt_x</p:attrName>
                                        </p:attrNameLst>
                                      </p:cBhvr>
                                      <p:tavLst>
                                        <p:tav tm="0">
                                          <p:val>
                                            <p:strVal val="#ppt_x"/>
                                          </p:val>
                                        </p:tav>
                                        <p:tav tm="100000">
                                          <p:val>
                                            <p:strVal val="#ppt_x"/>
                                          </p:val>
                                        </p:tav>
                                      </p:tavLst>
                                    </p:anim>
                                    <p:anim calcmode="lin" valueType="num">
                                      <p:cBhvr additive="base">
                                        <p:cTn id="31" dur="500" fill="hold"/>
                                        <p:tgtEl>
                                          <p:spTgt spid="9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6"/>
                                        </p:tgtEl>
                                        <p:attrNameLst>
                                          <p:attrName>style.visibility</p:attrName>
                                        </p:attrNameLst>
                                      </p:cBhvr>
                                      <p:to>
                                        <p:strVal val="visible"/>
                                      </p:to>
                                    </p:set>
                                    <p:anim calcmode="lin" valueType="num">
                                      <p:cBhvr additive="base">
                                        <p:cTn id="34" dur="500" fill="hold"/>
                                        <p:tgtEl>
                                          <p:spTgt spid="96"/>
                                        </p:tgtEl>
                                        <p:attrNameLst>
                                          <p:attrName>ppt_x</p:attrName>
                                        </p:attrNameLst>
                                      </p:cBhvr>
                                      <p:tavLst>
                                        <p:tav tm="0">
                                          <p:val>
                                            <p:strVal val="#ppt_x"/>
                                          </p:val>
                                        </p:tav>
                                        <p:tav tm="100000">
                                          <p:val>
                                            <p:strVal val="#ppt_x"/>
                                          </p:val>
                                        </p:tav>
                                      </p:tavLst>
                                    </p:anim>
                                    <p:anim calcmode="lin" valueType="num">
                                      <p:cBhvr additive="base">
                                        <p:cTn id="35" dur="500" fill="hold"/>
                                        <p:tgtEl>
                                          <p:spTgt spid="9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98"/>
                                        </p:tgtEl>
                                        <p:attrNameLst>
                                          <p:attrName>style.visibility</p:attrName>
                                        </p:attrNameLst>
                                      </p:cBhvr>
                                      <p:to>
                                        <p:strVal val="visible"/>
                                      </p:to>
                                    </p:set>
                                    <p:anim calcmode="lin" valueType="num">
                                      <p:cBhvr additive="base">
                                        <p:cTn id="38" dur="500" fill="hold"/>
                                        <p:tgtEl>
                                          <p:spTgt spid="98"/>
                                        </p:tgtEl>
                                        <p:attrNameLst>
                                          <p:attrName>ppt_x</p:attrName>
                                        </p:attrNameLst>
                                      </p:cBhvr>
                                      <p:tavLst>
                                        <p:tav tm="0">
                                          <p:val>
                                            <p:strVal val="#ppt_x"/>
                                          </p:val>
                                        </p:tav>
                                        <p:tav tm="100000">
                                          <p:val>
                                            <p:strVal val="#ppt_x"/>
                                          </p:val>
                                        </p:tav>
                                      </p:tavLst>
                                    </p:anim>
                                    <p:anim calcmode="lin" valueType="num">
                                      <p:cBhvr additive="base">
                                        <p:cTn id="39" dur="500" fill="hold"/>
                                        <p:tgtEl>
                                          <p:spTgt spid="98"/>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93"/>
                                        </p:tgtEl>
                                        <p:attrNameLst>
                                          <p:attrName>style.visibility</p:attrName>
                                        </p:attrNameLst>
                                      </p:cBhvr>
                                      <p:to>
                                        <p:strVal val="visible"/>
                                      </p:to>
                                    </p:set>
                                    <p:anim calcmode="lin" valueType="num">
                                      <p:cBhvr>
                                        <p:cTn id="42" dur="500" fill="hold"/>
                                        <p:tgtEl>
                                          <p:spTgt spid="93"/>
                                        </p:tgtEl>
                                        <p:attrNameLst>
                                          <p:attrName>ppt_w</p:attrName>
                                        </p:attrNameLst>
                                      </p:cBhvr>
                                      <p:tavLst>
                                        <p:tav tm="0">
                                          <p:val>
                                            <p:fltVal val="0"/>
                                          </p:val>
                                        </p:tav>
                                        <p:tav tm="100000">
                                          <p:val>
                                            <p:strVal val="#ppt_w"/>
                                          </p:val>
                                        </p:tav>
                                      </p:tavLst>
                                    </p:anim>
                                    <p:anim calcmode="lin" valueType="num">
                                      <p:cBhvr>
                                        <p:cTn id="43" dur="500" fill="hold"/>
                                        <p:tgtEl>
                                          <p:spTgt spid="93"/>
                                        </p:tgtEl>
                                        <p:attrNameLst>
                                          <p:attrName>ppt_h</p:attrName>
                                        </p:attrNameLst>
                                      </p:cBhvr>
                                      <p:tavLst>
                                        <p:tav tm="0">
                                          <p:val>
                                            <p:fltVal val="0"/>
                                          </p:val>
                                        </p:tav>
                                        <p:tav tm="100000">
                                          <p:val>
                                            <p:strVal val="#ppt_h"/>
                                          </p:val>
                                        </p:tav>
                                      </p:tavLst>
                                    </p:anim>
                                    <p:animEffect transition="in" filter="fade">
                                      <p:cBhvr>
                                        <p:cTn id="44" dur="500"/>
                                        <p:tgtEl>
                                          <p:spTgt spid="9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95"/>
                                        </p:tgtEl>
                                        <p:attrNameLst>
                                          <p:attrName>style.visibility</p:attrName>
                                        </p:attrNameLst>
                                      </p:cBhvr>
                                      <p:to>
                                        <p:strVal val="visible"/>
                                      </p:to>
                                    </p:set>
                                    <p:anim calcmode="lin" valueType="num">
                                      <p:cBhvr>
                                        <p:cTn id="47" dur="500" fill="hold"/>
                                        <p:tgtEl>
                                          <p:spTgt spid="95"/>
                                        </p:tgtEl>
                                        <p:attrNameLst>
                                          <p:attrName>ppt_w</p:attrName>
                                        </p:attrNameLst>
                                      </p:cBhvr>
                                      <p:tavLst>
                                        <p:tav tm="0">
                                          <p:val>
                                            <p:fltVal val="0"/>
                                          </p:val>
                                        </p:tav>
                                        <p:tav tm="100000">
                                          <p:val>
                                            <p:strVal val="#ppt_w"/>
                                          </p:val>
                                        </p:tav>
                                      </p:tavLst>
                                    </p:anim>
                                    <p:anim calcmode="lin" valueType="num">
                                      <p:cBhvr>
                                        <p:cTn id="48" dur="500" fill="hold"/>
                                        <p:tgtEl>
                                          <p:spTgt spid="95"/>
                                        </p:tgtEl>
                                        <p:attrNameLst>
                                          <p:attrName>ppt_h</p:attrName>
                                        </p:attrNameLst>
                                      </p:cBhvr>
                                      <p:tavLst>
                                        <p:tav tm="0">
                                          <p:val>
                                            <p:fltVal val="0"/>
                                          </p:val>
                                        </p:tav>
                                        <p:tav tm="100000">
                                          <p:val>
                                            <p:strVal val="#ppt_h"/>
                                          </p:val>
                                        </p:tav>
                                      </p:tavLst>
                                    </p:anim>
                                    <p:animEffect transition="in" filter="fade">
                                      <p:cBhvr>
                                        <p:cTn id="49" dur="500"/>
                                        <p:tgtEl>
                                          <p:spTgt spid="9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97"/>
                                        </p:tgtEl>
                                        <p:attrNameLst>
                                          <p:attrName>style.visibility</p:attrName>
                                        </p:attrNameLst>
                                      </p:cBhvr>
                                      <p:to>
                                        <p:strVal val="visible"/>
                                      </p:to>
                                    </p:set>
                                    <p:anim calcmode="lin" valueType="num">
                                      <p:cBhvr>
                                        <p:cTn id="52" dur="500" fill="hold"/>
                                        <p:tgtEl>
                                          <p:spTgt spid="97"/>
                                        </p:tgtEl>
                                        <p:attrNameLst>
                                          <p:attrName>ppt_w</p:attrName>
                                        </p:attrNameLst>
                                      </p:cBhvr>
                                      <p:tavLst>
                                        <p:tav tm="0">
                                          <p:val>
                                            <p:fltVal val="0"/>
                                          </p:val>
                                        </p:tav>
                                        <p:tav tm="100000">
                                          <p:val>
                                            <p:strVal val="#ppt_w"/>
                                          </p:val>
                                        </p:tav>
                                      </p:tavLst>
                                    </p:anim>
                                    <p:anim calcmode="lin" valueType="num">
                                      <p:cBhvr>
                                        <p:cTn id="53" dur="500" fill="hold"/>
                                        <p:tgtEl>
                                          <p:spTgt spid="97"/>
                                        </p:tgtEl>
                                        <p:attrNameLst>
                                          <p:attrName>ppt_h</p:attrName>
                                        </p:attrNameLst>
                                      </p:cBhvr>
                                      <p:tavLst>
                                        <p:tav tm="0">
                                          <p:val>
                                            <p:fltVal val="0"/>
                                          </p:val>
                                        </p:tav>
                                        <p:tav tm="100000">
                                          <p:val>
                                            <p:strVal val="#ppt_h"/>
                                          </p:val>
                                        </p:tav>
                                      </p:tavLst>
                                    </p:anim>
                                    <p:animEffect transition="in" filter="fade">
                                      <p:cBhvr>
                                        <p:cTn id="54" dur="500"/>
                                        <p:tgtEl>
                                          <p:spTgt spid="9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99"/>
                                        </p:tgtEl>
                                        <p:attrNameLst>
                                          <p:attrName>style.visibility</p:attrName>
                                        </p:attrNameLst>
                                      </p:cBhvr>
                                      <p:to>
                                        <p:strVal val="visible"/>
                                      </p:to>
                                    </p:set>
                                    <p:anim calcmode="lin" valueType="num">
                                      <p:cBhvr>
                                        <p:cTn id="57" dur="500" fill="hold"/>
                                        <p:tgtEl>
                                          <p:spTgt spid="99"/>
                                        </p:tgtEl>
                                        <p:attrNameLst>
                                          <p:attrName>ppt_w</p:attrName>
                                        </p:attrNameLst>
                                      </p:cBhvr>
                                      <p:tavLst>
                                        <p:tav tm="0">
                                          <p:val>
                                            <p:fltVal val="0"/>
                                          </p:val>
                                        </p:tav>
                                        <p:tav tm="100000">
                                          <p:val>
                                            <p:strVal val="#ppt_w"/>
                                          </p:val>
                                        </p:tav>
                                      </p:tavLst>
                                    </p:anim>
                                    <p:anim calcmode="lin" valueType="num">
                                      <p:cBhvr>
                                        <p:cTn id="58" dur="500" fill="hold"/>
                                        <p:tgtEl>
                                          <p:spTgt spid="99"/>
                                        </p:tgtEl>
                                        <p:attrNameLst>
                                          <p:attrName>ppt_h</p:attrName>
                                        </p:attrNameLst>
                                      </p:cBhvr>
                                      <p:tavLst>
                                        <p:tav tm="0">
                                          <p:val>
                                            <p:fltVal val="0"/>
                                          </p:val>
                                        </p:tav>
                                        <p:tav tm="100000">
                                          <p:val>
                                            <p:strVal val="#ppt_h"/>
                                          </p:val>
                                        </p:tav>
                                      </p:tavLst>
                                    </p:anim>
                                    <p:animEffect transition="in" filter="fade">
                                      <p:cBhvr>
                                        <p:cTn id="59" dur="500"/>
                                        <p:tgtEl>
                                          <p:spTgt spid="99"/>
                                        </p:tgtEl>
                                      </p:cBhvr>
                                    </p:animEffect>
                                  </p:childTnLst>
                                </p:cTn>
                              </p:par>
                            </p:childTnLst>
                          </p:cTn>
                        </p:par>
                        <p:par>
                          <p:cTn id="60" fill="hold">
                            <p:stCondLst>
                              <p:cond delay="510"/>
                            </p:stCondLst>
                            <p:childTnLst>
                              <p:par>
                                <p:cTn id="61" presetID="14" presetClass="entr" presetSubtype="10" fill="hold" grpId="0" nodeType="afterEffect">
                                  <p:stCondLst>
                                    <p:cond delay="0"/>
                                  </p:stCondLst>
                                  <p:childTnLst>
                                    <p:set>
                                      <p:cBhvr>
                                        <p:cTn id="62" dur="1" fill="hold">
                                          <p:stCondLst>
                                            <p:cond delay="0"/>
                                          </p:stCondLst>
                                        </p:cTn>
                                        <p:tgtEl>
                                          <p:spTgt spid="87"/>
                                        </p:tgtEl>
                                        <p:attrNameLst>
                                          <p:attrName>style.visibility</p:attrName>
                                        </p:attrNameLst>
                                      </p:cBhvr>
                                      <p:to>
                                        <p:strVal val="visible"/>
                                      </p:to>
                                    </p:set>
                                    <p:animEffect transition="in" filter="randombar(horizontal)">
                                      <p:cBhvr>
                                        <p:cTn id="63"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91" grpId="0" animBg="1"/>
      <p:bldP spid="93" grpId="0"/>
      <p:bldP spid="94" grpId="0" animBg="1"/>
      <p:bldP spid="95" grpId="0"/>
      <p:bldP spid="96" grpId="0" animBg="1"/>
      <p:bldP spid="97" grpId="0"/>
      <p:bldP spid="98" grpId="0" animBg="1"/>
      <p:bldP spid="9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72872875"/>
              </p:ext>
            </p:extLst>
          </p:nvPr>
        </p:nvGraphicFramePr>
        <p:xfrm>
          <a:off x="1" y="1219200"/>
          <a:ext cx="9143999" cy="7428832"/>
        </p:xfrm>
        <a:graphic>
          <a:graphicData uri="http://schemas.openxmlformats.org/drawingml/2006/table">
            <a:tbl>
              <a:tblPr firstRow="1" firstCol="1" bandRow="1">
                <a:tableStyleId>{2A488322-F2BA-4B5B-9748-0D474271808F}</a:tableStyleId>
              </a:tblPr>
              <a:tblGrid>
                <a:gridCol w="795130"/>
                <a:gridCol w="1908313"/>
                <a:gridCol w="1987826"/>
                <a:gridCol w="4452730"/>
              </a:tblGrid>
              <a:tr h="791494">
                <a:tc>
                  <a:txBody>
                    <a:bodyPr/>
                    <a:lstStyle/>
                    <a:p>
                      <a:pPr marL="0" marR="0" algn="ctr">
                        <a:lnSpc>
                          <a:spcPct val="115000"/>
                        </a:lnSpc>
                        <a:spcBef>
                          <a:spcPts val="0"/>
                        </a:spcBef>
                        <a:spcAft>
                          <a:spcPts val="0"/>
                        </a:spcAft>
                      </a:pPr>
                      <a:r>
                        <a:rPr lang="en-US" sz="2000" dirty="0">
                          <a:effectLst/>
                        </a:rPr>
                        <a:t>No.</a:t>
                      </a:r>
                      <a:endParaRPr lang="en-US" sz="2000" dirty="0">
                        <a:effectLst/>
                        <a:latin typeface="Calibri"/>
                        <a:ea typeface="Calibri"/>
                        <a:cs typeface="Times New Roman"/>
                      </a:endParaRPr>
                    </a:p>
                  </a:txBody>
                  <a:tcPr marL="59034" marR="59034" marT="0" marB="0"/>
                </a:tc>
                <a:tc>
                  <a:txBody>
                    <a:bodyPr/>
                    <a:lstStyle/>
                    <a:p>
                      <a:pPr marL="0" marR="0" algn="ctr">
                        <a:lnSpc>
                          <a:spcPct val="115000"/>
                        </a:lnSpc>
                        <a:spcBef>
                          <a:spcPts val="0"/>
                        </a:spcBef>
                        <a:spcAft>
                          <a:spcPts val="0"/>
                        </a:spcAft>
                      </a:pPr>
                      <a:r>
                        <a:rPr lang="en-US" sz="2000">
                          <a:effectLst/>
                        </a:rPr>
                        <a:t>Name of suggestion</a:t>
                      </a:r>
                      <a:endParaRPr lang="en-US" sz="2000">
                        <a:effectLst/>
                        <a:latin typeface="Calibri"/>
                        <a:ea typeface="Calibri"/>
                        <a:cs typeface="Times New Roman"/>
                      </a:endParaRPr>
                    </a:p>
                  </a:txBody>
                  <a:tcPr marL="59034" marR="59034" marT="0" marB="0"/>
                </a:tc>
                <a:tc>
                  <a:txBody>
                    <a:bodyPr/>
                    <a:lstStyle/>
                    <a:p>
                      <a:pPr marL="0" marR="0" algn="ctr">
                        <a:lnSpc>
                          <a:spcPct val="115000"/>
                        </a:lnSpc>
                        <a:spcBef>
                          <a:spcPts val="0"/>
                        </a:spcBef>
                        <a:spcAft>
                          <a:spcPts val="0"/>
                        </a:spcAft>
                      </a:pPr>
                      <a:r>
                        <a:rPr lang="en-US" sz="2000" dirty="0">
                          <a:effectLst/>
                        </a:rPr>
                        <a:t>Related </a:t>
                      </a:r>
                      <a:r>
                        <a:rPr lang="en-US" sz="2000" dirty="0" smtClean="0">
                          <a:effectLst/>
                        </a:rPr>
                        <a:t>to…</a:t>
                      </a:r>
                      <a:endParaRPr lang="en-US" sz="2000" dirty="0">
                        <a:effectLst/>
                        <a:latin typeface="Calibri"/>
                        <a:ea typeface="Calibri"/>
                        <a:cs typeface="Times New Roman"/>
                      </a:endParaRPr>
                    </a:p>
                  </a:txBody>
                  <a:tcPr marL="59034" marR="59034" marT="0" marB="0"/>
                </a:tc>
                <a:tc>
                  <a:txBody>
                    <a:bodyPr/>
                    <a:lstStyle/>
                    <a:p>
                      <a:pPr marL="0" marR="0" algn="ctr">
                        <a:lnSpc>
                          <a:spcPct val="115000"/>
                        </a:lnSpc>
                        <a:spcBef>
                          <a:spcPts val="0"/>
                        </a:spcBef>
                        <a:spcAft>
                          <a:spcPts val="0"/>
                        </a:spcAft>
                      </a:pPr>
                      <a:r>
                        <a:rPr lang="en-US" sz="2000">
                          <a:effectLst/>
                        </a:rPr>
                        <a:t>Description</a:t>
                      </a:r>
                      <a:endParaRPr lang="en-US" sz="2000">
                        <a:effectLst/>
                        <a:latin typeface="Calibri"/>
                        <a:ea typeface="Calibri"/>
                        <a:cs typeface="Times New Roman"/>
                      </a:endParaRPr>
                    </a:p>
                  </a:txBody>
                  <a:tcPr marL="59034" marR="59034" marT="0" marB="0"/>
                </a:tc>
              </a:tr>
              <a:tr h="3463322">
                <a:tc>
                  <a:txBody>
                    <a:bodyPr/>
                    <a:lstStyle/>
                    <a:p>
                      <a:pPr marL="0" marR="0" algn="ctr">
                        <a:lnSpc>
                          <a:spcPct val="115000"/>
                        </a:lnSpc>
                        <a:spcBef>
                          <a:spcPts val="0"/>
                        </a:spcBef>
                        <a:spcAft>
                          <a:spcPts val="0"/>
                        </a:spcAft>
                      </a:pPr>
                      <a:r>
                        <a:rPr lang="en-US" sz="2000" dirty="0">
                          <a:effectLst/>
                        </a:rPr>
                        <a:t>1</a:t>
                      </a:r>
                      <a:endParaRPr lang="en-US" sz="2000" dirty="0">
                        <a:effectLst/>
                        <a:latin typeface="Calibri"/>
                        <a:ea typeface="Calibri"/>
                        <a:cs typeface="Times New Roman"/>
                      </a:endParaRPr>
                    </a:p>
                  </a:txBody>
                  <a:tcPr marL="59034" marR="59034" marT="0" marB="0"/>
                </a:tc>
                <a:tc>
                  <a:txBody>
                    <a:bodyPr/>
                    <a:lstStyle/>
                    <a:p>
                      <a:pPr marL="0" marR="0" algn="just">
                        <a:lnSpc>
                          <a:spcPct val="115000"/>
                        </a:lnSpc>
                        <a:spcBef>
                          <a:spcPts val="0"/>
                        </a:spcBef>
                        <a:spcAft>
                          <a:spcPts val="0"/>
                        </a:spcAft>
                      </a:pPr>
                      <a:r>
                        <a:rPr lang="en-US" sz="2000" dirty="0">
                          <a:effectLst/>
                        </a:rPr>
                        <a:t>Show Concern.</a:t>
                      </a:r>
                    </a:p>
                    <a:p>
                      <a:pPr marL="0" marR="0">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59034" marR="59034" marT="0" marB="0"/>
                </a:tc>
                <a:tc>
                  <a:txBody>
                    <a:bodyPr/>
                    <a:lstStyle/>
                    <a:p>
                      <a:pPr marL="0" marR="0">
                        <a:lnSpc>
                          <a:spcPct val="115000"/>
                        </a:lnSpc>
                        <a:spcBef>
                          <a:spcPts val="0"/>
                        </a:spcBef>
                        <a:spcAft>
                          <a:spcPts val="0"/>
                        </a:spcAft>
                      </a:pPr>
                      <a:r>
                        <a:rPr lang="en-US" sz="2000" dirty="0">
                          <a:effectLst/>
                        </a:rPr>
                        <a:t>Emotional Environment</a:t>
                      </a:r>
                      <a:endParaRPr lang="en-US" sz="2000" dirty="0">
                        <a:effectLst/>
                        <a:latin typeface="Calibri"/>
                        <a:ea typeface="Calibri"/>
                        <a:cs typeface="Times New Roman"/>
                      </a:endParaRPr>
                    </a:p>
                  </a:txBody>
                  <a:tcPr marL="59034" marR="59034" marT="0" marB="0"/>
                </a:tc>
                <a:tc>
                  <a:txBody>
                    <a:bodyPr/>
                    <a:lstStyle/>
                    <a:p>
                      <a:pPr marL="0" marR="0">
                        <a:lnSpc>
                          <a:spcPct val="115000"/>
                        </a:lnSpc>
                        <a:spcBef>
                          <a:spcPts val="0"/>
                        </a:spcBef>
                        <a:spcAft>
                          <a:spcPts val="0"/>
                        </a:spcAft>
                      </a:pPr>
                      <a:r>
                        <a:rPr lang="en-US" sz="2000" dirty="0">
                          <a:effectLst/>
                        </a:rPr>
                        <a:t>There are three way to show concern:</a:t>
                      </a:r>
                    </a:p>
                    <a:p>
                      <a:pPr marL="342900" marR="0" lvl="0" indent="-342900">
                        <a:lnSpc>
                          <a:spcPct val="115000"/>
                        </a:lnSpc>
                        <a:spcBef>
                          <a:spcPts val="0"/>
                        </a:spcBef>
                        <a:spcAft>
                          <a:spcPts val="0"/>
                        </a:spcAft>
                        <a:buFont typeface="Wingdings"/>
                        <a:buChar char=""/>
                      </a:pPr>
                      <a:r>
                        <a:rPr lang="en-US" sz="2000" dirty="0">
                          <a:effectLst/>
                        </a:rPr>
                        <a:t>Firstly, large or small every business should have names on desks work stations or cubicles to show that a real person, not machine and that person feel to be respected.</a:t>
                      </a:r>
                    </a:p>
                    <a:p>
                      <a:pPr marL="342900" marR="0" lvl="0" indent="-342900">
                        <a:lnSpc>
                          <a:spcPct val="115000"/>
                        </a:lnSpc>
                        <a:spcBef>
                          <a:spcPts val="0"/>
                        </a:spcBef>
                        <a:spcAft>
                          <a:spcPts val="0"/>
                        </a:spcAft>
                        <a:buFont typeface="Wingdings"/>
                        <a:buChar char=""/>
                      </a:pPr>
                      <a:r>
                        <a:rPr lang="en-US" sz="2000" dirty="0">
                          <a:effectLst/>
                        </a:rPr>
                        <a:t>Secondly, ask their opinion whenever an opportunity arises rather than always telling them what to do or the way to do it. This allows employees to add their own creative thoughts to the work process, which then can lead to more of a feeling of ownership. </a:t>
                      </a:r>
                    </a:p>
                    <a:p>
                      <a:pPr marL="342900" marR="0" lvl="0" indent="-342900">
                        <a:lnSpc>
                          <a:spcPct val="115000"/>
                        </a:lnSpc>
                        <a:spcBef>
                          <a:spcPts val="0"/>
                        </a:spcBef>
                        <a:spcAft>
                          <a:spcPts val="0"/>
                        </a:spcAft>
                        <a:buFont typeface="Wingdings"/>
                        <a:buChar char=""/>
                      </a:pPr>
                      <a:r>
                        <a:rPr lang="en-US" sz="2000" dirty="0">
                          <a:effectLst/>
                        </a:rPr>
                        <a:t>Thirdly, ask how they are without wanting to know deeply personal data the boss can easily show on interest in the individual walkers. </a:t>
                      </a:r>
                      <a:endParaRPr lang="en-US" sz="2000" dirty="0">
                        <a:effectLst/>
                        <a:latin typeface="Calibri"/>
                        <a:ea typeface="Calibri"/>
                        <a:cs typeface="Times New Roman"/>
                      </a:endParaRPr>
                    </a:p>
                  </a:txBody>
                  <a:tcPr marL="59034" marR="59034" marT="0" marB="0"/>
                </a:tc>
              </a:tr>
            </a:tbl>
          </a:graphicData>
        </a:graphic>
      </p:graphicFrame>
      <p:sp>
        <p:nvSpPr>
          <p:cNvPr id="9" name="Title 1"/>
          <p:cNvSpPr>
            <a:spLocks noGrp="1"/>
          </p:cNvSpPr>
          <p:nvPr>
            <p:ph type="title"/>
          </p:nvPr>
        </p:nvSpPr>
        <p:spPr>
          <a:xfrm>
            <a:off x="-76200" y="152400"/>
            <a:ext cx="8991600" cy="792162"/>
          </a:xfrm>
        </p:spPr>
        <p:style>
          <a:lnRef idx="2">
            <a:schemeClr val="accent4"/>
          </a:lnRef>
          <a:fillRef idx="1">
            <a:schemeClr val="lt1"/>
          </a:fillRef>
          <a:effectRef idx="0">
            <a:schemeClr val="accent4"/>
          </a:effectRef>
          <a:fontRef idx="minor">
            <a:schemeClr val="dk1"/>
          </a:fontRef>
        </p:style>
        <p:txBody>
          <a:bodyPr/>
          <a:lstStyle/>
          <a:p>
            <a:pPr lvl="0"/>
            <a:r>
              <a:rPr lang="en-US" sz="3800" dirty="0"/>
              <a:t>Recommendation to build high morale</a:t>
            </a:r>
            <a:endParaRPr lang="en-US" sz="3800" dirty="0"/>
          </a:p>
        </p:txBody>
      </p:sp>
    </p:spTree>
    <p:extLst>
      <p:ext uri="{BB962C8B-B14F-4D97-AF65-F5344CB8AC3E}">
        <p14:creationId xmlns:p14="http://schemas.microsoft.com/office/powerpoint/2010/main" val="349619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25833 L 0 -0.00833 " pathEditMode="relative" rAng="0" ptsTypes="AA">
                                      <p:cBhvr>
                                        <p:cTn id="6" dur="2000" spd="-100000" fill="hold"/>
                                        <p:tgtEl>
                                          <p:spTgt spid="7"/>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67661507"/>
              </p:ext>
            </p:extLst>
          </p:nvPr>
        </p:nvGraphicFramePr>
        <p:xfrm>
          <a:off x="228600" y="152400"/>
          <a:ext cx="8686800" cy="6553200"/>
        </p:xfrm>
        <a:graphic>
          <a:graphicData uri="http://schemas.openxmlformats.org/drawingml/2006/table">
            <a:tbl>
              <a:tblPr firstRow="1" firstCol="1" bandRow="1">
                <a:tableStyleId>{2A488322-F2BA-4B5B-9748-0D474271808F}</a:tableStyleId>
              </a:tblPr>
              <a:tblGrid>
                <a:gridCol w="609600"/>
                <a:gridCol w="1617785"/>
                <a:gridCol w="1781907"/>
                <a:gridCol w="4677508"/>
              </a:tblGrid>
              <a:tr h="732176">
                <a:tc>
                  <a:txBody>
                    <a:bodyPr/>
                    <a:lstStyle/>
                    <a:p>
                      <a:pPr marL="0" marR="0" algn="ctr">
                        <a:lnSpc>
                          <a:spcPct val="115000"/>
                        </a:lnSpc>
                        <a:spcBef>
                          <a:spcPts val="0"/>
                        </a:spcBef>
                        <a:spcAft>
                          <a:spcPts val="0"/>
                        </a:spcAft>
                      </a:pPr>
                      <a:r>
                        <a:rPr lang="en-US" sz="2000" dirty="0">
                          <a:effectLst/>
                        </a:rPr>
                        <a:t>No.</a:t>
                      </a:r>
                      <a:endParaRPr lang="en-US" sz="2000" dirty="0">
                        <a:effectLst/>
                        <a:latin typeface="+mj-lt"/>
                        <a:ea typeface="Calibri"/>
                        <a:cs typeface="Times New Roman"/>
                      </a:endParaRPr>
                    </a:p>
                  </a:txBody>
                  <a:tcPr marL="59034" marR="59034" marT="0" marB="0"/>
                </a:tc>
                <a:tc>
                  <a:txBody>
                    <a:bodyPr/>
                    <a:lstStyle/>
                    <a:p>
                      <a:pPr marL="0" marR="0" algn="ctr">
                        <a:lnSpc>
                          <a:spcPct val="115000"/>
                        </a:lnSpc>
                        <a:spcBef>
                          <a:spcPts val="0"/>
                        </a:spcBef>
                        <a:spcAft>
                          <a:spcPts val="0"/>
                        </a:spcAft>
                      </a:pPr>
                      <a:r>
                        <a:rPr lang="en-US" sz="2000">
                          <a:effectLst/>
                        </a:rPr>
                        <a:t>Name of suggestion</a:t>
                      </a:r>
                      <a:endParaRPr lang="en-US" sz="2000">
                        <a:effectLst/>
                        <a:latin typeface="+mj-lt"/>
                        <a:ea typeface="Calibri"/>
                        <a:cs typeface="Times New Roman"/>
                      </a:endParaRPr>
                    </a:p>
                  </a:txBody>
                  <a:tcPr marL="59034" marR="59034" marT="0" marB="0"/>
                </a:tc>
                <a:tc>
                  <a:txBody>
                    <a:bodyPr/>
                    <a:lstStyle/>
                    <a:p>
                      <a:pPr marL="0" marR="0" algn="ctr">
                        <a:lnSpc>
                          <a:spcPct val="115000"/>
                        </a:lnSpc>
                        <a:spcBef>
                          <a:spcPts val="0"/>
                        </a:spcBef>
                        <a:spcAft>
                          <a:spcPts val="0"/>
                        </a:spcAft>
                      </a:pPr>
                      <a:r>
                        <a:rPr lang="en-US" sz="2000" dirty="0">
                          <a:effectLst/>
                        </a:rPr>
                        <a:t>Related to…</a:t>
                      </a:r>
                      <a:endParaRPr lang="en-US" sz="2000" dirty="0">
                        <a:effectLst/>
                        <a:latin typeface="+mj-lt"/>
                        <a:ea typeface="Calibri"/>
                        <a:cs typeface="Times New Roman"/>
                      </a:endParaRPr>
                    </a:p>
                  </a:txBody>
                  <a:tcPr marL="59034" marR="59034" marT="0" marB="0"/>
                </a:tc>
                <a:tc>
                  <a:txBody>
                    <a:bodyPr/>
                    <a:lstStyle/>
                    <a:p>
                      <a:pPr marL="0" marR="0" algn="ctr">
                        <a:lnSpc>
                          <a:spcPct val="115000"/>
                        </a:lnSpc>
                        <a:spcBef>
                          <a:spcPts val="0"/>
                        </a:spcBef>
                        <a:spcAft>
                          <a:spcPts val="0"/>
                        </a:spcAft>
                      </a:pPr>
                      <a:r>
                        <a:rPr lang="en-US" sz="2000" dirty="0">
                          <a:effectLst/>
                        </a:rPr>
                        <a:t>Description</a:t>
                      </a:r>
                      <a:endParaRPr lang="en-US" sz="2000" dirty="0">
                        <a:effectLst/>
                        <a:latin typeface="+mj-lt"/>
                        <a:ea typeface="Calibri"/>
                        <a:cs typeface="Times New Roman"/>
                      </a:endParaRPr>
                    </a:p>
                  </a:txBody>
                  <a:tcPr marL="59034" marR="59034" marT="0" marB="0"/>
                </a:tc>
              </a:tr>
              <a:tr h="2562615">
                <a:tc>
                  <a:txBody>
                    <a:bodyPr/>
                    <a:lstStyle/>
                    <a:p>
                      <a:pPr marL="0" marR="0" algn="ctr">
                        <a:lnSpc>
                          <a:spcPct val="115000"/>
                        </a:lnSpc>
                        <a:spcBef>
                          <a:spcPts val="0"/>
                        </a:spcBef>
                        <a:spcAft>
                          <a:spcPts val="0"/>
                        </a:spcAft>
                      </a:pPr>
                      <a:r>
                        <a:rPr lang="en-US" sz="2000" dirty="0">
                          <a:effectLst/>
                        </a:rPr>
                        <a:t>2</a:t>
                      </a:r>
                      <a:endParaRPr lang="en-US" sz="2000" dirty="0">
                        <a:effectLst/>
                        <a:latin typeface="+mj-lt"/>
                        <a:ea typeface="Calibri"/>
                        <a:cs typeface="Times New Roman"/>
                      </a:endParaRPr>
                    </a:p>
                  </a:txBody>
                  <a:tcPr marL="59034" marR="59034" marT="0" marB="0"/>
                </a:tc>
                <a:tc>
                  <a:txBody>
                    <a:bodyPr/>
                    <a:lstStyle/>
                    <a:p>
                      <a:pPr marL="0" marR="0">
                        <a:lnSpc>
                          <a:spcPct val="115000"/>
                        </a:lnSpc>
                        <a:spcBef>
                          <a:spcPts val="0"/>
                        </a:spcBef>
                        <a:spcAft>
                          <a:spcPts val="0"/>
                        </a:spcAft>
                      </a:pPr>
                      <a:r>
                        <a:rPr lang="en-US" sz="2000">
                          <a:effectLst/>
                        </a:rPr>
                        <a:t>Training</a:t>
                      </a:r>
                      <a:endParaRPr lang="en-US" sz="2000">
                        <a:effectLst/>
                        <a:latin typeface="+mj-lt"/>
                        <a:ea typeface="Calibri"/>
                        <a:cs typeface="Times New Roman"/>
                      </a:endParaRPr>
                    </a:p>
                  </a:txBody>
                  <a:tcPr marL="59034" marR="59034" marT="0" marB="0"/>
                </a:tc>
                <a:tc>
                  <a:txBody>
                    <a:bodyPr/>
                    <a:lstStyle/>
                    <a:p>
                      <a:pPr marL="0" marR="0">
                        <a:lnSpc>
                          <a:spcPct val="115000"/>
                        </a:lnSpc>
                        <a:spcBef>
                          <a:spcPts val="0"/>
                        </a:spcBef>
                        <a:spcAft>
                          <a:spcPts val="0"/>
                        </a:spcAft>
                      </a:pPr>
                      <a:r>
                        <a:rPr lang="en-US" sz="2000">
                          <a:effectLst/>
                        </a:rPr>
                        <a:t>Management</a:t>
                      </a:r>
                      <a:endParaRPr lang="en-US" sz="2000">
                        <a:effectLst/>
                        <a:latin typeface="+mj-lt"/>
                        <a:ea typeface="Calibri"/>
                        <a:cs typeface="Times New Roman"/>
                      </a:endParaRPr>
                    </a:p>
                  </a:txBody>
                  <a:tcPr marL="59034" marR="59034" marT="0" marB="0"/>
                </a:tc>
                <a:tc>
                  <a:txBody>
                    <a:bodyPr/>
                    <a:lstStyle/>
                    <a:p>
                      <a:pPr marL="0" marR="0" algn="just">
                        <a:lnSpc>
                          <a:spcPct val="115000"/>
                        </a:lnSpc>
                        <a:spcBef>
                          <a:spcPts val="0"/>
                        </a:spcBef>
                        <a:spcAft>
                          <a:spcPts val="0"/>
                        </a:spcAft>
                      </a:pPr>
                      <a:r>
                        <a:rPr lang="en-US" sz="2000">
                          <a:effectLst/>
                        </a:rPr>
                        <a:t>There should be proper training of the employees so that they may do their work efficiently and avoid frustration when the worker are given training they get psychological satisfaction as they feel that management is taking interest in them. </a:t>
                      </a:r>
                      <a:endParaRPr lang="en-US" sz="2000">
                        <a:effectLst/>
                        <a:latin typeface="+mj-lt"/>
                        <a:ea typeface="Calibri"/>
                        <a:cs typeface="Times New Roman"/>
                      </a:endParaRPr>
                    </a:p>
                  </a:txBody>
                  <a:tcPr marL="59034" marR="59034" marT="0" marB="0"/>
                </a:tc>
              </a:tr>
              <a:tr h="1757676">
                <a:tc>
                  <a:txBody>
                    <a:bodyPr/>
                    <a:lstStyle/>
                    <a:p>
                      <a:pPr marL="0" marR="0" algn="ctr">
                        <a:lnSpc>
                          <a:spcPct val="115000"/>
                        </a:lnSpc>
                        <a:spcBef>
                          <a:spcPts val="0"/>
                        </a:spcBef>
                        <a:spcAft>
                          <a:spcPts val="0"/>
                        </a:spcAft>
                      </a:pPr>
                      <a:r>
                        <a:rPr lang="en-US" sz="2000">
                          <a:effectLst/>
                        </a:rPr>
                        <a:t>3</a:t>
                      </a:r>
                      <a:endParaRPr lang="en-US" sz="2000">
                        <a:effectLst/>
                        <a:latin typeface="+mj-lt"/>
                        <a:ea typeface="Calibri"/>
                        <a:cs typeface="Times New Roman"/>
                      </a:endParaRPr>
                    </a:p>
                  </a:txBody>
                  <a:tcPr marL="59034" marR="59034" marT="0" marB="0"/>
                </a:tc>
                <a:tc>
                  <a:txBody>
                    <a:bodyPr/>
                    <a:lstStyle/>
                    <a:p>
                      <a:pPr marL="0" marR="0">
                        <a:lnSpc>
                          <a:spcPct val="115000"/>
                        </a:lnSpc>
                        <a:spcBef>
                          <a:spcPts val="0"/>
                        </a:spcBef>
                        <a:spcAft>
                          <a:spcPts val="0"/>
                        </a:spcAft>
                      </a:pPr>
                      <a:r>
                        <a:rPr lang="en-US" sz="2000">
                          <a:effectLst/>
                        </a:rPr>
                        <a:t>Incentive System</a:t>
                      </a:r>
                      <a:endParaRPr lang="en-US" sz="2000">
                        <a:effectLst/>
                        <a:latin typeface="+mj-lt"/>
                        <a:ea typeface="Calibri"/>
                        <a:cs typeface="Times New Roman"/>
                      </a:endParaRPr>
                    </a:p>
                  </a:txBody>
                  <a:tcPr marL="59034" marR="59034" marT="0" marB="0"/>
                </a:tc>
                <a:tc>
                  <a:txBody>
                    <a:bodyPr/>
                    <a:lstStyle/>
                    <a:p>
                      <a:pPr marL="0" marR="0">
                        <a:lnSpc>
                          <a:spcPct val="115000"/>
                        </a:lnSpc>
                        <a:spcBef>
                          <a:spcPts val="0"/>
                        </a:spcBef>
                        <a:spcAft>
                          <a:spcPts val="0"/>
                        </a:spcAft>
                      </a:pPr>
                      <a:r>
                        <a:rPr lang="en-US" sz="2000">
                          <a:effectLst/>
                        </a:rPr>
                        <a:t>Management</a:t>
                      </a:r>
                      <a:endParaRPr lang="en-US" sz="2000">
                        <a:effectLst/>
                        <a:latin typeface="+mj-lt"/>
                        <a:ea typeface="Calibri"/>
                        <a:cs typeface="Times New Roman"/>
                      </a:endParaRPr>
                    </a:p>
                  </a:txBody>
                  <a:tcPr marL="59034" marR="59034" marT="0" marB="0"/>
                </a:tc>
                <a:tc>
                  <a:txBody>
                    <a:bodyPr/>
                    <a:lstStyle/>
                    <a:p>
                      <a:pPr marL="0" marR="0" algn="just">
                        <a:lnSpc>
                          <a:spcPct val="115000"/>
                        </a:lnSpc>
                        <a:spcBef>
                          <a:spcPts val="0"/>
                        </a:spcBef>
                        <a:spcAft>
                          <a:spcPts val="0"/>
                        </a:spcAft>
                      </a:pPr>
                      <a:r>
                        <a:rPr lang="en-US" sz="2000">
                          <a:effectLst/>
                        </a:rPr>
                        <a:t>There should be a proper incentive system in the organization to ensure monetary and non-monetary rewards of the employees to motivate them.</a:t>
                      </a:r>
                      <a:endParaRPr lang="en-US" sz="2000">
                        <a:effectLst/>
                        <a:latin typeface="+mj-lt"/>
                        <a:ea typeface="Calibri"/>
                        <a:cs typeface="Times New Roman"/>
                      </a:endParaRPr>
                    </a:p>
                  </a:txBody>
                  <a:tcPr marL="59034" marR="59034" marT="0" marB="0"/>
                </a:tc>
              </a:tr>
              <a:tr h="1500733">
                <a:tc>
                  <a:txBody>
                    <a:bodyPr/>
                    <a:lstStyle/>
                    <a:p>
                      <a:pPr marL="0" marR="0" algn="ctr">
                        <a:lnSpc>
                          <a:spcPct val="115000"/>
                        </a:lnSpc>
                        <a:spcBef>
                          <a:spcPts val="0"/>
                        </a:spcBef>
                        <a:spcAft>
                          <a:spcPts val="0"/>
                        </a:spcAft>
                      </a:pPr>
                      <a:r>
                        <a:rPr lang="en-US" sz="2000">
                          <a:effectLst/>
                        </a:rPr>
                        <a:t>4</a:t>
                      </a:r>
                      <a:endParaRPr lang="en-US" sz="2000">
                        <a:effectLst/>
                        <a:latin typeface="+mj-lt"/>
                        <a:ea typeface="Calibri"/>
                        <a:cs typeface="Times New Roman"/>
                      </a:endParaRPr>
                    </a:p>
                  </a:txBody>
                  <a:tcPr marL="59034" marR="59034" marT="0" marB="0"/>
                </a:tc>
                <a:tc>
                  <a:txBody>
                    <a:bodyPr/>
                    <a:lstStyle/>
                    <a:p>
                      <a:pPr marL="0" marR="0">
                        <a:lnSpc>
                          <a:spcPct val="115000"/>
                        </a:lnSpc>
                        <a:spcBef>
                          <a:spcPts val="0"/>
                        </a:spcBef>
                        <a:spcAft>
                          <a:spcPts val="0"/>
                        </a:spcAft>
                      </a:pPr>
                      <a:r>
                        <a:rPr lang="en-US" sz="2000" dirty="0">
                          <a:effectLst/>
                        </a:rPr>
                        <a:t>Welfare Measures</a:t>
                      </a:r>
                      <a:endParaRPr lang="en-US" sz="2000" dirty="0">
                        <a:effectLst/>
                        <a:latin typeface="+mj-lt"/>
                        <a:ea typeface="Calibri"/>
                        <a:cs typeface="Times New Roman"/>
                      </a:endParaRPr>
                    </a:p>
                  </a:txBody>
                  <a:tcPr marL="59034" marR="59034" marT="0" marB="0"/>
                </a:tc>
                <a:tc>
                  <a:txBody>
                    <a:bodyPr/>
                    <a:lstStyle/>
                    <a:p>
                      <a:pPr marL="0" marR="0">
                        <a:lnSpc>
                          <a:spcPct val="115000"/>
                        </a:lnSpc>
                        <a:spcBef>
                          <a:spcPts val="0"/>
                        </a:spcBef>
                        <a:spcAft>
                          <a:spcPts val="0"/>
                        </a:spcAft>
                      </a:pPr>
                      <a:r>
                        <a:rPr lang="en-US" sz="2000">
                          <a:effectLst/>
                        </a:rPr>
                        <a:t>Physical Environment</a:t>
                      </a:r>
                      <a:endParaRPr lang="en-US" sz="2000">
                        <a:effectLst/>
                        <a:latin typeface="+mj-lt"/>
                        <a:ea typeface="Calibri"/>
                        <a:cs typeface="Times New Roman"/>
                      </a:endParaRPr>
                    </a:p>
                  </a:txBody>
                  <a:tcPr marL="59034" marR="59034" marT="0" marB="0"/>
                </a:tc>
                <a:tc>
                  <a:txBody>
                    <a:bodyPr/>
                    <a:lstStyle/>
                    <a:p>
                      <a:pPr marL="0" marR="0" algn="just">
                        <a:lnSpc>
                          <a:spcPct val="115000"/>
                        </a:lnSpc>
                        <a:spcBef>
                          <a:spcPts val="0"/>
                        </a:spcBef>
                        <a:spcAft>
                          <a:spcPts val="0"/>
                        </a:spcAft>
                      </a:pPr>
                      <a:r>
                        <a:rPr lang="en-US" sz="2000" dirty="0">
                          <a:effectLst/>
                        </a:rPr>
                        <a:t>Management must provide for employees welfare measures like canteens credit facilities sport clubs, education for their children etc.…</a:t>
                      </a:r>
                      <a:endParaRPr lang="en-US" sz="2000" dirty="0">
                        <a:effectLst/>
                        <a:latin typeface="+mj-lt"/>
                        <a:ea typeface="Calibri"/>
                        <a:cs typeface="Times New Roman"/>
                      </a:endParaRPr>
                    </a:p>
                  </a:txBody>
                  <a:tcPr marL="59034" marR="59034" marT="0" marB="0"/>
                </a:tc>
              </a:tr>
            </a:tbl>
          </a:graphicData>
        </a:graphic>
      </p:graphicFrame>
    </p:spTree>
    <p:extLst>
      <p:ext uri="{BB962C8B-B14F-4D97-AF65-F5344CB8AC3E}">
        <p14:creationId xmlns:p14="http://schemas.microsoft.com/office/powerpoint/2010/main" val="289285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69709577"/>
              </p:ext>
            </p:extLst>
          </p:nvPr>
        </p:nvGraphicFramePr>
        <p:xfrm>
          <a:off x="152400" y="228600"/>
          <a:ext cx="8686800" cy="6477000"/>
        </p:xfrm>
        <a:graphic>
          <a:graphicData uri="http://schemas.openxmlformats.org/drawingml/2006/table">
            <a:tbl>
              <a:tblPr firstRow="1" firstCol="1" bandRow="1">
                <a:tableStyleId>{2A488322-F2BA-4B5B-9748-0D474271808F}</a:tableStyleId>
              </a:tblPr>
              <a:tblGrid>
                <a:gridCol w="518886"/>
                <a:gridCol w="2518229"/>
                <a:gridCol w="1469572"/>
                <a:gridCol w="4180113"/>
              </a:tblGrid>
              <a:tr h="440772">
                <a:tc>
                  <a:txBody>
                    <a:bodyPr/>
                    <a:lstStyle/>
                    <a:p>
                      <a:pPr marL="0" marR="0" algn="ctr">
                        <a:lnSpc>
                          <a:spcPct val="115000"/>
                        </a:lnSpc>
                        <a:spcBef>
                          <a:spcPts val="0"/>
                        </a:spcBef>
                        <a:spcAft>
                          <a:spcPts val="0"/>
                        </a:spcAft>
                      </a:pPr>
                      <a:r>
                        <a:rPr lang="en-US" sz="1800">
                          <a:effectLst/>
                        </a:rPr>
                        <a:t>No.</a:t>
                      </a:r>
                      <a:endParaRPr lang="en-US" sz="1800">
                        <a:effectLst/>
                        <a:latin typeface="Calibri"/>
                        <a:ea typeface="Calibri"/>
                        <a:cs typeface="Times New Roman"/>
                      </a:endParaRPr>
                    </a:p>
                  </a:txBody>
                  <a:tcPr marL="40251" marR="40251" marT="0" marB="0"/>
                </a:tc>
                <a:tc>
                  <a:txBody>
                    <a:bodyPr/>
                    <a:lstStyle/>
                    <a:p>
                      <a:pPr marL="0" marR="0" algn="ctr">
                        <a:lnSpc>
                          <a:spcPct val="115000"/>
                        </a:lnSpc>
                        <a:spcBef>
                          <a:spcPts val="0"/>
                        </a:spcBef>
                        <a:spcAft>
                          <a:spcPts val="0"/>
                        </a:spcAft>
                      </a:pPr>
                      <a:r>
                        <a:rPr lang="en-US" sz="1800">
                          <a:effectLst/>
                        </a:rPr>
                        <a:t>Name of suggestion</a:t>
                      </a:r>
                      <a:endParaRPr lang="en-US" sz="1800">
                        <a:effectLst/>
                        <a:latin typeface="Calibri"/>
                        <a:ea typeface="Calibri"/>
                        <a:cs typeface="Times New Roman"/>
                      </a:endParaRPr>
                    </a:p>
                  </a:txBody>
                  <a:tcPr marL="40251" marR="40251" marT="0" marB="0"/>
                </a:tc>
                <a:tc>
                  <a:txBody>
                    <a:bodyPr/>
                    <a:lstStyle/>
                    <a:p>
                      <a:pPr marL="0" marR="0" algn="ctr">
                        <a:lnSpc>
                          <a:spcPct val="115000"/>
                        </a:lnSpc>
                        <a:spcBef>
                          <a:spcPts val="0"/>
                        </a:spcBef>
                        <a:spcAft>
                          <a:spcPts val="0"/>
                        </a:spcAft>
                      </a:pPr>
                      <a:r>
                        <a:rPr lang="en-US" sz="1800">
                          <a:effectLst/>
                        </a:rPr>
                        <a:t>Related to…</a:t>
                      </a:r>
                      <a:endParaRPr lang="en-US" sz="1800">
                        <a:effectLst/>
                        <a:latin typeface="Calibri"/>
                        <a:ea typeface="Calibri"/>
                        <a:cs typeface="Times New Roman"/>
                      </a:endParaRPr>
                    </a:p>
                  </a:txBody>
                  <a:tcPr marL="40251" marR="40251" marT="0" marB="0"/>
                </a:tc>
                <a:tc>
                  <a:txBody>
                    <a:bodyPr/>
                    <a:lstStyle/>
                    <a:p>
                      <a:pPr marL="0" marR="0" algn="ctr">
                        <a:lnSpc>
                          <a:spcPct val="115000"/>
                        </a:lnSpc>
                        <a:spcBef>
                          <a:spcPts val="0"/>
                        </a:spcBef>
                        <a:spcAft>
                          <a:spcPts val="0"/>
                        </a:spcAft>
                      </a:pPr>
                      <a:r>
                        <a:rPr lang="en-US" sz="1800">
                          <a:effectLst/>
                        </a:rPr>
                        <a:t>Description</a:t>
                      </a:r>
                      <a:endParaRPr lang="en-US" sz="1800">
                        <a:effectLst/>
                        <a:latin typeface="Calibri"/>
                        <a:ea typeface="Calibri"/>
                        <a:cs typeface="Times New Roman"/>
                      </a:endParaRPr>
                    </a:p>
                  </a:txBody>
                  <a:tcPr marL="40251" marR="40251" marT="0" marB="0"/>
                </a:tc>
              </a:tr>
              <a:tr h="6036228">
                <a:tc>
                  <a:txBody>
                    <a:bodyPr/>
                    <a:lstStyle/>
                    <a:p>
                      <a:pPr marL="0" marR="0" algn="ctr">
                        <a:lnSpc>
                          <a:spcPct val="115000"/>
                        </a:lnSpc>
                        <a:spcBef>
                          <a:spcPts val="0"/>
                        </a:spcBef>
                        <a:spcAft>
                          <a:spcPts val="0"/>
                        </a:spcAft>
                      </a:pPr>
                      <a:r>
                        <a:rPr lang="en-US" sz="1800" dirty="0">
                          <a:effectLst/>
                        </a:rPr>
                        <a:t>5</a:t>
                      </a:r>
                      <a:endParaRPr lang="en-US" sz="1800" dirty="0">
                        <a:effectLst/>
                        <a:latin typeface="Calibri"/>
                        <a:ea typeface="Calibri"/>
                        <a:cs typeface="Times New Roman"/>
                      </a:endParaRPr>
                    </a:p>
                  </a:txBody>
                  <a:tcPr marL="40251" marR="40251" marT="0" marB="0"/>
                </a:tc>
                <a:tc>
                  <a:txBody>
                    <a:bodyPr/>
                    <a:lstStyle/>
                    <a:p>
                      <a:pPr marL="0" marR="0">
                        <a:lnSpc>
                          <a:spcPct val="115000"/>
                        </a:lnSpc>
                        <a:spcBef>
                          <a:spcPts val="0"/>
                        </a:spcBef>
                        <a:spcAft>
                          <a:spcPts val="0"/>
                        </a:spcAft>
                      </a:pPr>
                      <a:r>
                        <a:rPr lang="en-US" sz="1800">
                          <a:effectLst/>
                        </a:rPr>
                        <a:t>Offers recognition of the employee efforts</a:t>
                      </a:r>
                    </a:p>
                    <a:p>
                      <a:pPr marL="0" marR="0">
                        <a:lnSpc>
                          <a:spcPct val="115000"/>
                        </a:lnSpc>
                        <a:spcBef>
                          <a:spcPts val="0"/>
                        </a:spcBef>
                        <a:spcAft>
                          <a:spcPts val="0"/>
                        </a:spcAft>
                      </a:pPr>
                      <a:r>
                        <a:rPr lang="en-US" sz="1800">
                          <a:effectLst/>
                        </a:rPr>
                        <a:t> </a:t>
                      </a:r>
                      <a:endParaRPr lang="en-US" sz="1800">
                        <a:effectLst/>
                        <a:latin typeface="Calibri"/>
                        <a:ea typeface="Calibri"/>
                        <a:cs typeface="Times New Roman"/>
                      </a:endParaRPr>
                    </a:p>
                  </a:txBody>
                  <a:tcPr marL="40251" marR="40251" marT="0" marB="0"/>
                </a:tc>
                <a:tc>
                  <a:txBody>
                    <a:bodyPr/>
                    <a:lstStyle/>
                    <a:p>
                      <a:pPr marL="0" marR="0">
                        <a:lnSpc>
                          <a:spcPct val="115000"/>
                        </a:lnSpc>
                        <a:spcBef>
                          <a:spcPts val="0"/>
                        </a:spcBef>
                        <a:spcAft>
                          <a:spcPts val="0"/>
                        </a:spcAft>
                      </a:pPr>
                      <a:r>
                        <a:rPr lang="en-US" sz="1800">
                          <a:effectLst/>
                        </a:rPr>
                        <a:t>Motivation, Management</a:t>
                      </a:r>
                      <a:endParaRPr lang="en-US" sz="1800">
                        <a:effectLst/>
                        <a:latin typeface="Calibri"/>
                        <a:ea typeface="Calibri"/>
                        <a:cs typeface="Times New Roman"/>
                      </a:endParaRPr>
                    </a:p>
                  </a:txBody>
                  <a:tcPr marL="40251" marR="40251" marT="0" marB="0"/>
                </a:tc>
                <a:tc>
                  <a:txBody>
                    <a:bodyPr/>
                    <a:lstStyle/>
                    <a:p>
                      <a:pPr marL="0" marR="0">
                        <a:lnSpc>
                          <a:spcPct val="115000"/>
                        </a:lnSpc>
                        <a:spcBef>
                          <a:spcPts val="0"/>
                        </a:spcBef>
                        <a:spcAft>
                          <a:spcPts val="0"/>
                        </a:spcAft>
                      </a:pPr>
                      <a:r>
                        <a:rPr lang="en-US" sz="1800" dirty="0">
                          <a:effectLst/>
                        </a:rPr>
                        <a:t>It takes but a few seconds to say "Nice Job" "Well done", "Marked improvement", "You are on the right road" or any number of other phrases that communicate to the employee that you care about the job and about them and that you recognize an improvement in productivity. </a:t>
                      </a:r>
                    </a:p>
                    <a:p>
                      <a:pPr marL="0" marR="0">
                        <a:lnSpc>
                          <a:spcPct val="115000"/>
                        </a:lnSpc>
                        <a:spcBef>
                          <a:spcPts val="0"/>
                        </a:spcBef>
                        <a:spcAft>
                          <a:spcPts val="0"/>
                        </a:spcAft>
                      </a:pPr>
                      <a:r>
                        <a:rPr lang="en-US" sz="1800" dirty="0">
                          <a:effectLst/>
                        </a:rPr>
                        <a:t>Also, employees can be given performance awards or have their name mentioned at staff meetings, posted on a notice boards or in employee inter office E-mail to say that someone did a note monthly Job. All of these simple modes of painting out individual team or group behavior serve as very strong methods of improving productivity self-worth and morale.</a:t>
                      </a:r>
                      <a:endParaRPr lang="en-US" sz="1800" dirty="0">
                        <a:effectLst/>
                        <a:latin typeface="Calibri"/>
                        <a:ea typeface="Calibri"/>
                        <a:cs typeface="Times New Roman"/>
                      </a:endParaRPr>
                    </a:p>
                  </a:txBody>
                  <a:tcPr marL="40251" marR="40251" marT="0" marB="0"/>
                </a:tc>
              </a:tr>
            </a:tbl>
          </a:graphicData>
        </a:graphic>
      </p:graphicFrame>
    </p:spTree>
    <p:extLst>
      <p:ext uri="{BB962C8B-B14F-4D97-AF65-F5344CB8AC3E}">
        <p14:creationId xmlns:p14="http://schemas.microsoft.com/office/powerpoint/2010/main" val="1939258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68977345"/>
              </p:ext>
            </p:extLst>
          </p:nvPr>
        </p:nvGraphicFramePr>
        <p:xfrm>
          <a:off x="152400" y="228600"/>
          <a:ext cx="8686800" cy="6477000"/>
        </p:xfrm>
        <a:graphic>
          <a:graphicData uri="http://schemas.openxmlformats.org/drawingml/2006/table">
            <a:tbl>
              <a:tblPr firstRow="1" firstCol="1" bandRow="1">
                <a:tableStyleId>{2A488322-F2BA-4B5B-9748-0D474271808F}</a:tableStyleId>
              </a:tblPr>
              <a:tblGrid>
                <a:gridCol w="518887"/>
                <a:gridCol w="1538513"/>
                <a:gridCol w="1524000"/>
                <a:gridCol w="5105400"/>
              </a:tblGrid>
              <a:tr h="762000">
                <a:tc>
                  <a:txBody>
                    <a:bodyPr/>
                    <a:lstStyle/>
                    <a:p>
                      <a:pPr marL="0" marR="0" algn="ctr">
                        <a:lnSpc>
                          <a:spcPct val="115000"/>
                        </a:lnSpc>
                        <a:spcBef>
                          <a:spcPts val="0"/>
                        </a:spcBef>
                        <a:spcAft>
                          <a:spcPts val="0"/>
                        </a:spcAft>
                      </a:pPr>
                      <a:r>
                        <a:rPr lang="en-US" sz="2000" dirty="0">
                          <a:effectLst/>
                        </a:rPr>
                        <a:t>No.</a:t>
                      </a:r>
                      <a:endParaRPr lang="en-US" sz="2000" dirty="0">
                        <a:effectLst/>
                        <a:latin typeface="Calibri"/>
                        <a:ea typeface="Calibri"/>
                        <a:cs typeface="Times New Roman"/>
                      </a:endParaRPr>
                    </a:p>
                  </a:txBody>
                  <a:tcPr marL="31071" marR="31071" marT="0" marB="0"/>
                </a:tc>
                <a:tc>
                  <a:txBody>
                    <a:bodyPr/>
                    <a:lstStyle/>
                    <a:p>
                      <a:pPr marL="0" marR="0" algn="ctr">
                        <a:lnSpc>
                          <a:spcPct val="115000"/>
                        </a:lnSpc>
                        <a:spcBef>
                          <a:spcPts val="0"/>
                        </a:spcBef>
                        <a:spcAft>
                          <a:spcPts val="0"/>
                        </a:spcAft>
                      </a:pPr>
                      <a:r>
                        <a:rPr lang="en-US" sz="2000">
                          <a:effectLst/>
                        </a:rPr>
                        <a:t>Name of suggestion</a:t>
                      </a:r>
                      <a:endParaRPr lang="en-US" sz="2000">
                        <a:effectLst/>
                        <a:latin typeface="Calibri"/>
                        <a:ea typeface="Calibri"/>
                        <a:cs typeface="Times New Roman"/>
                      </a:endParaRPr>
                    </a:p>
                  </a:txBody>
                  <a:tcPr marL="31071" marR="31071" marT="0" marB="0"/>
                </a:tc>
                <a:tc>
                  <a:txBody>
                    <a:bodyPr/>
                    <a:lstStyle/>
                    <a:p>
                      <a:pPr marL="0" marR="0" algn="ctr">
                        <a:lnSpc>
                          <a:spcPct val="115000"/>
                        </a:lnSpc>
                        <a:spcBef>
                          <a:spcPts val="0"/>
                        </a:spcBef>
                        <a:spcAft>
                          <a:spcPts val="0"/>
                        </a:spcAft>
                      </a:pPr>
                      <a:r>
                        <a:rPr lang="en-US" sz="2000">
                          <a:effectLst/>
                        </a:rPr>
                        <a:t>Related to…</a:t>
                      </a:r>
                      <a:endParaRPr lang="en-US" sz="2000">
                        <a:effectLst/>
                        <a:latin typeface="Calibri"/>
                        <a:ea typeface="Calibri"/>
                        <a:cs typeface="Times New Roman"/>
                      </a:endParaRPr>
                    </a:p>
                  </a:txBody>
                  <a:tcPr marL="31071" marR="31071" marT="0" marB="0"/>
                </a:tc>
                <a:tc>
                  <a:txBody>
                    <a:bodyPr/>
                    <a:lstStyle/>
                    <a:p>
                      <a:pPr marL="0" marR="0" algn="ctr">
                        <a:lnSpc>
                          <a:spcPct val="115000"/>
                        </a:lnSpc>
                        <a:spcBef>
                          <a:spcPts val="0"/>
                        </a:spcBef>
                        <a:spcAft>
                          <a:spcPts val="0"/>
                        </a:spcAft>
                      </a:pPr>
                      <a:r>
                        <a:rPr lang="en-US" sz="2000">
                          <a:effectLst/>
                        </a:rPr>
                        <a:t>Description</a:t>
                      </a:r>
                      <a:endParaRPr lang="en-US" sz="2000">
                        <a:effectLst/>
                        <a:latin typeface="Calibri"/>
                        <a:ea typeface="Calibri"/>
                        <a:cs typeface="Times New Roman"/>
                      </a:endParaRPr>
                    </a:p>
                  </a:txBody>
                  <a:tcPr marL="31071" marR="31071" marT="0" marB="0"/>
                </a:tc>
              </a:tr>
              <a:tr h="3048000">
                <a:tc>
                  <a:txBody>
                    <a:bodyPr/>
                    <a:lstStyle/>
                    <a:p>
                      <a:pPr marL="0" marR="0" algn="ctr">
                        <a:lnSpc>
                          <a:spcPct val="115000"/>
                        </a:lnSpc>
                        <a:spcBef>
                          <a:spcPts val="0"/>
                        </a:spcBef>
                        <a:spcAft>
                          <a:spcPts val="0"/>
                        </a:spcAft>
                      </a:pPr>
                      <a:r>
                        <a:rPr lang="en-US" sz="2000" dirty="0">
                          <a:effectLst/>
                        </a:rPr>
                        <a:t>6</a:t>
                      </a:r>
                      <a:endParaRPr lang="en-US" sz="2000" dirty="0">
                        <a:effectLst/>
                        <a:latin typeface="Calibri"/>
                        <a:ea typeface="Calibri"/>
                        <a:cs typeface="Times New Roman"/>
                      </a:endParaRPr>
                    </a:p>
                  </a:txBody>
                  <a:tcPr marL="31071" marR="31071" marT="0" marB="0"/>
                </a:tc>
                <a:tc>
                  <a:txBody>
                    <a:bodyPr/>
                    <a:lstStyle/>
                    <a:p>
                      <a:pPr marL="0" marR="0" algn="just">
                        <a:lnSpc>
                          <a:spcPct val="115000"/>
                        </a:lnSpc>
                        <a:spcBef>
                          <a:spcPts val="0"/>
                        </a:spcBef>
                        <a:spcAft>
                          <a:spcPts val="0"/>
                        </a:spcAft>
                      </a:pPr>
                      <a:r>
                        <a:rPr lang="en-US" sz="2000">
                          <a:effectLst/>
                        </a:rPr>
                        <a:t>Two-Way Communication:</a:t>
                      </a:r>
                    </a:p>
                    <a:p>
                      <a:pPr marL="0" marR="0">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31071" marR="31071" marT="0" marB="0"/>
                </a:tc>
                <a:tc>
                  <a:txBody>
                    <a:bodyPr/>
                    <a:lstStyle/>
                    <a:p>
                      <a:pPr marL="0" marR="0">
                        <a:lnSpc>
                          <a:spcPct val="115000"/>
                        </a:lnSpc>
                        <a:spcBef>
                          <a:spcPts val="0"/>
                        </a:spcBef>
                        <a:spcAft>
                          <a:spcPts val="0"/>
                        </a:spcAft>
                      </a:pPr>
                      <a:r>
                        <a:rPr lang="en-US" sz="2000">
                          <a:effectLst/>
                        </a:rPr>
                        <a:t>Emotional Environment</a:t>
                      </a:r>
                      <a:endParaRPr lang="en-US" sz="2000">
                        <a:effectLst/>
                        <a:latin typeface="Calibri"/>
                        <a:ea typeface="Calibri"/>
                        <a:cs typeface="Times New Roman"/>
                      </a:endParaRPr>
                    </a:p>
                  </a:txBody>
                  <a:tcPr marL="31071" marR="31071" marT="0" marB="0"/>
                </a:tc>
                <a:tc>
                  <a:txBody>
                    <a:bodyPr/>
                    <a:lstStyle/>
                    <a:p>
                      <a:pPr marL="0" marR="0" algn="just">
                        <a:lnSpc>
                          <a:spcPct val="115000"/>
                        </a:lnSpc>
                        <a:spcBef>
                          <a:spcPts val="0"/>
                        </a:spcBef>
                        <a:spcAft>
                          <a:spcPts val="0"/>
                        </a:spcAft>
                      </a:pPr>
                      <a:r>
                        <a:rPr lang="en-US" sz="2000" dirty="0">
                          <a:effectLst/>
                        </a:rPr>
                        <a:t>There should be a two-way communication between the management and the workers as if exercises a profound influences on morale. The workers should be kept informed about the organization policies and programs through conferences, bulletins and informal discussions with the workers.</a:t>
                      </a:r>
                      <a:endParaRPr lang="en-US" sz="2000" dirty="0">
                        <a:effectLst/>
                        <a:latin typeface="Calibri"/>
                        <a:ea typeface="Calibri"/>
                        <a:cs typeface="Times New Roman"/>
                      </a:endParaRPr>
                    </a:p>
                  </a:txBody>
                  <a:tcPr marL="31071" marR="31071" marT="0" marB="0"/>
                </a:tc>
              </a:tr>
              <a:tr h="2667000">
                <a:tc>
                  <a:txBody>
                    <a:bodyPr/>
                    <a:lstStyle/>
                    <a:p>
                      <a:pPr marL="0" marR="0" algn="ctr">
                        <a:lnSpc>
                          <a:spcPct val="115000"/>
                        </a:lnSpc>
                        <a:spcBef>
                          <a:spcPts val="0"/>
                        </a:spcBef>
                        <a:spcAft>
                          <a:spcPts val="0"/>
                        </a:spcAft>
                      </a:pPr>
                      <a:r>
                        <a:rPr lang="en-US" sz="2000">
                          <a:effectLst/>
                        </a:rPr>
                        <a:t>7</a:t>
                      </a:r>
                      <a:endParaRPr lang="en-US" sz="2000">
                        <a:effectLst/>
                        <a:latin typeface="Calibri"/>
                        <a:ea typeface="Calibri"/>
                        <a:cs typeface="Times New Roman"/>
                      </a:endParaRPr>
                    </a:p>
                  </a:txBody>
                  <a:tcPr marL="31071" marR="31071" marT="0" marB="0"/>
                </a:tc>
                <a:tc>
                  <a:txBody>
                    <a:bodyPr/>
                    <a:lstStyle/>
                    <a:p>
                      <a:pPr marL="0" marR="0">
                        <a:lnSpc>
                          <a:spcPct val="115000"/>
                        </a:lnSpc>
                        <a:spcBef>
                          <a:spcPts val="0"/>
                        </a:spcBef>
                        <a:spcAft>
                          <a:spcPts val="0"/>
                        </a:spcAft>
                      </a:pPr>
                      <a:r>
                        <a:rPr lang="en-US" sz="2000">
                          <a:effectLst/>
                        </a:rPr>
                        <a:t>Job Enrichment</a:t>
                      </a:r>
                      <a:endParaRPr lang="en-US" sz="2000">
                        <a:effectLst/>
                        <a:latin typeface="Calibri"/>
                        <a:ea typeface="Calibri"/>
                        <a:cs typeface="Times New Roman"/>
                      </a:endParaRPr>
                    </a:p>
                  </a:txBody>
                  <a:tcPr marL="31071" marR="31071" marT="0" marB="0"/>
                </a:tc>
                <a:tc>
                  <a:txBody>
                    <a:bodyPr/>
                    <a:lstStyle/>
                    <a:p>
                      <a:pPr marL="0" marR="0">
                        <a:lnSpc>
                          <a:spcPct val="115000"/>
                        </a:lnSpc>
                        <a:spcBef>
                          <a:spcPts val="0"/>
                        </a:spcBef>
                        <a:spcAft>
                          <a:spcPts val="0"/>
                        </a:spcAft>
                      </a:pPr>
                      <a:r>
                        <a:rPr lang="en-US" sz="2000">
                          <a:effectLst/>
                        </a:rPr>
                        <a:t>Motivation</a:t>
                      </a:r>
                      <a:endParaRPr lang="en-US" sz="2000">
                        <a:effectLst/>
                        <a:latin typeface="Calibri"/>
                        <a:ea typeface="Calibri"/>
                        <a:cs typeface="Times New Roman"/>
                      </a:endParaRPr>
                    </a:p>
                  </a:txBody>
                  <a:tcPr marL="31071" marR="31071" marT="0" marB="0"/>
                </a:tc>
                <a:tc>
                  <a:txBody>
                    <a:bodyPr/>
                    <a:lstStyle/>
                    <a:p>
                      <a:pPr marL="0" marR="0" algn="just">
                        <a:lnSpc>
                          <a:spcPct val="115000"/>
                        </a:lnSpc>
                        <a:spcBef>
                          <a:spcPts val="0"/>
                        </a:spcBef>
                        <a:spcAft>
                          <a:spcPts val="0"/>
                        </a:spcAft>
                      </a:pPr>
                      <a:r>
                        <a:rPr lang="en-US" sz="2000" dirty="0">
                          <a:effectLst/>
                        </a:rPr>
                        <a:t>This involves a greater use of the factors which are intended to motive the worker rather than to ensure his continuing satisfaction with the job he performs the idea is to reduce employee discontent by changing or improving a job to ensure that he is better motivated.</a:t>
                      </a:r>
                      <a:endParaRPr lang="en-US" sz="2000" dirty="0">
                        <a:effectLst/>
                        <a:latin typeface="Calibri"/>
                        <a:ea typeface="Calibri"/>
                        <a:cs typeface="Times New Roman"/>
                      </a:endParaRPr>
                    </a:p>
                  </a:txBody>
                  <a:tcPr marL="31071" marR="31071" marT="0" marB="0"/>
                </a:tc>
              </a:tr>
            </a:tbl>
          </a:graphicData>
        </a:graphic>
      </p:graphicFrame>
    </p:spTree>
    <p:extLst>
      <p:ext uri="{BB962C8B-B14F-4D97-AF65-F5344CB8AC3E}">
        <p14:creationId xmlns:p14="http://schemas.microsoft.com/office/powerpoint/2010/main" val="36907982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13042243"/>
              </p:ext>
            </p:extLst>
          </p:nvPr>
        </p:nvGraphicFramePr>
        <p:xfrm>
          <a:off x="228600" y="1447800"/>
          <a:ext cx="8610600" cy="4191000"/>
        </p:xfrm>
        <a:graphic>
          <a:graphicData uri="http://schemas.openxmlformats.org/drawingml/2006/table">
            <a:tbl>
              <a:tblPr firstRow="1" firstCol="1" bandRow="1">
                <a:tableStyleId>{2A488322-F2BA-4B5B-9748-0D474271808F}</a:tableStyleId>
              </a:tblPr>
              <a:tblGrid>
                <a:gridCol w="514334"/>
                <a:gridCol w="2083692"/>
                <a:gridCol w="1484586"/>
                <a:gridCol w="4527988"/>
              </a:tblGrid>
              <a:tr h="821818">
                <a:tc>
                  <a:txBody>
                    <a:bodyPr/>
                    <a:lstStyle/>
                    <a:p>
                      <a:pPr marL="0" marR="0" algn="ctr">
                        <a:lnSpc>
                          <a:spcPct val="115000"/>
                        </a:lnSpc>
                        <a:spcBef>
                          <a:spcPts val="0"/>
                        </a:spcBef>
                        <a:spcAft>
                          <a:spcPts val="0"/>
                        </a:spcAft>
                      </a:pPr>
                      <a:r>
                        <a:rPr lang="en-US" sz="2000" dirty="0">
                          <a:effectLst/>
                        </a:rPr>
                        <a:t>No.</a:t>
                      </a:r>
                      <a:endParaRPr lang="en-US" sz="2000" dirty="0">
                        <a:effectLst/>
                        <a:latin typeface="Calibri"/>
                        <a:ea typeface="Calibri"/>
                        <a:cs typeface="Times New Roman"/>
                      </a:endParaRPr>
                    </a:p>
                  </a:txBody>
                  <a:tcPr marL="29033" marR="29033" marT="0" marB="0"/>
                </a:tc>
                <a:tc>
                  <a:txBody>
                    <a:bodyPr/>
                    <a:lstStyle/>
                    <a:p>
                      <a:pPr marL="0" marR="0" algn="ctr">
                        <a:lnSpc>
                          <a:spcPct val="115000"/>
                        </a:lnSpc>
                        <a:spcBef>
                          <a:spcPts val="0"/>
                        </a:spcBef>
                        <a:spcAft>
                          <a:spcPts val="0"/>
                        </a:spcAft>
                      </a:pPr>
                      <a:r>
                        <a:rPr lang="en-US" sz="2000">
                          <a:effectLst/>
                        </a:rPr>
                        <a:t>Name of suggestion</a:t>
                      </a:r>
                      <a:endParaRPr lang="en-US" sz="2000">
                        <a:effectLst/>
                        <a:latin typeface="Calibri"/>
                        <a:ea typeface="Calibri"/>
                        <a:cs typeface="Times New Roman"/>
                      </a:endParaRPr>
                    </a:p>
                  </a:txBody>
                  <a:tcPr marL="29033" marR="29033" marT="0" marB="0"/>
                </a:tc>
                <a:tc>
                  <a:txBody>
                    <a:bodyPr/>
                    <a:lstStyle/>
                    <a:p>
                      <a:pPr marL="0" marR="0" algn="ctr">
                        <a:lnSpc>
                          <a:spcPct val="115000"/>
                        </a:lnSpc>
                        <a:spcBef>
                          <a:spcPts val="0"/>
                        </a:spcBef>
                        <a:spcAft>
                          <a:spcPts val="0"/>
                        </a:spcAft>
                      </a:pPr>
                      <a:r>
                        <a:rPr lang="en-US" sz="2000">
                          <a:effectLst/>
                        </a:rPr>
                        <a:t>Related to…</a:t>
                      </a:r>
                      <a:endParaRPr lang="en-US" sz="2000">
                        <a:effectLst/>
                        <a:latin typeface="Calibri"/>
                        <a:ea typeface="Calibri"/>
                        <a:cs typeface="Times New Roman"/>
                      </a:endParaRPr>
                    </a:p>
                  </a:txBody>
                  <a:tcPr marL="29033" marR="29033" marT="0" marB="0"/>
                </a:tc>
                <a:tc>
                  <a:txBody>
                    <a:bodyPr/>
                    <a:lstStyle/>
                    <a:p>
                      <a:pPr marL="0" marR="0" algn="ctr">
                        <a:lnSpc>
                          <a:spcPct val="115000"/>
                        </a:lnSpc>
                        <a:spcBef>
                          <a:spcPts val="0"/>
                        </a:spcBef>
                        <a:spcAft>
                          <a:spcPts val="0"/>
                        </a:spcAft>
                      </a:pPr>
                      <a:r>
                        <a:rPr lang="en-US" sz="2000" dirty="0">
                          <a:effectLst/>
                        </a:rPr>
                        <a:t>Description</a:t>
                      </a:r>
                      <a:endParaRPr lang="en-US" sz="2000" dirty="0">
                        <a:effectLst/>
                        <a:latin typeface="Calibri"/>
                        <a:ea typeface="Calibri"/>
                        <a:cs typeface="Times New Roman"/>
                      </a:endParaRPr>
                    </a:p>
                  </a:txBody>
                  <a:tcPr marL="29033" marR="29033" marT="0" marB="0"/>
                </a:tc>
              </a:tr>
              <a:tr h="3369182">
                <a:tc>
                  <a:txBody>
                    <a:bodyPr/>
                    <a:lstStyle/>
                    <a:p>
                      <a:pPr marL="0" marR="0" algn="ctr">
                        <a:lnSpc>
                          <a:spcPct val="115000"/>
                        </a:lnSpc>
                        <a:spcBef>
                          <a:spcPts val="0"/>
                        </a:spcBef>
                        <a:spcAft>
                          <a:spcPts val="0"/>
                        </a:spcAft>
                      </a:pPr>
                      <a:r>
                        <a:rPr lang="en-US" sz="2000" dirty="0">
                          <a:effectLst/>
                        </a:rPr>
                        <a:t>8</a:t>
                      </a:r>
                      <a:endParaRPr lang="en-US" sz="2000" dirty="0">
                        <a:effectLst/>
                        <a:latin typeface="Calibri"/>
                        <a:ea typeface="Calibri"/>
                        <a:cs typeface="Times New Roman"/>
                      </a:endParaRPr>
                    </a:p>
                  </a:txBody>
                  <a:tcPr marL="29033" marR="29033" marT="0" marB="0"/>
                </a:tc>
                <a:tc>
                  <a:txBody>
                    <a:bodyPr/>
                    <a:lstStyle/>
                    <a:p>
                      <a:pPr marL="0" marR="0">
                        <a:lnSpc>
                          <a:spcPct val="115000"/>
                        </a:lnSpc>
                        <a:spcBef>
                          <a:spcPts val="0"/>
                        </a:spcBef>
                        <a:spcAft>
                          <a:spcPts val="0"/>
                        </a:spcAft>
                      </a:pPr>
                      <a:r>
                        <a:rPr lang="en-US" sz="2000" dirty="0">
                          <a:effectLst/>
                        </a:rPr>
                        <a:t>Social Activities</a:t>
                      </a:r>
                      <a:endParaRPr lang="en-US" sz="2000" dirty="0">
                        <a:effectLst/>
                        <a:latin typeface="Calibri"/>
                        <a:ea typeface="Calibri"/>
                        <a:cs typeface="Times New Roman"/>
                      </a:endParaRPr>
                    </a:p>
                  </a:txBody>
                  <a:tcPr marL="29033" marR="29033" marT="0" marB="0"/>
                </a:tc>
                <a:tc>
                  <a:txBody>
                    <a:bodyPr/>
                    <a:lstStyle/>
                    <a:p>
                      <a:pPr marL="0" marR="0">
                        <a:lnSpc>
                          <a:spcPct val="115000"/>
                        </a:lnSpc>
                        <a:spcBef>
                          <a:spcPts val="0"/>
                        </a:spcBef>
                        <a:spcAft>
                          <a:spcPts val="0"/>
                        </a:spcAft>
                      </a:pPr>
                      <a:r>
                        <a:rPr lang="en-US" sz="2000">
                          <a:effectLst/>
                        </a:rPr>
                        <a:t>Emotional environment</a:t>
                      </a:r>
                      <a:endParaRPr lang="en-US" sz="2000">
                        <a:effectLst/>
                        <a:latin typeface="Calibri"/>
                        <a:ea typeface="Calibri"/>
                        <a:cs typeface="Times New Roman"/>
                      </a:endParaRPr>
                    </a:p>
                  </a:txBody>
                  <a:tcPr marL="29033" marR="29033" marT="0" marB="0"/>
                </a:tc>
                <a:tc>
                  <a:txBody>
                    <a:bodyPr/>
                    <a:lstStyle/>
                    <a:p>
                      <a:pPr marL="0" marR="0" algn="just">
                        <a:lnSpc>
                          <a:spcPct val="115000"/>
                        </a:lnSpc>
                        <a:spcBef>
                          <a:spcPts val="0"/>
                        </a:spcBef>
                        <a:spcAft>
                          <a:spcPts val="0"/>
                        </a:spcAft>
                      </a:pPr>
                      <a:r>
                        <a:rPr lang="en-US" sz="2000" dirty="0">
                          <a:effectLst/>
                        </a:rPr>
                        <a:t>Management should encourage social group activities by the workers. This will help to develop greater group cohesiveness which can be used by the management for building high morale.</a:t>
                      </a:r>
                      <a:endParaRPr lang="en-US" sz="2000" dirty="0">
                        <a:effectLst/>
                        <a:latin typeface="Calibri"/>
                        <a:ea typeface="Calibri"/>
                        <a:cs typeface="Times New Roman"/>
                      </a:endParaRPr>
                    </a:p>
                  </a:txBody>
                  <a:tcPr marL="29033" marR="29033" marT="0" marB="0"/>
                </a:tc>
              </a:tr>
            </a:tbl>
          </a:graphicData>
        </a:graphic>
      </p:graphicFrame>
      <p:sp>
        <p:nvSpPr>
          <p:cNvPr id="5" name="Title 1"/>
          <p:cNvSpPr>
            <a:spLocks noGrp="1"/>
          </p:cNvSpPr>
          <p:nvPr>
            <p:ph type="title"/>
          </p:nvPr>
        </p:nvSpPr>
        <p:spPr>
          <a:xfrm>
            <a:off x="-76200" y="152400"/>
            <a:ext cx="8991600" cy="792162"/>
          </a:xfrm>
        </p:spPr>
        <p:style>
          <a:lnRef idx="2">
            <a:schemeClr val="accent4"/>
          </a:lnRef>
          <a:fillRef idx="1">
            <a:schemeClr val="lt1"/>
          </a:fillRef>
          <a:effectRef idx="0">
            <a:schemeClr val="accent4"/>
          </a:effectRef>
          <a:fontRef idx="minor">
            <a:schemeClr val="dk1"/>
          </a:fontRef>
        </p:style>
        <p:txBody>
          <a:bodyPr/>
          <a:lstStyle/>
          <a:p>
            <a:pPr lvl="0"/>
            <a:r>
              <a:rPr lang="en-US" sz="3800" dirty="0"/>
              <a:t>Recommendation to build high morale</a:t>
            </a:r>
            <a:endParaRPr lang="en-US" sz="3800" dirty="0"/>
          </a:p>
        </p:txBody>
      </p:sp>
      <p:pic>
        <p:nvPicPr>
          <p:cNvPr id="6"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6200" y="5648945"/>
            <a:ext cx="1611954" cy="120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84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WordArt 2"/>
          <p:cNvSpPr>
            <a:spLocks noChangeArrowheads="1" noChangeShapeType="1" noTextEdit="1"/>
          </p:cNvSpPr>
          <p:nvPr/>
        </p:nvSpPr>
        <p:spPr bwMode="gray">
          <a:xfrm>
            <a:off x="1676400" y="4572000"/>
            <a:ext cx="7315200" cy="1371600"/>
          </a:xfrm>
          <a:prstGeom prst="rect">
            <a:avLst/>
          </a:prstGeom>
          <a:scene3d>
            <a:camera prst="perspectiveContrastingRightFacing"/>
            <a:lightRig rig="threePt" dir="t"/>
          </a:scene3d>
        </p:spPr>
        <p:style>
          <a:lnRef idx="0">
            <a:scrgbClr r="0" g="0" b="0"/>
          </a:lnRef>
          <a:fillRef idx="1002">
            <a:schemeClr val="dk2"/>
          </a:fillRef>
          <a:effectRef idx="0">
            <a:scrgbClr r="0" g="0" b="0"/>
          </a:effectRef>
          <a:fontRef idx="major"/>
        </p:style>
        <p:txBody>
          <a:bodyPr wrap="none" fromWordArt="1">
            <a:prstTxWarp prst="textPlain">
              <a:avLst>
                <a:gd name="adj" fmla="val 50000"/>
              </a:avLst>
            </a:prstTxWarp>
          </a:bodyPr>
          <a:lstStyle/>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Black" pitchFamily="34" charset="0"/>
                <a:ea typeface="Verdana"/>
                <a:cs typeface="Verdana"/>
              </a:rPr>
              <a:t>Thanks </a:t>
            </a:r>
          </a:p>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Black" pitchFamily="34" charset="0"/>
                <a:ea typeface="Verdana"/>
                <a:cs typeface="Verdana"/>
              </a:rPr>
              <a:t>for your listening!</a:t>
            </a:r>
            <a:endParaRPr lang="en-US" sz="3600" kern="1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Black" pitchFamily="34" charset="0"/>
              <a:ea typeface="Verdana"/>
              <a:cs typeface="Verdana"/>
            </a:endParaRPr>
          </a:p>
        </p:txBody>
      </p:sp>
      <p:pic>
        <p:nvPicPr>
          <p:cNvPr id="8"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6927"/>
            <a:ext cx="3657600" cy="27221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4)">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7"/>
          <p:cNvSpPr txBox="1">
            <a:spLocks noChangeArrowheads="1"/>
          </p:cNvSpPr>
          <p:nvPr/>
        </p:nvSpPr>
        <p:spPr bwMode="auto">
          <a:xfrm>
            <a:off x="1219200" y="228600"/>
            <a:ext cx="739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5400" b="1" dirty="0" smtClean="0">
                <a:solidFill>
                  <a:srgbClr val="C00000"/>
                </a:solidFill>
                <a:latin typeface="Arial" pitchFamily="34" charset="0"/>
                <a:cs typeface="Arial" pitchFamily="34" charset="0"/>
              </a:rPr>
              <a:t>Contents</a:t>
            </a:r>
            <a:endParaRPr lang="en-US" sz="5400" b="1" dirty="0">
              <a:solidFill>
                <a:srgbClr val="C00000"/>
              </a:solidFill>
              <a:latin typeface="Arial" pitchFamily="34" charset="0"/>
              <a:cs typeface="Arial" pitchFamily="34" charset="0"/>
            </a:endParaRPr>
          </a:p>
        </p:txBody>
      </p:sp>
      <p:sp>
        <p:nvSpPr>
          <p:cNvPr id="87" name="Striped Right Arrow 86"/>
          <p:cNvSpPr/>
          <p:nvPr/>
        </p:nvSpPr>
        <p:spPr bwMode="auto">
          <a:xfrm rot="10800000">
            <a:off x="5562600" y="1944914"/>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88"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9" descr="arrow_metal01"/>
          <p:cNvPicPr>
            <a:picLocks noChangeAspect="1" noChangeArrowheads="1"/>
          </p:cNvPicPr>
          <p:nvPr/>
        </p:nvPicPr>
        <p:blipFill>
          <a:blip r:embed="rId3">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91" name="Line 4"/>
          <p:cNvSpPr>
            <a:spLocks noChangeShapeType="1"/>
          </p:cNvSpPr>
          <p:nvPr/>
        </p:nvSpPr>
        <p:spPr bwMode="black">
          <a:xfrm>
            <a:off x="2971800" y="2590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3" name="Rectangle 8"/>
          <p:cNvSpPr>
            <a:spLocks noChangeArrowheads="1"/>
          </p:cNvSpPr>
          <p:nvPr/>
        </p:nvSpPr>
        <p:spPr bwMode="black">
          <a:xfrm>
            <a:off x="3657600" y="2133600"/>
            <a:ext cx="3552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sz="2400" b="1" dirty="0"/>
              <a:t>Introduction</a:t>
            </a:r>
            <a:endParaRPr lang="en-US" sz="2400" dirty="0"/>
          </a:p>
        </p:txBody>
      </p:sp>
      <p:sp>
        <p:nvSpPr>
          <p:cNvPr id="94"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5" name="Rectangle 10"/>
          <p:cNvSpPr>
            <a:spLocks noChangeArrowheads="1"/>
          </p:cNvSpPr>
          <p:nvPr/>
        </p:nvSpPr>
        <p:spPr bwMode="black">
          <a:xfrm>
            <a:off x="4105835" y="2967335"/>
            <a:ext cx="434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t>Variable Data Definitions</a:t>
            </a:r>
            <a:endParaRPr lang="en-US" sz="2400" dirty="0"/>
          </a:p>
        </p:txBody>
      </p:sp>
      <p:sp>
        <p:nvSpPr>
          <p:cNvPr id="96" name="Line 11"/>
          <p:cNvSpPr>
            <a:spLocks noChangeShapeType="1"/>
          </p:cNvSpPr>
          <p:nvPr/>
        </p:nvSpPr>
        <p:spPr bwMode="black">
          <a:xfrm>
            <a:off x="3429000" y="42560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7" name="Rectangle 12"/>
          <p:cNvSpPr>
            <a:spLocks noChangeArrowheads="1"/>
          </p:cNvSpPr>
          <p:nvPr/>
        </p:nvSpPr>
        <p:spPr bwMode="black">
          <a:xfrm>
            <a:off x="3976190" y="3812818"/>
            <a:ext cx="51678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t>Methodology to measure morale</a:t>
            </a:r>
            <a:endParaRPr lang="en-US" sz="2400" dirty="0"/>
          </a:p>
        </p:txBody>
      </p:sp>
      <p:sp>
        <p:nvSpPr>
          <p:cNvPr id="98" name="Line 13"/>
          <p:cNvSpPr>
            <a:spLocks noChangeShapeType="1"/>
          </p:cNvSpPr>
          <p:nvPr/>
        </p:nvSpPr>
        <p:spPr bwMode="black">
          <a:xfrm>
            <a:off x="2971800" y="5256212"/>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9" name="Rectangle 14"/>
          <p:cNvSpPr>
            <a:spLocks noChangeArrowheads="1"/>
          </p:cNvSpPr>
          <p:nvPr/>
        </p:nvSpPr>
        <p:spPr bwMode="black">
          <a:xfrm>
            <a:off x="3624262" y="4426803"/>
            <a:ext cx="44529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t>Recommendation to build high morale</a:t>
            </a:r>
            <a:endParaRPr lang="en-US" sz="2400" dirty="0"/>
          </a:p>
        </p:txBody>
      </p:sp>
      <p:grpSp>
        <p:nvGrpSpPr>
          <p:cNvPr id="100" name="Group 94"/>
          <p:cNvGrpSpPr>
            <a:grpSpLocks/>
          </p:cNvGrpSpPr>
          <p:nvPr/>
        </p:nvGrpSpPr>
        <p:grpSpPr bwMode="auto">
          <a:xfrm>
            <a:off x="2813050" y="2198688"/>
            <a:ext cx="393700" cy="393700"/>
            <a:chOff x="2543" y="1006"/>
            <a:chExt cx="416" cy="416"/>
          </a:xfrm>
        </p:grpSpPr>
        <p:sp>
          <p:nvSpPr>
            <p:cNvPr id="10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02" name="Group 53"/>
            <p:cNvGrpSpPr>
              <a:grpSpLocks/>
            </p:cNvGrpSpPr>
            <p:nvPr/>
          </p:nvGrpSpPr>
          <p:grpSpPr bwMode="auto">
            <a:xfrm rot="-2288454">
              <a:off x="2578" y="1034"/>
              <a:ext cx="348" cy="356"/>
              <a:chOff x="887" y="2040"/>
              <a:chExt cx="433" cy="422"/>
            </a:xfrm>
          </p:grpSpPr>
          <p:pic>
            <p:nvPicPr>
              <p:cNvPr id="104" name="Picture 5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10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06" name="Picture 5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103" name="Picture 5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7" name="Group 93"/>
          <p:cNvGrpSpPr>
            <a:grpSpLocks/>
          </p:cNvGrpSpPr>
          <p:nvPr/>
        </p:nvGrpSpPr>
        <p:grpSpPr bwMode="auto">
          <a:xfrm>
            <a:off x="3325813" y="3049588"/>
            <a:ext cx="393700" cy="393700"/>
            <a:chOff x="3071" y="1006"/>
            <a:chExt cx="416" cy="416"/>
          </a:xfrm>
        </p:grpSpPr>
        <p:sp>
          <p:nvSpPr>
            <p:cNvPr id="108"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09" name="Group 63"/>
            <p:cNvGrpSpPr>
              <a:grpSpLocks/>
            </p:cNvGrpSpPr>
            <p:nvPr/>
          </p:nvGrpSpPr>
          <p:grpSpPr bwMode="auto">
            <a:xfrm rot="-2288454">
              <a:off x="3106" y="1034"/>
              <a:ext cx="348" cy="356"/>
              <a:chOff x="887" y="2040"/>
              <a:chExt cx="433" cy="422"/>
            </a:xfrm>
          </p:grpSpPr>
          <p:pic>
            <p:nvPicPr>
              <p:cNvPr id="111" name="Picture 6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112"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13" name="Picture 6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110" name="Picture 86"/>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4" name="Group 92"/>
          <p:cNvGrpSpPr>
            <a:grpSpLocks/>
          </p:cNvGrpSpPr>
          <p:nvPr/>
        </p:nvGrpSpPr>
        <p:grpSpPr bwMode="auto">
          <a:xfrm>
            <a:off x="3265488" y="3873500"/>
            <a:ext cx="393700" cy="393700"/>
            <a:chOff x="3647" y="1006"/>
            <a:chExt cx="416" cy="416"/>
          </a:xfrm>
        </p:grpSpPr>
        <p:sp>
          <p:nvSpPr>
            <p:cNvPr id="115"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16" name="Group 68"/>
            <p:cNvGrpSpPr>
              <a:grpSpLocks/>
            </p:cNvGrpSpPr>
            <p:nvPr/>
          </p:nvGrpSpPr>
          <p:grpSpPr bwMode="auto">
            <a:xfrm rot="-2288454">
              <a:off x="3682" y="1034"/>
              <a:ext cx="348" cy="356"/>
              <a:chOff x="887" y="2040"/>
              <a:chExt cx="433" cy="422"/>
            </a:xfrm>
          </p:grpSpPr>
          <p:pic>
            <p:nvPicPr>
              <p:cNvPr id="118" name="Picture 69"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119"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20" name="Picture 71"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117" name="Picture 8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21" name="Group 91"/>
          <p:cNvGrpSpPr>
            <a:grpSpLocks/>
          </p:cNvGrpSpPr>
          <p:nvPr/>
        </p:nvGrpSpPr>
        <p:grpSpPr bwMode="auto">
          <a:xfrm>
            <a:off x="2819400" y="4864100"/>
            <a:ext cx="393700" cy="393700"/>
            <a:chOff x="4213" y="1006"/>
            <a:chExt cx="416" cy="416"/>
          </a:xfrm>
        </p:grpSpPr>
        <p:sp>
          <p:nvSpPr>
            <p:cNvPr id="12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23" name="Group 73"/>
            <p:cNvGrpSpPr>
              <a:grpSpLocks/>
            </p:cNvGrpSpPr>
            <p:nvPr/>
          </p:nvGrpSpPr>
          <p:grpSpPr bwMode="auto">
            <a:xfrm rot="-2288454">
              <a:off x="4248" y="1034"/>
              <a:ext cx="348" cy="356"/>
              <a:chOff x="887" y="2040"/>
              <a:chExt cx="433" cy="422"/>
            </a:xfrm>
          </p:grpSpPr>
          <p:pic>
            <p:nvPicPr>
              <p:cNvPr id="125" name="Picture 7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126"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27" name="Picture 7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124" name="Picture 88"/>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29" name="Picture 5" descr="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arn(inVertical)">
                                      <p:cBhvr>
                                        <p:cTn id="7" dur="10"/>
                                        <p:tgtEl>
                                          <p:spTgt spid="88"/>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barn(inVertical)">
                                      <p:cBhvr>
                                        <p:cTn id="11" dur="500"/>
                                        <p:tgtEl>
                                          <p:spTgt spid="90"/>
                                        </p:tgtEl>
                                      </p:cBhvr>
                                    </p:animEffect>
                                  </p:childTnLst>
                                </p:cTn>
                              </p:par>
                              <p:par>
                                <p:cTn id="12" presetID="16" presetClass="entr" presetSubtype="21" fill="hold" nodeType="withEffect">
                                  <p:stCondLst>
                                    <p:cond delay="0"/>
                                  </p:stCondLst>
                                  <p:childTnLst>
                                    <p:set>
                                      <p:cBhvr>
                                        <p:cTn id="13" dur="1" fill="hold">
                                          <p:stCondLst>
                                            <p:cond delay="0"/>
                                          </p:stCondLst>
                                        </p:cTn>
                                        <p:tgtEl>
                                          <p:spTgt spid="100"/>
                                        </p:tgtEl>
                                        <p:attrNameLst>
                                          <p:attrName>style.visibility</p:attrName>
                                        </p:attrNameLst>
                                      </p:cBhvr>
                                      <p:to>
                                        <p:strVal val="visible"/>
                                      </p:to>
                                    </p:set>
                                    <p:animEffect transition="in" filter="barn(inVertical)">
                                      <p:cBhvr>
                                        <p:cTn id="14" dur="500"/>
                                        <p:tgtEl>
                                          <p:spTgt spid="100"/>
                                        </p:tgtEl>
                                      </p:cBhvr>
                                    </p:animEffect>
                                  </p:childTnLst>
                                </p:cTn>
                              </p:par>
                              <p:par>
                                <p:cTn id="15" presetID="16" presetClass="entr" presetSubtype="21"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barn(inVertical)">
                                      <p:cBhvr>
                                        <p:cTn id="17" dur="500"/>
                                        <p:tgtEl>
                                          <p:spTgt spid="107"/>
                                        </p:tgtEl>
                                      </p:cBhvr>
                                    </p:animEffect>
                                  </p:childTnLst>
                                </p:cTn>
                              </p:par>
                              <p:par>
                                <p:cTn id="18" presetID="16" presetClass="entr" presetSubtype="21" fill="hold" nodeType="withEffect">
                                  <p:stCondLst>
                                    <p:cond delay="0"/>
                                  </p:stCondLst>
                                  <p:childTnLst>
                                    <p:set>
                                      <p:cBhvr>
                                        <p:cTn id="19" dur="1" fill="hold">
                                          <p:stCondLst>
                                            <p:cond delay="0"/>
                                          </p:stCondLst>
                                        </p:cTn>
                                        <p:tgtEl>
                                          <p:spTgt spid="114"/>
                                        </p:tgtEl>
                                        <p:attrNameLst>
                                          <p:attrName>style.visibility</p:attrName>
                                        </p:attrNameLst>
                                      </p:cBhvr>
                                      <p:to>
                                        <p:strVal val="visible"/>
                                      </p:to>
                                    </p:set>
                                    <p:animEffect transition="in" filter="barn(inVertical)">
                                      <p:cBhvr>
                                        <p:cTn id="20" dur="500"/>
                                        <p:tgtEl>
                                          <p:spTgt spid="114"/>
                                        </p:tgtEl>
                                      </p:cBhvr>
                                    </p:animEffect>
                                  </p:childTnLst>
                                </p:cTn>
                              </p:par>
                              <p:par>
                                <p:cTn id="21" presetID="16" presetClass="entr" presetSubtype="21" fill="hold" nodeType="with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barn(inVertical)">
                                      <p:cBhvr>
                                        <p:cTn id="23" dur="500"/>
                                        <p:tgtEl>
                                          <p:spTgt spid="12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91"/>
                                        </p:tgtEl>
                                        <p:attrNameLst>
                                          <p:attrName>style.visibility</p:attrName>
                                        </p:attrNameLst>
                                      </p:cBhvr>
                                      <p:to>
                                        <p:strVal val="visible"/>
                                      </p:to>
                                    </p:set>
                                    <p:anim calcmode="lin" valueType="num">
                                      <p:cBhvr additive="base">
                                        <p:cTn id="26" dur="500" fill="hold"/>
                                        <p:tgtEl>
                                          <p:spTgt spid="91"/>
                                        </p:tgtEl>
                                        <p:attrNameLst>
                                          <p:attrName>ppt_x</p:attrName>
                                        </p:attrNameLst>
                                      </p:cBhvr>
                                      <p:tavLst>
                                        <p:tav tm="0">
                                          <p:val>
                                            <p:strVal val="#ppt_x"/>
                                          </p:val>
                                        </p:tav>
                                        <p:tav tm="100000">
                                          <p:val>
                                            <p:strVal val="#ppt_x"/>
                                          </p:val>
                                        </p:tav>
                                      </p:tavLst>
                                    </p:anim>
                                    <p:anim calcmode="lin" valueType="num">
                                      <p:cBhvr additive="base">
                                        <p:cTn id="27" dur="500" fill="hold"/>
                                        <p:tgtEl>
                                          <p:spTgt spid="9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94"/>
                                        </p:tgtEl>
                                        <p:attrNameLst>
                                          <p:attrName>style.visibility</p:attrName>
                                        </p:attrNameLst>
                                      </p:cBhvr>
                                      <p:to>
                                        <p:strVal val="visible"/>
                                      </p:to>
                                    </p:set>
                                    <p:anim calcmode="lin" valueType="num">
                                      <p:cBhvr additive="base">
                                        <p:cTn id="30" dur="500" fill="hold"/>
                                        <p:tgtEl>
                                          <p:spTgt spid="94"/>
                                        </p:tgtEl>
                                        <p:attrNameLst>
                                          <p:attrName>ppt_x</p:attrName>
                                        </p:attrNameLst>
                                      </p:cBhvr>
                                      <p:tavLst>
                                        <p:tav tm="0">
                                          <p:val>
                                            <p:strVal val="#ppt_x"/>
                                          </p:val>
                                        </p:tav>
                                        <p:tav tm="100000">
                                          <p:val>
                                            <p:strVal val="#ppt_x"/>
                                          </p:val>
                                        </p:tav>
                                      </p:tavLst>
                                    </p:anim>
                                    <p:anim calcmode="lin" valueType="num">
                                      <p:cBhvr additive="base">
                                        <p:cTn id="31" dur="500" fill="hold"/>
                                        <p:tgtEl>
                                          <p:spTgt spid="9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6"/>
                                        </p:tgtEl>
                                        <p:attrNameLst>
                                          <p:attrName>style.visibility</p:attrName>
                                        </p:attrNameLst>
                                      </p:cBhvr>
                                      <p:to>
                                        <p:strVal val="visible"/>
                                      </p:to>
                                    </p:set>
                                    <p:anim calcmode="lin" valueType="num">
                                      <p:cBhvr additive="base">
                                        <p:cTn id="34" dur="500" fill="hold"/>
                                        <p:tgtEl>
                                          <p:spTgt spid="96"/>
                                        </p:tgtEl>
                                        <p:attrNameLst>
                                          <p:attrName>ppt_x</p:attrName>
                                        </p:attrNameLst>
                                      </p:cBhvr>
                                      <p:tavLst>
                                        <p:tav tm="0">
                                          <p:val>
                                            <p:strVal val="#ppt_x"/>
                                          </p:val>
                                        </p:tav>
                                        <p:tav tm="100000">
                                          <p:val>
                                            <p:strVal val="#ppt_x"/>
                                          </p:val>
                                        </p:tav>
                                      </p:tavLst>
                                    </p:anim>
                                    <p:anim calcmode="lin" valueType="num">
                                      <p:cBhvr additive="base">
                                        <p:cTn id="35" dur="500" fill="hold"/>
                                        <p:tgtEl>
                                          <p:spTgt spid="9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98"/>
                                        </p:tgtEl>
                                        <p:attrNameLst>
                                          <p:attrName>style.visibility</p:attrName>
                                        </p:attrNameLst>
                                      </p:cBhvr>
                                      <p:to>
                                        <p:strVal val="visible"/>
                                      </p:to>
                                    </p:set>
                                    <p:anim calcmode="lin" valueType="num">
                                      <p:cBhvr additive="base">
                                        <p:cTn id="38" dur="500" fill="hold"/>
                                        <p:tgtEl>
                                          <p:spTgt spid="98"/>
                                        </p:tgtEl>
                                        <p:attrNameLst>
                                          <p:attrName>ppt_x</p:attrName>
                                        </p:attrNameLst>
                                      </p:cBhvr>
                                      <p:tavLst>
                                        <p:tav tm="0">
                                          <p:val>
                                            <p:strVal val="#ppt_x"/>
                                          </p:val>
                                        </p:tav>
                                        <p:tav tm="100000">
                                          <p:val>
                                            <p:strVal val="#ppt_x"/>
                                          </p:val>
                                        </p:tav>
                                      </p:tavLst>
                                    </p:anim>
                                    <p:anim calcmode="lin" valueType="num">
                                      <p:cBhvr additive="base">
                                        <p:cTn id="39" dur="500" fill="hold"/>
                                        <p:tgtEl>
                                          <p:spTgt spid="98"/>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93"/>
                                        </p:tgtEl>
                                        <p:attrNameLst>
                                          <p:attrName>style.visibility</p:attrName>
                                        </p:attrNameLst>
                                      </p:cBhvr>
                                      <p:to>
                                        <p:strVal val="visible"/>
                                      </p:to>
                                    </p:set>
                                    <p:anim calcmode="lin" valueType="num">
                                      <p:cBhvr>
                                        <p:cTn id="42" dur="500" fill="hold"/>
                                        <p:tgtEl>
                                          <p:spTgt spid="93"/>
                                        </p:tgtEl>
                                        <p:attrNameLst>
                                          <p:attrName>ppt_w</p:attrName>
                                        </p:attrNameLst>
                                      </p:cBhvr>
                                      <p:tavLst>
                                        <p:tav tm="0">
                                          <p:val>
                                            <p:fltVal val="0"/>
                                          </p:val>
                                        </p:tav>
                                        <p:tav tm="100000">
                                          <p:val>
                                            <p:strVal val="#ppt_w"/>
                                          </p:val>
                                        </p:tav>
                                      </p:tavLst>
                                    </p:anim>
                                    <p:anim calcmode="lin" valueType="num">
                                      <p:cBhvr>
                                        <p:cTn id="43" dur="500" fill="hold"/>
                                        <p:tgtEl>
                                          <p:spTgt spid="93"/>
                                        </p:tgtEl>
                                        <p:attrNameLst>
                                          <p:attrName>ppt_h</p:attrName>
                                        </p:attrNameLst>
                                      </p:cBhvr>
                                      <p:tavLst>
                                        <p:tav tm="0">
                                          <p:val>
                                            <p:fltVal val="0"/>
                                          </p:val>
                                        </p:tav>
                                        <p:tav tm="100000">
                                          <p:val>
                                            <p:strVal val="#ppt_h"/>
                                          </p:val>
                                        </p:tav>
                                      </p:tavLst>
                                    </p:anim>
                                    <p:animEffect transition="in" filter="fade">
                                      <p:cBhvr>
                                        <p:cTn id="44" dur="500"/>
                                        <p:tgtEl>
                                          <p:spTgt spid="9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95"/>
                                        </p:tgtEl>
                                        <p:attrNameLst>
                                          <p:attrName>style.visibility</p:attrName>
                                        </p:attrNameLst>
                                      </p:cBhvr>
                                      <p:to>
                                        <p:strVal val="visible"/>
                                      </p:to>
                                    </p:set>
                                    <p:anim calcmode="lin" valueType="num">
                                      <p:cBhvr>
                                        <p:cTn id="47" dur="500" fill="hold"/>
                                        <p:tgtEl>
                                          <p:spTgt spid="95"/>
                                        </p:tgtEl>
                                        <p:attrNameLst>
                                          <p:attrName>ppt_w</p:attrName>
                                        </p:attrNameLst>
                                      </p:cBhvr>
                                      <p:tavLst>
                                        <p:tav tm="0">
                                          <p:val>
                                            <p:fltVal val="0"/>
                                          </p:val>
                                        </p:tav>
                                        <p:tav tm="100000">
                                          <p:val>
                                            <p:strVal val="#ppt_w"/>
                                          </p:val>
                                        </p:tav>
                                      </p:tavLst>
                                    </p:anim>
                                    <p:anim calcmode="lin" valueType="num">
                                      <p:cBhvr>
                                        <p:cTn id="48" dur="500" fill="hold"/>
                                        <p:tgtEl>
                                          <p:spTgt spid="95"/>
                                        </p:tgtEl>
                                        <p:attrNameLst>
                                          <p:attrName>ppt_h</p:attrName>
                                        </p:attrNameLst>
                                      </p:cBhvr>
                                      <p:tavLst>
                                        <p:tav tm="0">
                                          <p:val>
                                            <p:fltVal val="0"/>
                                          </p:val>
                                        </p:tav>
                                        <p:tav tm="100000">
                                          <p:val>
                                            <p:strVal val="#ppt_h"/>
                                          </p:val>
                                        </p:tav>
                                      </p:tavLst>
                                    </p:anim>
                                    <p:animEffect transition="in" filter="fade">
                                      <p:cBhvr>
                                        <p:cTn id="49" dur="500"/>
                                        <p:tgtEl>
                                          <p:spTgt spid="9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97"/>
                                        </p:tgtEl>
                                        <p:attrNameLst>
                                          <p:attrName>style.visibility</p:attrName>
                                        </p:attrNameLst>
                                      </p:cBhvr>
                                      <p:to>
                                        <p:strVal val="visible"/>
                                      </p:to>
                                    </p:set>
                                    <p:anim calcmode="lin" valueType="num">
                                      <p:cBhvr>
                                        <p:cTn id="52" dur="500" fill="hold"/>
                                        <p:tgtEl>
                                          <p:spTgt spid="97"/>
                                        </p:tgtEl>
                                        <p:attrNameLst>
                                          <p:attrName>ppt_w</p:attrName>
                                        </p:attrNameLst>
                                      </p:cBhvr>
                                      <p:tavLst>
                                        <p:tav tm="0">
                                          <p:val>
                                            <p:fltVal val="0"/>
                                          </p:val>
                                        </p:tav>
                                        <p:tav tm="100000">
                                          <p:val>
                                            <p:strVal val="#ppt_w"/>
                                          </p:val>
                                        </p:tav>
                                      </p:tavLst>
                                    </p:anim>
                                    <p:anim calcmode="lin" valueType="num">
                                      <p:cBhvr>
                                        <p:cTn id="53" dur="500" fill="hold"/>
                                        <p:tgtEl>
                                          <p:spTgt spid="97"/>
                                        </p:tgtEl>
                                        <p:attrNameLst>
                                          <p:attrName>ppt_h</p:attrName>
                                        </p:attrNameLst>
                                      </p:cBhvr>
                                      <p:tavLst>
                                        <p:tav tm="0">
                                          <p:val>
                                            <p:fltVal val="0"/>
                                          </p:val>
                                        </p:tav>
                                        <p:tav tm="100000">
                                          <p:val>
                                            <p:strVal val="#ppt_h"/>
                                          </p:val>
                                        </p:tav>
                                      </p:tavLst>
                                    </p:anim>
                                    <p:animEffect transition="in" filter="fade">
                                      <p:cBhvr>
                                        <p:cTn id="54" dur="500"/>
                                        <p:tgtEl>
                                          <p:spTgt spid="9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99"/>
                                        </p:tgtEl>
                                        <p:attrNameLst>
                                          <p:attrName>style.visibility</p:attrName>
                                        </p:attrNameLst>
                                      </p:cBhvr>
                                      <p:to>
                                        <p:strVal val="visible"/>
                                      </p:to>
                                    </p:set>
                                    <p:anim calcmode="lin" valueType="num">
                                      <p:cBhvr>
                                        <p:cTn id="57" dur="500" fill="hold"/>
                                        <p:tgtEl>
                                          <p:spTgt spid="99"/>
                                        </p:tgtEl>
                                        <p:attrNameLst>
                                          <p:attrName>ppt_w</p:attrName>
                                        </p:attrNameLst>
                                      </p:cBhvr>
                                      <p:tavLst>
                                        <p:tav tm="0">
                                          <p:val>
                                            <p:fltVal val="0"/>
                                          </p:val>
                                        </p:tav>
                                        <p:tav tm="100000">
                                          <p:val>
                                            <p:strVal val="#ppt_w"/>
                                          </p:val>
                                        </p:tav>
                                      </p:tavLst>
                                    </p:anim>
                                    <p:anim calcmode="lin" valueType="num">
                                      <p:cBhvr>
                                        <p:cTn id="58" dur="500" fill="hold"/>
                                        <p:tgtEl>
                                          <p:spTgt spid="99"/>
                                        </p:tgtEl>
                                        <p:attrNameLst>
                                          <p:attrName>ppt_h</p:attrName>
                                        </p:attrNameLst>
                                      </p:cBhvr>
                                      <p:tavLst>
                                        <p:tav tm="0">
                                          <p:val>
                                            <p:fltVal val="0"/>
                                          </p:val>
                                        </p:tav>
                                        <p:tav tm="100000">
                                          <p:val>
                                            <p:strVal val="#ppt_h"/>
                                          </p:val>
                                        </p:tav>
                                      </p:tavLst>
                                    </p:anim>
                                    <p:animEffect transition="in" filter="fade">
                                      <p:cBhvr>
                                        <p:cTn id="59" dur="500"/>
                                        <p:tgtEl>
                                          <p:spTgt spid="99"/>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87"/>
                                        </p:tgtEl>
                                        <p:attrNameLst>
                                          <p:attrName>style.visibility</p:attrName>
                                        </p:attrNameLst>
                                      </p:cBhvr>
                                      <p:to>
                                        <p:strVal val="visible"/>
                                      </p:to>
                                    </p:set>
                                    <p:animEffect transition="in" filter="randombar(horizontal)">
                                      <p:cBhvr>
                                        <p:cTn id="64"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91" grpId="0" animBg="1"/>
      <p:bldP spid="93" grpId="0"/>
      <p:bldP spid="94" grpId="0" animBg="1"/>
      <p:bldP spid="95" grpId="0"/>
      <p:bldP spid="96" grpId="0" animBg="1"/>
      <p:bldP spid="97" grpId="0"/>
      <p:bldP spid="98" grpId="0" animBg="1"/>
      <p:bldP spid="9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Introduction</a:t>
            </a:r>
            <a:endParaRPr lang="en-US" dirty="0"/>
          </a:p>
        </p:txBody>
      </p:sp>
      <p:sp>
        <p:nvSpPr>
          <p:cNvPr id="3" name="Content Placeholder 2"/>
          <p:cNvSpPr>
            <a:spLocks noGrp="1"/>
          </p:cNvSpPr>
          <p:nvPr>
            <p:ph idx="1"/>
          </p:nvPr>
        </p:nvSpPr>
        <p:spPr/>
        <p:txBody>
          <a:bodyPr/>
          <a:lstStyle/>
          <a:p>
            <a:r>
              <a:rPr lang="en-US" sz="2800" dirty="0"/>
              <a:t>The main focus of the document is to measure the level of employee morale at ABC System. This project emphasizes the importance of morale among the work force in achieving gains in human performance and productivity.</a:t>
            </a:r>
          </a:p>
          <a:p>
            <a:r>
              <a:rPr lang="en-US" sz="2800" dirty="0"/>
              <a:t>Primary data collection was done through structured questionnaire. Conclusions were drawn based on the analysis of data collected from the employees in various grades. Statistical tools applied are simple percentage.</a:t>
            </a:r>
          </a:p>
          <a:p>
            <a:pPr algn="just"/>
            <a:endParaRPr lang="fr-FR" sz="2600" dirty="0" smtClean="0">
              <a:latin typeface="Arial" pitchFamily="34" charset="0"/>
              <a:cs typeface="Arial" pitchFamily="34" charset="0"/>
            </a:endParaRPr>
          </a:p>
          <a:p>
            <a:endParaRPr lang="en-US" sz="2600"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90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Introduction</a:t>
            </a:r>
          </a:p>
        </p:txBody>
      </p:sp>
      <p:sp>
        <p:nvSpPr>
          <p:cNvPr id="3" name="Content Placeholder 2"/>
          <p:cNvSpPr>
            <a:spLocks noGrp="1"/>
          </p:cNvSpPr>
          <p:nvPr>
            <p:ph idx="1"/>
          </p:nvPr>
        </p:nvSpPr>
        <p:spPr/>
        <p:txBody>
          <a:bodyPr/>
          <a:lstStyle/>
          <a:p>
            <a:r>
              <a:rPr lang="en-US" sz="2800" dirty="0"/>
              <a:t>Recommendations were provided for enhancing the quality of the processes and personnel policies of the organization. The steps for improving morale in the organization are identified. The level of individual and group morale is identified in the organization. </a:t>
            </a:r>
            <a:endParaRPr lang="en-US" sz="2600"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05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project provides detailed information about morale, where does it reside and what does it do.</a:t>
            </a:r>
          </a:p>
          <a:p>
            <a:r>
              <a:rPr lang="en-US" dirty="0" smtClean="0"/>
              <a:t>ABC </a:t>
            </a:r>
            <a:r>
              <a:rPr lang="en-US" dirty="0"/>
              <a:t>can:</a:t>
            </a:r>
          </a:p>
          <a:p>
            <a:pPr lvl="1"/>
            <a:r>
              <a:rPr lang="en-US" dirty="0"/>
              <a:t>Keep valued, skilled employees on the project and in the company</a:t>
            </a:r>
          </a:p>
          <a:p>
            <a:pPr lvl="1"/>
            <a:r>
              <a:rPr lang="en-US" dirty="0"/>
              <a:t>Maintain or improve productivity</a:t>
            </a:r>
          </a:p>
          <a:p>
            <a:pPr lvl="1"/>
            <a:r>
              <a:rPr lang="en-US" dirty="0"/>
              <a:t>Reduce turnover and the cost of retraining</a:t>
            </a:r>
          </a:p>
          <a:p>
            <a:pPr lvl="1"/>
            <a:r>
              <a:rPr lang="en-US" dirty="0"/>
              <a:t>Cultivate good communication &amp; rapport</a:t>
            </a:r>
          </a:p>
          <a:p>
            <a:pPr lvl="1"/>
            <a:r>
              <a:rPr lang="en-US" dirty="0"/>
              <a:t>Create ‘good’ work environment</a:t>
            </a:r>
          </a:p>
          <a:p>
            <a:endParaRPr lang="en-US" dirty="0"/>
          </a:p>
        </p:txBody>
      </p:sp>
      <p:sp>
        <p:nvSpPr>
          <p:cNvPr id="4" name="Title 1"/>
          <p:cNvSpPr txBox="1">
            <a:spLocks/>
          </p:cNvSpPr>
          <p:nvPr/>
        </p:nvSpPr>
        <p:spPr bwMode="gray">
          <a:xfrm>
            <a:off x="381000" y="152400"/>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b="1">
                <a:solidFill>
                  <a:schemeClr val="tx1"/>
                </a:solidFill>
                <a:latin typeface="+mj-lt"/>
                <a:ea typeface="+mj-ea"/>
                <a:cs typeface="+mj-cs"/>
              </a:defRPr>
            </a:lvl1pPr>
            <a:lvl2pPr algn="ctr" rtl="0" eaLnBrk="1" fontAlgn="base" hangingPunct="1">
              <a:spcBef>
                <a:spcPct val="0"/>
              </a:spcBef>
              <a:spcAft>
                <a:spcPct val="0"/>
              </a:spcAft>
              <a:defRPr sz="4400" b="1">
                <a:solidFill>
                  <a:schemeClr val="tx1"/>
                </a:solidFill>
                <a:latin typeface="Arial" charset="0"/>
              </a:defRPr>
            </a:lvl2pPr>
            <a:lvl3pPr algn="ctr" rtl="0" eaLnBrk="1" fontAlgn="base" hangingPunct="1">
              <a:spcBef>
                <a:spcPct val="0"/>
              </a:spcBef>
              <a:spcAft>
                <a:spcPct val="0"/>
              </a:spcAft>
              <a:defRPr sz="4400" b="1">
                <a:solidFill>
                  <a:schemeClr val="tx1"/>
                </a:solidFill>
                <a:latin typeface="Arial" charset="0"/>
              </a:defRPr>
            </a:lvl3pPr>
            <a:lvl4pPr algn="ctr" rtl="0" eaLnBrk="1" fontAlgn="base" hangingPunct="1">
              <a:spcBef>
                <a:spcPct val="0"/>
              </a:spcBef>
              <a:spcAft>
                <a:spcPct val="0"/>
              </a:spcAft>
              <a:defRPr sz="4400" b="1">
                <a:solidFill>
                  <a:schemeClr val="tx1"/>
                </a:solidFill>
                <a:latin typeface="Arial" charset="0"/>
              </a:defRPr>
            </a:lvl4pPr>
            <a:lvl5pPr algn="ctr" rtl="0" eaLnBrk="1" fontAlgn="base" hangingPunct="1">
              <a:spcBef>
                <a:spcPct val="0"/>
              </a:spcBef>
              <a:spcAft>
                <a:spcPct val="0"/>
              </a:spcAft>
              <a:defRPr sz="4400" b="1">
                <a:solidFill>
                  <a:schemeClr val="tx1"/>
                </a:solidFill>
                <a:latin typeface="Arial" charset="0"/>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pPr lvl="1"/>
            <a:r>
              <a:rPr lang="en-US" dirty="0" smtClean="0"/>
              <a:t>Introduction</a:t>
            </a:r>
            <a:endParaRPr lang="en-US" dirty="0"/>
          </a:p>
        </p:txBody>
      </p:sp>
    </p:spTree>
    <p:extLst>
      <p:ext uri="{BB962C8B-B14F-4D97-AF65-F5344CB8AC3E}">
        <p14:creationId xmlns:p14="http://schemas.microsoft.com/office/powerpoint/2010/main" val="33656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7"/>
          <p:cNvSpPr txBox="1">
            <a:spLocks noChangeArrowheads="1"/>
          </p:cNvSpPr>
          <p:nvPr/>
        </p:nvSpPr>
        <p:spPr bwMode="auto">
          <a:xfrm>
            <a:off x="1219200" y="228600"/>
            <a:ext cx="739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5400" b="1" dirty="0" smtClean="0">
                <a:solidFill>
                  <a:srgbClr val="C00000"/>
                </a:solidFill>
                <a:latin typeface="Arial" pitchFamily="34" charset="0"/>
                <a:cs typeface="Arial" pitchFamily="34" charset="0"/>
              </a:rPr>
              <a:t>Contents</a:t>
            </a:r>
            <a:endParaRPr lang="en-US" sz="5400" b="1" dirty="0">
              <a:solidFill>
                <a:srgbClr val="C00000"/>
              </a:solidFill>
              <a:latin typeface="Arial" pitchFamily="34" charset="0"/>
              <a:cs typeface="Arial" pitchFamily="34" charset="0"/>
            </a:endParaRPr>
          </a:p>
        </p:txBody>
      </p:sp>
      <p:sp>
        <p:nvSpPr>
          <p:cNvPr id="87" name="Striped Right Arrow 86"/>
          <p:cNvSpPr/>
          <p:nvPr/>
        </p:nvSpPr>
        <p:spPr bwMode="auto">
          <a:xfrm rot="10800000">
            <a:off x="6968836" y="2590800"/>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88"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9" descr="arrow_metal01"/>
          <p:cNvPicPr>
            <a:picLocks noChangeAspect="1" noChangeArrowheads="1"/>
          </p:cNvPicPr>
          <p:nvPr/>
        </p:nvPicPr>
        <p:blipFill>
          <a:blip r:embed="rId3">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91" name="Line 4"/>
          <p:cNvSpPr>
            <a:spLocks noChangeShapeType="1"/>
          </p:cNvSpPr>
          <p:nvPr/>
        </p:nvSpPr>
        <p:spPr bwMode="black">
          <a:xfrm>
            <a:off x="2971800" y="2590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3" name="Rectangle 8"/>
          <p:cNvSpPr>
            <a:spLocks noChangeArrowheads="1"/>
          </p:cNvSpPr>
          <p:nvPr/>
        </p:nvSpPr>
        <p:spPr bwMode="black">
          <a:xfrm>
            <a:off x="3657600" y="2133600"/>
            <a:ext cx="3552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sz="2400" b="1" dirty="0"/>
              <a:t>Introduction</a:t>
            </a:r>
            <a:endParaRPr lang="en-US" sz="2400" dirty="0"/>
          </a:p>
        </p:txBody>
      </p:sp>
      <p:sp>
        <p:nvSpPr>
          <p:cNvPr id="94"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5" name="Rectangle 10"/>
          <p:cNvSpPr>
            <a:spLocks noChangeArrowheads="1"/>
          </p:cNvSpPr>
          <p:nvPr/>
        </p:nvSpPr>
        <p:spPr bwMode="black">
          <a:xfrm>
            <a:off x="4105835" y="2967335"/>
            <a:ext cx="434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t>Variable Data Definitions</a:t>
            </a:r>
            <a:endParaRPr lang="en-US" sz="2400" dirty="0"/>
          </a:p>
        </p:txBody>
      </p:sp>
      <p:sp>
        <p:nvSpPr>
          <p:cNvPr id="96" name="Line 11"/>
          <p:cNvSpPr>
            <a:spLocks noChangeShapeType="1"/>
          </p:cNvSpPr>
          <p:nvPr/>
        </p:nvSpPr>
        <p:spPr bwMode="black">
          <a:xfrm>
            <a:off x="3429000" y="42560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7" name="Rectangle 12"/>
          <p:cNvSpPr>
            <a:spLocks noChangeArrowheads="1"/>
          </p:cNvSpPr>
          <p:nvPr/>
        </p:nvSpPr>
        <p:spPr bwMode="black">
          <a:xfrm>
            <a:off x="3976190" y="3812818"/>
            <a:ext cx="51678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t>Methodology to measure morale</a:t>
            </a:r>
            <a:endParaRPr lang="en-US" sz="2400" dirty="0"/>
          </a:p>
        </p:txBody>
      </p:sp>
      <p:sp>
        <p:nvSpPr>
          <p:cNvPr id="98" name="Line 13"/>
          <p:cNvSpPr>
            <a:spLocks noChangeShapeType="1"/>
          </p:cNvSpPr>
          <p:nvPr/>
        </p:nvSpPr>
        <p:spPr bwMode="black">
          <a:xfrm>
            <a:off x="2971800" y="5256212"/>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9" name="Rectangle 14"/>
          <p:cNvSpPr>
            <a:spLocks noChangeArrowheads="1"/>
          </p:cNvSpPr>
          <p:nvPr/>
        </p:nvSpPr>
        <p:spPr bwMode="black">
          <a:xfrm>
            <a:off x="3624262" y="4426803"/>
            <a:ext cx="44529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t>Recommendation to build high morale</a:t>
            </a:r>
            <a:endParaRPr lang="en-US" sz="2400" dirty="0"/>
          </a:p>
        </p:txBody>
      </p:sp>
      <p:grpSp>
        <p:nvGrpSpPr>
          <p:cNvPr id="100" name="Group 94"/>
          <p:cNvGrpSpPr>
            <a:grpSpLocks/>
          </p:cNvGrpSpPr>
          <p:nvPr/>
        </p:nvGrpSpPr>
        <p:grpSpPr bwMode="auto">
          <a:xfrm>
            <a:off x="2813050" y="2198688"/>
            <a:ext cx="393700" cy="393700"/>
            <a:chOff x="2543" y="1006"/>
            <a:chExt cx="416" cy="416"/>
          </a:xfrm>
        </p:grpSpPr>
        <p:sp>
          <p:nvSpPr>
            <p:cNvPr id="10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02" name="Group 53"/>
            <p:cNvGrpSpPr>
              <a:grpSpLocks/>
            </p:cNvGrpSpPr>
            <p:nvPr/>
          </p:nvGrpSpPr>
          <p:grpSpPr bwMode="auto">
            <a:xfrm rot="-2288454">
              <a:off x="2578" y="1034"/>
              <a:ext cx="348" cy="356"/>
              <a:chOff x="887" y="2040"/>
              <a:chExt cx="433" cy="422"/>
            </a:xfrm>
          </p:grpSpPr>
          <p:pic>
            <p:nvPicPr>
              <p:cNvPr id="104" name="Picture 5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10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06" name="Picture 5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103" name="Picture 5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7" name="Group 93"/>
          <p:cNvGrpSpPr>
            <a:grpSpLocks/>
          </p:cNvGrpSpPr>
          <p:nvPr/>
        </p:nvGrpSpPr>
        <p:grpSpPr bwMode="auto">
          <a:xfrm>
            <a:off x="3325813" y="3049588"/>
            <a:ext cx="393700" cy="393700"/>
            <a:chOff x="3071" y="1006"/>
            <a:chExt cx="416" cy="416"/>
          </a:xfrm>
        </p:grpSpPr>
        <p:sp>
          <p:nvSpPr>
            <p:cNvPr id="108"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09" name="Group 63"/>
            <p:cNvGrpSpPr>
              <a:grpSpLocks/>
            </p:cNvGrpSpPr>
            <p:nvPr/>
          </p:nvGrpSpPr>
          <p:grpSpPr bwMode="auto">
            <a:xfrm rot="-2288454">
              <a:off x="3106" y="1034"/>
              <a:ext cx="348" cy="356"/>
              <a:chOff x="887" y="2040"/>
              <a:chExt cx="433" cy="422"/>
            </a:xfrm>
          </p:grpSpPr>
          <p:pic>
            <p:nvPicPr>
              <p:cNvPr id="111" name="Picture 6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112"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13" name="Picture 6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110" name="Picture 86"/>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4" name="Group 92"/>
          <p:cNvGrpSpPr>
            <a:grpSpLocks/>
          </p:cNvGrpSpPr>
          <p:nvPr/>
        </p:nvGrpSpPr>
        <p:grpSpPr bwMode="auto">
          <a:xfrm>
            <a:off x="3265488" y="3873500"/>
            <a:ext cx="393700" cy="393700"/>
            <a:chOff x="3647" y="1006"/>
            <a:chExt cx="416" cy="416"/>
          </a:xfrm>
        </p:grpSpPr>
        <p:sp>
          <p:nvSpPr>
            <p:cNvPr id="115"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16" name="Group 68"/>
            <p:cNvGrpSpPr>
              <a:grpSpLocks/>
            </p:cNvGrpSpPr>
            <p:nvPr/>
          </p:nvGrpSpPr>
          <p:grpSpPr bwMode="auto">
            <a:xfrm rot="-2288454">
              <a:off x="3682" y="1034"/>
              <a:ext cx="348" cy="356"/>
              <a:chOff x="887" y="2040"/>
              <a:chExt cx="433" cy="422"/>
            </a:xfrm>
          </p:grpSpPr>
          <p:pic>
            <p:nvPicPr>
              <p:cNvPr id="118" name="Picture 69"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119"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20" name="Picture 71"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117" name="Picture 8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21" name="Group 91"/>
          <p:cNvGrpSpPr>
            <a:grpSpLocks/>
          </p:cNvGrpSpPr>
          <p:nvPr/>
        </p:nvGrpSpPr>
        <p:grpSpPr bwMode="auto">
          <a:xfrm>
            <a:off x="2819400" y="4864100"/>
            <a:ext cx="393700" cy="393700"/>
            <a:chOff x="4213" y="1006"/>
            <a:chExt cx="416" cy="416"/>
          </a:xfrm>
        </p:grpSpPr>
        <p:sp>
          <p:nvSpPr>
            <p:cNvPr id="12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23" name="Group 73"/>
            <p:cNvGrpSpPr>
              <a:grpSpLocks/>
            </p:cNvGrpSpPr>
            <p:nvPr/>
          </p:nvGrpSpPr>
          <p:grpSpPr bwMode="auto">
            <a:xfrm rot="-2288454">
              <a:off x="4248" y="1034"/>
              <a:ext cx="348" cy="356"/>
              <a:chOff x="887" y="2040"/>
              <a:chExt cx="433" cy="422"/>
            </a:xfrm>
          </p:grpSpPr>
          <p:pic>
            <p:nvPicPr>
              <p:cNvPr id="125" name="Picture 7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126"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27" name="Picture 7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124" name="Picture 88"/>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29" name="Picture 5" descr="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7979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arn(inVertical)">
                                      <p:cBhvr>
                                        <p:cTn id="7" dur="10"/>
                                        <p:tgtEl>
                                          <p:spTgt spid="88"/>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barn(inVertical)">
                                      <p:cBhvr>
                                        <p:cTn id="11" dur="500"/>
                                        <p:tgtEl>
                                          <p:spTgt spid="90"/>
                                        </p:tgtEl>
                                      </p:cBhvr>
                                    </p:animEffect>
                                  </p:childTnLst>
                                </p:cTn>
                              </p:par>
                              <p:par>
                                <p:cTn id="12" presetID="16" presetClass="entr" presetSubtype="21" fill="hold" nodeType="withEffect">
                                  <p:stCondLst>
                                    <p:cond delay="0"/>
                                  </p:stCondLst>
                                  <p:childTnLst>
                                    <p:set>
                                      <p:cBhvr>
                                        <p:cTn id="13" dur="1" fill="hold">
                                          <p:stCondLst>
                                            <p:cond delay="0"/>
                                          </p:stCondLst>
                                        </p:cTn>
                                        <p:tgtEl>
                                          <p:spTgt spid="100"/>
                                        </p:tgtEl>
                                        <p:attrNameLst>
                                          <p:attrName>style.visibility</p:attrName>
                                        </p:attrNameLst>
                                      </p:cBhvr>
                                      <p:to>
                                        <p:strVal val="visible"/>
                                      </p:to>
                                    </p:set>
                                    <p:animEffect transition="in" filter="barn(inVertical)">
                                      <p:cBhvr>
                                        <p:cTn id="14" dur="500"/>
                                        <p:tgtEl>
                                          <p:spTgt spid="100"/>
                                        </p:tgtEl>
                                      </p:cBhvr>
                                    </p:animEffect>
                                  </p:childTnLst>
                                </p:cTn>
                              </p:par>
                              <p:par>
                                <p:cTn id="15" presetID="16" presetClass="entr" presetSubtype="21"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barn(inVertical)">
                                      <p:cBhvr>
                                        <p:cTn id="17" dur="500"/>
                                        <p:tgtEl>
                                          <p:spTgt spid="107"/>
                                        </p:tgtEl>
                                      </p:cBhvr>
                                    </p:animEffect>
                                  </p:childTnLst>
                                </p:cTn>
                              </p:par>
                              <p:par>
                                <p:cTn id="18" presetID="16" presetClass="entr" presetSubtype="21" fill="hold" nodeType="withEffect">
                                  <p:stCondLst>
                                    <p:cond delay="0"/>
                                  </p:stCondLst>
                                  <p:childTnLst>
                                    <p:set>
                                      <p:cBhvr>
                                        <p:cTn id="19" dur="1" fill="hold">
                                          <p:stCondLst>
                                            <p:cond delay="0"/>
                                          </p:stCondLst>
                                        </p:cTn>
                                        <p:tgtEl>
                                          <p:spTgt spid="114"/>
                                        </p:tgtEl>
                                        <p:attrNameLst>
                                          <p:attrName>style.visibility</p:attrName>
                                        </p:attrNameLst>
                                      </p:cBhvr>
                                      <p:to>
                                        <p:strVal val="visible"/>
                                      </p:to>
                                    </p:set>
                                    <p:animEffect transition="in" filter="barn(inVertical)">
                                      <p:cBhvr>
                                        <p:cTn id="20" dur="500"/>
                                        <p:tgtEl>
                                          <p:spTgt spid="114"/>
                                        </p:tgtEl>
                                      </p:cBhvr>
                                    </p:animEffect>
                                  </p:childTnLst>
                                </p:cTn>
                              </p:par>
                              <p:par>
                                <p:cTn id="21" presetID="16" presetClass="entr" presetSubtype="21" fill="hold" nodeType="with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barn(inVertical)">
                                      <p:cBhvr>
                                        <p:cTn id="23" dur="500"/>
                                        <p:tgtEl>
                                          <p:spTgt spid="12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91"/>
                                        </p:tgtEl>
                                        <p:attrNameLst>
                                          <p:attrName>style.visibility</p:attrName>
                                        </p:attrNameLst>
                                      </p:cBhvr>
                                      <p:to>
                                        <p:strVal val="visible"/>
                                      </p:to>
                                    </p:set>
                                    <p:anim calcmode="lin" valueType="num">
                                      <p:cBhvr additive="base">
                                        <p:cTn id="26" dur="500" fill="hold"/>
                                        <p:tgtEl>
                                          <p:spTgt spid="91"/>
                                        </p:tgtEl>
                                        <p:attrNameLst>
                                          <p:attrName>ppt_x</p:attrName>
                                        </p:attrNameLst>
                                      </p:cBhvr>
                                      <p:tavLst>
                                        <p:tav tm="0">
                                          <p:val>
                                            <p:strVal val="#ppt_x"/>
                                          </p:val>
                                        </p:tav>
                                        <p:tav tm="100000">
                                          <p:val>
                                            <p:strVal val="#ppt_x"/>
                                          </p:val>
                                        </p:tav>
                                      </p:tavLst>
                                    </p:anim>
                                    <p:anim calcmode="lin" valueType="num">
                                      <p:cBhvr additive="base">
                                        <p:cTn id="27" dur="500" fill="hold"/>
                                        <p:tgtEl>
                                          <p:spTgt spid="9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94"/>
                                        </p:tgtEl>
                                        <p:attrNameLst>
                                          <p:attrName>style.visibility</p:attrName>
                                        </p:attrNameLst>
                                      </p:cBhvr>
                                      <p:to>
                                        <p:strVal val="visible"/>
                                      </p:to>
                                    </p:set>
                                    <p:anim calcmode="lin" valueType="num">
                                      <p:cBhvr additive="base">
                                        <p:cTn id="30" dur="500" fill="hold"/>
                                        <p:tgtEl>
                                          <p:spTgt spid="94"/>
                                        </p:tgtEl>
                                        <p:attrNameLst>
                                          <p:attrName>ppt_x</p:attrName>
                                        </p:attrNameLst>
                                      </p:cBhvr>
                                      <p:tavLst>
                                        <p:tav tm="0">
                                          <p:val>
                                            <p:strVal val="#ppt_x"/>
                                          </p:val>
                                        </p:tav>
                                        <p:tav tm="100000">
                                          <p:val>
                                            <p:strVal val="#ppt_x"/>
                                          </p:val>
                                        </p:tav>
                                      </p:tavLst>
                                    </p:anim>
                                    <p:anim calcmode="lin" valueType="num">
                                      <p:cBhvr additive="base">
                                        <p:cTn id="31" dur="500" fill="hold"/>
                                        <p:tgtEl>
                                          <p:spTgt spid="9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6"/>
                                        </p:tgtEl>
                                        <p:attrNameLst>
                                          <p:attrName>style.visibility</p:attrName>
                                        </p:attrNameLst>
                                      </p:cBhvr>
                                      <p:to>
                                        <p:strVal val="visible"/>
                                      </p:to>
                                    </p:set>
                                    <p:anim calcmode="lin" valueType="num">
                                      <p:cBhvr additive="base">
                                        <p:cTn id="34" dur="500" fill="hold"/>
                                        <p:tgtEl>
                                          <p:spTgt spid="96"/>
                                        </p:tgtEl>
                                        <p:attrNameLst>
                                          <p:attrName>ppt_x</p:attrName>
                                        </p:attrNameLst>
                                      </p:cBhvr>
                                      <p:tavLst>
                                        <p:tav tm="0">
                                          <p:val>
                                            <p:strVal val="#ppt_x"/>
                                          </p:val>
                                        </p:tav>
                                        <p:tav tm="100000">
                                          <p:val>
                                            <p:strVal val="#ppt_x"/>
                                          </p:val>
                                        </p:tav>
                                      </p:tavLst>
                                    </p:anim>
                                    <p:anim calcmode="lin" valueType="num">
                                      <p:cBhvr additive="base">
                                        <p:cTn id="35" dur="500" fill="hold"/>
                                        <p:tgtEl>
                                          <p:spTgt spid="9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98"/>
                                        </p:tgtEl>
                                        <p:attrNameLst>
                                          <p:attrName>style.visibility</p:attrName>
                                        </p:attrNameLst>
                                      </p:cBhvr>
                                      <p:to>
                                        <p:strVal val="visible"/>
                                      </p:to>
                                    </p:set>
                                    <p:anim calcmode="lin" valueType="num">
                                      <p:cBhvr additive="base">
                                        <p:cTn id="38" dur="500" fill="hold"/>
                                        <p:tgtEl>
                                          <p:spTgt spid="98"/>
                                        </p:tgtEl>
                                        <p:attrNameLst>
                                          <p:attrName>ppt_x</p:attrName>
                                        </p:attrNameLst>
                                      </p:cBhvr>
                                      <p:tavLst>
                                        <p:tav tm="0">
                                          <p:val>
                                            <p:strVal val="#ppt_x"/>
                                          </p:val>
                                        </p:tav>
                                        <p:tav tm="100000">
                                          <p:val>
                                            <p:strVal val="#ppt_x"/>
                                          </p:val>
                                        </p:tav>
                                      </p:tavLst>
                                    </p:anim>
                                    <p:anim calcmode="lin" valueType="num">
                                      <p:cBhvr additive="base">
                                        <p:cTn id="39" dur="500" fill="hold"/>
                                        <p:tgtEl>
                                          <p:spTgt spid="98"/>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93"/>
                                        </p:tgtEl>
                                        <p:attrNameLst>
                                          <p:attrName>style.visibility</p:attrName>
                                        </p:attrNameLst>
                                      </p:cBhvr>
                                      <p:to>
                                        <p:strVal val="visible"/>
                                      </p:to>
                                    </p:set>
                                    <p:anim calcmode="lin" valueType="num">
                                      <p:cBhvr>
                                        <p:cTn id="42" dur="500" fill="hold"/>
                                        <p:tgtEl>
                                          <p:spTgt spid="93"/>
                                        </p:tgtEl>
                                        <p:attrNameLst>
                                          <p:attrName>ppt_w</p:attrName>
                                        </p:attrNameLst>
                                      </p:cBhvr>
                                      <p:tavLst>
                                        <p:tav tm="0">
                                          <p:val>
                                            <p:fltVal val="0"/>
                                          </p:val>
                                        </p:tav>
                                        <p:tav tm="100000">
                                          <p:val>
                                            <p:strVal val="#ppt_w"/>
                                          </p:val>
                                        </p:tav>
                                      </p:tavLst>
                                    </p:anim>
                                    <p:anim calcmode="lin" valueType="num">
                                      <p:cBhvr>
                                        <p:cTn id="43" dur="500" fill="hold"/>
                                        <p:tgtEl>
                                          <p:spTgt spid="93"/>
                                        </p:tgtEl>
                                        <p:attrNameLst>
                                          <p:attrName>ppt_h</p:attrName>
                                        </p:attrNameLst>
                                      </p:cBhvr>
                                      <p:tavLst>
                                        <p:tav tm="0">
                                          <p:val>
                                            <p:fltVal val="0"/>
                                          </p:val>
                                        </p:tav>
                                        <p:tav tm="100000">
                                          <p:val>
                                            <p:strVal val="#ppt_h"/>
                                          </p:val>
                                        </p:tav>
                                      </p:tavLst>
                                    </p:anim>
                                    <p:animEffect transition="in" filter="fade">
                                      <p:cBhvr>
                                        <p:cTn id="44" dur="500"/>
                                        <p:tgtEl>
                                          <p:spTgt spid="9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95"/>
                                        </p:tgtEl>
                                        <p:attrNameLst>
                                          <p:attrName>style.visibility</p:attrName>
                                        </p:attrNameLst>
                                      </p:cBhvr>
                                      <p:to>
                                        <p:strVal val="visible"/>
                                      </p:to>
                                    </p:set>
                                    <p:anim calcmode="lin" valueType="num">
                                      <p:cBhvr>
                                        <p:cTn id="47" dur="500" fill="hold"/>
                                        <p:tgtEl>
                                          <p:spTgt spid="95"/>
                                        </p:tgtEl>
                                        <p:attrNameLst>
                                          <p:attrName>ppt_w</p:attrName>
                                        </p:attrNameLst>
                                      </p:cBhvr>
                                      <p:tavLst>
                                        <p:tav tm="0">
                                          <p:val>
                                            <p:fltVal val="0"/>
                                          </p:val>
                                        </p:tav>
                                        <p:tav tm="100000">
                                          <p:val>
                                            <p:strVal val="#ppt_w"/>
                                          </p:val>
                                        </p:tav>
                                      </p:tavLst>
                                    </p:anim>
                                    <p:anim calcmode="lin" valueType="num">
                                      <p:cBhvr>
                                        <p:cTn id="48" dur="500" fill="hold"/>
                                        <p:tgtEl>
                                          <p:spTgt spid="95"/>
                                        </p:tgtEl>
                                        <p:attrNameLst>
                                          <p:attrName>ppt_h</p:attrName>
                                        </p:attrNameLst>
                                      </p:cBhvr>
                                      <p:tavLst>
                                        <p:tav tm="0">
                                          <p:val>
                                            <p:fltVal val="0"/>
                                          </p:val>
                                        </p:tav>
                                        <p:tav tm="100000">
                                          <p:val>
                                            <p:strVal val="#ppt_h"/>
                                          </p:val>
                                        </p:tav>
                                      </p:tavLst>
                                    </p:anim>
                                    <p:animEffect transition="in" filter="fade">
                                      <p:cBhvr>
                                        <p:cTn id="49" dur="500"/>
                                        <p:tgtEl>
                                          <p:spTgt spid="9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97"/>
                                        </p:tgtEl>
                                        <p:attrNameLst>
                                          <p:attrName>style.visibility</p:attrName>
                                        </p:attrNameLst>
                                      </p:cBhvr>
                                      <p:to>
                                        <p:strVal val="visible"/>
                                      </p:to>
                                    </p:set>
                                    <p:anim calcmode="lin" valueType="num">
                                      <p:cBhvr>
                                        <p:cTn id="52" dur="500" fill="hold"/>
                                        <p:tgtEl>
                                          <p:spTgt spid="97"/>
                                        </p:tgtEl>
                                        <p:attrNameLst>
                                          <p:attrName>ppt_w</p:attrName>
                                        </p:attrNameLst>
                                      </p:cBhvr>
                                      <p:tavLst>
                                        <p:tav tm="0">
                                          <p:val>
                                            <p:fltVal val="0"/>
                                          </p:val>
                                        </p:tav>
                                        <p:tav tm="100000">
                                          <p:val>
                                            <p:strVal val="#ppt_w"/>
                                          </p:val>
                                        </p:tav>
                                      </p:tavLst>
                                    </p:anim>
                                    <p:anim calcmode="lin" valueType="num">
                                      <p:cBhvr>
                                        <p:cTn id="53" dur="500" fill="hold"/>
                                        <p:tgtEl>
                                          <p:spTgt spid="97"/>
                                        </p:tgtEl>
                                        <p:attrNameLst>
                                          <p:attrName>ppt_h</p:attrName>
                                        </p:attrNameLst>
                                      </p:cBhvr>
                                      <p:tavLst>
                                        <p:tav tm="0">
                                          <p:val>
                                            <p:fltVal val="0"/>
                                          </p:val>
                                        </p:tav>
                                        <p:tav tm="100000">
                                          <p:val>
                                            <p:strVal val="#ppt_h"/>
                                          </p:val>
                                        </p:tav>
                                      </p:tavLst>
                                    </p:anim>
                                    <p:animEffect transition="in" filter="fade">
                                      <p:cBhvr>
                                        <p:cTn id="54" dur="500"/>
                                        <p:tgtEl>
                                          <p:spTgt spid="9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99"/>
                                        </p:tgtEl>
                                        <p:attrNameLst>
                                          <p:attrName>style.visibility</p:attrName>
                                        </p:attrNameLst>
                                      </p:cBhvr>
                                      <p:to>
                                        <p:strVal val="visible"/>
                                      </p:to>
                                    </p:set>
                                    <p:anim calcmode="lin" valueType="num">
                                      <p:cBhvr>
                                        <p:cTn id="57" dur="500" fill="hold"/>
                                        <p:tgtEl>
                                          <p:spTgt spid="99"/>
                                        </p:tgtEl>
                                        <p:attrNameLst>
                                          <p:attrName>ppt_w</p:attrName>
                                        </p:attrNameLst>
                                      </p:cBhvr>
                                      <p:tavLst>
                                        <p:tav tm="0">
                                          <p:val>
                                            <p:fltVal val="0"/>
                                          </p:val>
                                        </p:tav>
                                        <p:tav tm="100000">
                                          <p:val>
                                            <p:strVal val="#ppt_w"/>
                                          </p:val>
                                        </p:tav>
                                      </p:tavLst>
                                    </p:anim>
                                    <p:anim calcmode="lin" valueType="num">
                                      <p:cBhvr>
                                        <p:cTn id="58" dur="500" fill="hold"/>
                                        <p:tgtEl>
                                          <p:spTgt spid="99"/>
                                        </p:tgtEl>
                                        <p:attrNameLst>
                                          <p:attrName>ppt_h</p:attrName>
                                        </p:attrNameLst>
                                      </p:cBhvr>
                                      <p:tavLst>
                                        <p:tav tm="0">
                                          <p:val>
                                            <p:fltVal val="0"/>
                                          </p:val>
                                        </p:tav>
                                        <p:tav tm="100000">
                                          <p:val>
                                            <p:strVal val="#ppt_h"/>
                                          </p:val>
                                        </p:tav>
                                      </p:tavLst>
                                    </p:anim>
                                    <p:animEffect transition="in" filter="fade">
                                      <p:cBhvr>
                                        <p:cTn id="59" dur="500"/>
                                        <p:tgtEl>
                                          <p:spTgt spid="99"/>
                                        </p:tgtEl>
                                      </p:cBhvr>
                                    </p:animEffect>
                                  </p:childTnLst>
                                </p:cTn>
                              </p:par>
                            </p:childTnLst>
                          </p:cTn>
                        </p:par>
                        <p:par>
                          <p:cTn id="60" fill="hold">
                            <p:stCondLst>
                              <p:cond delay="510"/>
                            </p:stCondLst>
                            <p:childTnLst>
                              <p:par>
                                <p:cTn id="61" presetID="14" presetClass="entr" presetSubtype="10" fill="hold" grpId="0" nodeType="afterEffect">
                                  <p:stCondLst>
                                    <p:cond delay="0"/>
                                  </p:stCondLst>
                                  <p:childTnLst>
                                    <p:set>
                                      <p:cBhvr>
                                        <p:cTn id="62" dur="1" fill="hold">
                                          <p:stCondLst>
                                            <p:cond delay="0"/>
                                          </p:stCondLst>
                                        </p:cTn>
                                        <p:tgtEl>
                                          <p:spTgt spid="87"/>
                                        </p:tgtEl>
                                        <p:attrNameLst>
                                          <p:attrName>style.visibility</p:attrName>
                                        </p:attrNameLst>
                                      </p:cBhvr>
                                      <p:to>
                                        <p:strVal val="visible"/>
                                      </p:to>
                                    </p:set>
                                    <p:animEffect transition="in" filter="randombar(horizontal)">
                                      <p:cBhvr>
                                        <p:cTn id="63"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91" grpId="0" animBg="1"/>
      <p:bldP spid="93" grpId="0"/>
      <p:bldP spid="94" grpId="0" animBg="1"/>
      <p:bldP spid="95" grpId="0"/>
      <p:bldP spid="96" grpId="0" animBg="1"/>
      <p:bldP spid="97" grpId="0"/>
      <p:bldP spid="98" grpId="0" animBg="1"/>
      <p:bldP spid="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554" y="152400"/>
            <a:ext cx="6389046" cy="792162"/>
          </a:xfrm>
        </p:spPr>
        <p:txBody>
          <a:bodyPr/>
          <a:lstStyle/>
          <a:p>
            <a:pPr lvl="0"/>
            <a:r>
              <a:rPr lang="en-US" sz="3600" dirty="0"/>
              <a:t>Variable Data Definitions</a:t>
            </a:r>
            <a:endParaRPr lang="en-US" sz="3600" dirty="0"/>
          </a:p>
        </p:txBody>
      </p:sp>
      <p:sp>
        <p:nvSpPr>
          <p:cNvPr id="3" name="Content Placeholder 2"/>
          <p:cNvSpPr>
            <a:spLocks noGrp="1"/>
          </p:cNvSpPr>
          <p:nvPr>
            <p:ph idx="1"/>
          </p:nvPr>
        </p:nvSpPr>
        <p:spPr>
          <a:xfrm>
            <a:off x="457200" y="1447800"/>
            <a:ext cx="8229600" cy="5105400"/>
          </a:xfrm>
        </p:spPr>
        <p:txBody>
          <a:bodyPr/>
          <a:lstStyle/>
          <a:p>
            <a:r>
              <a:rPr lang="en-US" sz="2800" dirty="0"/>
              <a:t>Number of employees that join the survey: </a:t>
            </a:r>
          </a:p>
          <a:p>
            <a:pPr lvl="1"/>
            <a:r>
              <a:rPr lang="en-US" sz="2400" dirty="0"/>
              <a:t>Year 2009 : 100</a:t>
            </a:r>
          </a:p>
          <a:p>
            <a:pPr lvl="1"/>
            <a:r>
              <a:rPr lang="en-US" sz="2400" dirty="0" smtClean="0"/>
              <a:t>Year 2010 </a:t>
            </a:r>
            <a:r>
              <a:rPr lang="en-US" sz="2400" dirty="0"/>
              <a:t>: </a:t>
            </a:r>
            <a:r>
              <a:rPr lang="en-US" sz="2400" dirty="0" smtClean="0"/>
              <a:t>150</a:t>
            </a:r>
          </a:p>
          <a:p>
            <a:r>
              <a:rPr lang="en-US" dirty="0"/>
              <a:t>Number of questions: 16</a:t>
            </a:r>
          </a:p>
          <a:p>
            <a:pPr lvl="1"/>
            <a:r>
              <a:rPr lang="en-US" dirty="0"/>
              <a:t>Physical Environment aspect: 2 questions</a:t>
            </a:r>
          </a:p>
          <a:p>
            <a:pPr lvl="1"/>
            <a:r>
              <a:rPr lang="en-US" dirty="0"/>
              <a:t>Systems, Tools and Processes aspect: 4 question</a:t>
            </a:r>
          </a:p>
          <a:p>
            <a:pPr lvl="1"/>
            <a:r>
              <a:rPr lang="en-US" dirty="0"/>
              <a:t>Emotional aspect: 2 questions</a:t>
            </a:r>
          </a:p>
          <a:p>
            <a:pPr lvl="1"/>
            <a:r>
              <a:rPr lang="en-US" dirty="0"/>
              <a:t>Motivation aspect: 4 questions</a:t>
            </a:r>
          </a:p>
          <a:p>
            <a:pPr lvl="1"/>
            <a:r>
              <a:rPr lang="en-US" dirty="0"/>
              <a:t>Management aspect: 3 questions</a:t>
            </a:r>
          </a:p>
          <a:p>
            <a:pPr marL="457200" lvl="1" indent="0">
              <a:buNone/>
            </a:pPr>
            <a:endParaRPr lang="en-US" sz="2400"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95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Variable Data Definitions</a:t>
            </a:r>
            <a:endParaRPr lang="en-US" dirty="0"/>
          </a:p>
        </p:txBody>
      </p:sp>
      <p:sp>
        <p:nvSpPr>
          <p:cNvPr id="3" name="Content Placeholder 2"/>
          <p:cNvSpPr>
            <a:spLocks noGrp="1"/>
          </p:cNvSpPr>
          <p:nvPr>
            <p:ph idx="1"/>
          </p:nvPr>
        </p:nvSpPr>
        <p:spPr>
          <a:xfrm>
            <a:off x="381000" y="1981201"/>
            <a:ext cx="8229600" cy="3200400"/>
          </a:xfrm>
        </p:spPr>
        <p:txBody>
          <a:bodyPr/>
          <a:lstStyle/>
          <a:p>
            <a:r>
              <a:rPr lang="en-US" dirty="0"/>
              <a:t>Five-level Employee Satisfaction:</a:t>
            </a:r>
          </a:p>
          <a:p>
            <a:pPr lvl="1"/>
            <a:r>
              <a:rPr lang="en-US" dirty="0"/>
              <a:t>1 - Strongly disagree</a:t>
            </a:r>
          </a:p>
          <a:p>
            <a:pPr lvl="1"/>
            <a:r>
              <a:rPr lang="en-US" dirty="0"/>
              <a:t>2 - Disagree</a:t>
            </a:r>
          </a:p>
          <a:p>
            <a:pPr lvl="1"/>
            <a:r>
              <a:rPr lang="en-US" dirty="0"/>
              <a:t>3 – Neutral</a:t>
            </a:r>
          </a:p>
          <a:p>
            <a:pPr lvl="1"/>
            <a:r>
              <a:rPr lang="en-US" dirty="0"/>
              <a:t>4 – Agree </a:t>
            </a:r>
          </a:p>
          <a:p>
            <a:pPr lvl="1"/>
            <a:r>
              <a:rPr lang="en-US" dirty="0"/>
              <a:t>5 – Strongly agree </a:t>
            </a:r>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89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7"/>
          <p:cNvSpPr txBox="1">
            <a:spLocks noChangeArrowheads="1"/>
          </p:cNvSpPr>
          <p:nvPr/>
        </p:nvSpPr>
        <p:spPr bwMode="auto">
          <a:xfrm>
            <a:off x="1219200" y="228600"/>
            <a:ext cx="739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5400" b="1" dirty="0" smtClean="0">
                <a:solidFill>
                  <a:srgbClr val="C00000"/>
                </a:solidFill>
                <a:latin typeface="Arial" pitchFamily="34" charset="0"/>
                <a:cs typeface="Arial" pitchFamily="34" charset="0"/>
              </a:rPr>
              <a:t>Contents</a:t>
            </a:r>
            <a:endParaRPr lang="en-US" sz="5400" b="1" dirty="0">
              <a:solidFill>
                <a:srgbClr val="C00000"/>
              </a:solidFill>
              <a:latin typeface="Arial" pitchFamily="34" charset="0"/>
              <a:cs typeface="Arial" pitchFamily="34" charset="0"/>
            </a:endParaRPr>
          </a:p>
        </p:txBody>
      </p:sp>
      <p:sp>
        <p:nvSpPr>
          <p:cNvPr id="87" name="Striped Right Arrow 86"/>
          <p:cNvSpPr/>
          <p:nvPr/>
        </p:nvSpPr>
        <p:spPr bwMode="auto">
          <a:xfrm rot="10800000">
            <a:off x="7574972" y="3452867"/>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88"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9" descr="arrow_metal01"/>
          <p:cNvPicPr>
            <a:picLocks noChangeAspect="1" noChangeArrowheads="1"/>
          </p:cNvPicPr>
          <p:nvPr/>
        </p:nvPicPr>
        <p:blipFill>
          <a:blip r:embed="rId3">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91" name="Line 4"/>
          <p:cNvSpPr>
            <a:spLocks noChangeShapeType="1"/>
          </p:cNvSpPr>
          <p:nvPr/>
        </p:nvSpPr>
        <p:spPr bwMode="black">
          <a:xfrm>
            <a:off x="2971800" y="2590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3" name="Rectangle 8"/>
          <p:cNvSpPr>
            <a:spLocks noChangeArrowheads="1"/>
          </p:cNvSpPr>
          <p:nvPr/>
        </p:nvSpPr>
        <p:spPr bwMode="black">
          <a:xfrm>
            <a:off x="3657600" y="2133600"/>
            <a:ext cx="3552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sz="2400" b="1" dirty="0"/>
              <a:t>Introduction</a:t>
            </a:r>
            <a:endParaRPr lang="en-US" sz="2400" dirty="0"/>
          </a:p>
        </p:txBody>
      </p:sp>
      <p:sp>
        <p:nvSpPr>
          <p:cNvPr id="94"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5" name="Rectangle 10"/>
          <p:cNvSpPr>
            <a:spLocks noChangeArrowheads="1"/>
          </p:cNvSpPr>
          <p:nvPr/>
        </p:nvSpPr>
        <p:spPr bwMode="black">
          <a:xfrm>
            <a:off x="4105835" y="2967335"/>
            <a:ext cx="434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t>Variable Data Definitions</a:t>
            </a:r>
            <a:endParaRPr lang="en-US" sz="2400" dirty="0"/>
          </a:p>
        </p:txBody>
      </p:sp>
      <p:sp>
        <p:nvSpPr>
          <p:cNvPr id="96" name="Line 11"/>
          <p:cNvSpPr>
            <a:spLocks noChangeShapeType="1"/>
          </p:cNvSpPr>
          <p:nvPr/>
        </p:nvSpPr>
        <p:spPr bwMode="black">
          <a:xfrm>
            <a:off x="3429000" y="42560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7" name="Rectangle 12"/>
          <p:cNvSpPr>
            <a:spLocks noChangeArrowheads="1"/>
          </p:cNvSpPr>
          <p:nvPr/>
        </p:nvSpPr>
        <p:spPr bwMode="black">
          <a:xfrm>
            <a:off x="3976190" y="3812818"/>
            <a:ext cx="51678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t>Methodology to measure morale</a:t>
            </a:r>
            <a:endParaRPr lang="en-US" sz="2400" dirty="0"/>
          </a:p>
        </p:txBody>
      </p:sp>
      <p:sp>
        <p:nvSpPr>
          <p:cNvPr id="98" name="Line 13"/>
          <p:cNvSpPr>
            <a:spLocks noChangeShapeType="1"/>
          </p:cNvSpPr>
          <p:nvPr/>
        </p:nvSpPr>
        <p:spPr bwMode="black">
          <a:xfrm>
            <a:off x="2971800" y="5256212"/>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9" name="Rectangle 14"/>
          <p:cNvSpPr>
            <a:spLocks noChangeArrowheads="1"/>
          </p:cNvSpPr>
          <p:nvPr/>
        </p:nvSpPr>
        <p:spPr bwMode="black">
          <a:xfrm>
            <a:off x="3624262" y="4426803"/>
            <a:ext cx="44529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t>Recommendation to build high morale</a:t>
            </a:r>
            <a:endParaRPr lang="en-US" sz="2400" dirty="0"/>
          </a:p>
        </p:txBody>
      </p:sp>
      <p:grpSp>
        <p:nvGrpSpPr>
          <p:cNvPr id="100" name="Group 94"/>
          <p:cNvGrpSpPr>
            <a:grpSpLocks/>
          </p:cNvGrpSpPr>
          <p:nvPr/>
        </p:nvGrpSpPr>
        <p:grpSpPr bwMode="auto">
          <a:xfrm>
            <a:off x="2813050" y="2198688"/>
            <a:ext cx="393700" cy="393700"/>
            <a:chOff x="2543" y="1006"/>
            <a:chExt cx="416" cy="416"/>
          </a:xfrm>
        </p:grpSpPr>
        <p:sp>
          <p:nvSpPr>
            <p:cNvPr id="10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02" name="Group 53"/>
            <p:cNvGrpSpPr>
              <a:grpSpLocks/>
            </p:cNvGrpSpPr>
            <p:nvPr/>
          </p:nvGrpSpPr>
          <p:grpSpPr bwMode="auto">
            <a:xfrm rot="-2288454">
              <a:off x="2578" y="1034"/>
              <a:ext cx="348" cy="356"/>
              <a:chOff x="887" y="2040"/>
              <a:chExt cx="433" cy="422"/>
            </a:xfrm>
          </p:grpSpPr>
          <p:pic>
            <p:nvPicPr>
              <p:cNvPr id="104" name="Picture 5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10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06" name="Picture 5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103" name="Picture 5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7" name="Group 93"/>
          <p:cNvGrpSpPr>
            <a:grpSpLocks/>
          </p:cNvGrpSpPr>
          <p:nvPr/>
        </p:nvGrpSpPr>
        <p:grpSpPr bwMode="auto">
          <a:xfrm>
            <a:off x="3325813" y="3049588"/>
            <a:ext cx="393700" cy="393700"/>
            <a:chOff x="3071" y="1006"/>
            <a:chExt cx="416" cy="416"/>
          </a:xfrm>
        </p:grpSpPr>
        <p:sp>
          <p:nvSpPr>
            <p:cNvPr id="108"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09" name="Group 63"/>
            <p:cNvGrpSpPr>
              <a:grpSpLocks/>
            </p:cNvGrpSpPr>
            <p:nvPr/>
          </p:nvGrpSpPr>
          <p:grpSpPr bwMode="auto">
            <a:xfrm rot="-2288454">
              <a:off x="3106" y="1034"/>
              <a:ext cx="348" cy="356"/>
              <a:chOff x="887" y="2040"/>
              <a:chExt cx="433" cy="422"/>
            </a:xfrm>
          </p:grpSpPr>
          <p:pic>
            <p:nvPicPr>
              <p:cNvPr id="111" name="Picture 6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112"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13" name="Picture 6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110" name="Picture 86"/>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4" name="Group 92"/>
          <p:cNvGrpSpPr>
            <a:grpSpLocks/>
          </p:cNvGrpSpPr>
          <p:nvPr/>
        </p:nvGrpSpPr>
        <p:grpSpPr bwMode="auto">
          <a:xfrm>
            <a:off x="3265488" y="3873500"/>
            <a:ext cx="393700" cy="393700"/>
            <a:chOff x="3647" y="1006"/>
            <a:chExt cx="416" cy="416"/>
          </a:xfrm>
        </p:grpSpPr>
        <p:sp>
          <p:nvSpPr>
            <p:cNvPr id="115"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16" name="Group 68"/>
            <p:cNvGrpSpPr>
              <a:grpSpLocks/>
            </p:cNvGrpSpPr>
            <p:nvPr/>
          </p:nvGrpSpPr>
          <p:grpSpPr bwMode="auto">
            <a:xfrm rot="-2288454">
              <a:off x="3682" y="1034"/>
              <a:ext cx="348" cy="356"/>
              <a:chOff x="887" y="2040"/>
              <a:chExt cx="433" cy="422"/>
            </a:xfrm>
          </p:grpSpPr>
          <p:pic>
            <p:nvPicPr>
              <p:cNvPr id="118" name="Picture 69"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119"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20" name="Picture 71"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117" name="Picture 8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21" name="Group 91"/>
          <p:cNvGrpSpPr>
            <a:grpSpLocks/>
          </p:cNvGrpSpPr>
          <p:nvPr/>
        </p:nvGrpSpPr>
        <p:grpSpPr bwMode="auto">
          <a:xfrm>
            <a:off x="2819400" y="4864100"/>
            <a:ext cx="393700" cy="393700"/>
            <a:chOff x="4213" y="1006"/>
            <a:chExt cx="416" cy="416"/>
          </a:xfrm>
        </p:grpSpPr>
        <p:sp>
          <p:nvSpPr>
            <p:cNvPr id="12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23" name="Group 73"/>
            <p:cNvGrpSpPr>
              <a:grpSpLocks/>
            </p:cNvGrpSpPr>
            <p:nvPr/>
          </p:nvGrpSpPr>
          <p:grpSpPr bwMode="auto">
            <a:xfrm rot="-2288454">
              <a:off x="4248" y="1034"/>
              <a:ext cx="348" cy="356"/>
              <a:chOff x="887" y="2040"/>
              <a:chExt cx="433" cy="422"/>
            </a:xfrm>
          </p:grpSpPr>
          <p:pic>
            <p:nvPicPr>
              <p:cNvPr id="125" name="Picture 7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126"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27" name="Picture 7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124" name="Picture 88"/>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29" name="Picture 5" descr="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7217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arn(inVertical)">
                                      <p:cBhvr>
                                        <p:cTn id="7" dur="10"/>
                                        <p:tgtEl>
                                          <p:spTgt spid="88"/>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barn(inVertical)">
                                      <p:cBhvr>
                                        <p:cTn id="11" dur="500"/>
                                        <p:tgtEl>
                                          <p:spTgt spid="90"/>
                                        </p:tgtEl>
                                      </p:cBhvr>
                                    </p:animEffect>
                                  </p:childTnLst>
                                </p:cTn>
                              </p:par>
                              <p:par>
                                <p:cTn id="12" presetID="16" presetClass="entr" presetSubtype="21" fill="hold" nodeType="withEffect">
                                  <p:stCondLst>
                                    <p:cond delay="0"/>
                                  </p:stCondLst>
                                  <p:childTnLst>
                                    <p:set>
                                      <p:cBhvr>
                                        <p:cTn id="13" dur="1" fill="hold">
                                          <p:stCondLst>
                                            <p:cond delay="0"/>
                                          </p:stCondLst>
                                        </p:cTn>
                                        <p:tgtEl>
                                          <p:spTgt spid="100"/>
                                        </p:tgtEl>
                                        <p:attrNameLst>
                                          <p:attrName>style.visibility</p:attrName>
                                        </p:attrNameLst>
                                      </p:cBhvr>
                                      <p:to>
                                        <p:strVal val="visible"/>
                                      </p:to>
                                    </p:set>
                                    <p:animEffect transition="in" filter="barn(inVertical)">
                                      <p:cBhvr>
                                        <p:cTn id="14" dur="500"/>
                                        <p:tgtEl>
                                          <p:spTgt spid="100"/>
                                        </p:tgtEl>
                                      </p:cBhvr>
                                    </p:animEffect>
                                  </p:childTnLst>
                                </p:cTn>
                              </p:par>
                              <p:par>
                                <p:cTn id="15" presetID="16" presetClass="entr" presetSubtype="21"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barn(inVertical)">
                                      <p:cBhvr>
                                        <p:cTn id="17" dur="500"/>
                                        <p:tgtEl>
                                          <p:spTgt spid="107"/>
                                        </p:tgtEl>
                                      </p:cBhvr>
                                    </p:animEffect>
                                  </p:childTnLst>
                                </p:cTn>
                              </p:par>
                              <p:par>
                                <p:cTn id="18" presetID="16" presetClass="entr" presetSubtype="21" fill="hold" nodeType="withEffect">
                                  <p:stCondLst>
                                    <p:cond delay="0"/>
                                  </p:stCondLst>
                                  <p:childTnLst>
                                    <p:set>
                                      <p:cBhvr>
                                        <p:cTn id="19" dur="1" fill="hold">
                                          <p:stCondLst>
                                            <p:cond delay="0"/>
                                          </p:stCondLst>
                                        </p:cTn>
                                        <p:tgtEl>
                                          <p:spTgt spid="114"/>
                                        </p:tgtEl>
                                        <p:attrNameLst>
                                          <p:attrName>style.visibility</p:attrName>
                                        </p:attrNameLst>
                                      </p:cBhvr>
                                      <p:to>
                                        <p:strVal val="visible"/>
                                      </p:to>
                                    </p:set>
                                    <p:animEffect transition="in" filter="barn(inVertical)">
                                      <p:cBhvr>
                                        <p:cTn id="20" dur="500"/>
                                        <p:tgtEl>
                                          <p:spTgt spid="114"/>
                                        </p:tgtEl>
                                      </p:cBhvr>
                                    </p:animEffect>
                                  </p:childTnLst>
                                </p:cTn>
                              </p:par>
                              <p:par>
                                <p:cTn id="21" presetID="16" presetClass="entr" presetSubtype="21" fill="hold" nodeType="with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barn(inVertical)">
                                      <p:cBhvr>
                                        <p:cTn id="23" dur="500"/>
                                        <p:tgtEl>
                                          <p:spTgt spid="12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91"/>
                                        </p:tgtEl>
                                        <p:attrNameLst>
                                          <p:attrName>style.visibility</p:attrName>
                                        </p:attrNameLst>
                                      </p:cBhvr>
                                      <p:to>
                                        <p:strVal val="visible"/>
                                      </p:to>
                                    </p:set>
                                    <p:anim calcmode="lin" valueType="num">
                                      <p:cBhvr additive="base">
                                        <p:cTn id="26" dur="500" fill="hold"/>
                                        <p:tgtEl>
                                          <p:spTgt spid="91"/>
                                        </p:tgtEl>
                                        <p:attrNameLst>
                                          <p:attrName>ppt_x</p:attrName>
                                        </p:attrNameLst>
                                      </p:cBhvr>
                                      <p:tavLst>
                                        <p:tav tm="0">
                                          <p:val>
                                            <p:strVal val="#ppt_x"/>
                                          </p:val>
                                        </p:tav>
                                        <p:tav tm="100000">
                                          <p:val>
                                            <p:strVal val="#ppt_x"/>
                                          </p:val>
                                        </p:tav>
                                      </p:tavLst>
                                    </p:anim>
                                    <p:anim calcmode="lin" valueType="num">
                                      <p:cBhvr additive="base">
                                        <p:cTn id="27" dur="500" fill="hold"/>
                                        <p:tgtEl>
                                          <p:spTgt spid="9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94"/>
                                        </p:tgtEl>
                                        <p:attrNameLst>
                                          <p:attrName>style.visibility</p:attrName>
                                        </p:attrNameLst>
                                      </p:cBhvr>
                                      <p:to>
                                        <p:strVal val="visible"/>
                                      </p:to>
                                    </p:set>
                                    <p:anim calcmode="lin" valueType="num">
                                      <p:cBhvr additive="base">
                                        <p:cTn id="30" dur="500" fill="hold"/>
                                        <p:tgtEl>
                                          <p:spTgt spid="94"/>
                                        </p:tgtEl>
                                        <p:attrNameLst>
                                          <p:attrName>ppt_x</p:attrName>
                                        </p:attrNameLst>
                                      </p:cBhvr>
                                      <p:tavLst>
                                        <p:tav tm="0">
                                          <p:val>
                                            <p:strVal val="#ppt_x"/>
                                          </p:val>
                                        </p:tav>
                                        <p:tav tm="100000">
                                          <p:val>
                                            <p:strVal val="#ppt_x"/>
                                          </p:val>
                                        </p:tav>
                                      </p:tavLst>
                                    </p:anim>
                                    <p:anim calcmode="lin" valueType="num">
                                      <p:cBhvr additive="base">
                                        <p:cTn id="31" dur="500" fill="hold"/>
                                        <p:tgtEl>
                                          <p:spTgt spid="9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6"/>
                                        </p:tgtEl>
                                        <p:attrNameLst>
                                          <p:attrName>style.visibility</p:attrName>
                                        </p:attrNameLst>
                                      </p:cBhvr>
                                      <p:to>
                                        <p:strVal val="visible"/>
                                      </p:to>
                                    </p:set>
                                    <p:anim calcmode="lin" valueType="num">
                                      <p:cBhvr additive="base">
                                        <p:cTn id="34" dur="500" fill="hold"/>
                                        <p:tgtEl>
                                          <p:spTgt spid="96"/>
                                        </p:tgtEl>
                                        <p:attrNameLst>
                                          <p:attrName>ppt_x</p:attrName>
                                        </p:attrNameLst>
                                      </p:cBhvr>
                                      <p:tavLst>
                                        <p:tav tm="0">
                                          <p:val>
                                            <p:strVal val="#ppt_x"/>
                                          </p:val>
                                        </p:tav>
                                        <p:tav tm="100000">
                                          <p:val>
                                            <p:strVal val="#ppt_x"/>
                                          </p:val>
                                        </p:tav>
                                      </p:tavLst>
                                    </p:anim>
                                    <p:anim calcmode="lin" valueType="num">
                                      <p:cBhvr additive="base">
                                        <p:cTn id="35" dur="500" fill="hold"/>
                                        <p:tgtEl>
                                          <p:spTgt spid="9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98"/>
                                        </p:tgtEl>
                                        <p:attrNameLst>
                                          <p:attrName>style.visibility</p:attrName>
                                        </p:attrNameLst>
                                      </p:cBhvr>
                                      <p:to>
                                        <p:strVal val="visible"/>
                                      </p:to>
                                    </p:set>
                                    <p:anim calcmode="lin" valueType="num">
                                      <p:cBhvr additive="base">
                                        <p:cTn id="38" dur="500" fill="hold"/>
                                        <p:tgtEl>
                                          <p:spTgt spid="98"/>
                                        </p:tgtEl>
                                        <p:attrNameLst>
                                          <p:attrName>ppt_x</p:attrName>
                                        </p:attrNameLst>
                                      </p:cBhvr>
                                      <p:tavLst>
                                        <p:tav tm="0">
                                          <p:val>
                                            <p:strVal val="#ppt_x"/>
                                          </p:val>
                                        </p:tav>
                                        <p:tav tm="100000">
                                          <p:val>
                                            <p:strVal val="#ppt_x"/>
                                          </p:val>
                                        </p:tav>
                                      </p:tavLst>
                                    </p:anim>
                                    <p:anim calcmode="lin" valueType="num">
                                      <p:cBhvr additive="base">
                                        <p:cTn id="39" dur="500" fill="hold"/>
                                        <p:tgtEl>
                                          <p:spTgt spid="98"/>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93"/>
                                        </p:tgtEl>
                                        <p:attrNameLst>
                                          <p:attrName>style.visibility</p:attrName>
                                        </p:attrNameLst>
                                      </p:cBhvr>
                                      <p:to>
                                        <p:strVal val="visible"/>
                                      </p:to>
                                    </p:set>
                                    <p:anim calcmode="lin" valueType="num">
                                      <p:cBhvr>
                                        <p:cTn id="42" dur="500" fill="hold"/>
                                        <p:tgtEl>
                                          <p:spTgt spid="93"/>
                                        </p:tgtEl>
                                        <p:attrNameLst>
                                          <p:attrName>ppt_w</p:attrName>
                                        </p:attrNameLst>
                                      </p:cBhvr>
                                      <p:tavLst>
                                        <p:tav tm="0">
                                          <p:val>
                                            <p:fltVal val="0"/>
                                          </p:val>
                                        </p:tav>
                                        <p:tav tm="100000">
                                          <p:val>
                                            <p:strVal val="#ppt_w"/>
                                          </p:val>
                                        </p:tav>
                                      </p:tavLst>
                                    </p:anim>
                                    <p:anim calcmode="lin" valueType="num">
                                      <p:cBhvr>
                                        <p:cTn id="43" dur="500" fill="hold"/>
                                        <p:tgtEl>
                                          <p:spTgt spid="93"/>
                                        </p:tgtEl>
                                        <p:attrNameLst>
                                          <p:attrName>ppt_h</p:attrName>
                                        </p:attrNameLst>
                                      </p:cBhvr>
                                      <p:tavLst>
                                        <p:tav tm="0">
                                          <p:val>
                                            <p:fltVal val="0"/>
                                          </p:val>
                                        </p:tav>
                                        <p:tav tm="100000">
                                          <p:val>
                                            <p:strVal val="#ppt_h"/>
                                          </p:val>
                                        </p:tav>
                                      </p:tavLst>
                                    </p:anim>
                                    <p:animEffect transition="in" filter="fade">
                                      <p:cBhvr>
                                        <p:cTn id="44" dur="500"/>
                                        <p:tgtEl>
                                          <p:spTgt spid="9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95"/>
                                        </p:tgtEl>
                                        <p:attrNameLst>
                                          <p:attrName>style.visibility</p:attrName>
                                        </p:attrNameLst>
                                      </p:cBhvr>
                                      <p:to>
                                        <p:strVal val="visible"/>
                                      </p:to>
                                    </p:set>
                                    <p:anim calcmode="lin" valueType="num">
                                      <p:cBhvr>
                                        <p:cTn id="47" dur="500" fill="hold"/>
                                        <p:tgtEl>
                                          <p:spTgt spid="95"/>
                                        </p:tgtEl>
                                        <p:attrNameLst>
                                          <p:attrName>ppt_w</p:attrName>
                                        </p:attrNameLst>
                                      </p:cBhvr>
                                      <p:tavLst>
                                        <p:tav tm="0">
                                          <p:val>
                                            <p:fltVal val="0"/>
                                          </p:val>
                                        </p:tav>
                                        <p:tav tm="100000">
                                          <p:val>
                                            <p:strVal val="#ppt_w"/>
                                          </p:val>
                                        </p:tav>
                                      </p:tavLst>
                                    </p:anim>
                                    <p:anim calcmode="lin" valueType="num">
                                      <p:cBhvr>
                                        <p:cTn id="48" dur="500" fill="hold"/>
                                        <p:tgtEl>
                                          <p:spTgt spid="95"/>
                                        </p:tgtEl>
                                        <p:attrNameLst>
                                          <p:attrName>ppt_h</p:attrName>
                                        </p:attrNameLst>
                                      </p:cBhvr>
                                      <p:tavLst>
                                        <p:tav tm="0">
                                          <p:val>
                                            <p:fltVal val="0"/>
                                          </p:val>
                                        </p:tav>
                                        <p:tav tm="100000">
                                          <p:val>
                                            <p:strVal val="#ppt_h"/>
                                          </p:val>
                                        </p:tav>
                                      </p:tavLst>
                                    </p:anim>
                                    <p:animEffect transition="in" filter="fade">
                                      <p:cBhvr>
                                        <p:cTn id="49" dur="500"/>
                                        <p:tgtEl>
                                          <p:spTgt spid="9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97"/>
                                        </p:tgtEl>
                                        <p:attrNameLst>
                                          <p:attrName>style.visibility</p:attrName>
                                        </p:attrNameLst>
                                      </p:cBhvr>
                                      <p:to>
                                        <p:strVal val="visible"/>
                                      </p:to>
                                    </p:set>
                                    <p:anim calcmode="lin" valueType="num">
                                      <p:cBhvr>
                                        <p:cTn id="52" dur="500" fill="hold"/>
                                        <p:tgtEl>
                                          <p:spTgt spid="97"/>
                                        </p:tgtEl>
                                        <p:attrNameLst>
                                          <p:attrName>ppt_w</p:attrName>
                                        </p:attrNameLst>
                                      </p:cBhvr>
                                      <p:tavLst>
                                        <p:tav tm="0">
                                          <p:val>
                                            <p:fltVal val="0"/>
                                          </p:val>
                                        </p:tav>
                                        <p:tav tm="100000">
                                          <p:val>
                                            <p:strVal val="#ppt_w"/>
                                          </p:val>
                                        </p:tav>
                                      </p:tavLst>
                                    </p:anim>
                                    <p:anim calcmode="lin" valueType="num">
                                      <p:cBhvr>
                                        <p:cTn id="53" dur="500" fill="hold"/>
                                        <p:tgtEl>
                                          <p:spTgt spid="97"/>
                                        </p:tgtEl>
                                        <p:attrNameLst>
                                          <p:attrName>ppt_h</p:attrName>
                                        </p:attrNameLst>
                                      </p:cBhvr>
                                      <p:tavLst>
                                        <p:tav tm="0">
                                          <p:val>
                                            <p:fltVal val="0"/>
                                          </p:val>
                                        </p:tav>
                                        <p:tav tm="100000">
                                          <p:val>
                                            <p:strVal val="#ppt_h"/>
                                          </p:val>
                                        </p:tav>
                                      </p:tavLst>
                                    </p:anim>
                                    <p:animEffect transition="in" filter="fade">
                                      <p:cBhvr>
                                        <p:cTn id="54" dur="500"/>
                                        <p:tgtEl>
                                          <p:spTgt spid="9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99"/>
                                        </p:tgtEl>
                                        <p:attrNameLst>
                                          <p:attrName>style.visibility</p:attrName>
                                        </p:attrNameLst>
                                      </p:cBhvr>
                                      <p:to>
                                        <p:strVal val="visible"/>
                                      </p:to>
                                    </p:set>
                                    <p:anim calcmode="lin" valueType="num">
                                      <p:cBhvr>
                                        <p:cTn id="57" dur="500" fill="hold"/>
                                        <p:tgtEl>
                                          <p:spTgt spid="99"/>
                                        </p:tgtEl>
                                        <p:attrNameLst>
                                          <p:attrName>ppt_w</p:attrName>
                                        </p:attrNameLst>
                                      </p:cBhvr>
                                      <p:tavLst>
                                        <p:tav tm="0">
                                          <p:val>
                                            <p:fltVal val="0"/>
                                          </p:val>
                                        </p:tav>
                                        <p:tav tm="100000">
                                          <p:val>
                                            <p:strVal val="#ppt_w"/>
                                          </p:val>
                                        </p:tav>
                                      </p:tavLst>
                                    </p:anim>
                                    <p:anim calcmode="lin" valueType="num">
                                      <p:cBhvr>
                                        <p:cTn id="58" dur="500" fill="hold"/>
                                        <p:tgtEl>
                                          <p:spTgt spid="99"/>
                                        </p:tgtEl>
                                        <p:attrNameLst>
                                          <p:attrName>ppt_h</p:attrName>
                                        </p:attrNameLst>
                                      </p:cBhvr>
                                      <p:tavLst>
                                        <p:tav tm="0">
                                          <p:val>
                                            <p:fltVal val="0"/>
                                          </p:val>
                                        </p:tav>
                                        <p:tav tm="100000">
                                          <p:val>
                                            <p:strVal val="#ppt_h"/>
                                          </p:val>
                                        </p:tav>
                                      </p:tavLst>
                                    </p:anim>
                                    <p:animEffect transition="in" filter="fade">
                                      <p:cBhvr>
                                        <p:cTn id="59" dur="500"/>
                                        <p:tgtEl>
                                          <p:spTgt spid="99"/>
                                        </p:tgtEl>
                                      </p:cBhvr>
                                    </p:animEffect>
                                  </p:childTnLst>
                                </p:cTn>
                              </p:par>
                            </p:childTnLst>
                          </p:cTn>
                        </p:par>
                        <p:par>
                          <p:cTn id="60" fill="hold">
                            <p:stCondLst>
                              <p:cond delay="510"/>
                            </p:stCondLst>
                            <p:childTnLst>
                              <p:par>
                                <p:cTn id="61" presetID="14" presetClass="entr" presetSubtype="10" fill="hold" grpId="0" nodeType="afterEffect">
                                  <p:stCondLst>
                                    <p:cond delay="0"/>
                                  </p:stCondLst>
                                  <p:childTnLst>
                                    <p:set>
                                      <p:cBhvr>
                                        <p:cTn id="62" dur="1" fill="hold">
                                          <p:stCondLst>
                                            <p:cond delay="0"/>
                                          </p:stCondLst>
                                        </p:cTn>
                                        <p:tgtEl>
                                          <p:spTgt spid="87"/>
                                        </p:tgtEl>
                                        <p:attrNameLst>
                                          <p:attrName>style.visibility</p:attrName>
                                        </p:attrNameLst>
                                      </p:cBhvr>
                                      <p:to>
                                        <p:strVal val="visible"/>
                                      </p:to>
                                    </p:set>
                                    <p:animEffect transition="in" filter="randombar(horizontal)">
                                      <p:cBhvr>
                                        <p:cTn id="63"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91" grpId="0" animBg="1"/>
      <p:bldP spid="93" grpId="0"/>
      <p:bldP spid="94" grpId="0" animBg="1"/>
      <p:bldP spid="95" grpId="0"/>
      <p:bldP spid="96" grpId="0" animBg="1"/>
      <p:bldP spid="97" grpId="0"/>
      <p:bldP spid="98" grpId="0" animBg="1"/>
      <p:bldP spid="99" grpId="0"/>
    </p:bldLst>
  </p:timing>
</p:sld>
</file>

<file path=ppt/theme/theme1.xml><?xml version="1.0" encoding="utf-8"?>
<a:theme xmlns:a="http://schemas.openxmlformats.org/drawingml/2006/main" name="583TGp_business_light_ani">
  <a:themeElements>
    <a:clrScheme name="Default Design 1">
      <a:dk1>
        <a:srgbClr val="000000"/>
      </a:dk1>
      <a:lt1>
        <a:srgbClr val="C8D4E2"/>
      </a:lt1>
      <a:dk2>
        <a:srgbClr val="015465"/>
      </a:dk2>
      <a:lt2>
        <a:srgbClr val="808080"/>
      </a:lt2>
      <a:accent1>
        <a:srgbClr val="B96F81"/>
      </a:accent1>
      <a:accent2>
        <a:srgbClr val="84B75D"/>
      </a:accent2>
      <a:accent3>
        <a:srgbClr val="E0E6EE"/>
      </a:accent3>
      <a:accent4>
        <a:srgbClr val="000000"/>
      </a:accent4>
      <a:accent5>
        <a:srgbClr val="D9BBC1"/>
      </a:accent5>
      <a:accent6>
        <a:srgbClr val="77A653"/>
      </a:accent6>
      <a:hlink>
        <a:srgbClr val="B88A68"/>
      </a:hlink>
      <a:folHlink>
        <a:srgbClr val="91A7C1"/>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C8D4E2"/>
        </a:lt1>
        <a:dk2>
          <a:srgbClr val="015465"/>
        </a:dk2>
        <a:lt2>
          <a:srgbClr val="808080"/>
        </a:lt2>
        <a:accent1>
          <a:srgbClr val="B96F81"/>
        </a:accent1>
        <a:accent2>
          <a:srgbClr val="84B75D"/>
        </a:accent2>
        <a:accent3>
          <a:srgbClr val="E0E6EE"/>
        </a:accent3>
        <a:accent4>
          <a:srgbClr val="000000"/>
        </a:accent4>
        <a:accent5>
          <a:srgbClr val="D9BBC1"/>
        </a:accent5>
        <a:accent6>
          <a:srgbClr val="77A653"/>
        </a:accent6>
        <a:hlink>
          <a:srgbClr val="B88A68"/>
        </a:hlink>
        <a:folHlink>
          <a:srgbClr val="91A7C1"/>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CCE1C9"/>
        </a:lt1>
        <a:dk2>
          <a:srgbClr val="660066"/>
        </a:dk2>
        <a:lt2>
          <a:srgbClr val="808080"/>
        </a:lt2>
        <a:accent1>
          <a:srgbClr val="8F7AC4"/>
        </a:accent1>
        <a:accent2>
          <a:srgbClr val="D79E5F"/>
        </a:accent2>
        <a:accent3>
          <a:srgbClr val="E2EEE1"/>
        </a:accent3>
        <a:accent4>
          <a:srgbClr val="000000"/>
        </a:accent4>
        <a:accent5>
          <a:srgbClr val="C6BEDE"/>
        </a:accent5>
        <a:accent6>
          <a:srgbClr val="C38F55"/>
        </a:accent6>
        <a:hlink>
          <a:srgbClr val="6494BC"/>
        </a:hlink>
        <a:folHlink>
          <a:srgbClr val="A6BD9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E3D9D3"/>
        </a:lt1>
        <a:dk2>
          <a:srgbClr val="A50021"/>
        </a:dk2>
        <a:lt2>
          <a:srgbClr val="808080"/>
        </a:lt2>
        <a:accent1>
          <a:srgbClr val="5E87CA"/>
        </a:accent1>
        <a:accent2>
          <a:srgbClr val="B75D86"/>
        </a:accent2>
        <a:accent3>
          <a:srgbClr val="EFE9E6"/>
        </a:accent3>
        <a:accent4>
          <a:srgbClr val="000000"/>
        </a:accent4>
        <a:accent5>
          <a:srgbClr val="B6C3E1"/>
        </a:accent5>
        <a:accent6>
          <a:srgbClr val="A65379"/>
        </a:accent6>
        <a:hlink>
          <a:srgbClr val="5DB648"/>
        </a:hlink>
        <a:folHlink>
          <a:srgbClr val="C2A29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583TGp_business_light_ani</Template>
  <TotalTime>77</TotalTime>
  <Words>941</Words>
  <Application>Microsoft Office PowerPoint</Application>
  <PresentationFormat>On-screen Show (4:3)</PresentationFormat>
  <Paragraphs>119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583TGp_business_light_ani</vt:lpstr>
      <vt:lpstr>Software Measurement  and Analysis</vt:lpstr>
      <vt:lpstr>PowerPoint Presentation</vt:lpstr>
      <vt:lpstr>Introduction</vt:lpstr>
      <vt:lpstr>Introduction</vt:lpstr>
      <vt:lpstr>PowerPoint Presentation</vt:lpstr>
      <vt:lpstr>PowerPoint Presentation</vt:lpstr>
      <vt:lpstr>Variable Data Definitions</vt:lpstr>
      <vt:lpstr>Variable Data Definitions</vt:lpstr>
      <vt:lpstr>PowerPoint Presentation</vt:lpstr>
      <vt:lpstr>Methodology to measure morale</vt:lpstr>
      <vt:lpstr>Methodology to measure morale</vt:lpstr>
      <vt:lpstr>PowerPoint Presentation</vt:lpstr>
      <vt:lpstr>Recommendation to build high morale</vt:lpstr>
      <vt:lpstr>PowerPoint Presentation</vt:lpstr>
      <vt:lpstr>PowerPoint Presentation</vt:lpstr>
      <vt:lpstr>PowerPoint Presentation</vt:lpstr>
      <vt:lpstr>Recommendation to build high morale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Measurement  and Analysis</dc:title>
  <dc:creator>VOTINH</dc:creator>
  <cp:lastModifiedBy>VOTINH</cp:lastModifiedBy>
  <cp:revision>17</cp:revision>
  <dcterms:created xsi:type="dcterms:W3CDTF">2012-04-21T02:27:18Z</dcterms:created>
  <dcterms:modified xsi:type="dcterms:W3CDTF">2012-05-05T03:03:54Z</dcterms:modified>
</cp:coreProperties>
</file>