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24"/>
  </p:handoutMasterIdLst>
  <p:sldIdLst>
    <p:sldId id="256" r:id="rId3"/>
    <p:sldId id="262" r:id="rId4"/>
    <p:sldId id="281" r:id="rId5"/>
    <p:sldId id="282" r:id="rId6"/>
    <p:sldId id="283" r:id="rId7"/>
    <p:sldId id="297" r:id="rId8"/>
    <p:sldId id="284" r:id="rId9"/>
    <p:sldId id="285" r:id="rId10"/>
    <p:sldId id="288" r:id="rId11"/>
    <p:sldId id="289" r:id="rId12"/>
    <p:sldId id="290" r:id="rId13"/>
    <p:sldId id="291" r:id="rId15"/>
    <p:sldId id="294" r:id="rId16"/>
    <p:sldId id="300" r:id="rId17"/>
    <p:sldId id="301" r:id="rId18"/>
    <p:sldId id="302" r:id="rId19"/>
    <p:sldId id="298" r:id="rId20"/>
    <p:sldId id="295" r:id="rId21"/>
    <p:sldId id="261" r:id="rId22"/>
    <p:sldId id="275" r:id="rId23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yanni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0CA"/>
    <a:srgbClr val="016F94"/>
    <a:srgbClr val="689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" loCatId="list" qsTypeId="urn:microsoft.com/office/officeart/2005/8/quickstyle/simple5" qsCatId="simple" csTypeId="urn:microsoft.com/office/officeart/2005/8/colors/accent1_5" csCatId="accent1" phldr="0"/>
      <dgm:spPr/>
      <dgm:t>
        <a:bodyPr/>
        <a:p>
          <a:endParaRPr lang="zh-CN" altLang="en-US"/>
        </a:p>
      </dgm:t>
    </dgm:pt>
    <dgm:pt modelId="{773C5012-55F9-436E-B78B-2A38D8AAA0C0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1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、</a:t>
          </a: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HTML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文档基本结构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/>
          </a:r>
          <a:endParaRPr lang="zh-CN" altLang="en-US" sz="4400">
            <a:latin typeface="微软雅黑" charset="0"/>
            <a:ea typeface="微软雅黑" charset="0"/>
            <a:cs typeface="微软雅黑" charset="0"/>
          </a:endParaRPr>
        </a:p>
      </dgm:t>
    </dgm:pt>
    <dgm:pt modelId="{E1399106-9BE2-43F4-9430-F473CB36780F}" cxnId="{CE3E50FF-32D5-4125-AA6C-37308B5A5379}" type="parTrans">
      <dgm:prSet/>
      <dgm:spPr/>
      <dgm:t>
        <a:bodyPr/>
        <a:p>
          <a:endParaRPr lang="zh-CN" altLang="en-US"/>
        </a:p>
      </dgm:t>
    </dgm:pt>
    <dgm:pt modelId="{507A6FE3-4D55-4ED6-A973-429D64C5DF28}" cxnId="{CE3E50FF-32D5-4125-AA6C-37308B5A5379}" type="sibTrans">
      <dgm:prSet/>
      <dgm:spPr/>
      <dgm:t>
        <a:bodyPr/>
        <a:p>
          <a:endParaRPr lang="zh-CN" altLang="en-US"/>
        </a:p>
      </dgm:t>
    </dgm:pt>
    <dgm:pt modelId="{CA58FE74-4619-4E47-BA6C-E0CD35AF5AC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2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、</a:t>
          </a: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HTML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基本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语法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/>
          </a:r>
          <a:endParaRPr lang="zh-CN" altLang="en-US" sz="4400">
            <a:latin typeface="微软雅黑" charset="0"/>
            <a:ea typeface="微软雅黑" charset="0"/>
            <a:cs typeface="微软雅黑" charset="0"/>
          </a:endParaRPr>
        </a:p>
      </dgm:t>
    </dgm:pt>
    <dgm:pt modelId="{EBAD4DA7-135F-4F4E-9475-804E7DC205D2}" cxnId="{F58C4669-11FD-4486-B30A-9942CF379B31}" type="parTrans">
      <dgm:prSet/>
      <dgm:spPr/>
      <dgm:t>
        <a:bodyPr/>
        <a:p>
          <a:endParaRPr lang="zh-CN" altLang="en-US"/>
        </a:p>
      </dgm:t>
    </dgm:pt>
    <dgm:pt modelId="{5723A07A-E737-45B0-B84E-97FB4DE86580}" cxnId="{F58C4669-11FD-4486-B30A-9942CF379B31}" type="sibTrans">
      <dgm:prSet/>
      <dgm:spPr/>
      <dgm:t>
        <a:bodyPr/>
        <a:p>
          <a:endParaRPr lang="zh-CN" altLang="en-US"/>
        </a:p>
      </dgm:t>
    </dgm:pt>
    <dgm:pt modelId="{D3284563-CEAB-43B3-81C4-5F6C081CBB7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3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、</a:t>
          </a: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HTML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文档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编写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规范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/>
          </a:r>
          <a:endParaRPr lang="zh-CN" altLang="en-US" sz="4400">
            <a:latin typeface="微软雅黑" charset="0"/>
            <a:ea typeface="微软雅黑" charset="0"/>
            <a:cs typeface="微软雅黑" charset="0"/>
          </a:endParaRPr>
        </a:p>
      </dgm:t>
    </dgm:pt>
    <dgm:pt modelId="{A2E240DA-ABFA-4A24-BE34-ABE926603D67}" cxnId="{64AB8049-6A28-4CF0-A354-BCFB42F58EC3}" type="parTrans">
      <dgm:prSet/>
      <dgm:spPr/>
      <dgm:t>
        <a:bodyPr/>
        <a:p>
          <a:endParaRPr lang="zh-CN" altLang="en-US"/>
        </a:p>
      </dgm:t>
    </dgm:pt>
    <dgm:pt modelId="{2E43EE94-FE21-4F90-81B3-CED5B1ECC8C9}" cxnId="{64AB8049-6A28-4CF0-A354-BCFB42F58EC3}" type="sibTrans">
      <dgm:prSet/>
      <dgm:spPr/>
      <dgm:t>
        <a:bodyPr/>
        <a:p>
          <a:endParaRPr lang="zh-CN" alt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3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3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Cnt="0"/>
      <dgm:spPr/>
    </dgm:pt>
    <dgm:pt modelId="{F8B30F84-9FC1-4455-B8FC-CA5DC2189586}" type="pres">
      <dgm:prSet presAssocID="{D3284563-CEAB-43B3-81C4-5F6C081CBB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3E50FF-32D5-4125-AA6C-37308B5A5379}" srcId="{26C320EB-5352-40AA-A0A9-C13066E1373C}" destId="{773C5012-55F9-436E-B78B-2A38D8AAA0C0}" srcOrd="0" destOrd="0" parTransId="{E1399106-9BE2-43F4-9430-F473CB36780F}" sibTransId="{507A6FE3-4D55-4ED6-A973-429D64C5DF28}"/>
    <dgm:cxn modelId="{F58C4669-11FD-4486-B30A-9942CF379B31}" srcId="{26C320EB-5352-40AA-A0A9-C13066E1373C}" destId="{CA58FE74-4619-4E47-BA6C-E0CD35AF5AC2}" srcOrd="1" destOrd="0" parTransId="{EBAD4DA7-135F-4F4E-9475-804E7DC205D2}" sibTransId="{5723A07A-E737-45B0-B84E-97FB4DE86580}"/>
    <dgm:cxn modelId="{64AB8049-6A28-4CF0-A354-BCFB42F58EC3}" srcId="{26C320EB-5352-40AA-A0A9-C13066E1373C}" destId="{D3284563-CEAB-43B3-81C4-5F6C081CBB78}" srcOrd="2" destOrd="0" parTransId="{A2E240DA-ABFA-4A24-BE34-ABE926603D67}" sibTransId="{2E43EE94-FE21-4F90-81B3-CED5B1ECC8C9}"/>
    <dgm:cxn modelId="{801FF330-C7FE-4B69-85D8-BC7B5EAE0C88}" type="presOf" srcId="{26C320EB-5352-40AA-A0A9-C13066E1373C}" destId="{E5EECCA3-F875-4B71-92CC-9CCDFB7DBFEF}" srcOrd="0" destOrd="0" presId="urn:microsoft.com/office/officeart/2005/8/layout/list1"/>
    <dgm:cxn modelId="{DC1DCC57-37ED-4A54-9F89-EF9B7D0AC4BD}" type="presParOf" srcId="{E5EECCA3-F875-4B71-92CC-9CCDFB7DBFEF}" destId="{667CAF5C-37C0-43B7-8B7E-02CCA3754DB9}" srcOrd="0" destOrd="0" presId="urn:microsoft.com/office/officeart/2005/8/layout/list1"/>
    <dgm:cxn modelId="{23C1E1B2-DB60-445D-BDB3-9B5C3BF513F7}" type="presParOf" srcId="{667CAF5C-37C0-43B7-8B7E-02CCA3754DB9}" destId="{58B158CB-C1D2-4676-88E6-6B3937A00A96}" srcOrd="0" destOrd="0" presId="urn:microsoft.com/office/officeart/2005/8/layout/list1"/>
    <dgm:cxn modelId="{F57AE7B0-3A47-4125-95FB-797829BAF3FB}" type="presOf" srcId="{773C5012-55F9-436E-B78B-2A38D8AAA0C0}" destId="{58B158CB-C1D2-4676-88E6-6B3937A00A96}" srcOrd="0" destOrd="0" presId="urn:microsoft.com/office/officeart/2005/8/layout/list1"/>
    <dgm:cxn modelId="{11430CCA-D094-4F79-8440-67C18758B63E}" type="presParOf" srcId="{667CAF5C-37C0-43B7-8B7E-02CCA3754DB9}" destId="{D0971512-D8E1-4E4B-89F4-FF2EB164C196}" srcOrd="1" destOrd="0" presId="urn:microsoft.com/office/officeart/2005/8/layout/list1"/>
    <dgm:cxn modelId="{98734F9F-38BC-4AA0-B0E8-BE906BC4C6C3}" type="presOf" srcId="{773C5012-55F9-436E-B78B-2A38D8AAA0C0}" destId="{D0971512-D8E1-4E4B-89F4-FF2EB164C196}" srcOrd="0" destOrd="0" presId="urn:microsoft.com/office/officeart/2005/8/layout/list1"/>
    <dgm:cxn modelId="{1A084011-4853-4C6A-A803-671F0E9ED721}" type="presParOf" srcId="{E5EECCA3-F875-4B71-92CC-9CCDFB7DBFEF}" destId="{05E10EBB-C85A-471E-9935-B48B9C39A12E}" srcOrd="1" destOrd="0" presId="urn:microsoft.com/office/officeart/2005/8/layout/list1"/>
    <dgm:cxn modelId="{52EA0FA3-9661-4FF6-81F3-B92642C15EB0}" type="presParOf" srcId="{E5EECCA3-F875-4B71-92CC-9CCDFB7DBFEF}" destId="{1F055725-8984-42CB-98CB-8E7728DD5EAB}" srcOrd="2" destOrd="0" presId="urn:microsoft.com/office/officeart/2005/8/layout/list1"/>
    <dgm:cxn modelId="{E7463687-CCE3-4537-A011-02F50DE5D461}" type="presParOf" srcId="{E5EECCA3-F875-4B71-92CC-9CCDFB7DBFEF}" destId="{5785404B-F53E-4CF2-A702-90A46E89CED8}" srcOrd="3" destOrd="0" presId="urn:microsoft.com/office/officeart/2005/8/layout/list1"/>
    <dgm:cxn modelId="{D500670D-D2BD-40E0-8957-FFED146A73BC}" type="presParOf" srcId="{E5EECCA3-F875-4B71-92CC-9CCDFB7DBFEF}" destId="{EF963990-07B7-4DBC-8CFE-C86D15B61BB6}" srcOrd="4" destOrd="0" presId="urn:microsoft.com/office/officeart/2005/8/layout/list1"/>
    <dgm:cxn modelId="{D06AFD76-4100-4F33-AB45-A9A9E0B2028E}" type="presParOf" srcId="{EF963990-07B7-4DBC-8CFE-C86D15B61BB6}" destId="{AEA4B341-6C57-43B8-BC42-9813D43D1335}" srcOrd="0" destOrd="4" presId="urn:microsoft.com/office/officeart/2005/8/layout/list1"/>
    <dgm:cxn modelId="{038E46FC-817F-4625-85EA-702C668F44C0}" type="presOf" srcId="{CA58FE74-4619-4E47-BA6C-E0CD35AF5AC2}" destId="{AEA4B341-6C57-43B8-BC42-9813D43D1335}" srcOrd="0" destOrd="0" presId="urn:microsoft.com/office/officeart/2005/8/layout/list1"/>
    <dgm:cxn modelId="{8DB9B8BF-D4B1-4E2A-8F0E-57C10BA98AC4}" type="presParOf" srcId="{EF963990-07B7-4DBC-8CFE-C86D15B61BB6}" destId="{DD07B078-3354-4F1B-9438-E4F95C4B43A6}" srcOrd="1" destOrd="4" presId="urn:microsoft.com/office/officeart/2005/8/layout/list1"/>
    <dgm:cxn modelId="{B06B4BF6-15F7-48CA-9107-23609D52A94E}" type="presOf" srcId="{CA58FE74-4619-4E47-BA6C-E0CD35AF5AC2}" destId="{DD07B078-3354-4F1B-9438-E4F95C4B43A6}" srcOrd="0" destOrd="0" presId="urn:microsoft.com/office/officeart/2005/8/layout/list1"/>
    <dgm:cxn modelId="{BE37E48E-E0CE-4BFF-A7DF-97D0169277C1}" type="presParOf" srcId="{E5EECCA3-F875-4B71-92CC-9CCDFB7DBFEF}" destId="{98F9047E-C8BE-4990-B6F7-84F4581E1FEA}" srcOrd="5" destOrd="0" presId="urn:microsoft.com/office/officeart/2005/8/layout/list1"/>
    <dgm:cxn modelId="{DCFDA6FB-625B-4C28-9A4D-A023D89D5463}" type="presParOf" srcId="{E5EECCA3-F875-4B71-92CC-9CCDFB7DBFEF}" destId="{FB20FF5F-D131-4A8A-AEBC-01A2B84D6655}" srcOrd="6" destOrd="0" presId="urn:microsoft.com/office/officeart/2005/8/layout/list1"/>
    <dgm:cxn modelId="{658D479C-945A-4B30-9819-7F1AB0FB9D44}" type="presParOf" srcId="{E5EECCA3-F875-4B71-92CC-9CCDFB7DBFEF}" destId="{AC1FEB9E-7ED9-4E44-9D47-B63AE5862158}" srcOrd="7" destOrd="0" presId="urn:microsoft.com/office/officeart/2005/8/layout/list1"/>
    <dgm:cxn modelId="{1B4F6E55-CE48-4A3C-800E-E19DBB1B22CD}" type="presParOf" srcId="{E5EECCA3-F875-4B71-92CC-9CCDFB7DBFEF}" destId="{04A221FB-3A34-4804-9E1E-FAA254BEF819}" srcOrd="8" destOrd="0" presId="urn:microsoft.com/office/officeart/2005/8/layout/list1"/>
    <dgm:cxn modelId="{DDD4D328-98D4-41E0-A74C-4A22DC184560}" type="presParOf" srcId="{04A221FB-3A34-4804-9E1E-FAA254BEF819}" destId="{09CBCBA7-E2EE-4654-BCFB-AB2C2D77E66B}" srcOrd="0" destOrd="8" presId="urn:microsoft.com/office/officeart/2005/8/layout/list1"/>
    <dgm:cxn modelId="{A7A7B1C1-5540-4027-86F6-55E281B802CC}" type="presOf" srcId="{D3284563-CEAB-43B3-81C4-5F6C081CBB78}" destId="{09CBCBA7-E2EE-4654-BCFB-AB2C2D77E66B}" srcOrd="0" destOrd="0" presId="urn:microsoft.com/office/officeart/2005/8/layout/list1"/>
    <dgm:cxn modelId="{91423A69-F7FE-43A6-BDD7-6DD586F8AD0B}" type="presParOf" srcId="{04A221FB-3A34-4804-9E1E-FAA254BEF819}" destId="{F8B30F84-9FC1-4455-B8FC-CA5DC2189586}" srcOrd="1" destOrd="8" presId="urn:microsoft.com/office/officeart/2005/8/layout/list1"/>
    <dgm:cxn modelId="{61D191EC-D270-4AE9-A665-297E654F097C}" type="presOf" srcId="{D3284563-CEAB-43B3-81C4-5F6C081CBB78}" destId="{F8B30F84-9FC1-4455-B8FC-CA5DC2189586}" srcOrd="0" destOrd="0" presId="urn:microsoft.com/office/officeart/2005/8/layout/list1"/>
    <dgm:cxn modelId="{D467351A-C7C4-4F51-9025-8D673D02FDDC}" type="presParOf" srcId="{E5EECCA3-F875-4B71-92CC-9CCDFB7DBFEF}" destId="{75AF99AA-34AA-4169-A0AA-91E0CC0C2D15}" srcOrd="9" destOrd="0" presId="urn:microsoft.com/office/officeart/2005/8/layout/list1"/>
    <dgm:cxn modelId="{1F745A7E-8D3E-41CD-938D-012FC51ACD64}" type="presParOf" srcId="{E5EECCA3-F875-4B71-92CC-9CCDFB7DBFEF}" destId="{F855875C-E8B4-4273-8C6C-6A8EC3091B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39350" cy="4091940"/>
        <a:chOff x="0" y="0"/>
        <a:chExt cx="10039350" cy="4091940"/>
      </a:xfrm>
    </dsp:grpSpPr>
    <dsp:sp modelId="{1F055725-8984-42CB-98CB-8E7728DD5EAB}">
      <dsp:nvSpPr>
        <dsp:cNvPr id="5" name="矩形 4"/>
        <dsp:cNvSpPr/>
      </dsp:nvSpPr>
      <dsp:spPr bwMode="white">
        <a:xfrm>
          <a:off x="0" y="477990"/>
          <a:ext cx="10039350" cy="781200"/>
        </a:xfrm>
        <a:prstGeom prst="rect">
          <a:avLst/>
        </a:prstGeom>
      </dsp:spPr>
      <dsp:style>
        <a:lnRef idx="1">
          <a:schemeClr val="accent1">
            <a:alpha val="90000"/>
            <a:hueOff val="0"/>
            <a:satOff val="0"/>
            <a:lumOff val="0"/>
            <a:alpha val="90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9165" tIns="645668" rIns="779165" bIns="220472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77990"/>
        <a:ext cx="10039350" cy="781200"/>
      </dsp:txXfrm>
    </dsp:sp>
    <dsp:sp modelId="{D0971512-D8E1-4E4B-89F4-FF2EB164C196}">
      <dsp:nvSpPr>
        <dsp:cNvPr id="4" name="圆角矩形 3"/>
        <dsp:cNvSpPr/>
      </dsp:nvSpPr>
      <dsp:spPr bwMode="white">
        <a:xfrm>
          <a:off x="501968" y="20430"/>
          <a:ext cx="7027545" cy="91512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>
            <a:alpha val="90000"/>
            <a:hueOff val="0"/>
            <a:satOff val="0"/>
            <a:lumOff val="0"/>
            <a:alpha val="9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5624" tIns="0" rIns="265624" bIns="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1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、</a:t>
          </a: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HTML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文档基本结构</a:t>
          </a:r>
          <a:endParaRPr lang="zh-CN" altLang="en-US" sz="4400">
            <a:latin typeface="微软雅黑" charset="0"/>
            <a:ea typeface="微软雅黑" charset="0"/>
            <a:cs typeface="微软雅黑" charset="0"/>
          </a:endParaRPr>
        </a:p>
      </dsp:txBody>
      <dsp:txXfrm>
        <a:off x="501968" y="20430"/>
        <a:ext cx="7027545" cy="915120"/>
      </dsp:txXfrm>
    </dsp:sp>
    <dsp:sp modelId="{FB20FF5F-D131-4A8A-AEBC-01A2B84D6655}">
      <dsp:nvSpPr>
        <dsp:cNvPr id="8" name="矩形 7"/>
        <dsp:cNvSpPr/>
      </dsp:nvSpPr>
      <dsp:spPr bwMode="white">
        <a:xfrm>
          <a:off x="0" y="1884150"/>
          <a:ext cx="10039350" cy="781200"/>
        </a:xfrm>
        <a:prstGeom prst="rect">
          <a:avLst/>
        </a:prstGeom>
      </dsp:spPr>
      <dsp:style>
        <a:lnRef idx="1">
          <a:schemeClr val="accent1">
            <a:alpha val="90000"/>
            <a:hueOff val="0"/>
            <a:satOff val="0"/>
            <a:lumOff val="0"/>
            <a:alpha val="70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9165" tIns="645668" rIns="779165" bIns="220472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884150"/>
        <a:ext cx="10039350" cy="781200"/>
      </dsp:txXfrm>
    </dsp:sp>
    <dsp:sp modelId="{DD07B078-3354-4F1B-9438-E4F95C4B43A6}">
      <dsp:nvSpPr>
        <dsp:cNvPr id="7" name="圆角矩形 6"/>
        <dsp:cNvSpPr/>
      </dsp:nvSpPr>
      <dsp:spPr bwMode="white">
        <a:xfrm>
          <a:off x="501968" y="1426590"/>
          <a:ext cx="7027545" cy="91512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>
            <a:alpha val="90000"/>
            <a:hueOff val="0"/>
            <a:satOff val="0"/>
            <a:lumOff val="0"/>
            <a:alpha val="7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5624" tIns="0" rIns="265624" bIns="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2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、</a:t>
          </a: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HTML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基本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语法</a:t>
          </a:r>
          <a:endParaRPr lang="zh-CN" altLang="en-US" sz="4400">
            <a:latin typeface="微软雅黑" charset="0"/>
            <a:ea typeface="微软雅黑" charset="0"/>
            <a:cs typeface="微软雅黑" charset="0"/>
          </a:endParaRPr>
        </a:p>
      </dsp:txBody>
      <dsp:txXfrm>
        <a:off x="501968" y="1426590"/>
        <a:ext cx="7027545" cy="915120"/>
      </dsp:txXfrm>
    </dsp:sp>
    <dsp:sp modelId="{F855875C-E8B4-4273-8C6C-6A8EC3091B3C}">
      <dsp:nvSpPr>
        <dsp:cNvPr id="11" name="矩形 10"/>
        <dsp:cNvSpPr/>
      </dsp:nvSpPr>
      <dsp:spPr bwMode="white">
        <a:xfrm>
          <a:off x="0" y="3290310"/>
          <a:ext cx="10039350" cy="781200"/>
        </a:xfrm>
        <a:prstGeom prst="rect">
          <a:avLst/>
        </a:prstGeom>
      </dsp:spPr>
      <dsp:style>
        <a:lnRef idx="1">
          <a:schemeClr val="accent1">
            <a:alpha val="90000"/>
            <a:hueOff val="0"/>
            <a:satOff val="0"/>
            <a:lumOff val="0"/>
            <a:alpha val="50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9165" tIns="645668" rIns="779165" bIns="220472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290310"/>
        <a:ext cx="10039350" cy="781200"/>
      </dsp:txXfrm>
    </dsp:sp>
    <dsp:sp modelId="{F8B30F84-9FC1-4455-B8FC-CA5DC2189586}">
      <dsp:nvSpPr>
        <dsp:cNvPr id="10" name="圆角矩形 9"/>
        <dsp:cNvSpPr/>
      </dsp:nvSpPr>
      <dsp:spPr bwMode="white">
        <a:xfrm>
          <a:off x="501968" y="2832750"/>
          <a:ext cx="7027545" cy="91512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>
            <a:alpha val="90000"/>
            <a:hueOff val="0"/>
            <a:satOff val="0"/>
            <a:lumOff val="0"/>
            <a:alpha val="5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5624" tIns="0" rIns="265624" bIns="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3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、</a:t>
          </a:r>
          <a:r>
            <a:rPr lang="en-US" altLang="zh-CN" sz="4400">
              <a:latin typeface="微软雅黑" charset="0"/>
              <a:ea typeface="微软雅黑" charset="0"/>
              <a:cs typeface="微软雅黑" charset="0"/>
            </a:rPr>
            <a:t>HTML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文档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编写</a:t>
          </a:r>
          <a:r>
            <a:rPr lang="zh-CN" altLang="en-US" sz="4400">
              <a:latin typeface="微软雅黑" charset="0"/>
              <a:ea typeface="微软雅黑" charset="0"/>
              <a:cs typeface="微软雅黑" charset="0"/>
            </a:rPr>
            <a:t>规范</a:t>
          </a:r>
          <a:endParaRPr lang="zh-CN" altLang="en-US" sz="4400">
            <a:latin typeface="微软雅黑" charset="0"/>
            <a:ea typeface="微软雅黑" charset="0"/>
            <a:cs typeface="微软雅黑" charset="0"/>
          </a:endParaRPr>
        </a:p>
      </dsp:txBody>
      <dsp:txXfrm>
        <a:off x="501968" y="2832750"/>
        <a:ext cx="7027545" cy="915120"/>
      </dsp:txXfrm>
    </dsp:sp>
    <dsp:sp modelId="{58B158CB-C1D2-4676-88E6-6B3937A00A96}">
      <dsp:nvSpPr>
        <dsp:cNvPr id="3" name="矩形 2" hidden="1"/>
        <dsp:cNvSpPr/>
      </dsp:nvSpPr>
      <dsp:spPr>
        <a:xfrm>
          <a:off x="0" y="20430"/>
          <a:ext cx="501968" cy="915120"/>
        </a:xfrm>
        <a:prstGeom prst="rect">
          <a:avLst/>
        </a:prstGeom>
      </dsp:spPr>
      <dsp:txXfrm>
        <a:off x="0" y="20430"/>
        <a:ext cx="501968" cy="915120"/>
      </dsp:txXfrm>
    </dsp:sp>
    <dsp:sp modelId="{AEA4B341-6C57-43B8-BC42-9813D43D1335}">
      <dsp:nvSpPr>
        <dsp:cNvPr id="6" name="矩形 5" hidden="1"/>
        <dsp:cNvSpPr/>
      </dsp:nvSpPr>
      <dsp:spPr>
        <a:xfrm>
          <a:off x="0" y="1426590"/>
          <a:ext cx="501968" cy="915120"/>
        </a:xfrm>
        <a:prstGeom prst="rect">
          <a:avLst/>
        </a:prstGeom>
      </dsp:spPr>
      <dsp:txXfrm>
        <a:off x="0" y="1426590"/>
        <a:ext cx="501968" cy="915120"/>
      </dsp:txXfrm>
    </dsp:sp>
    <dsp:sp modelId="{09CBCBA7-E2EE-4654-BCFB-AB2C2D77E66B}">
      <dsp:nvSpPr>
        <dsp:cNvPr id="9" name="矩形 8" hidden="1"/>
        <dsp:cNvSpPr/>
      </dsp:nvSpPr>
      <dsp:spPr>
        <a:xfrm>
          <a:off x="0" y="2832750"/>
          <a:ext cx="501968" cy="915120"/>
        </a:xfrm>
        <a:prstGeom prst="rect">
          <a:avLst/>
        </a:prstGeom>
      </dsp:spPr>
      <dsp:txXfrm>
        <a:off x="0" y="2832750"/>
        <a:ext cx="501968" cy="91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/>
            </a:lvl1pPr>
          </a:lstStyle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63235846883819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995" y="154305"/>
            <a:ext cx="4888230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162998354012045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62998354012045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4037330" y="853440"/>
            <a:ext cx="3947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62998354012045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162998354012045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037330" y="853440"/>
            <a:ext cx="3947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162998354012045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162998354012045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162998354012045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162998354012045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31855" y="13970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E349-43BA-480C-BF0C-289246B733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EA7A-14BF-4100-9155-0A5806B846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svg"/><Relationship Id="rId6" Type="http://schemas.openxmlformats.org/officeDocument/2006/relationships/image" Target="../media/image17.png"/><Relationship Id="rId5" Type="http://schemas.openxmlformats.org/officeDocument/2006/relationships/image" Target="../media/image5.svg"/><Relationship Id="rId4" Type="http://schemas.openxmlformats.org/officeDocument/2006/relationships/image" Target="../media/image16.png"/><Relationship Id="rId3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05255" y="1649095"/>
            <a:ext cx="7014210" cy="3559847"/>
            <a:chOff x="6983437" y="1900231"/>
            <a:chExt cx="5440105" cy="2786572"/>
          </a:xfrm>
        </p:grpSpPr>
        <p:sp>
          <p:nvSpPr>
            <p:cNvPr id="7" name="文本框 6"/>
            <p:cNvSpPr txBox="1"/>
            <p:nvPr/>
          </p:nvSpPr>
          <p:spPr>
            <a:xfrm>
              <a:off x="6984072" y="1900231"/>
              <a:ext cx="5439470" cy="6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400" dirty="0">
                  <a:gradFill>
                    <a:gsLst>
                      <a:gs pos="0">
                        <a:schemeClr val="accent5">
                          <a:lumMod val="50000"/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 </a:t>
              </a:r>
              <a:r>
                <a:rPr lang="zh-CN" altLang="en-US" sz="4400" dirty="0">
                  <a:gradFill>
                    <a:gsLst>
                      <a:gs pos="0">
                        <a:schemeClr val="accent5">
                          <a:lumMod val="50000"/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技术</a:t>
              </a:r>
              <a:r>
                <a:rPr lang="zh-CN" altLang="en-US" sz="4400" dirty="0">
                  <a:gradFill>
                    <a:gsLst>
                      <a:gs pos="0">
                        <a:schemeClr val="accent5">
                          <a:lumMod val="50000"/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及应用</a:t>
              </a:r>
              <a:endParaRPr lang="zh-CN" altLang="en-US" sz="4400" dirty="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84072" y="3384474"/>
              <a:ext cx="3924300" cy="4568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3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3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3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3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85572" y="3171296"/>
              <a:ext cx="3250567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10"/>
            <p:cNvSpPr txBox="1"/>
            <p:nvPr/>
          </p:nvSpPr>
          <p:spPr>
            <a:xfrm>
              <a:off x="6983437" y="4181786"/>
              <a:ext cx="3924935" cy="50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主讲教师：张燕妮</a:t>
              </a:r>
              <a:endPara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r>
                <a:rPr lang="zh-CN" altLang="en-US" dirty="0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联系电话：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18137495777</a:t>
              </a:r>
              <a:endParaRPr lang="en-US" altLang="zh-CN" dirty="0" smtClean="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84072" y="2597448"/>
              <a:ext cx="4987917" cy="215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1200" dirty="0">
                  <a:gradFill>
                    <a:gsLst>
                      <a:gs pos="0">
                        <a:schemeClr val="accent5">
                          <a:lumMod val="50000"/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Object-oriented Technology and Application</a:t>
              </a:r>
              <a:endParaRPr lang="zh-CN" altLang="en-US" sz="1200" dirty="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设置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body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标记属性可以改变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Web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页面显示效果。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body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标记主要属性有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text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bgcolor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background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link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alink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vlink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topmargin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leftmargin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b="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基本语法</a:t>
            </a:r>
            <a:endParaRPr lang="zh-CN" altLang="en-US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&lt;body leftmargin="50px" topmargin="50px" </a:t>
            </a:r>
            <a:r>
              <a:rPr lang="en-US" altLang="zh-CN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</a:t>
            </a:r>
            <a:endParaRPr lang="en-US" altLang="zh-CN" b="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text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="#000000" bgcolor="#339999"  </a:t>
            </a:r>
            <a:endParaRPr lang="en-US" altLang="zh-CN" b="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link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="blue" alink="white" vlink="red" </a:t>
            </a:r>
            <a:r>
              <a:rPr lang="en-US" altLang="zh-CN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</a:t>
            </a:r>
            <a:endParaRPr lang="en-US" altLang="zh-CN" b="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background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="body_image.jpg"&gt;</a:t>
            </a:r>
            <a:endParaRPr lang="en-US" altLang="zh-CN" b="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属性说明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83305" y="0"/>
            <a:ext cx="48240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0001" name="Group 193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838200" y="1225550"/>
          <a:ext cx="10515600" cy="367246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315210"/>
                <a:gridCol w="2797810"/>
                <a:gridCol w="5402580"/>
              </a:tblGrid>
              <a:tr h="495300">
                <a:tc>
                  <a:txBody>
                    <a:bodyPr/>
                    <a:p>
                      <a:pPr marL="182880" marR="0" lvl="0" indent="-182880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p>
                      <a:pPr marL="182880" marR="0" lvl="0" indent="-182880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p>
                      <a:pPr marL="182880" marR="0" lvl="0" indent="-182880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</a:tr>
              <a:tr h="714660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(R,G,B) 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grb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(R%,G%,B%)</a:t>
                      </a:r>
                      <a:endParaRPr kumimoji="0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182880" marR="0" lvl="0" indent="-182880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#RRGGBB |#RGB</a:t>
                      </a:r>
                      <a:endParaRPr kumimoji="0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182880" marR="0" lvl="0" indent="-182880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Colorname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规定文档中所有文本的颜色。</a:t>
                      </a:r>
                      <a:endParaRPr kumimoji="0" lang="zh-CN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182880" marR="0" lvl="0" indent="-182880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不赞成使用。请使用样式取代它。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351787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bgcolor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规定文档的背景颜色。不赞成使用。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351787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alink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规定文档中活动链接的颜色。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351787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link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规定文档中未访问链接的默认颜色。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351787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vlink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规定文档中已被访问链接的颜色。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351787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background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规定文档的背景图像。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351787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topmargin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规定文档中上边距的大小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  <a:tr h="351787"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leftmargin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p>
                      <a:pPr marL="182880" marR="0" lvl="0" indent="-182880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规定文档中左边距的大小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1067435" y="678180"/>
            <a:ext cx="10429875" cy="1117600"/>
          </a:xfrm>
        </p:spPr>
        <p:txBody>
          <a:bodyPr/>
          <a:p>
            <a:r>
              <a:rPr lang="zh-CN" altLang="en-US" sz="4400"/>
              <a:t>背景换成图片应该修改</a:t>
            </a:r>
            <a:r>
              <a:rPr lang="en-US" altLang="zh-CN" sz="4400"/>
              <a:t>body</a:t>
            </a:r>
            <a:r>
              <a:rPr lang="zh-CN" altLang="en-US" sz="4400"/>
              <a:t>的哪个属性？</a:t>
            </a:r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1946910"/>
            <a:ext cx="8380095" cy="4316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内容占位符 8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739140" y="315595"/>
          <a:ext cx="10515600" cy="6226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260"/>
                <a:gridCol w="1572260"/>
                <a:gridCol w="7371080"/>
              </a:tblGrid>
              <a:tr h="365760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标签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描述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使用效果描述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35834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&lt;h1&gt;</a:t>
                      </a:r>
                      <a:endParaRPr lang="en-US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标题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突出标签内文字，标题有</a:t>
                      </a: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&lt;h2&gt;,&lt;h3&gt;,&lt;h4&gt;,&lt;h5&gt;&lt;h6&gt;</a:t>
                      </a: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等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59552" marR="59552" marT="0" marB="0"/>
                </a:tc>
              </a:tr>
              <a:tr h="35834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&lt;p&gt;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段落换行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表示标签内文字为一个自然段落，段末换行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35834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&lt;br/&gt;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强制换行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增加空行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35834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&lt;hr/&gt;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水平线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增加一条水平线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536204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&lt;strong&gt;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加粗字体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加粗文字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535940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&lt;em&gt;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倾斜字体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倾斜文字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35369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&lt;div&gt;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层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 </a:t>
                      </a:r>
                      <a:endParaRPr lang="en-US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35834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&lt;a&gt;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链接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页面之间的链接；锚链接；功能性链接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  <a:tr h="477520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&lt;img&gt;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图像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 rowSpan="3"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2000" kern="100" dirty="0">
                        <a:effectLst/>
                        <a:latin typeface="微软雅黑" charset="0"/>
                        <a:ea typeface="微软雅黑" charset="0"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lang="zh-CN" altLang="en-US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网页的多媒体</a:t>
                      </a:r>
                      <a:r>
                        <a:rPr lang="zh-CN" altLang="en-US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元素标签</a:t>
                      </a:r>
                      <a:endParaRPr lang="zh-CN" altLang="en-US" sz="2000" kern="100" dirty="0">
                        <a:effectLst/>
                        <a:latin typeface="微软雅黑" charset="0"/>
                        <a:ea typeface="微软雅黑" charset="0"/>
                      </a:endParaRPr>
                    </a:p>
                  </a:txBody>
                  <a:tcPr marL="59552" marR="59552" marT="0" marB="0"/>
                </a:tc>
              </a:tr>
              <a:tr h="47688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&lt;video&gt;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视频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 vMerge="1">
                  <a:tcPr marL="59552" marR="59552" marT="0" marB="0"/>
                </a:tc>
              </a:tr>
              <a:tr h="462915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&lt;audio&gt;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音频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 vMerge="1">
                  <a:tcPr marL="59552" marR="59552" marT="0" marB="0"/>
                </a:tc>
              </a:tr>
              <a:tr h="536204"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charset="0"/>
                          <a:ea typeface="微软雅黑" charset="0"/>
                        </a:rPr>
                        <a:t>&lt;!-- -- &gt;</a:t>
                      </a:r>
                      <a:endParaRPr lang="en-US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微软雅黑" charset="0"/>
                          <a:ea typeface="微软雅黑" charset="0"/>
                        </a:rPr>
                        <a:t>注释</a:t>
                      </a:r>
                      <a:endParaRPr lang="zh-CN" sz="20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  <a:tc>
                  <a:txBody>
                    <a:bodyPr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charset="0"/>
                          <a:ea typeface="微软雅黑" charset="0"/>
                        </a:rPr>
                        <a:t>注释内容不会显示在网页上</a:t>
                      </a:r>
                      <a:endParaRPr lang="zh-CN" sz="20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59552" marR="59552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359515" y="2098040"/>
            <a:ext cx="675005" cy="3787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H T M L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文档标签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9310" y="798195"/>
            <a:ext cx="9932670" cy="28663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0035" y="0"/>
            <a:ext cx="4307840" cy="1016635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基本语法</a:t>
            </a:r>
            <a:endParaRPr lang="zh-CN" alt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19380" y="1016635"/>
            <a:ext cx="12072620" cy="56629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400" b="0" dirty="0" smtClean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b="0" dirty="0" smtClean="0"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400" b="0" dirty="0" smtClean="0">
                <a:latin typeface="微软雅黑" charset="0"/>
                <a:ea typeface="微软雅黑" charset="0"/>
                <a:cs typeface="微软雅黑" charset="0"/>
              </a:rPr>
              <a:t>标记</a:t>
            </a:r>
            <a:r>
              <a:rPr lang="zh-CN" altLang="zh-CN" sz="2400" b="0" dirty="0" smtClean="0"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zh-CN" altLang="zh-CN" sz="2400" b="0" dirty="0">
                <a:latin typeface="微软雅黑" charset="0"/>
                <a:ea typeface="微软雅黑" charset="0"/>
                <a:cs typeface="微软雅黑" charset="0"/>
              </a:rPr>
              <a:t>由尖括号包围的关键词，用于说明指定内容的外貌和特征，</a:t>
            </a:r>
            <a:r>
              <a:rPr lang="zh-CN" altLang="zh-CN" sz="2400" b="0" dirty="0" smtClean="0">
                <a:latin typeface="微软雅黑" charset="0"/>
                <a:ea typeface="微软雅黑" charset="0"/>
                <a:cs typeface="微软雅黑" charset="0"/>
              </a:rPr>
              <a:t>也称</a:t>
            </a:r>
            <a:r>
              <a:rPr lang="zh-CN" altLang="zh-CN" sz="2400" b="0" dirty="0">
                <a:latin typeface="微软雅黑" charset="0"/>
                <a:ea typeface="微软雅黑" charset="0"/>
                <a:cs typeface="微软雅黑" charset="0"/>
              </a:rPr>
              <a:t>为标签（</a:t>
            </a:r>
            <a:r>
              <a:rPr lang="en-US" altLang="zh-CN" sz="2400" b="0" dirty="0">
                <a:latin typeface="微软雅黑" charset="0"/>
                <a:ea typeface="微软雅黑" charset="0"/>
                <a:cs typeface="微软雅黑" charset="0"/>
              </a:rPr>
              <a:t>Tag</a:t>
            </a:r>
            <a:r>
              <a:rPr lang="zh-CN" altLang="zh-CN" sz="2400" b="0" dirty="0" smtClean="0">
                <a:latin typeface="微软雅黑" charset="0"/>
                <a:ea typeface="微软雅黑" charset="0"/>
                <a:cs typeface="微软雅黑" charset="0"/>
              </a:rPr>
              <a:t>）。</a:t>
            </a:r>
            <a:r>
              <a:rPr lang="en-US" altLang="zh-CN" sz="2400" b="0" dirty="0" smtClean="0"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en-US" altLang="zh-CN" sz="2400" b="0" dirty="0">
                <a:latin typeface="微软雅黑" charset="0"/>
                <a:ea typeface="微软雅黑" charset="0"/>
                <a:cs typeface="微软雅黑" charset="0"/>
              </a:rPr>
              <a:t>html&gt;</a:t>
            </a: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400" b="0" dirty="0">
                <a:latin typeface="微软雅黑" charset="0"/>
                <a:ea typeface="微软雅黑" charset="0"/>
                <a:cs typeface="微软雅黑" charset="0"/>
              </a:rPr>
              <a:t>&lt;head&gt;</a:t>
            </a: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400" b="0" dirty="0">
                <a:latin typeface="微软雅黑" charset="0"/>
                <a:ea typeface="微软雅黑" charset="0"/>
                <a:cs typeface="微软雅黑" charset="0"/>
              </a:rPr>
              <a:t>&lt;body&gt;</a:t>
            </a: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等都是标记。标记通常分为</a:t>
            </a:r>
            <a:r>
              <a:rPr lang="zh-CN" altLang="en-US" sz="2400" b="0" dirty="0" smtClean="0">
                <a:latin typeface="微软雅黑" charset="0"/>
                <a:ea typeface="微软雅黑" charset="0"/>
                <a:cs typeface="微软雅黑" charset="0"/>
              </a:rPr>
              <a:t>单</a:t>
            </a: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zh-CN" altLang="en-US" sz="2400" b="0" dirty="0" smtClean="0">
                <a:latin typeface="微软雅黑" charset="0"/>
                <a:ea typeface="微软雅黑" charset="0"/>
                <a:cs typeface="微软雅黑" charset="0"/>
              </a:rPr>
              <a:t>标记和成对标记</a:t>
            </a: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两种类型。</a:t>
            </a:r>
            <a:endParaRPr lang="zh-CN" altLang="en-US" sz="2400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单个标记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        </a:t>
            </a:r>
            <a:r>
              <a:rPr lang="zh-CN" altLang="en-US" sz="2400" b="0" dirty="0" smtClean="0">
                <a:latin typeface="微软雅黑" charset="0"/>
                <a:ea typeface="微软雅黑" charset="0"/>
                <a:cs typeface="微软雅黑" charset="0"/>
              </a:rPr>
              <a:t>单个标记</a:t>
            </a: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仅单独使用就可以表达完整的意思</a:t>
            </a:r>
            <a:r>
              <a:rPr lang="zh-CN" altLang="en-US" sz="2400" b="0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en-US" altLang="zh-CN" sz="2400" b="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基本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语法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标记名称</a:t>
            </a:r>
            <a:r>
              <a:rPr lang="en-US" altLang="zh-CN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en-US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或</a:t>
            </a:r>
            <a:r>
              <a:rPr lang="en-US" altLang="zh-CN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标记名称</a:t>
            </a:r>
            <a:r>
              <a:rPr lang="en-US" altLang="zh-CN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/&gt;</a:t>
            </a:r>
            <a:endParaRPr lang="en-US" altLang="zh-CN" sz="2400" b="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常用的单标记</a:t>
            </a:r>
            <a:endParaRPr lang="zh-CN" altLang="en-US" sz="24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>
                <a:latin typeface="微软雅黑" charset="0"/>
                <a:ea typeface="微软雅黑" charset="0"/>
                <a:cs typeface="微软雅黑" charset="0"/>
                <a:sym typeface="+mn-ea"/>
              </a:rPr>
              <a:t>&lt;meta /&gt;   定义标签  （让浏览器知道你这个文件是什么格式的）</a:t>
            </a:r>
            <a:endParaRPr sz="2400" b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b="0">
                <a:latin typeface="微软雅黑" charset="0"/>
                <a:ea typeface="微软雅黑" charset="0"/>
                <a:cs typeface="微软雅黑" charset="0"/>
              </a:rPr>
              <a:t>&lt;br /&gt;   换行标签</a:t>
            </a:r>
            <a:endParaRPr sz="2400" b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b="0">
                <a:latin typeface="微软雅黑" charset="0"/>
                <a:ea typeface="微软雅黑" charset="0"/>
                <a:cs typeface="微软雅黑" charset="0"/>
              </a:rPr>
              <a:t>&lt;hr /&gt;   横线   (方便排版)</a:t>
            </a:r>
            <a:endParaRPr sz="2400" b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b="0">
                <a:latin typeface="微软雅黑" charset="0"/>
                <a:ea typeface="微软雅黑" charset="0"/>
                <a:cs typeface="微软雅黑" charset="0"/>
              </a:rPr>
              <a:t>&lt;img /&gt;   Image</a:t>
            </a:r>
            <a:r>
              <a:rPr lang="zh-CN" sz="2400" b="0">
                <a:latin typeface="微软雅黑" charset="0"/>
                <a:ea typeface="微软雅黑" charset="0"/>
                <a:cs typeface="微软雅黑" charset="0"/>
              </a:rPr>
              <a:t>图片标签</a:t>
            </a:r>
            <a:endParaRPr sz="2400" b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b="0">
                <a:latin typeface="微软雅黑" charset="0"/>
                <a:ea typeface="微软雅黑" charset="0"/>
                <a:cs typeface="微软雅黑" charset="0"/>
              </a:rPr>
              <a:t>&lt;input /&gt;   输入标签</a:t>
            </a:r>
            <a:endParaRPr sz="2400" b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sz="2400" b="0">
                <a:latin typeface="微软雅黑" charset="0"/>
                <a:ea typeface="微软雅黑" charset="0"/>
                <a:cs typeface="微软雅黑" charset="0"/>
              </a:rPr>
              <a:t>&lt;link /&gt;     用来引用另一个文件的标签</a:t>
            </a:r>
            <a:endParaRPr sz="2400" b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6170" y="0"/>
            <a:ext cx="5328285" cy="1045845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基本语法（续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idx="1"/>
          </p:nvPr>
        </p:nvSpPr>
        <p:spPr>
          <a:xfrm>
            <a:off x="240030" y="1311910"/>
            <a:ext cx="11711940" cy="50444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b="0" dirty="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sz="3200" b="0" dirty="0" smtClean="0"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3200" b="0" dirty="0" smtClean="0">
                <a:latin typeface="微软雅黑" charset="0"/>
                <a:ea typeface="微软雅黑" charset="0"/>
                <a:cs typeface="微软雅黑" charset="0"/>
              </a:rPr>
              <a:t>成对标记</a:t>
            </a:r>
            <a:endParaRPr lang="zh-CN" altLang="en-US" sz="3200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          </a:t>
            </a:r>
            <a:r>
              <a:rPr lang="zh-CN" altLang="en-US" sz="3200" b="0" dirty="0" smtClean="0">
                <a:latin typeface="微软雅黑" charset="0"/>
                <a:ea typeface="微软雅黑" charset="0"/>
                <a:cs typeface="微软雅黑" charset="0"/>
              </a:rPr>
              <a:t>成对标记</a:t>
            </a: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由开始标记和结束标记两部分组成，必须成对使用。开始标记也称为首标记，告诉</a:t>
            </a:r>
            <a:r>
              <a:rPr lang="en-US" altLang="zh-CN" sz="3200" b="0" dirty="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浏览器从此处开始执行该标记所表示的功能；结束标记也称为尾标记，告诉</a:t>
            </a:r>
            <a:r>
              <a:rPr lang="en-US" altLang="zh-CN" sz="3200" b="0" dirty="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浏览器在这里结束该标记。</a:t>
            </a:r>
            <a:endParaRPr lang="zh-CN" altLang="en-US" sz="3200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基本语法</a:t>
            </a:r>
            <a:endParaRPr lang="zh-CN" altLang="en-US" sz="3200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          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标记名称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en-US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内容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&lt;/</a:t>
            </a:r>
            <a:r>
              <a:rPr lang="zh-CN" altLang="en-US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标记名称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endParaRPr lang="en-US" altLang="zh-CN" sz="3200" b="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语法说明</a:t>
            </a:r>
            <a:endParaRPr lang="zh-CN" altLang="en-US" sz="3200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          其中“内容”部分就是要被这对标记施加作用的部分。</a:t>
            </a:r>
            <a:endParaRPr lang="zh-CN" altLang="en-US" sz="3200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微软雅黑" charset="0"/>
                <a:ea typeface="微软雅黑" charset="0"/>
                <a:cs typeface="微软雅黑" charset="0"/>
              </a:rPr>
              <a:t>         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&lt;h3&gt;&lt;i&gt;</a:t>
            </a:r>
            <a:r>
              <a:rPr lang="zh-CN" altLang="en-US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这是错误的交叉嵌套的代码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&lt;/h3&gt;&lt;/i&gt;</a:t>
            </a:r>
            <a:r>
              <a:rPr lang="en-US" altLang="zh-CN" sz="3200" b="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3200" b="0" dirty="0">
                <a:solidFill>
                  <a:srgbClr val="CC0000"/>
                </a:solidFill>
                <a:latin typeface="微软雅黑" charset="0"/>
                <a:ea typeface="微软雅黑" charset="0"/>
                <a:cs typeface="微软雅黑" charset="0"/>
              </a:rPr>
              <a:t>×</a:t>
            </a:r>
            <a:endParaRPr lang="en-US" altLang="zh-CN" sz="3200" b="0" dirty="0">
              <a:solidFill>
                <a:srgbClr val="CC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b="0" dirty="0">
                <a:latin typeface="微软雅黑" charset="0"/>
                <a:ea typeface="微软雅黑" charset="0"/>
                <a:cs typeface="微软雅黑" charset="0"/>
              </a:rPr>
              <a:t>         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&lt;h3&gt;&lt;i&gt;</a:t>
            </a:r>
            <a:r>
              <a:rPr lang="zh-CN" altLang="en-US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这是正确嵌套不交叉的代码</a:t>
            </a:r>
            <a:r>
              <a:rPr lang="en-US" altLang="zh-CN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&lt;/i&gt;&lt;/h3&gt;   </a:t>
            </a:r>
            <a:r>
              <a:rPr lang="en-US" altLang="zh-CN" sz="3200" b="0" dirty="0">
                <a:solidFill>
                  <a:srgbClr val="00FF00"/>
                </a:solidFill>
                <a:latin typeface="微软雅黑" charset="0"/>
                <a:ea typeface="微软雅黑" charset="0"/>
                <a:cs typeface="微软雅黑" charset="0"/>
              </a:rPr>
              <a:t>√</a:t>
            </a:r>
            <a:endParaRPr lang="en-US" altLang="zh-CN" sz="3200" b="0" dirty="0">
              <a:solidFill>
                <a:srgbClr val="00FF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47870" y="0"/>
            <a:ext cx="3096260" cy="883285"/>
          </a:xfrm>
        </p:spPr>
        <p:txBody>
          <a:bodyPr/>
          <a:lstStyle/>
          <a:p>
            <a:r>
              <a:rPr lang="zh-CN" altLang="en-US" dirty="0"/>
              <a:t>属性语法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基本语法 </a:t>
            </a:r>
            <a:endParaRPr lang="zh-CN" altLang="en-US" sz="2935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          </a:t>
            </a:r>
            <a:r>
              <a:rPr lang="en-US" altLang="zh-CN" sz="2935" b="0" dirty="0"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标记名称 属</a:t>
            </a:r>
            <a:r>
              <a:rPr lang="zh-CN" altLang="en-US" sz="2935" b="0" dirty="0" smtClean="0">
                <a:latin typeface="微软雅黑" charset="0"/>
                <a:ea typeface="微软雅黑" charset="0"/>
                <a:cs typeface="微软雅黑" charset="0"/>
              </a:rPr>
              <a:t>性</a:t>
            </a:r>
            <a:r>
              <a:rPr lang="en-US" altLang="zh-CN" sz="2935" b="0" dirty="0" smtClean="0">
                <a:latin typeface="微软雅黑" charset="0"/>
                <a:ea typeface="微软雅黑" charset="0"/>
                <a:cs typeface="微软雅黑" charset="0"/>
              </a:rPr>
              <a:t>1=“</a:t>
            </a:r>
            <a:r>
              <a:rPr lang="zh-CN" altLang="en-US" sz="2935" b="0" dirty="0" smtClean="0">
                <a:latin typeface="微软雅黑" charset="0"/>
                <a:ea typeface="微软雅黑" charset="0"/>
                <a:cs typeface="微软雅黑" charset="0"/>
              </a:rPr>
              <a:t>属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性</a:t>
            </a:r>
            <a:r>
              <a:rPr lang="zh-CN" altLang="en-US" sz="2935" b="0" dirty="0" smtClean="0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en-US" altLang="zh-CN" sz="2935" b="0" dirty="0" smtClean="0">
                <a:latin typeface="微软雅黑" charset="0"/>
                <a:ea typeface="微软雅黑" charset="0"/>
                <a:cs typeface="微软雅黑" charset="0"/>
              </a:rPr>
              <a:t>1” 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属</a:t>
            </a:r>
            <a:r>
              <a:rPr lang="zh-CN" altLang="en-US" sz="2935" b="0" dirty="0" smtClean="0">
                <a:latin typeface="微软雅黑" charset="0"/>
                <a:ea typeface="微软雅黑" charset="0"/>
                <a:cs typeface="微软雅黑" charset="0"/>
              </a:rPr>
              <a:t>性</a:t>
            </a:r>
            <a:r>
              <a:rPr lang="en-US" altLang="zh-CN" sz="2935" b="0" dirty="0" smtClean="0">
                <a:latin typeface="微软雅黑" charset="0"/>
                <a:ea typeface="微软雅黑" charset="0"/>
                <a:cs typeface="微软雅黑" charset="0"/>
              </a:rPr>
              <a:t>2=“</a:t>
            </a:r>
            <a:r>
              <a:rPr lang="zh-CN" altLang="en-US" sz="2935" b="0" dirty="0" smtClean="0">
                <a:latin typeface="微软雅黑" charset="0"/>
                <a:ea typeface="微软雅黑" charset="0"/>
                <a:cs typeface="微软雅黑" charset="0"/>
              </a:rPr>
              <a:t>属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性</a:t>
            </a:r>
            <a:r>
              <a:rPr lang="zh-CN" altLang="en-US" sz="2935" b="0" dirty="0" smtClean="0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en-US" altLang="zh-CN" sz="2935" b="0" dirty="0" smtClean="0">
                <a:latin typeface="微软雅黑" charset="0"/>
                <a:ea typeface="微软雅黑" charset="0"/>
                <a:cs typeface="微软雅黑" charset="0"/>
              </a:rPr>
              <a:t>2” </a:t>
            </a:r>
            <a:r>
              <a:rPr lang="en-US" altLang="zh-CN" sz="2935" b="0" dirty="0">
                <a:latin typeface="微软雅黑" charset="0"/>
                <a:ea typeface="微软雅黑" charset="0"/>
                <a:cs typeface="微软雅黑" charset="0"/>
              </a:rPr>
              <a:t>… 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属</a:t>
            </a:r>
            <a:r>
              <a:rPr lang="zh-CN" altLang="en-US" sz="2935" b="0" dirty="0" smtClean="0">
                <a:latin typeface="微软雅黑" charset="0"/>
                <a:ea typeface="微软雅黑" charset="0"/>
                <a:cs typeface="微软雅黑" charset="0"/>
              </a:rPr>
              <a:t>性</a:t>
            </a:r>
            <a:r>
              <a:rPr lang="en-US" altLang="zh-CN" sz="2935" b="0" dirty="0" smtClean="0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2935" b="0" dirty="0">
                <a:latin typeface="微软雅黑" charset="0"/>
                <a:ea typeface="微软雅黑" charset="0"/>
                <a:cs typeface="微软雅黑" charset="0"/>
              </a:rPr>
              <a:t>="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属性值</a:t>
            </a:r>
            <a:r>
              <a:rPr lang="en-US" altLang="zh-CN" sz="2935" b="0" dirty="0">
                <a:latin typeface="微软雅黑" charset="0"/>
                <a:ea typeface="微软雅黑" charset="0"/>
                <a:cs typeface="微软雅黑" charset="0"/>
              </a:rPr>
              <a:t>n"&gt;</a:t>
            </a:r>
            <a:endParaRPr lang="en-US" altLang="zh-CN" sz="2935" b="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基本语法 </a:t>
            </a:r>
            <a:endParaRPr lang="zh-CN" altLang="en-US" sz="2935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         属性应在开始标记（首标记）内定义，并且和标记名之间有一个空格分隔。参照</a:t>
            </a:r>
            <a:r>
              <a:rPr lang="en-US" altLang="zh-CN" sz="2935" b="0" dirty="0">
                <a:latin typeface="微软雅黑" charset="0"/>
                <a:ea typeface="微软雅黑" charset="0"/>
                <a:cs typeface="微软雅黑" charset="0"/>
              </a:rPr>
              <a:t>body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标签的属性</a:t>
            </a:r>
            <a:r>
              <a:rPr lang="zh-CN" altLang="en-US" sz="2935" b="0" dirty="0">
                <a:latin typeface="微软雅黑" charset="0"/>
                <a:ea typeface="微软雅黑" charset="0"/>
                <a:cs typeface="微软雅黑" charset="0"/>
              </a:rPr>
              <a:t>设置。</a:t>
            </a:r>
            <a:endParaRPr lang="zh-CN" altLang="en-US" sz="2935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935" b="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935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</a:t>
            </a:r>
            <a:r>
              <a:rPr lang="en-US" altLang="zh-CN" sz="2935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&lt;body leftmargin="50px" topmargin="50px" </a:t>
            </a:r>
            <a:r>
              <a:rPr lang="en-US" altLang="zh-CN" sz="2935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text</a:t>
            </a:r>
            <a:r>
              <a:rPr lang="en-US" altLang="zh-CN" sz="2935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="#000000" bgcolor="#339999"  </a:t>
            </a:r>
            <a:r>
              <a:rPr lang="en-US" altLang="zh-CN" sz="2935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link</a:t>
            </a:r>
            <a:r>
              <a:rPr lang="en-US" altLang="zh-CN" sz="2935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="blue" alink="white" vlink="red" </a:t>
            </a:r>
            <a:r>
              <a:rPr lang="en-US" altLang="zh-CN" sz="2935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background</a:t>
            </a:r>
            <a:r>
              <a:rPr lang="en-US" altLang="zh-CN" sz="2935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="body_image.jpg"&gt;</a:t>
            </a:r>
            <a:endParaRPr lang="en-US" altLang="zh-CN" sz="2935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256540"/>
            <a:ext cx="8953500" cy="63430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19590" y="256540"/>
            <a:ext cx="2685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&lt;h1&gt;-&lt;h6&gt;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标题标签</a:t>
            </a: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可以设置标题的背景色，标题的对齐方式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08160" y="2625090"/>
            <a:ext cx="2696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文字中实现多个空格要用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&amp;nbsp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；占位符。</a:t>
            </a: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8160" y="3597910"/>
            <a:ext cx="2684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&lt;hr/&gt;</a:t>
            </a:r>
            <a:r>
              <a:rPr lang="zh-CN" altLang="en-US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分割线标签，便于排版，可以直接设置属性。也可以用</a:t>
            </a:r>
            <a:r>
              <a:rPr lang="en-US" altLang="zh-CN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css</a:t>
            </a:r>
            <a:r>
              <a:rPr lang="zh-CN" altLang="en-US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样式来设置。</a:t>
            </a:r>
            <a:endParaRPr lang="zh-CN" altLang="en-US" sz="2000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160" y="4949190"/>
            <a:ext cx="26847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&lt;br/&gt;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换行标签，可以在段落中使用，但是不代表分段。</a:t>
            </a: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08160" y="1323975"/>
            <a:ext cx="26854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段落标签可以实现对段落的排版，如果多个段落设置的不一样，需要借助</a:t>
            </a:r>
            <a:r>
              <a:rPr lang="en-US" altLang="zh-CN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css</a:t>
            </a:r>
            <a:endParaRPr lang="en-US" altLang="zh-CN" sz="2000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08160" y="5993765"/>
            <a:ext cx="2622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image</a:t>
            </a:r>
            <a:r>
              <a:rPr lang="zh-CN" altLang="en-US" sz="200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图片标签，是个单闭合标签。</a:t>
            </a:r>
            <a:endParaRPr lang="zh-CN" altLang="en-US" sz="2000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49015" y="4672330"/>
            <a:ext cx="5307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8775" indent="358775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中常用的注释的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格式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marL="358775" indent="358775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&lt;!-- 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显示一个段落  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--&gt;</a:t>
            </a:r>
            <a:endParaRPr lang="en-US" altLang="zh-CN" sz="2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58775" indent="358775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可以用快捷方式，选中注释的内容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ctrl+/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5095" y="1391285"/>
            <a:ext cx="11940540" cy="516382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标准的</a:t>
            </a:r>
            <a:r>
              <a:rPr lang="zh-CN" altLang="en-US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超文本标记语言文件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都具有一个基本的文档结构，</a:t>
            </a:r>
            <a:r>
              <a:rPr lang="zh-CN" altLang="en-US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标记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一般都是</a:t>
            </a:r>
            <a:r>
              <a:rPr lang="zh-CN" altLang="en-US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成对出现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1.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所有标记均以“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&lt;”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开始、以“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&gt;”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结束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 </a:t>
            </a:r>
            <a:endParaRPr lang="zh-CN" altLang="en-US" sz="24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2.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根据标记类型，正确输入标记，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单个标记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最好在右尖括号前加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个斜杠“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/”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，如换行标记是单标记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&lt;br/&gt;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，成对标记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最好同时输入起始标记和结束标记，以免忘记。</a:t>
            </a:r>
            <a:endParaRPr lang="zh-CN" altLang="en-US" sz="24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3.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标记可以嵌套使用，但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不能交叉使用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 </a:t>
            </a:r>
            <a:endParaRPr lang="zh-CN" altLang="en-US" sz="24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4.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在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HTML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代码中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不区分大小写，但建议都用小写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24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6.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标记中可以设置各种属性，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属性值建议用双引号标注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起来 </a:t>
            </a:r>
            <a:endParaRPr lang="zh-CN" altLang="en-US" sz="24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7.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书写开始与结束标记时，在左尖括号与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标记名或与斜杠“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/”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之间不能留有多余空格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，否则浏览器标记不能识别，导致错误标记直接显示在页面上，影响页面美观效果。 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1600" y="0"/>
            <a:ext cx="43681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文档规范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8268" y="3014213"/>
            <a:ext cx="5669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下课！感谢您的</a:t>
            </a:r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聆听</a:t>
            </a:r>
            <a:endParaRPr lang="zh-CN" altLang="en-US" sz="4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示 15"/>
          <p:cNvGraphicFramePr/>
          <p:nvPr/>
        </p:nvGraphicFramePr>
        <p:xfrm>
          <a:off x="1404620" y="2045970"/>
          <a:ext cx="10039350" cy="409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910455" y="11239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latin typeface="微软雅黑" charset="0"/>
                <a:ea typeface="微软雅黑" charset="0"/>
              </a:rPr>
              <a:t>主要内容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/>
          <p:nvPr/>
        </p:nvSpPr>
        <p:spPr>
          <a:xfrm>
            <a:off x="3175" y="4222750"/>
            <a:ext cx="12188825" cy="2635250"/>
          </a:xfrm>
          <a:prstGeom prst="rect">
            <a:avLst/>
          </a:prstGeom>
          <a:solidFill>
            <a:srgbClr val="689AC5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kern="0" dirty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7" name="Chord 6"/>
          <p:cNvSpPr/>
          <p:nvPr/>
        </p:nvSpPr>
        <p:spPr>
          <a:xfrm>
            <a:off x="1892300" y="3473450"/>
            <a:ext cx="1539875" cy="1539875"/>
          </a:xfrm>
          <a:prstGeom prst="chord">
            <a:avLst>
              <a:gd name="adj1" fmla="val 10853296"/>
              <a:gd name="adj2" fmla="val 21549230"/>
            </a:avLst>
          </a:prstGeom>
          <a:solidFill>
            <a:srgbClr val="689AC5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46300" y="3706813"/>
            <a:ext cx="1031875" cy="1031875"/>
          </a:xfrm>
          <a:prstGeom prst="ellipse">
            <a:avLst/>
          </a:prstGeom>
          <a:noFill/>
          <a:ln w="19050" cap="flat" cmpd="sng" algn="ctr">
            <a:solidFill>
              <a:srgbClr val="F6F6F6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9" name="Chord 24"/>
          <p:cNvSpPr/>
          <p:nvPr/>
        </p:nvSpPr>
        <p:spPr>
          <a:xfrm>
            <a:off x="5286375" y="3473450"/>
            <a:ext cx="1539875" cy="1539875"/>
          </a:xfrm>
          <a:prstGeom prst="chord">
            <a:avLst>
              <a:gd name="adj1" fmla="val 10853296"/>
              <a:gd name="adj2" fmla="val 21549230"/>
            </a:avLst>
          </a:prstGeom>
          <a:solidFill>
            <a:srgbClr val="689AC5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10" name="Oval 29"/>
          <p:cNvSpPr/>
          <p:nvPr/>
        </p:nvSpPr>
        <p:spPr>
          <a:xfrm>
            <a:off x="5540375" y="3706813"/>
            <a:ext cx="1031875" cy="1031875"/>
          </a:xfrm>
          <a:prstGeom prst="ellipse">
            <a:avLst/>
          </a:prstGeom>
          <a:noFill/>
          <a:ln w="19050" cap="flat" cmpd="sng" algn="ctr">
            <a:solidFill>
              <a:srgbClr val="F6F6F6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11" name="Chord 39"/>
          <p:cNvSpPr/>
          <p:nvPr/>
        </p:nvSpPr>
        <p:spPr>
          <a:xfrm>
            <a:off x="8739188" y="3473450"/>
            <a:ext cx="1539875" cy="1539875"/>
          </a:xfrm>
          <a:prstGeom prst="chord">
            <a:avLst>
              <a:gd name="adj1" fmla="val 10853296"/>
              <a:gd name="adj2" fmla="val 21549230"/>
            </a:avLst>
          </a:prstGeom>
          <a:solidFill>
            <a:srgbClr val="689AC5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12" name="Oval 40"/>
          <p:cNvSpPr/>
          <p:nvPr/>
        </p:nvSpPr>
        <p:spPr>
          <a:xfrm>
            <a:off x="8993188" y="3706813"/>
            <a:ext cx="1031875" cy="1031875"/>
          </a:xfrm>
          <a:prstGeom prst="ellipse">
            <a:avLst/>
          </a:prstGeom>
          <a:noFill/>
          <a:ln w="19050" cap="flat" cmpd="sng" algn="ctr">
            <a:solidFill>
              <a:srgbClr val="F6F6F6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1110615" y="5078095"/>
            <a:ext cx="330263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、自定一个主题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5429885" y="5109210"/>
            <a:ext cx="407860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A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、按要求完成综合实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3" name="图片 22" descr="2028901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0980" y="3765550"/>
            <a:ext cx="914400" cy="914400"/>
          </a:xfrm>
          <a:prstGeom prst="rect">
            <a:avLst/>
          </a:prstGeom>
        </p:spPr>
      </p:pic>
      <p:pic>
        <p:nvPicPr>
          <p:cNvPr id="24" name="图片 23" descr="2028897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685" y="3785870"/>
            <a:ext cx="914400" cy="914400"/>
          </a:xfrm>
          <a:prstGeom prst="rect">
            <a:avLst/>
          </a:prstGeom>
        </p:spPr>
      </p:pic>
      <p:pic>
        <p:nvPicPr>
          <p:cNvPr id="25" name="图片 24" descr="20288972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2980" y="376555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764540" y="1569085"/>
            <a:ext cx="10915015" cy="4778375"/>
          </a:xfrm>
        </p:spPr>
        <p:txBody>
          <a:bodyPr>
            <a:noAutofit/>
          </a:bodyPr>
          <a:lstStyle/>
          <a:p>
            <a:pPr marL="0" indent="0"/>
            <a:r>
              <a:rPr lang="zh-CN" altLang="en-US" sz="3600" b="0" dirty="0"/>
              <a:t> </a:t>
            </a:r>
            <a:r>
              <a:rPr lang="en-US" altLang="zh-CN" sz="3600" b="0" dirty="0" smtClean="0"/>
              <a:t>HTML</a:t>
            </a:r>
            <a:r>
              <a:rPr lang="zh-CN" altLang="en-US" sz="3600" b="0" dirty="0"/>
              <a:t>文档由头部</a:t>
            </a:r>
            <a:r>
              <a:rPr lang="en-US" altLang="zh-CN" sz="3600" b="0" dirty="0"/>
              <a:t>head</a:t>
            </a:r>
            <a:r>
              <a:rPr lang="zh-CN" altLang="en-US" sz="3600" b="0" dirty="0"/>
              <a:t>和主体</a:t>
            </a:r>
            <a:r>
              <a:rPr lang="en-US" altLang="zh-CN" sz="3600" b="0" dirty="0"/>
              <a:t>body</a:t>
            </a:r>
            <a:r>
              <a:rPr lang="zh-CN" altLang="en-US" sz="3600" b="0" dirty="0"/>
              <a:t>两个部分组成。</a:t>
            </a:r>
            <a:endParaRPr lang="zh-CN" altLang="en-US" sz="3600" b="0" dirty="0"/>
          </a:p>
          <a:p>
            <a:pPr marL="457200" lvl="1" indent="0"/>
            <a:r>
              <a:rPr lang="zh-CN" altLang="en-US" sz="3200" b="0" dirty="0"/>
              <a:t>在头部</a:t>
            </a:r>
            <a:r>
              <a:rPr lang="en-US" altLang="zh-CN" sz="3200" b="0" dirty="0"/>
              <a:t>&lt;head&gt;</a:t>
            </a:r>
            <a:r>
              <a:rPr lang="zh-CN" altLang="en-US" sz="3200" b="0" dirty="0"/>
              <a:t>标记中，可定义标题、样式等；</a:t>
            </a:r>
            <a:endParaRPr lang="zh-CN" altLang="en-US" sz="3200" b="0" dirty="0"/>
          </a:p>
          <a:p>
            <a:pPr marL="457200" lvl="1" indent="0"/>
            <a:r>
              <a:rPr lang="zh-CN" altLang="en-US" sz="3200" b="0" dirty="0"/>
              <a:t>在主体</a:t>
            </a:r>
            <a:r>
              <a:rPr lang="en-US" altLang="zh-CN" sz="3200" b="0" dirty="0"/>
              <a:t>&lt;body&gt;</a:t>
            </a:r>
            <a:r>
              <a:rPr lang="zh-CN" altLang="en-US" sz="3200" b="0" dirty="0"/>
              <a:t>标记中，可定义段落、标题字、超链接、脚本、表格、表单等元素，主体内容是网页要显示的信息。</a:t>
            </a:r>
            <a:endParaRPr lang="zh-CN" altLang="en-US" sz="3200" b="0" dirty="0"/>
          </a:p>
          <a:p>
            <a:pPr marL="457200" lvl="1" indent="0">
              <a:buNone/>
            </a:pPr>
            <a:endParaRPr lang="zh-CN" altLang="en-US" sz="3200" b="0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&lt;html&gt;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   &lt;head&gt;&lt;/head&gt;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     &lt;body&gt;&lt;/body&gt;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&lt;/html&gt;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01670" y="140970"/>
            <a:ext cx="55873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微软雅黑" charset="0"/>
                <a:ea typeface="微软雅黑" charset="0"/>
              </a:rPr>
              <a:t>HTML</a:t>
            </a:r>
            <a:r>
              <a:rPr lang="zh-CN" altLang="en-US" sz="4800">
                <a:latin typeface="微软雅黑" charset="0"/>
                <a:ea typeface="微软雅黑" charset="0"/>
              </a:rPr>
              <a:t>文档基本</a:t>
            </a:r>
            <a:r>
              <a:rPr lang="zh-CN" altLang="en-US" sz="4800">
                <a:latin typeface="微软雅黑" charset="0"/>
                <a:ea typeface="微软雅黑" charset="0"/>
              </a:rPr>
              <a:t>结构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2990" y="3739515"/>
            <a:ext cx="5160010" cy="2750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画板 2 副本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155" y="1219835"/>
            <a:ext cx="11998325" cy="5504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241040" y="0"/>
            <a:ext cx="5463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>
                <a:latin typeface="微软雅黑" charset="0"/>
                <a:ea typeface="微软雅黑" charset="0"/>
              </a:rPr>
              <a:t>&lt;!DOCTYPE html&gt;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5725" y="2171065"/>
            <a:ext cx="88245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&lt;!DOCTYPE html&gt;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声明必须位于 HTML5 文档中的第一行，位于 &lt;html&gt; 标签之前。该标签告知浏览器文档所使用的HTML规范。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Wingdings" panose="05000000000000000000" charset="0"/>
              <a:buChar char=""/>
            </a:pP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在所有 HTML 文档中规定!DOCTYPE是非常重要的，这样浏览器就能了解预期的文档类型。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4613910" y="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>
                <a:latin typeface="微软雅黑" charset="0"/>
                <a:ea typeface="微软雅黑" charset="0"/>
              </a:rPr>
              <a:t>头部</a:t>
            </a:r>
            <a:r>
              <a:rPr lang="zh-CN" altLang="en-US" sz="4800">
                <a:latin typeface="微软雅黑" charset="0"/>
                <a:ea typeface="微软雅黑" charset="0"/>
              </a:rPr>
              <a:t>标签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66750" y="1174750"/>
          <a:ext cx="10515600" cy="360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2545"/>
                <a:gridCol w="7933055"/>
              </a:tblGrid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标签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微软雅黑" charset="0"/>
                          <a:ea typeface="微软雅黑" charset="0"/>
                        </a:rPr>
                        <a:t>描述</a:t>
                      </a:r>
                      <a:endParaRPr lang="zh-CN" sz="28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&lt;head&gt;</a:t>
                      </a:r>
                      <a:endParaRPr lang="en-US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定义了网页的头部信息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charset="0"/>
                          <a:ea typeface="微软雅黑" charset="0"/>
                        </a:rPr>
                        <a:t>&lt;title&gt;</a:t>
                      </a:r>
                      <a:endParaRPr lang="en-US" sz="28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定义了网页的标题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charset="0"/>
                          <a:ea typeface="微软雅黑" charset="0"/>
                        </a:rPr>
                        <a:t>&lt;base&gt;</a:t>
                      </a:r>
                      <a:endParaRPr lang="en-US" sz="28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定义了页面链接标签的默认链接地址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charset="0"/>
                          <a:ea typeface="微软雅黑" charset="0"/>
                        </a:rPr>
                        <a:t>&lt;link&gt;</a:t>
                      </a:r>
                      <a:endParaRPr lang="en-US" sz="28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定义了一个文档和外部资源之间的关系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charset="0"/>
                          <a:ea typeface="微软雅黑" charset="0"/>
                        </a:rPr>
                        <a:t>&lt;meta&gt;</a:t>
                      </a:r>
                      <a:endParaRPr lang="en-US" sz="28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定义了网页具体的摘要信息。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charset="0"/>
                          <a:ea typeface="微软雅黑" charset="0"/>
                        </a:rPr>
                        <a:t>&lt;script&gt;</a:t>
                      </a:r>
                      <a:endParaRPr lang="en-US" sz="28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</a:rPr>
                        <a:t>定义了客户端的脚本文件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微软雅黑" charset="0"/>
                          <a:ea typeface="微软雅黑" charset="0"/>
                        </a:rPr>
                        <a:t>&lt;style&gt;</a:t>
                      </a:r>
                      <a:endParaRPr lang="en-US" sz="2800" kern="100">
                        <a:effectLst/>
                        <a:latin typeface="微软雅黑" charset="0"/>
                        <a:ea typeface="微软雅黑" charset="0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定义了</a:t>
                      </a:r>
                      <a:r>
                        <a:rPr lang="en-US" sz="2800" kern="100" dirty="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HTML</a:t>
                      </a: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文档的</a:t>
                      </a:r>
                      <a:r>
                        <a:rPr lang="en-US" sz="2800" kern="100" dirty="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CSS</a:t>
                      </a:r>
                      <a:r>
                        <a:rPr lang="zh-CN" sz="2800" kern="100" dirty="0">
                          <a:effectLst/>
                          <a:latin typeface="微软雅黑" charset="0"/>
                          <a:ea typeface="微软雅黑" charset="0"/>
                          <a:cs typeface="微软雅黑" charset="0"/>
                        </a:rPr>
                        <a:t>样式文件</a:t>
                      </a:r>
                      <a:endParaRPr lang="zh-CN" sz="2800" kern="100" dirty="0">
                        <a:effectLst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829310" y="2556510"/>
            <a:ext cx="6902450" cy="516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7100" y="4472305"/>
            <a:ext cx="7330440" cy="516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790"/>
          </a:xfrm>
        </p:spPr>
        <p:txBody>
          <a:bodyPr/>
          <a:p>
            <a:pPr algn="just"/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HTML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文档的头部标记主要包含页面标题标记、元信息标记、样式标记、脚本标记、链接标记等。头部标记所包含的信息一般不会显示在网页上。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 algn="just"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17340" y="0"/>
            <a:ext cx="3614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>
                <a:latin typeface="微软雅黑" charset="0"/>
                <a:ea typeface="微软雅黑" charset="0"/>
              </a:rPr>
              <a:t>头部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&lt;head&gt;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38200" y="2941955"/>
            <a:ext cx="4754880" cy="3582670"/>
            <a:chOff x="1320" y="4633"/>
            <a:chExt cx="7488" cy="5642"/>
          </a:xfrm>
        </p:grpSpPr>
        <p:pic>
          <p:nvPicPr>
            <p:cNvPr id="4" name="图片 3" descr="1998710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38" y="4633"/>
              <a:ext cx="2009" cy="200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20" y="6643"/>
              <a:ext cx="7488" cy="363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just"/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页面标题</a:t>
              </a:r>
              <a:r>
                <a:rPr lang="en-US" altLang="zh-CN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&lt;title</a:t>
              </a:r>
              <a:r>
                <a:rPr lang="en-US" altLang="zh-CN" sz="2400" dirty="0" smtClean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&gt; &lt;/title&gt;</a:t>
              </a:r>
              <a:endParaRPr lang="en-US" altLang="zh-CN" sz="2400" b="0" dirty="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just"/>
              <a:endPara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  <a:p>
              <a:pPr algn="just"/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&lt;title&gt;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标题信息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&lt;/title&gt;</a:t>
              </a:r>
              <a:endPara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  <a:p>
              <a:pPr algn="just"/>
              <a:endParaRPr lang="en-US" altLang="zh-CN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  <a:p>
              <a:pPr algn="just"/>
              <a:r>
                <a:rPr lang="en-US" altLang="zh-CN" sz="2400" dirty="0" smtClean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 title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标记是双标记。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  <a:p>
              <a:pPr algn="just"/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显示在浏览器的标题栏上的信息。</a:t>
              </a:r>
              <a:endParaRPr lang="zh-CN" alt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78905" y="2971800"/>
            <a:ext cx="5455920" cy="3737610"/>
            <a:chOff x="10203" y="4680"/>
            <a:chExt cx="8592" cy="5886"/>
          </a:xfrm>
        </p:grpSpPr>
        <p:pic>
          <p:nvPicPr>
            <p:cNvPr id="6" name="图片 5" descr="3477258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79" y="4680"/>
              <a:ext cx="1440" cy="144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203" y="6352"/>
              <a:ext cx="8592" cy="42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en-US" altLang="zh-CN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&lt;meta&gt;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标记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  <a:p>
              <a:pPr algn="just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该标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记位于文档的头</a:t>
              </a:r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部。</a:t>
              </a:r>
              <a:endParaRPr lang="zh-CN" altLang="en-US" sz="2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just"/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用来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描述一个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HTML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网页文档的属性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，也称为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元信息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（</a:t>
              </a:r>
              <a:r>
                <a:rPr lang="en-US" altLang="zh-CN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meta-information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），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  <a:p>
              <a:pPr algn="just"/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这些信息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并不会显示在浏览器的页面中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。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  <a:p>
              <a:pPr algn="just"/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例如语言</a:t>
              </a: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编码、作者、日期和时间、网页描述、关键词、页面刷新等</a:t>
              </a:r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。</a:t>
              </a:r>
              <a:endParaRPr lang="zh-CN" alt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7015" y="1445260"/>
            <a:ext cx="11698605" cy="5067935"/>
          </a:xfrm>
        </p:spPr>
        <p:txBody>
          <a:bodyPr>
            <a:normAutofit lnSpcReduction="10000"/>
          </a:bodyPr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提供有关页面的元信息（meta-information），比如针对搜索引擎和更新频度的描述和关键词。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基本常用语法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zh-CN" altLang="en-US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&lt;meta charset=""&gt;</a:t>
            </a:r>
            <a:r>
              <a:rPr lang="en-US" altLang="zh-CN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en-US" sz="24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规定HTML文档的字符编码</a:t>
            </a:r>
            <a:endParaRPr lang="zh-CN" altLang="en-US" sz="2400" b="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82880" marR="0" lvl="0" indent="-182880" algn="l" defTabSz="1158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&lt;meta name="" content=""/&gt;  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用于描述网页，便于搜索引擎机器人查找、分类。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可以</a:t>
            </a:r>
            <a:r>
              <a:rPr lang="zh-CN" altLang="en-US" sz="2400" dirty="0" smtClean="0">
                <a:ln>
                  <a:noFill/>
                </a:ln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定义网页作者、定义网页简短描述、定义网页关键词、定义编辑器。</a:t>
            </a:r>
            <a:endParaRPr lang="zh-CN" altLang="en-US" sz="2400" dirty="0" smtClean="0">
              <a:ln>
                <a:noFill/>
              </a:ln>
              <a:effectLst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82880" marR="0" lvl="0" indent="-182880" algn="l" defTabSz="1158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="0" dirty="0" smtClean="0">
              <a:ln>
                <a:noFill/>
              </a:ln>
              <a:solidFill>
                <a:srgbClr val="FF0000"/>
              </a:solidFill>
              <a:effectLst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82880" marR="0" lvl="0" indent="-182880" algn="l" defTabSz="1158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</a:t>
            </a:r>
            <a:r>
              <a:rPr lang="fr-FR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&lt;meta http-equiv="" content=""</a:t>
            </a:r>
            <a:r>
              <a:rPr lang="en-US" altLang="fr-FR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fr-FR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&gt;</a:t>
            </a:r>
            <a:r>
              <a:rPr lang="en-US" altLang="fr-FR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zh-CN" altLang="fr-FR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类似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http 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头文件的作用可以向浏览器传递一些信息，帮助正确和精确地显示网页内容。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可以设置</a:t>
            </a:r>
            <a:r>
              <a:rPr lang="zh-CN" altLang="en-US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网页缓存过期时间、刷新与跳转</a:t>
            </a:r>
            <a:r>
              <a:rPr lang="en-US" altLang="zh-CN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(</a:t>
            </a:r>
            <a:r>
              <a:rPr lang="zh-CN" altLang="en-US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重定向</a:t>
            </a:r>
            <a:r>
              <a:rPr lang="en-US" altLang="zh-CN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)</a:t>
            </a:r>
            <a:r>
              <a:rPr lang="zh-CN" altLang="en-US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页面、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cookie</a:t>
            </a:r>
            <a:r>
              <a:rPr lang="zh-CN" altLang="en-US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内容等。</a:t>
            </a:r>
            <a:endParaRPr lang="zh-CN" altLang="en-US" sz="2400" dirty="0" smtClean="0">
              <a:ln>
                <a:noFill/>
              </a:ln>
              <a:solidFill>
                <a:schemeClr val="tx1"/>
              </a:solidFill>
              <a:effectLst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82880" marR="0" lvl="0" indent="-182880" algn="l" defTabSz="1158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dirty="0" smtClean="0">
              <a:ln>
                <a:noFill/>
              </a:ln>
              <a:solidFill>
                <a:srgbClr val="FF0000"/>
              </a:solidFill>
              <a:effectLst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82880" marR="0" lvl="0" indent="-182880" algn="l" defTabSz="1158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注意：在</a:t>
            </a:r>
            <a:r>
              <a:rPr lang="en-US" altLang="zh-CN" sz="24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html5</a:t>
            </a:r>
            <a:r>
              <a:rPr lang="zh-CN" altLang="en-US" sz="24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中自闭合标签不加斜杠，但兼容加斜杠的写法；所以</a:t>
            </a:r>
            <a:r>
              <a:rPr lang="en-US" altLang="zh-CN" sz="24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meta</a:t>
            </a:r>
            <a:r>
              <a:rPr lang="zh-CN" altLang="en-US" sz="24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标签后边可加可不加斜杠</a:t>
            </a:r>
            <a:r>
              <a:rPr lang="en-US" altLang="zh-CN" sz="24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zh-CN" altLang="en-US" sz="24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240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85690" y="0"/>
            <a:ext cx="2419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meta&gt;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7030" y="4765040"/>
            <a:ext cx="11312525" cy="17716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&lt;meta http-</a:t>
            </a:r>
            <a:r>
              <a:rPr lang="en-US" altLang="zh-CN" sz="2400" dirty="0" err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equiv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="refresh" content=</a:t>
            </a:r>
            <a:r>
              <a:rPr sz="24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"3; URL=orderList.html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"&gt; </a:t>
            </a:r>
            <a:endParaRPr lang="en-US" altLang="zh-CN" sz="2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：每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秒刷新一次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秒后刷新并且跳转到新的页面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orderList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.html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秒钟后将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orderList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.html</a:t>
            </a: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的内容显示在该页面</a:t>
            </a:r>
            <a:endParaRPr lang="zh-CN" sz="24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97463" y="0"/>
            <a:ext cx="1996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>
                <a:latin typeface="微软雅黑" charset="0"/>
                <a:ea typeface="微软雅黑" charset="0"/>
              </a:rPr>
              <a:t>练</a:t>
            </a:r>
            <a:r>
              <a:rPr lang="en-US" altLang="zh-CN" sz="4800">
                <a:latin typeface="微软雅黑" charset="0"/>
                <a:ea typeface="微软雅黑" charset="0"/>
              </a:rPr>
              <a:t>   </a:t>
            </a:r>
            <a:r>
              <a:rPr lang="zh-CN" altLang="en-US" sz="4800">
                <a:latin typeface="微软雅黑" charset="0"/>
                <a:ea typeface="微软雅黑" charset="0"/>
              </a:rPr>
              <a:t>习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030" y="1253490"/>
            <a:ext cx="76892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、选择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&lt;meta charset="UTF-8" &gt;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的作用</a:t>
            </a:r>
            <a:endParaRPr lang="en-US" altLang="zh-CN" sz="2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：给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charset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这个变量赋值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B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：将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文档的编码设置为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UTF-8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格式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030" y="2824480"/>
            <a:ext cx="1172972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&lt;meta name="keywords" content="JavaScript,CSS,Web 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开发自学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" /&gt;</a:t>
            </a:r>
            <a:endParaRPr lang="en-US" altLang="zh-CN" sz="2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：在网页中搜索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JavaScript,CSS,Web 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开发自学的相关内容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：说明该网页的主要内容是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JavaScript,CSS,Web 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开发自学三个关键词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：为搜索引擎提供的该网页的关键字有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JavaScript,CSS,Web 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开发自学，便于搜索到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4150995" y="0"/>
            <a:ext cx="36048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主体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body&gt;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/>
        </p:nvSpPr>
        <p:spPr>
          <a:xfrm>
            <a:off x="311150" y="1619885"/>
            <a:ext cx="11569065" cy="47802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182880" indent="-182880" algn="l" defTabSz="1158875" rtl="0" eaLnBrk="0" fontAlgn="base" hangingPunct="0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3400" indent="-168275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-182880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7030" indent="-228600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defTabSz="1158875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zh-CN" altLang="en-US" sz="2800" b="0" dirty="0" smtClean="0">
                <a:latin typeface="微软雅黑" charset="0"/>
                <a:ea typeface="微软雅黑" charset="0"/>
                <a:cs typeface="微软雅黑" charset="0"/>
              </a:rPr>
              <a:t>主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体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body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页面的主要部分，其设置内容是读者实际看到的信息。所有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WWW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文档的主体部分都是由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body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标记定义的。在主体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body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标记中可以放置的是页面中所有的内容，如图片、图像、表格、文字、超链接等元素。</a:t>
            </a:r>
            <a:endParaRPr lang="zh-CN" altLang="en-US" sz="28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      body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标记</a:t>
            </a:r>
            <a:endParaRPr lang="zh-CN" altLang="en-US" sz="28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基本语法</a:t>
            </a:r>
            <a:endParaRPr lang="zh-CN" altLang="en-US" sz="28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8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&lt;body</a:t>
            </a:r>
            <a:r>
              <a:rPr lang="en-US" altLang="zh-CN" sz="2800" b="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&gt;…      </a:t>
            </a:r>
            <a:r>
              <a:rPr lang="en-US" altLang="zh-CN" sz="2800" b="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&lt;/body&gt;</a:t>
            </a:r>
            <a:endParaRPr lang="en-US" altLang="zh-CN" sz="2800" b="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语法说明</a:t>
            </a:r>
            <a:endParaRPr lang="zh-CN" altLang="en-US" sz="28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         ＜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body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＞是开始标记，＜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/body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＞是结束标记。</a:t>
            </a:r>
            <a:endParaRPr lang="zh-CN" altLang="en-US" sz="2800" b="0" dirty="0">
              <a:latin typeface="微软雅黑" charset="0"/>
              <a:ea typeface="微软雅黑" charset="0"/>
              <a:cs typeface="微软雅黑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800" b="0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zh-CN" altLang="en-US" sz="2800" b="0" dirty="0">
                <a:latin typeface="微软雅黑" charset="0"/>
                <a:ea typeface="微软雅黑" charset="0"/>
                <a:cs typeface="微软雅黑" charset="0"/>
              </a:rPr>
              <a:t>两者之间所包括的内容为网页上显示的信息。</a:t>
            </a:r>
            <a:endParaRPr lang="zh-CN" altLang="en-US" sz="2800" b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" y="829945"/>
            <a:ext cx="11310620" cy="579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3d9e39a8-3ca9-4909-a74e-482baff99470}"/>
</p:tagLst>
</file>

<file path=ppt/tags/tag2.xml><?xml version="1.0" encoding="utf-8"?>
<p:tagLst xmlns:p="http://schemas.openxmlformats.org/presentationml/2006/main">
  <p:tag name="KSO_WM_UNIT_TABLE_BEAUTIFY" val="smartTable{b228554a-d7df-434b-a0d3-00a9e37066e3}"/>
</p:tagLst>
</file>

<file path=ppt/tags/tag3.xml><?xml version="1.0" encoding="utf-8"?>
<p:tagLst xmlns:p="http://schemas.openxmlformats.org/presentationml/2006/main">
  <p:tag name="KSO_WM_UNIT_TABLE_BEAUTIFY" val="smartTable{0e674ec5-1bca-44d5-97a4-5547fac930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3999</Words>
  <Application>WPS 演示</Application>
  <PresentationFormat>宽屏</PresentationFormat>
  <Paragraphs>338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</vt:lpstr>
      <vt:lpstr>微软雅黑</vt:lpstr>
      <vt:lpstr>Wingdings</vt:lpstr>
      <vt:lpstr>Times New Roman</vt:lpstr>
      <vt:lpstr>汉仪书宋二KW</vt:lpstr>
      <vt:lpstr>Verdana</vt:lpstr>
      <vt:lpstr>Symbol</vt:lpstr>
      <vt:lpstr>黑体</vt:lpstr>
      <vt:lpstr>汉仪中黑KW</vt:lpstr>
      <vt:lpstr>幼圆</vt:lpstr>
      <vt:lpstr>宋体-简</vt:lpstr>
      <vt:lpstr>Calibri</vt:lpstr>
      <vt:lpstr>Helvetica Neue</vt:lpstr>
      <vt:lpstr>宋体</vt:lpstr>
      <vt:lpstr>Arial Unicode MS</vt:lpstr>
      <vt:lpstr>Calibri Light</vt:lpstr>
      <vt:lpstr>Kingsoft Sign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背景换成图片应该修改body的哪个属性？</vt:lpstr>
      <vt:lpstr>PowerPoint 演示文稿</vt:lpstr>
      <vt:lpstr>HTML基本语法</vt:lpstr>
      <vt:lpstr>HTML基本语法（续）</vt:lpstr>
      <vt:lpstr>属性语法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WPS_1460947840</cp:lastModifiedBy>
  <cp:revision>30</cp:revision>
  <dcterms:created xsi:type="dcterms:W3CDTF">2022-12-22T07:06:26Z</dcterms:created>
  <dcterms:modified xsi:type="dcterms:W3CDTF">2022-12-22T07:06:26Z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94BDDFB0A3E15CAC33BE1263F9615225</vt:lpwstr>
  </property>
  <property fmtid="{D5CDD505-2E9C-101B-9397-08002B2CF9AE}" pid="3" name="KSOProductBuildVer">
    <vt:lpwstr>2052-4.5.0.7415</vt:lpwstr>
  </property>
</Properties>
</file>