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2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3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4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5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6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406" r:id="rId2"/>
    <p:sldId id="405" r:id="rId3"/>
    <p:sldId id="502" r:id="rId4"/>
    <p:sldId id="407" r:id="rId5"/>
    <p:sldId id="503" r:id="rId6"/>
    <p:sldId id="411" r:id="rId7"/>
    <p:sldId id="408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416" r:id="rId16"/>
    <p:sldId id="512" r:id="rId17"/>
    <p:sldId id="412" r:id="rId18"/>
    <p:sldId id="514" r:id="rId19"/>
    <p:sldId id="515" r:id="rId20"/>
    <p:sldId id="516" r:id="rId21"/>
    <p:sldId id="429" r:id="rId22"/>
    <p:sldId id="517" r:id="rId23"/>
    <p:sldId id="521" r:id="rId24"/>
    <p:sldId id="522" r:id="rId25"/>
    <p:sldId id="523" r:id="rId26"/>
    <p:sldId id="524" r:id="rId27"/>
    <p:sldId id="525" r:id="rId28"/>
    <p:sldId id="441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24"/>
    <a:srgbClr val="FFFFFF"/>
    <a:srgbClr val="F4B183"/>
    <a:srgbClr val="ED7D31"/>
    <a:srgbClr val="E18949"/>
    <a:srgbClr val="DB9C21"/>
    <a:srgbClr val="C7911E"/>
    <a:srgbClr val="F6DA5B"/>
    <a:srgbClr val="273982"/>
    <a:srgbClr val="D2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4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2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9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4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4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9.png"/><Relationship Id="rId5" Type="http://schemas.openxmlformats.org/officeDocument/2006/relationships/tags" Target="../tags/tag74.xml"/><Relationship Id="rId10" Type="http://schemas.openxmlformats.org/officeDocument/2006/relationships/image" Target="../media/image1.png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10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11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2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1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13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../media/image1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9" Type="http://schemas.openxmlformats.org/officeDocument/2006/relationships/tags" Target="../tags/tag162.xml"/><Relationship Id="rId21" Type="http://schemas.openxmlformats.org/officeDocument/2006/relationships/tags" Target="../tags/tag144.xml"/><Relationship Id="rId34" Type="http://schemas.openxmlformats.org/officeDocument/2006/relationships/tags" Target="../tags/tag157.xml"/><Relationship Id="rId42" Type="http://schemas.openxmlformats.org/officeDocument/2006/relationships/notesSlide" Target="../notesSlides/notesSlide1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9" Type="http://schemas.openxmlformats.org/officeDocument/2006/relationships/tags" Target="../tags/tag152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32" Type="http://schemas.openxmlformats.org/officeDocument/2006/relationships/tags" Target="../tags/tag155.xml"/><Relationship Id="rId37" Type="http://schemas.openxmlformats.org/officeDocument/2006/relationships/tags" Target="../tags/tag160.xml"/><Relationship Id="rId40" Type="http://schemas.openxmlformats.org/officeDocument/2006/relationships/tags" Target="../tags/tag163.xml"/><Relationship Id="rId45" Type="http://schemas.openxmlformats.org/officeDocument/2006/relationships/image" Target="../media/image16.png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36" Type="http://schemas.openxmlformats.org/officeDocument/2006/relationships/tags" Target="../tags/tag159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31" Type="http://schemas.openxmlformats.org/officeDocument/2006/relationships/tags" Target="../tags/tag154.xml"/><Relationship Id="rId44" Type="http://schemas.openxmlformats.org/officeDocument/2006/relationships/image" Target="../media/image15.png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tags" Target="../tags/tag153.xml"/><Relationship Id="rId35" Type="http://schemas.openxmlformats.org/officeDocument/2006/relationships/tags" Target="../tags/tag158.xml"/><Relationship Id="rId43" Type="http://schemas.openxmlformats.org/officeDocument/2006/relationships/image" Target="../media/image14.png"/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33" Type="http://schemas.openxmlformats.org/officeDocument/2006/relationships/tags" Target="../tags/tag156.xml"/><Relationship Id="rId38" Type="http://schemas.openxmlformats.org/officeDocument/2006/relationships/tags" Target="../tags/tag161.xml"/><Relationship Id="rId46" Type="http://schemas.openxmlformats.org/officeDocument/2006/relationships/image" Target="../media/image1.png"/><Relationship Id="rId20" Type="http://schemas.openxmlformats.org/officeDocument/2006/relationships/tags" Target="../tags/tag143.xml"/><Relationship Id="rId4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image" Target="../media/image14.png"/><Relationship Id="rId3" Type="http://schemas.openxmlformats.org/officeDocument/2006/relationships/tags" Target="../tags/tag166.xml"/><Relationship Id="rId21" Type="http://schemas.openxmlformats.org/officeDocument/2006/relationships/image" Target="../media/image1.png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65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16.png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10" Type="http://schemas.openxmlformats.org/officeDocument/2006/relationships/tags" Target="../tags/tag173.xml"/><Relationship Id="rId19" Type="http://schemas.openxmlformats.org/officeDocument/2006/relationships/image" Target="../media/image15.png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Relationship Id="rId2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image" Target="../media/image16.png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image" Target="../media/image15.png"/><Relationship Id="rId2" Type="http://schemas.openxmlformats.org/officeDocument/2006/relationships/tags" Target="../tags/tag180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188.xml"/><Relationship Id="rId19" Type="http://schemas.openxmlformats.org/officeDocument/2006/relationships/image" Target="../media/image1.png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19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1.png"/><Relationship Id="rId2" Type="http://schemas.openxmlformats.org/officeDocument/2006/relationships/tags" Target="../tags/tag193.xml"/><Relationship Id="rId16" Type="http://schemas.openxmlformats.org/officeDocument/2006/relationships/image" Target="../media/image16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image" Target="../media/image15.png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20.png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1.png"/><Relationship Id="rId2" Type="http://schemas.openxmlformats.org/officeDocument/2006/relationships/tags" Target="../tags/tag204.xml"/><Relationship Id="rId16" Type="http://schemas.openxmlformats.org/officeDocument/2006/relationships/image" Target="../media/image16.png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5" Type="http://schemas.openxmlformats.org/officeDocument/2006/relationships/image" Target="../media/image15.png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2" Type="http://schemas.openxmlformats.org/officeDocument/2006/relationships/tags" Target="../tags/tag221.xml"/><Relationship Id="rId16" Type="http://schemas.openxmlformats.org/officeDocument/2006/relationships/image" Target="../media/image1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image" Target="../media/image1.png"/><Relationship Id="rId5" Type="http://schemas.openxmlformats.org/officeDocument/2006/relationships/tags" Target="../tags/tag24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48.xml"/><Relationship Id="rId9" Type="http://schemas.openxmlformats.org/officeDocument/2006/relationships/tags" Target="../tags/tag25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6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.png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6.png"/><Relationship Id="rId5" Type="http://schemas.openxmlformats.org/officeDocument/2006/relationships/tags" Target="../tags/tag48.xml"/><Relationship Id="rId10" Type="http://schemas.openxmlformats.org/officeDocument/2006/relationships/image" Target="../media/image1.png"/><Relationship Id="rId4" Type="http://schemas.openxmlformats.org/officeDocument/2006/relationships/tags" Target="../tags/tag47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7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8.png"/><Relationship Id="rId5" Type="http://schemas.openxmlformats.org/officeDocument/2006/relationships/tags" Target="../tags/tag66.xml"/><Relationship Id="rId10" Type="http://schemas.openxmlformats.org/officeDocument/2006/relationships/image" Target="../media/image1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8" name="图片 17" descr="资源 3@4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-1974056" y="517896"/>
            <a:ext cx="3950018" cy="3941445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513330" y="1988635"/>
            <a:ext cx="34199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   </a:t>
            </a:r>
            <a:r>
              <a:rPr lang="zh-CN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测试知多少</a:t>
            </a:r>
            <a:endParaRPr lang="zh-CN" sz="3200" b="1" kern="2400" spc="200">
              <a:solidFill>
                <a:srgbClr val="D12D07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5" name="图片 4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7174230" y="517896"/>
            <a:ext cx="3950018" cy="394144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5149374" y="2632207"/>
            <a:ext cx="1702594" cy="3624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indent="0" algn="ctr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1400" kern="2000" spc="100">
                <a:solidFill>
                  <a:schemeClr val="bg1">
                    <a:lumMod val="50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——</a:t>
            </a:r>
            <a:r>
              <a:rPr lang="zh-CN" altLang="en-US" sz="1400" kern="2000" spc="100">
                <a:solidFill>
                  <a:schemeClr val="bg1">
                    <a:lumMod val="50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都知道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4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数据问题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154555" y="1654810"/>
            <a:ext cx="154749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数据显示不正确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2154555" y="3300730"/>
            <a:ext cx="156908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数据显示不完整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33" name="肘形连接符 32"/>
          <p:cNvCxnSpPr>
            <a:stCxn id="3" idx="3"/>
            <a:endCxn id="10" idx="1"/>
          </p:cNvCxnSpPr>
          <p:nvPr/>
        </p:nvCxnSpPr>
        <p:spPr>
          <a:xfrm flipV="1">
            <a:off x="1316990" y="1830705"/>
            <a:ext cx="837565" cy="90170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3"/>
          </p:cNvCxnSpPr>
          <p:nvPr>
            <p:custDataLst>
              <p:tags r:id="rId6"/>
            </p:custDataLst>
          </p:nvPr>
        </p:nvCxnSpPr>
        <p:spPr>
          <a:xfrm>
            <a:off x="1316990" y="2732405"/>
            <a:ext cx="837565" cy="763905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08830" y="-772656"/>
            <a:ext cx="523494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4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条件限制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154555" y="1654810"/>
            <a:ext cx="154749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必填项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2154555" y="3300730"/>
            <a:ext cx="156908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字符长数限制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33" name="肘形连接符 32"/>
          <p:cNvCxnSpPr>
            <a:stCxn id="3" idx="3"/>
            <a:endCxn id="10" idx="1"/>
          </p:cNvCxnSpPr>
          <p:nvPr/>
        </p:nvCxnSpPr>
        <p:spPr>
          <a:xfrm flipV="1">
            <a:off x="1316990" y="1830705"/>
            <a:ext cx="837565" cy="90170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3"/>
          </p:cNvCxnSpPr>
          <p:nvPr>
            <p:custDataLst>
              <p:tags r:id="rId6"/>
            </p:custDataLst>
          </p:nvPr>
        </p:nvCxnSpPr>
        <p:spPr>
          <a:xfrm>
            <a:off x="1316990" y="2732405"/>
            <a:ext cx="837565" cy="763905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2132965" y="2531745"/>
            <a:ext cx="168211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文件大小尺寸限制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066540" y="101600"/>
            <a:ext cx="4916805" cy="5002530"/>
          </a:xfrm>
          <a:prstGeom prst="rect">
            <a:avLst/>
          </a:prstGeom>
        </p:spPr>
      </p:pic>
      <p:cxnSp>
        <p:nvCxnSpPr>
          <p:cNvPr id="11" name="肘形连接符 10"/>
          <p:cNvCxnSpPr/>
          <p:nvPr>
            <p:custDataLst>
              <p:tags r:id="rId10"/>
            </p:custDataLst>
          </p:nvPr>
        </p:nvCxnSpPr>
        <p:spPr>
          <a:xfrm flipV="1">
            <a:off x="1352550" y="2732405"/>
            <a:ext cx="745490" cy="15875"/>
          </a:xfrm>
          <a:prstGeom prst="bentConnector3">
            <a:avLst>
              <a:gd name="adj1" fmla="val 50085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4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界面优化</a:t>
            </a:r>
            <a:r>
              <a:rPr lang="en-US" alt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/UI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154555" y="1654810"/>
            <a:ext cx="154749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界面不美观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2154555" y="3300730"/>
            <a:ext cx="156908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不符合设计要求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33" name="肘形连接符 32"/>
          <p:cNvCxnSpPr>
            <a:stCxn id="3" idx="3"/>
            <a:endCxn id="10" idx="1"/>
          </p:cNvCxnSpPr>
          <p:nvPr/>
        </p:nvCxnSpPr>
        <p:spPr>
          <a:xfrm flipV="1">
            <a:off x="1316990" y="1830705"/>
            <a:ext cx="837565" cy="90170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3"/>
          </p:cNvCxnSpPr>
          <p:nvPr>
            <p:custDataLst>
              <p:tags r:id="rId6"/>
            </p:custDataLst>
          </p:nvPr>
        </p:nvCxnSpPr>
        <p:spPr>
          <a:xfrm>
            <a:off x="1316990" y="2732405"/>
            <a:ext cx="837565" cy="763905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2132965" y="2531745"/>
            <a:ext cx="168211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排版有问题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11" name="肘形连接符 10"/>
          <p:cNvCxnSpPr/>
          <p:nvPr>
            <p:custDataLst>
              <p:tags r:id="rId9"/>
            </p:custDataLst>
          </p:nvPr>
        </p:nvCxnSpPr>
        <p:spPr>
          <a:xfrm flipV="1">
            <a:off x="1352550" y="2732405"/>
            <a:ext cx="745490" cy="15875"/>
          </a:xfrm>
          <a:prstGeom prst="bentConnector3">
            <a:avLst>
              <a:gd name="adj1" fmla="val 50085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63415" y="76200"/>
            <a:ext cx="4131945" cy="4848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4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兼容性问题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154555" y="1654810"/>
            <a:ext cx="204279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web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端：浏览器</a:t>
            </a:r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/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操作系统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2154555" y="3300730"/>
            <a:ext cx="156908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不同品牌、不同系统、不同尺寸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33" name="肘形连接符 32"/>
          <p:cNvCxnSpPr>
            <a:stCxn id="3" idx="3"/>
            <a:endCxn id="10" idx="1"/>
          </p:cNvCxnSpPr>
          <p:nvPr/>
        </p:nvCxnSpPr>
        <p:spPr>
          <a:xfrm flipV="1">
            <a:off x="1316990" y="1830705"/>
            <a:ext cx="837565" cy="90170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3"/>
          </p:cNvCxnSpPr>
          <p:nvPr>
            <p:custDataLst>
              <p:tags r:id="rId6"/>
            </p:custDataLst>
          </p:nvPr>
        </p:nvCxnSpPr>
        <p:spPr>
          <a:xfrm>
            <a:off x="1316990" y="2732405"/>
            <a:ext cx="837565" cy="763905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2132965" y="2531745"/>
            <a:ext cx="200215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app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端：</a:t>
            </a:r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andriod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</a:t>
            </a:r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ios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11" name="肘形连接符 10"/>
          <p:cNvCxnSpPr/>
          <p:nvPr>
            <p:custDataLst>
              <p:tags r:id="rId9"/>
            </p:custDataLst>
          </p:nvPr>
        </p:nvCxnSpPr>
        <p:spPr>
          <a:xfrm flipV="1">
            <a:off x="1352550" y="2732405"/>
            <a:ext cx="745490" cy="15875"/>
          </a:xfrm>
          <a:prstGeom prst="bentConnector3">
            <a:avLst>
              <a:gd name="adj1" fmla="val 50085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314190" y="178435"/>
            <a:ext cx="4380865" cy="4471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4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性能问题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154555" y="1654810"/>
            <a:ext cx="112585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页面加载慢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2154555" y="3300730"/>
            <a:ext cx="114236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内存泄露</a:t>
            </a:r>
            <a:endParaRPr lang="zh-CN" sz="12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cxnSp>
        <p:nvCxnSpPr>
          <p:cNvPr id="33" name="肘形连接符 32"/>
          <p:cNvCxnSpPr>
            <a:stCxn id="3" idx="3"/>
            <a:endCxn id="10" idx="1"/>
          </p:cNvCxnSpPr>
          <p:nvPr/>
        </p:nvCxnSpPr>
        <p:spPr>
          <a:xfrm flipV="1">
            <a:off x="1316990" y="1830705"/>
            <a:ext cx="837565" cy="90170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3"/>
          </p:cNvCxnSpPr>
          <p:nvPr>
            <p:custDataLst>
              <p:tags r:id="rId6"/>
            </p:custDataLst>
          </p:nvPr>
        </p:nvCxnSpPr>
        <p:spPr>
          <a:xfrm>
            <a:off x="1316990" y="2732405"/>
            <a:ext cx="837565" cy="763905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2132965" y="2531745"/>
            <a:ext cx="734695" cy="369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闪退</a:t>
            </a:r>
            <a:endParaRPr lang="zh-CN" sz="12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cxnSp>
        <p:nvCxnSpPr>
          <p:cNvPr id="11" name="肘形连接符 10"/>
          <p:cNvCxnSpPr/>
          <p:nvPr>
            <p:custDataLst>
              <p:tags r:id="rId9"/>
            </p:custDataLst>
          </p:nvPr>
        </p:nvCxnSpPr>
        <p:spPr>
          <a:xfrm flipV="1">
            <a:off x="1352550" y="2732405"/>
            <a:ext cx="745490" cy="15875"/>
          </a:xfrm>
          <a:prstGeom prst="bentConnector3">
            <a:avLst>
              <a:gd name="adj1" fmla="val 50085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73830" y="393700"/>
            <a:ext cx="4853305" cy="4613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8" name="图片 17" descr="资源 3@4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-1974056" y="517896"/>
            <a:ext cx="3950018" cy="3941445"/>
          </a:xfrm>
          <a:prstGeom prst="rect">
            <a:avLst/>
          </a:prstGeom>
        </p:spPr>
      </p:pic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3947636" y="2218856"/>
            <a:ext cx="0" cy="540000"/>
          </a:xfrm>
          <a:prstGeom prst="line">
            <a:avLst/>
          </a:prstGeom>
          <a:ln w="38100">
            <a:solidFill>
              <a:srgbClr val="D12D07"/>
            </a:solidFill>
          </a:ln>
          <a:effectLst>
            <a:outerShdw blurRad="127000" dist="38100" algn="l" rotWithShape="0">
              <a:srgbClr val="D12D07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2865120" y="2200910"/>
            <a:ext cx="3614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03    bug</a:t>
            </a:r>
            <a:r>
              <a:rPr lang="zh-CN" altLang="en-US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的等级</a:t>
            </a:r>
          </a:p>
        </p:txBody>
      </p:sp>
      <p:pic>
        <p:nvPicPr>
          <p:cNvPr id="5" name="图片 4" descr="资源 3@4x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7174230" y="517896"/>
            <a:ext cx="3950018" cy="394144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资源 2@4x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-476" y="4129061"/>
            <a:ext cx="9144000" cy="1014889"/>
          </a:xfrm>
          <a:prstGeom prst="rect">
            <a:avLst/>
          </a:prstGeom>
        </p:spPr>
      </p:pic>
      <p:pic>
        <p:nvPicPr>
          <p:cNvPr id="5" name="图片 4" descr="资源 2@4x"/>
          <p:cNvPicPr>
            <a:picLocks noChangeAspect="1"/>
          </p:cNvPicPr>
          <p:nvPr/>
        </p:nvPicPr>
        <p:blipFill>
          <a:blip r:embed="rId44">
            <a:alphaModFix amt="60000"/>
          </a:blip>
          <a:stretch>
            <a:fillRect/>
          </a:stretch>
        </p:blipFill>
        <p:spPr>
          <a:xfrm>
            <a:off x="0" y="3984757"/>
            <a:ext cx="2286476" cy="115919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20001"/>
            <a:ext cx="36966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的等级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70999" y="3304196"/>
            <a:ext cx="1332071" cy="484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建议性问题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无关紧要问题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70999" y="2754127"/>
            <a:ext cx="1453515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五级</a:t>
            </a:r>
            <a:endParaRPr lang="en-US" sz="1200" b="1" dirty="0">
              <a:solidFill>
                <a:schemeClr val="bg1">
                  <a:lumMod val="75000"/>
                </a:scheme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无关紧要</a:t>
            </a:r>
          </a:p>
        </p:txBody>
      </p:sp>
      <p:pic>
        <p:nvPicPr>
          <p:cNvPr id="4" name="图片 3" descr="资源 1@4x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444000" y="3693382"/>
            <a:ext cx="2700000" cy="1450568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943100" y="3142271"/>
            <a:ext cx="1292543" cy="6457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UI</a:t>
            </a: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问题、排版问题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样式不规范等</a:t>
            </a: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949291" y="2588869"/>
            <a:ext cx="1401604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四级</a:t>
            </a: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提示性</a:t>
            </a:r>
            <a:r>
              <a:rPr lang="en-US" altLang="zh-CN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3475673" y="2980981"/>
            <a:ext cx="1373981" cy="1130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界面问题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小功能问题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交互跳转问题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边界条件错误等</a:t>
            </a: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3475673" y="2413132"/>
            <a:ext cx="1324928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三级</a:t>
            </a: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一般</a:t>
            </a:r>
            <a:r>
              <a:rPr lang="en-US" altLang="zh-CN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089684" y="2328836"/>
            <a:ext cx="1874044" cy="1699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功能未实现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功能报错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部分页面缺失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结果与需求不符</a:t>
            </a: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5089684" y="1722094"/>
            <a:ext cx="1324928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二级</a:t>
            </a:r>
            <a:endParaRPr lang="en-US" sz="1200" b="1" dirty="0">
              <a:solidFill>
                <a:schemeClr val="bg1">
                  <a:lumMod val="75000"/>
                </a:scheme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严重</a:t>
            </a:r>
            <a:r>
              <a:rPr lang="en-US" altLang="zh-CN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203758" y="1688121"/>
            <a:ext cx="1528763" cy="21005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主流程无法跑通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系统无法运行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系统崩溃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主要模块无法使用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 dirty="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系统无法登录等</a:t>
            </a: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7203758" y="1029150"/>
            <a:ext cx="1324928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sz="1200" b="1" dirty="0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一级</a:t>
            </a:r>
            <a:endParaRPr lang="en-US" sz="1200" b="1" dirty="0">
              <a:solidFill>
                <a:schemeClr val="bg1">
                  <a:lumMod val="75000"/>
                </a:scheme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致命</a:t>
            </a:r>
            <a:r>
              <a:rPr lang="en-US" altLang="zh-CN" sz="1200" b="1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pic>
        <p:nvPicPr>
          <p:cNvPr id="30" name="图片 29" descr="资源 3@4x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6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31" name="图片 30" descr="资源 3@4x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6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pic>
        <p:nvPicPr>
          <p:cNvPr id="32" name="图片 31" descr="资源 3@4x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>
            <a:alphaModFix amt="20000"/>
          </a:blip>
          <a:stretch>
            <a:fillRect/>
          </a:stretch>
        </p:blipFill>
        <p:spPr>
          <a:xfrm flipV="1">
            <a:off x="152400" y="2589345"/>
            <a:ext cx="270953" cy="270000"/>
          </a:xfrm>
          <a:prstGeom prst="rect">
            <a:avLst/>
          </a:prstGeom>
        </p:spPr>
      </p:pic>
      <p:pic>
        <p:nvPicPr>
          <p:cNvPr id="33" name="图片 32" descr="资源 3@4x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6">
            <a:alphaModFix amt="20000"/>
          </a:blip>
          <a:stretch>
            <a:fillRect/>
          </a:stretch>
        </p:blipFill>
        <p:spPr>
          <a:xfrm flipV="1">
            <a:off x="1724978" y="2437421"/>
            <a:ext cx="270953" cy="270000"/>
          </a:xfrm>
          <a:prstGeom prst="rect">
            <a:avLst/>
          </a:prstGeom>
        </p:spPr>
      </p:pic>
      <p:pic>
        <p:nvPicPr>
          <p:cNvPr id="34" name="图片 33" descr="资源 3@4x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6">
            <a:alphaModFix amt="20000"/>
          </a:blip>
          <a:stretch>
            <a:fillRect/>
          </a:stretch>
        </p:blipFill>
        <p:spPr>
          <a:xfrm flipV="1">
            <a:off x="3254693" y="2235015"/>
            <a:ext cx="270953" cy="270000"/>
          </a:xfrm>
          <a:prstGeom prst="rect">
            <a:avLst/>
          </a:prstGeom>
        </p:spPr>
      </p:pic>
      <p:pic>
        <p:nvPicPr>
          <p:cNvPr id="35" name="图片 34" descr="资源 3@4x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6">
            <a:alphaModFix amt="20000"/>
          </a:blip>
          <a:stretch>
            <a:fillRect/>
          </a:stretch>
        </p:blipFill>
        <p:spPr>
          <a:xfrm flipV="1">
            <a:off x="4860131" y="1551596"/>
            <a:ext cx="270953" cy="270000"/>
          </a:xfrm>
          <a:prstGeom prst="rect">
            <a:avLst/>
          </a:prstGeom>
        </p:spPr>
      </p:pic>
      <p:pic>
        <p:nvPicPr>
          <p:cNvPr id="36" name="图片 35" descr="资源 3@4x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>
            <a:alphaModFix amt="20000"/>
          </a:blip>
          <a:stretch>
            <a:fillRect/>
          </a:stretch>
        </p:blipFill>
        <p:spPr>
          <a:xfrm flipV="1">
            <a:off x="6974681" y="856271"/>
            <a:ext cx="270953" cy="270000"/>
          </a:xfrm>
          <a:prstGeom prst="rect">
            <a:avLst/>
          </a:prstGeom>
        </p:spPr>
      </p:pic>
      <p:sp>
        <p:nvSpPr>
          <p:cNvPr id="37" name="椭圆 36"/>
          <p:cNvSpPr/>
          <p:nvPr>
            <p:custDataLst>
              <p:tags r:id="rId20"/>
            </p:custDataLst>
          </p:nvPr>
        </p:nvSpPr>
        <p:spPr>
          <a:xfrm>
            <a:off x="281464" y="3368728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椭圆 37"/>
          <p:cNvSpPr/>
          <p:nvPr>
            <p:custDataLst>
              <p:tags r:id="rId21"/>
            </p:custDataLst>
          </p:nvPr>
        </p:nvSpPr>
        <p:spPr>
          <a:xfrm>
            <a:off x="281464" y="3677101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椭圆 38"/>
          <p:cNvSpPr/>
          <p:nvPr>
            <p:custDataLst>
              <p:tags r:id="rId22"/>
            </p:custDataLst>
          </p:nvPr>
        </p:nvSpPr>
        <p:spPr>
          <a:xfrm>
            <a:off x="1854041" y="3218233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椭圆 39"/>
          <p:cNvSpPr/>
          <p:nvPr>
            <p:custDataLst>
              <p:tags r:id="rId23"/>
            </p:custDataLst>
          </p:nvPr>
        </p:nvSpPr>
        <p:spPr>
          <a:xfrm>
            <a:off x="1854041" y="3677101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椭圆 42"/>
          <p:cNvSpPr/>
          <p:nvPr>
            <p:custDataLst>
              <p:tags r:id="rId24"/>
            </p:custDataLst>
          </p:nvPr>
        </p:nvSpPr>
        <p:spPr>
          <a:xfrm>
            <a:off x="3384709" y="3052498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椭圆 43"/>
          <p:cNvSpPr/>
          <p:nvPr>
            <p:custDataLst>
              <p:tags r:id="rId25"/>
            </p:custDataLst>
          </p:nvPr>
        </p:nvSpPr>
        <p:spPr>
          <a:xfrm>
            <a:off x="3384709" y="3368491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>
            <p:custDataLst>
              <p:tags r:id="rId26"/>
            </p:custDataLst>
          </p:nvPr>
        </p:nvSpPr>
        <p:spPr>
          <a:xfrm>
            <a:off x="5001578" y="2391463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椭圆 45"/>
          <p:cNvSpPr/>
          <p:nvPr>
            <p:custDataLst>
              <p:tags r:id="rId27"/>
            </p:custDataLst>
          </p:nvPr>
        </p:nvSpPr>
        <p:spPr>
          <a:xfrm>
            <a:off x="5001578" y="2877397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椭圆 46"/>
          <p:cNvSpPr/>
          <p:nvPr>
            <p:custDataLst>
              <p:tags r:id="rId28"/>
            </p:custDataLst>
          </p:nvPr>
        </p:nvSpPr>
        <p:spPr>
          <a:xfrm>
            <a:off x="4999196" y="3357457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椭圆 47"/>
          <p:cNvSpPr/>
          <p:nvPr>
            <p:custDataLst>
              <p:tags r:id="rId29"/>
            </p:custDataLst>
          </p:nvPr>
        </p:nvSpPr>
        <p:spPr>
          <a:xfrm>
            <a:off x="4999196" y="3836882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椭圆 48"/>
          <p:cNvSpPr/>
          <p:nvPr>
            <p:custDataLst>
              <p:tags r:id="rId30"/>
            </p:custDataLst>
          </p:nvPr>
        </p:nvSpPr>
        <p:spPr>
          <a:xfrm>
            <a:off x="7104698" y="3677894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0" name="直接连接符 49"/>
          <p:cNvCxnSpPr/>
          <p:nvPr/>
        </p:nvCxnSpPr>
        <p:spPr>
          <a:xfrm>
            <a:off x="1794034" y="3059880"/>
            <a:ext cx="0" cy="9186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31"/>
            </p:custDataLst>
          </p:nvPr>
        </p:nvCxnSpPr>
        <p:spPr>
          <a:xfrm>
            <a:off x="3309938" y="2895574"/>
            <a:ext cx="0" cy="10891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>
            <p:custDataLst>
              <p:tags r:id="rId32"/>
            </p:custDataLst>
          </p:nvPr>
        </p:nvCxnSpPr>
        <p:spPr>
          <a:xfrm>
            <a:off x="4928711" y="2189771"/>
            <a:ext cx="0" cy="17949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>
            <p:custDataLst>
              <p:tags r:id="rId33"/>
            </p:custDataLst>
          </p:nvPr>
        </p:nvCxnSpPr>
        <p:spPr>
          <a:xfrm>
            <a:off x="7046595" y="1503495"/>
            <a:ext cx="0" cy="24812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>
            <p:custDataLst>
              <p:tags r:id="rId34"/>
            </p:custDataLst>
          </p:nvPr>
        </p:nvSpPr>
        <p:spPr>
          <a:xfrm>
            <a:off x="7104698" y="1762576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5" name="椭圆 54"/>
          <p:cNvSpPr/>
          <p:nvPr>
            <p:custDataLst>
              <p:tags r:id="rId35"/>
            </p:custDataLst>
          </p:nvPr>
        </p:nvSpPr>
        <p:spPr>
          <a:xfrm>
            <a:off x="7104698" y="2241524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椭圆 55"/>
          <p:cNvSpPr/>
          <p:nvPr>
            <p:custDataLst>
              <p:tags r:id="rId36"/>
            </p:custDataLst>
          </p:nvPr>
        </p:nvSpPr>
        <p:spPr>
          <a:xfrm>
            <a:off x="7104698" y="2720314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椭圆 56"/>
          <p:cNvSpPr/>
          <p:nvPr>
            <p:custDataLst>
              <p:tags r:id="rId37"/>
            </p:custDataLst>
          </p:nvPr>
        </p:nvSpPr>
        <p:spPr>
          <a:xfrm>
            <a:off x="7104698" y="3199104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>
            <p:custDataLst>
              <p:tags r:id="rId38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椭圆 19"/>
          <p:cNvSpPr/>
          <p:nvPr>
            <p:custDataLst>
              <p:tags r:id="rId39"/>
            </p:custDataLst>
          </p:nvPr>
        </p:nvSpPr>
        <p:spPr>
          <a:xfrm>
            <a:off x="3351054" y="3984441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/>
          <p:cNvSpPr/>
          <p:nvPr>
            <p:custDataLst>
              <p:tags r:id="rId40"/>
            </p:custDataLst>
          </p:nvPr>
        </p:nvSpPr>
        <p:spPr>
          <a:xfrm>
            <a:off x="3384709" y="3692976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资源 2@4x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476" y="4129061"/>
            <a:ext cx="9144000" cy="1014889"/>
          </a:xfrm>
          <a:prstGeom prst="rect">
            <a:avLst/>
          </a:prstGeom>
        </p:spPr>
      </p:pic>
      <p:pic>
        <p:nvPicPr>
          <p:cNvPr id="5" name="图片 4" descr="资源 2@4x"/>
          <p:cNvPicPr>
            <a:picLocks noChangeAspect="1"/>
          </p:cNvPicPr>
          <p:nvPr/>
        </p:nvPicPr>
        <p:blipFill>
          <a:blip r:embed="rId19">
            <a:alphaModFix amt="60000"/>
          </a:blip>
          <a:stretch>
            <a:fillRect/>
          </a:stretch>
        </p:blipFill>
        <p:spPr>
          <a:xfrm>
            <a:off x="0" y="3984757"/>
            <a:ext cx="2286476" cy="115919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20001"/>
            <a:ext cx="36966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二级</a:t>
            </a:r>
            <a:r>
              <a:rPr lang="en-US" altLang="zh-CN" sz="20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pic>
        <p:nvPicPr>
          <p:cNvPr id="4" name="图片 3" descr="资源 1@4x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44000" y="3693382"/>
            <a:ext cx="2700000" cy="1450568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943100" y="3142271"/>
            <a:ext cx="1292543" cy="6457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UI</a:t>
            </a: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问题、排版问题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样式不规范等</a:t>
            </a: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7131844" y="2291371"/>
            <a:ext cx="1874044" cy="16992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功能未实现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功能报错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部分页面缺失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结果与需求不符</a:t>
            </a: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7131844" y="1684629"/>
            <a:ext cx="1324928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1200" b="1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二级</a:t>
            </a:r>
            <a:endParaRPr lang="en-US" sz="1200" b="1">
              <a:solidFill>
                <a:schemeClr val="bg1">
                  <a:lumMod val="75000"/>
                </a:scheme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严重</a:t>
            </a:r>
            <a:r>
              <a:rPr lang="en-US" altLang="zh-CN" sz="1200" b="1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pic>
        <p:nvPicPr>
          <p:cNvPr id="30" name="图片 29" descr="资源 3@4x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35" name="图片 34" descr="资源 3@4x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alphaModFix amt="20000"/>
          </a:blip>
          <a:stretch>
            <a:fillRect/>
          </a:stretch>
        </p:blipFill>
        <p:spPr>
          <a:xfrm flipV="1">
            <a:off x="6902291" y="1514131"/>
            <a:ext cx="270953" cy="270000"/>
          </a:xfrm>
          <a:prstGeom prst="rect">
            <a:avLst/>
          </a:prstGeom>
        </p:spPr>
      </p:pic>
      <p:sp>
        <p:nvSpPr>
          <p:cNvPr id="45" name="椭圆 44"/>
          <p:cNvSpPr/>
          <p:nvPr>
            <p:custDataLst>
              <p:tags r:id="rId8"/>
            </p:custDataLst>
          </p:nvPr>
        </p:nvSpPr>
        <p:spPr>
          <a:xfrm>
            <a:off x="7043738" y="2353998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7043738" y="2839932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椭圆 46"/>
          <p:cNvSpPr/>
          <p:nvPr>
            <p:custDataLst>
              <p:tags r:id="rId10"/>
            </p:custDataLst>
          </p:nvPr>
        </p:nvSpPr>
        <p:spPr>
          <a:xfrm>
            <a:off x="7041356" y="3319992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椭圆 47"/>
          <p:cNvSpPr/>
          <p:nvPr>
            <p:custDataLst>
              <p:tags r:id="rId11"/>
            </p:custDataLst>
          </p:nvPr>
        </p:nvSpPr>
        <p:spPr>
          <a:xfrm>
            <a:off x="7041356" y="3799417"/>
            <a:ext cx="57150" cy="56515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2" name="直接连接符 51"/>
          <p:cNvCxnSpPr/>
          <p:nvPr>
            <p:custDataLst>
              <p:tags r:id="rId12"/>
            </p:custDataLst>
          </p:nvPr>
        </p:nvCxnSpPr>
        <p:spPr>
          <a:xfrm>
            <a:off x="6970871" y="2152306"/>
            <a:ext cx="0" cy="17949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37148" y="4876297"/>
            <a:ext cx="1228249" cy="178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indent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600" kern="0" spc="10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同心同盟</a:t>
            </a:r>
            <a:r>
              <a:rPr lang="en-US" altLang="zh-CN" sz="600" kern="0" spc="10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600" kern="0" spc="10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共创伟大</a:t>
            </a: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60985" y="697865"/>
            <a:ext cx="5823585" cy="4396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资源 2@4x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476" y="4129061"/>
            <a:ext cx="9144000" cy="1014889"/>
          </a:xfrm>
          <a:prstGeom prst="rect">
            <a:avLst/>
          </a:prstGeom>
        </p:spPr>
      </p:pic>
      <p:pic>
        <p:nvPicPr>
          <p:cNvPr id="5" name="图片 4" descr="资源 2@4x"/>
          <p:cNvPicPr>
            <a:picLocks noChangeAspect="1"/>
          </p:cNvPicPr>
          <p:nvPr/>
        </p:nvPicPr>
        <p:blipFill>
          <a:blip r:embed="rId17">
            <a:alphaModFix amt="60000"/>
          </a:blip>
          <a:stretch>
            <a:fillRect/>
          </a:stretch>
        </p:blipFill>
        <p:spPr>
          <a:xfrm>
            <a:off x="0" y="3984757"/>
            <a:ext cx="2286476" cy="115919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20001"/>
            <a:ext cx="36966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三级</a:t>
            </a:r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pic>
        <p:nvPicPr>
          <p:cNvPr id="4" name="图片 3" descr="资源 1@4x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44000" y="3693382"/>
            <a:ext cx="2700000" cy="1450568"/>
          </a:xfrm>
          <a:prstGeom prst="rect">
            <a:avLst/>
          </a:prstGeom>
        </p:spPr>
      </p:pic>
      <p:pic>
        <p:nvPicPr>
          <p:cNvPr id="30" name="图片 29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123113" y="2404401"/>
            <a:ext cx="1373981" cy="1130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界面问题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小功能问题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交互跳转问题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边界条件错误等</a:t>
            </a: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7123113" y="1836552"/>
            <a:ext cx="1324928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1200" b="1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三级</a:t>
            </a: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一般</a:t>
            </a:r>
            <a:r>
              <a:rPr lang="en-US" altLang="zh-CN" sz="1200" b="1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pic>
        <p:nvPicPr>
          <p:cNvPr id="34" name="图片 33" descr="资源 3@4x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alphaModFix amt="20000"/>
          </a:blip>
          <a:stretch>
            <a:fillRect/>
          </a:stretch>
        </p:blipFill>
        <p:spPr>
          <a:xfrm flipV="1">
            <a:off x="5013008" y="1756860"/>
            <a:ext cx="270953" cy="270000"/>
          </a:xfrm>
          <a:prstGeom prst="rect">
            <a:avLst/>
          </a:prstGeom>
        </p:spPr>
      </p:pic>
      <p:sp>
        <p:nvSpPr>
          <p:cNvPr id="43" name="椭圆 42"/>
          <p:cNvSpPr/>
          <p:nvPr>
            <p:custDataLst>
              <p:tags r:id="rId8"/>
            </p:custDataLst>
          </p:nvPr>
        </p:nvSpPr>
        <p:spPr>
          <a:xfrm>
            <a:off x="5143024" y="2574343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椭圆 43"/>
          <p:cNvSpPr/>
          <p:nvPr>
            <p:custDataLst>
              <p:tags r:id="rId9"/>
            </p:custDataLst>
          </p:nvPr>
        </p:nvSpPr>
        <p:spPr>
          <a:xfrm>
            <a:off x="7032149" y="2791911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1" name="直接连接符 50"/>
          <p:cNvCxnSpPr/>
          <p:nvPr>
            <p:custDataLst>
              <p:tags r:id="rId10"/>
            </p:custDataLst>
          </p:nvPr>
        </p:nvCxnSpPr>
        <p:spPr>
          <a:xfrm>
            <a:off x="6957378" y="2318994"/>
            <a:ext cx="0" cy="10891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11"/>
            </p:custDataLst>
          </p:nvPr>
        </p:nvSpPr>
        <p:spPr>
          <a:xfrm>
            <a:off x="6998494" y="3407861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/>
          <p:cNvSpPr/>
          <p:nvPr>
            <p:custDataLst>
              <p:tags r:id="rId12"/>
            </p:custDataLst>
          </p:nvPr>
        </p:nvSpPr>
        <p:spPr>
          <a:xfrm>
            <a:off x="7032149" y="3116396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99085" y="696595"/>
            <a:ext cx="5394325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资源 2@4x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76" y="4129061"/>
            <a:ext cx="9144000" cy="1014889"/>
          </a:xfrm>
          <a:prstGeom prst="rect">
            <a:avLst/>
          </a:prstGeom>
        </p:spPr>
      </p:pic>
      <p:pic>
        <p:nvPicPr>
          <p:cNvPr id="5" name="图片 4" descr="资源 2@4x"/>
          <p:cNvPicPr>
            <a:picLocks noChangeAspect="1"/>
          </p:cNvPicPr>
          <p:nvPr/>
        </p:nvPicPr>
        <p:blipFill>
          <a:blip r:embed="rId15">
            <a:alphaModFix amt="60000"/>
          </a:blip>
          <a:stretch>
            <a:fillRect/>
          </a:stretch>
        </p:blipFill>
        <p:spPr>
          <a:xfrm>
            <a:off x="0" y="3984757"/>
            <a:ext cx="2286476" cy="115919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20001"/>
            <a:ext cx="36966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四级</a:t>
            </a:r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pic>
        <p:nvPicPr>
          <p:cNvPr id="4" name="图片 3" descr="资源 1@4x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4000" y="3693382"/>
            <a:ext cx="2700000" cy="1450568"/>
          </a:xfrm>
          <a:prstGeom prst="rect">
            <a:avLst/>
          </a:prstGeom>
        </p:spPr>
      </p:pic>
      <p:pic>
        <p:nvPicPr>
          <p:cNvPr id="30" name="图片 29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076440" y="2606331"/>
            <a:ext cx="1292543" cy="6457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UI</a:t>
            </a: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问题、排版问题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样式不规范等</a:t>
            </a: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7082631" y="2052929"/>
            <a:ext cx="1401604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1200" b="1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四级</a:t>
            </a: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提示性</a:t>
            </a:r>
            <a:r>
              <a:rPr lang="en-US" altLang="zh-CN" sz="1200" b="1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pic>
        <p:nvPicPr>
          <p:cNvPr id="33" name="图片 32" descr="资源 3@4x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alphaModFix amt="20000"/>
          </a:blip>
          <a:stretch>
            <a:fillRect/>
          </a:stretch>
        </p:blipFill>
        <p:spPr>
          <a:xfrm flipV="1">
            <a:off x="6858318" y="1901481"/>
            <a:ext cx="270953" cy="270000"/>
          </a:xfrm>
          <a:prstGeom prst="rect">
            <a:avLst/>
          </a:prstGeom>
        </p:spPr>
      </p:pic>
      <p:sp>
        <p:nvSpPr>
          <p:cNvPr id="39" name="椭圆 38"/>
          <p:cNvSpPr/>
          <p:nvPr>
            <p:custDataLst>
              <p:tags r:id="rId8"/>
            </p:custDataLst>
          </p:nvPr>
        </p:nvSpPr>
        <p:spPr>
          <a:xfrm>
            <a:off x="6987381" y="2682293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椭圆 39"/>
          <p:cNvSpPr/>
          <p:nvPr>
            <p:custDataLst>
              <p:tags r:id="rId9"/>
            </p:custDataLst>
          </p:nvPr>
        </p:nvSpPr>
        <p:spPr>
          <a:xfrm>
            <a:off x="6987381" y="3141161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0" name="直接连接符 49"/>
          <p:cNvCxnSpPr/>
          <p:nvPr>
            <p:custDataLst>
              <p:tags r:id="rId10"/>
            </p:custDataLst>
          </p:nvPr>
        </p:nvCxnSpPr>
        <p:spPr>
          <a:xfrm>
            <a:off x="6927374" y="2523940"/>
            <a:ext cx="0" cy="9186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08355" y="793115"/>
            <a:ext cx="3218180" cy="3862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031683" y="2096109"/>
            <a:ext cx="92344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目</a:t>
            </a:r>
          </a:p>
          <a:p>
            <a:pPr algn="l"/>
            <a:r>
              <a:rPr lang="zh-CN" altLang="en-US" sz="4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录</a:t>
            </a:r>
          </a:p>
        </p:txBody>
      </p:sp>
      <p:pic>
        <p:nvPicPr>
          <p:cNvPr id="18" name="图片 17" descr="资源 3@4x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7609046" y="3589946"/>
            <a:ext cx="1353096" cy="1350000"/>
          </a:xfrm>
          <a:prstGeom prst="rect">
            <a:avLst/>
          </a:prstGeom>
        </p:spPr>
      </p:pic>
      <p:pic>
        <p:nvPicPr>
          <p:cNvPr id="19" name="图片 18" descr="资源 2@4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570" y="1879415"/>
            <a:ext cx="270000" cy="270000"/>
          </a:xfrm>
          <a:prstGeom prst="rect">
            <a:avLst/>
          </a:prstGeom>
        </p:spPr>
      </p:pic>
      <p:pic>
        <p:nvPicPr>
          <p:cNvPr id="20" name="图片 19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7609046" y="4406239"/>
            <a:ext cx="406005" cy="40500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3023235" y="1789245"/>
            <a:ext cx="0" cy="1826895"/>
          </a:xfrm>
          <a:prstGeom prst="line">
            <a:avLst/>
          </a:prstGeom>
          <a:ln w="38100">
            <a:solidFill>
              <a:srgbClr val="D12D07"/>
            </a:solidFill>
          </a:ln>
          <a:effectLst>
            <a:outerShdw blurRad="127000" dist="38100" algn="l" rotWithShape="0">
              <a:srgbClr val="D12D07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 rot="5400000">
            <a:off x="2291239" y="2967964"/>
            <a:ext cx="108061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kern="2000" spc="100">
                <a:solidFill>
                  <a:srgbClr val="D12D07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</a:rPr>
              <a:t>CONTENT</a:t>
            </a: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3213576" y="1436185"/>
            <a:ext cx="2489359" cy="236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24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01    bug</a:t>
            </a:r>
            <a:r>
              <a:rPr lang="zh-CN" altLang="en-US" sz="24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由来</a:t>
            </a:r>
          </a:p>
          <a:p>
            <a:pPr algn="ctr">
              <a:lnSpc>
                <a:spcPct val="160000"/>
              </a:lnSpc>
            </a:pPr>
            <a:r>
              <a:rPr lang="en-US" altLang="zh-CN" sz="24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02    bug</a:t>
            </a:r>
            <a:r>
              <a:rPr lang="zh-CN" altLang="en-US" sz="24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分类</a:t>
            </a:r>
          </a:p>
          <a:p>
            <a:pPr algn="ctr">
              <a:lnSpc>
                <a:spcPct val="160000"/>
              </a:lnSpc>
            </a:pPr>
            <a:r>
              <a:rPr lang="en-US" altLang="zh-CN" sz="24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03    bug</a:t>
            </a:r>
            <a:r>
              <a:rPr lang="zh-CN" altLang="en-US" sz="24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等级</a:t>
            </a:r>
          </a:p>
          <a:p>
            <a:pPr algn="ctr">
              <a:lnSpc>
                <a:spcPct val="160000"/>
              </a:lnSpc>
            </a:pPr>
            <a:r>
              <a:rPr lang="en-US" altLang="zh-CN" sz="2400" b="1" kern="2400" spc="200" dirty="0" smtClean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  04    </a:t>
            </a:r>
            <a:r>
              <a:rPr lang="zh-CN" altLang="en-US" sz="24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测试策略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资源 2@4x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76" y="4129061"/>
            <a:ext cx="9144000" cy="1014889"/>
          </a:xfrm>
          <a:prstGeom prst="rect">
            <a:avLst/>
          </a:prstGeom>
        </p:spPr>
      </p:pic>
      <p:pic>
        <p:nvPicPr>
          <p:cNvPr id="5" name="图片 4" descr="资源 2@4x"/>
          <p:cNvPicPr>
            <a:picLocks noChangeAspect="1"/>
          </p:cNvPicPr>
          <p:nvPr/>
        </p:nvPicPr>
        <p:blipFill>
          <a:blip r:embed="rId15">
            <a:alphaModFix amt="60000"/>
          </a:blip>
          <a:stretch>
            <a:fillRect/>
          </a:stretch>
        </p:blipFill>
        <p:spPr>
          <a:xfrm>
            <a:off x="0" y="3984757"/>
            <a:ext cx="2286476" cy="115919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20001"/>
            <a:ext cx="36966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五级</a:t>
            </a:r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pic>
        <p:nvPicPr>
          <p:cNvPr id="4" name="图片 3" descr="资源 1@4x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4000" y="3693382"/>
            <a:ext cx="2700000" cy="1450568"/>
          </a:xfrm>
          <a:prstGeom prst="rect">
            <a:avLst/>
          </a:prstGeom>
        </p:spPr>
      </p:pic>
      <p:pic>
        <p:nvPicPr>
          <p:cNvPr id="30" name="图片 29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607969" y="2763811"/>
            <a:ext cx="1332071" cy="484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建议性问题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700"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70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无关紧要问题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607969" y="2213742"/>
            <a:ext cx="1453515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1200" b="1">
                <a:solidFill>
                  <a:schemeClr val="bg1">
                    <a:lumMod val="75000"/>
                  </a:schemeClr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五级</a:t>
            </a:r>
            <a:endParaRPr lang="en-US" sz="1200" b="1">
              <a:solidFill>
                <a:schemeClr val="bg1">
                  <a:lumMod val="75000"/>
                </a:schemeClr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indent="0" algn="l" fontAlgn="auto">
              <a:lnSpc>
                <a:spcPct val="120000"/>
              </a:lnSpc>
            </a:pPr>
            <a:r>
              <a:rPr lang="zh-CN" altLang="en-US" sz="1200" b="1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无关紧要</a:t>
            </a:r>
          </a:p>
        </p:txBody>
      </p:sp>
      <p:pic>
        <p:nvPicPr>
          <p:cNvPr id="32" name="图片 31" descr="资源 3@4x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alphaModFix amt="20000"/>
          </a:blip>
          <a:stretch>
            <a:fillRect/>
          </a:stretch>
        </p:blipFill>
        <p:spPr>
          <a:xfrm flipV="1">
            <a:off x="6389370" y="2048960"/>
            <a:ext cx="270953" cy="270000"/>
          </a:xfrm>
          <a:prstGeom prst="rect">
            <a:avLst/>
          </a:prstGeom>
        </p:spPr>
      </p:pic>
      <p:sp>
        <p:nvSpPr>
          <p:cNvPr id="37" name="椭圆 36"/>
          <p:cNvSpPr/>
          <p:nvPr>
            <p:custDataLst>
              <p:tags r:id="rId8"/>
            </p:custDataLst>
          </p:nvPr>
        </p:nvSpPr>
        <p:spPr>
          <a:xfrm>
            <a:off x="6518434" y="2828343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椭圆 37"/>
          <p:cNvSpPr/>
          <p:nvPr>
            <p:custDataLst>
              <p:tags r:id="rId9"/>
            </p:custDataLst>
          </p:nvPr>
        </p:nvSpPr>
        <p:spPr>
          <a:xfrm>
            <a:off x="6518434" y="3136716"/>
            <a:ext cx="57150" cy="56674"/>
          </a:xfrm>
          <a:prstGeom prst="ellipse">
            <a:avLst/>
          </a:prstGeom>
          <a:noFill/>
          <a:ln w="12700">
            <a:solidFill>
              <a:srgbClr val="E189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>
            <a:off x="1794034" y="3059880"/>
            <a:ext cx="0" cy="9186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71220" y="715010"/>
            <a:ext cx="451104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8" name="图片 17" descr="资源 3@4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-1974056" y="517896"/>
            <a:ext cx="3950018" cy="3941445"/>
          </a:xfrm>
          <a:prstGeom prst="rect">
            <a:avLst/>
          </a:prstGeom>
        </p:spPr>
      </p:pic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3947636" y="2218856"/>
            <a:ext cx="0" cy="540000"/>
          </a:xfrm>
          <a:prstGeom prst="line">
            <a:avLst/>
          </a:prstGeom>
          <a:ln w="38100">
            <a:solidFill>
              <a:srgbClr val="D12D07"/>
            </a:solidFill>
          </a:ln>
          <a:effectLst>
            <a:outerShdw blurRad="127000" dist="38100" algn="l" rotWithShape="0">
              <a:srgbClr val="D12D07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2865120" y="2200725"/>
            <a:ext cx="34199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04    </a:t>
            </a:r>
            <a:r>
              <a:rPr lang="zh-CN" altLang="en-US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测试策略</a:t>
            </a:r>
          </a:p>
        </p:txBody>
      </p:sp>
      <p:pic>
        <p:nvPicPr>
          <p:cNvPr id="5" name="图片 4" descr="资源 3@4x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7174230" y="517896"/>
            <a:ext cx="3950018" cy="394144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8" name="图片 17" descr="资源 3@4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20" name="图片 19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995964" y="220001"/>
            <a:ext cx="36637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测试策略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577215" y="771022"/>
            <a:ext cx="5743099" cy="2768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200" b="1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在测试过程中，不同阶段和时期需要采用不同的测试方法。</a:t>
            </a:r>
          </a:p>
        </p:txBody>
      </p:sp>
      <p:sp>
        <p:nvSpPr>
          <p:cNvPr id="27" name="圆角矩形 26"/>
          <p:cNvSpPr/>
          <p:nvPr>
            <p:custDataLst>
              <p:tags r:id="rId6"/>
            </p:custDataLst>
          </p:nvPr>
        </p:nvSpPr>
        <p:spPr>
          <a:xfrm>
            <a:off x="2069941" y="1488731"/>
            <a:ext cx="826770" cy="229553"/>
          </a:xfrm>
          <a:prstGeom prst="roundRect">
            <a:avLst>
              <a:gd name="adj" fmla="val 5000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思源黑体 CN Bold" panose="020B0800000000000000" charset="-122"/>
                <a:ea typeface="思源黑体 CN Bold" panose="020B0800000000000000" charset="-122"/>
              </a:rPr>
              <a:t>单元测试</a:t>
            </a:r>
          </a:p>
        </p:txBody>
      </p:sp>
      <p:sp>
        <p:nvSpPr>
          <p:cNvPr id="28" name="圆角矩形 27"/>
          <p:cNvSpPr/>
          <p:nvPr>
            <p:custDataLst>
              <p:tags r:id="rId7"/>
            </p:custDataLst>
          </p:nvPr>
        </p:nvSpPr>
        <p:spPr>
          <a:xfrm>
            <a:off x="2069941" y="1890210"/>
            <a:ext cx="826770" cy="229553"/>
          </a:xfrm>
          <a:prstGeom prst="roundRect">
            <a:avLst>
              <a:gd name="adj" fmla="val 5000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思源黑体 CN Bold" panose="020B0800000000000000" charset="-122"/>
                <a:ea typeface="思源黑体 CN Bold" panose="020B0800000000000000" charset="-122"/>
              </a:rPr>
              <a:t>冒烟测试</a:t>
            </a:r>
          </a:p>
        </p:txBody>
      </p:sp>
      <p:sp>
        <p:nvSpPr>
          <p:cNvPr id="29" name="圆角矩形 28"/>
          <p:cNvSpPr/>
          <p:nvPr>
            <p:custDataLst>
              <p:tags r:id="rId8"/>
            </p:custDataLst>
          </p:nvPr>
        </p:nvSpPr>
        <p:spPr>
          <a:xfrm>
            <a:off x="2069941" y="2291689"/>
            <a:ext cx="826770" cy="229553"/>
          </a:xfrm>
          <a:prstGeom prst="roundRect">
            <a:avLst>
              <a:gd name="adj" fmla="val 5000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思源黑体 CN Bold" panose="020B0800000000000000" charset="-122"/>
                <a:ea typeface="思源黑体 CN Bold" panose="020B0800000000000000" charset="-122"/>
              </a:rPr>
              <a:t>功能测试</a:t>
            </a:r>
          </a:p>
        </p:txBody>
      </p:sp>
      <p:sp>
        <p:nvSpPr>
          <p:cNvPr id="30" name="圆角矩形 29"/>
          <p:cNvSpPr/>
          <p:nvPr>
            <p:custDataLst>
              <p:tags r:id="rId9"/>
            </p:custDataLst>
          </p:nvPr>
        </p:nvSpPr>
        <p:spPr>
          <a:xfrm>
            <a:off x="2069941" y="2693167"/>
            <a:ext cx="826770" cy="229553"/>
          </a:xfrm>
          <a:prstGeom prst="roundRect">
            <a:avLst>
              <a:gd name="adj" fmla="val 5000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latin typeface="思源黑体 CN Bold" panose="020B0800000000000000" charset="-122"/>
                <a:ea typeface="思源黑体 CN Bold" panose="020B0800000000000000" charset="-122"/>
              </a:rPr>
              <a:t>UI</a:t>
            </a:r>
            <a:r>
              <a:rPr lang="zh-CN" altLang="en-US" sz="900" b="1">
                <a:latin typeface="思源黑体 CN Bold" panose="020B0800000000000000" charset="-122"/>
                <a:ea typeface="思源黑体 CN Bold" panose="020B0800000000000000" charset="-122"/>
              </a:rPr>
              <a:t>测试</a:t>
            </a:r>
          </a:p>
        </p:txBody>
      </p:sp>
      <p:sp>
        <p:nvSpPr>
          <p:cNvPr id="31" name="圆角矩形 30"/>
          <p:cNvSpPr/>
          <p:nvPr>
            <p:custDataLst>
              <p:tags r:id="rId10"/>
            </p:custDataLst>
          </p:nvPr>
        </p:nvSpPr>
        <p:spPr>
          <a:xfrm>
            <a:off x="2069941" y="3094646"/>
            <a:ext cx="826770" cy="229553"/>
          </a:xfrm>
          <a:prstGeom prst="roundRect">
            <a:avLst>
              <a:gd name="adj" fmla="val 5000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latin typeface="思源黑体 CN Bold" panose="020B0800000000000000" charset="-122"/>
                <a:ea typeface="思源黑体 CN Bold" panose="020B0800000000000000" charset="-122"/>
              </a:rPr>
              <a:t>集成测试</a:t>
            </a:r>
          </a:p>
        </p:txBody>
      </p:sp>
      <p:sp>
        <p:nvSpPr>
          <p:cNvPr id="32" name="圆角矩形 31"/>
          <p:cNvSpPr/>
          <p:nvPr>
            <p:custDataLst>
              <p:tags r:id="rId11"/>
            </p:custDataLst>
          </p:nvPr>
        </p:nvSpPr>
        <p:spPr>
          <a:xfrm>
            <a:off x="2069941" y="3496125"/>
            <a:ext cx="826770" cy="229553"/>
          </a:xfrm>
          <a:prstGeom prst="roundRect">
            <a:avLst>
              <a:gd name="adj" fmla="val 50000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latin typeface="思源黑体 CN Bold" panose="020B0800000000000000" charset="-122"/>
                <a:ea typeface="思源黑体 CN Bold" panose="020B0800000000000000" charset="-122"/>
              </a:rPr>
              <a:t>验收测试</a:t>
            </a:r>
          </a:p>
        </p:txBody>
      </p:sp>
      <p:sp>
        <p:nvSpPr>
          <p:cNvPr id="33" name="圆角矩形 32"/>
          <p:cNvSpPr/>
          <p:nvPr>
            <p:custDataLst>
              <p:tags r:id="rId12"/>
            </p:custDataLst>
          </p:nvPr>
        </p:nvSpPr>
        <p:spPr>
          <a:xfrm>
            <a:off x="1450340" y="1962600"/>
            <a:ext cx="270034" cy="12944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altLang="en-US" sz="1200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测试策略</a:t>
            </a:r>
          </a:p>
        </p:txBody>
      </p:sp>
      <p:cxnSp>
        <p:nvCxnSpPr>
          <p:cNvPr id="35" name="肘形连接符 34"/>
          <p:cNvCxnSpPr>
            <a:stCxn id="33" idx="3"/>
            <a:endCxn id="28" idx="1"/>
          </p:cNvCxnSpPr>
          <p:nvPr/>
        </p:nvCxnSpPr>
        <p:spPr>
          <a:xfrm flipV="1">
            <a:off x="1720374" y="2004986"/>
            <a:ext cx="349568" cy="60483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3"/>
            <a:endCxn id="30" idx="1"/>
          </p:cNvCxnSpPr>
          <p:nvPr/>
        </p:nvCxnSpPr>
        <p:spPr>
          <a:xfrm>
            <a:off x="1720374" y="2609824"/>
            <a:ext cx="349568" cy="1981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3" idx="3"/>
            <a:endCxn id="29" idx="1"/>
          </p:cNvCxnSpPr>
          <p:nvPr/>
        </p:nvCxnSpPr>
        <p:spPr>
          <a:xfrm flipV="1">
            <a:off x="1720374" y="2406465"/>
            <a:ext cx="349568" cy="20335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3" idx="3"/>
            <a:endCxn id="31" idx="1"/>
          </p:cNvCxnSpPr>
          <p:nvPr/>
        </p:nvCxnSpPr>
        <p:spPr>
          <a:xfrm>
            <a:off x="1720374" y="2609824"/>
            <a:ext cx="349568" cy="59959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3" idx="3"/>
            <a:endCxn id="32" idx="1"/>
          </p:cNvCxnSpPr>
          <p:nvPr/>
        </p:nvCxnSpPr>
        <p:spPr>
          <a:xfrm>
            <a:off x="1720374" y="2609824"/>
            <a:ext cx="349568" cy="10010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3" idx="3"/>
            <a:endCxn id="27" idx="1"/>
          </p:cNvCxnSpPr>
          <p:nvPr/>
        </p:nvCxnSpPr>
        <p:spPr>
          <a:xfrm flipV="1">
            <a:off x="1720374" y="1603507"/>
            <a:ext cx="349568" cy="100631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单元测试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025809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单元测试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3214370" y="1815465"/>
            <a:ext cx="3289300" cy="1757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lang="en-US" altLang="zh-CN" sz="800" spc="100" dirty="0" err="1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单元测试就是对软件中最小的可测试单元进行检查和验证</a:t>
            </a:r>
            <a:r>
              <a:rPr lang="zh-CN" altLang="en-US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lang="zh-CN" altLang="en-US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单元测试一般由开发人员完成，一般是针对代码的。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800" spc="100" dirty="0">
              <a:uFillTx/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lang="zh-CN" altLang="en-US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单元测试对于后端开发人员相对来说是更加重要的，需要保证写的方法、类、函数是正确的。</a:t>
            </a: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 </a:t>
            </a:r>
            <a:r>
              <a:rPr lang="zh-CN" altLang="en-US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比如生产一个螺丝钉，他不需要去关心这个螺丝钉是具体用在哪，但他必须保证这个螺丝钉本身是没有问题的，本身没有问题，才能正确的应用在其他地方。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3270" y="1322070"/>
            <a:ext cx="457200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 spc="100" dirty="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负责人：一般为开发人员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冒烟测试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025809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 dirty="0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冒烟测试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3214370" y="1815465"/>
            <a:ext cx="3289300" cy="1757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</a:t>
            </a:r>
            <a:r>
              <a:rPr sz="800" spc="100" dirty="0" err="1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冒烟测试是在版本转测试之前，先选择一部分基础的测试用例进行验证，确保全流程没有严重、阻塞性的问题</a:t>
            </a:r>
            <a:r>
              <a:rPr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800" spc="100" dirty="0">
              <a:uFillTx/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冒烟测试一方面能较直观的评估产品提测的质量</a:t>
            </a:r>
            <a:r>
              <a:rPr lang="zh-CN" altLang="en-US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lang="zh-CN" altLang="en-US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另一方面能快速发现整个系统重要功能的严重问题，从而可以优先解决。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3270" y="1322070"/>
            <a:ext cx="457200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 spc="10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负责人：一般为测试人员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功能</a:t>
            </a:r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+UI</a:t>
            </a:r>
            <a:r>
              <a:rPr 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测试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2299" y="114749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功能测试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800860" y="1807845"/>
            <a:ext cx="2771775" cy="1757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功能</a:t>
            </a:r>
            <a:r>
              <a:rPr sz="800" spc="100" dirty="0" err="1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测试是在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进行完冒烟测</a:t>
            </a:r>
            <a:r>
              <a:rPr sz="800" spc="100" dirty="0" err="1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试之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后</a:t>
            </a:r>
            <a:r>
              <a:rPr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，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针对不同模块、不同功能进行详细测试的过程，各模块间的关联性可以没那么强</a:t>
            </a:r>
            <a:r>
              <a:rPr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800" spc="100" dirty="0">
              <a:uFillTx/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这个过程是发现大量</a:t>
            </a: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bug</a:t>
            </a:r>
            <a:r>
              <a:rPr lang="zh-CN" altLang="en-US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的过程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9760" y="1314450"/>
            <a:ext cx="199707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 spc="10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负责人：一般为测试人员</a:t>
            </a:r>
          </a:p>
        </p:txBody>
      </p:sp>
      <p:sp>
        <p:nvSpPr>
          <p:cNvPr id="5" name="圆角矩形 4"/>
          <p:cNvSpPr/>
          <p:nvPr>
            <p:custDataLst>
              <p:tags r:id="rId7"/>
            </p:custDataLst>
          </p:nvPr>
        </p:nvSpPr>
        <p:spPr>
          <a:xfrm>
            <a:off x="5251609" y="114749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en-US" alt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UI</a:t>
            </a:r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测试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186805" y="1314450"/>
            <a:ext cx="199707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 spc="10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负责人：一般为设计</a:t>
            </a:r>
            <a:r>
              <a:rPr lang="en-US" altLang="zh-CN" sz="800" spc="10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+</a:t>
            </a:r>
            <a:r>
              <a:rPr lang="zh-CN" altLang="en-US" sz="800" spc="10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测试人员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5966460" y="1762760"/>
            <a:ext cx="2771775" cy="1757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</a:t>
            </a:r>
            <a:r>
              <a:rPr 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针对界面</a:t>
            </a:r>
            <a:r>
              <a:rPr lang="en-US" alt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UI</a:t>
            </a:r>
            <a:r>
              <a:rPr lang="zh-CN" altLang="en-US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进行测试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集成测试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025809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集成测试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3214370" y="1815465"/>
            <a:ext cx="3289300" cy="1757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功能</a:t>
            </a:r>
            <a:r>
              <a:rPr sz="800" spc="100" dirty="0" err="1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测试是在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进行完集成测</a:t>
            </a:r>
            <a:r>
              <a:rPr sz="800" spc="100" dirty="0" err="1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试之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后</a:t>
            </a:r>
            <a:r>
              <a:rPr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，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进行自上而下、自顶而下的一种大爆炸的集成方法，将所有模块组装在一起，保证一个模块的运行不会影响其他模块</a:t>
            </a:r>
            <a:r>
              <a:rPr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800" spc="100" dirty="0">
              <a:uFillTx/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这个过程是发现大量</a:t>
            </a:r>
            <a:r>
              <a:rPr lang="en-US" altLang="zh-CN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bug</a:t>
            </a:r>
            <a:r>
              <a:rPr lang="zh-CN" altLang="en-US" sz="800" spc="100" dirty="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的过程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3270" y="1322070"/>
            <a:ext cx="457200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 spc="10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负责人：一般为测试人员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集成测试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025809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验收测试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3214370" y="1815465"/>
            <a:ext cx="3289300" cy="1757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</a:t>
            </a:r>
            <a:r>
              <a:rPr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</a:t>
            </a:r>
            <a:r>
              <a:rPr 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产品达到上线标准后</a:t>
            </a:r>
            <a:r>
              <a:rPr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  <a:p>
            <a:pPr indent="0" algn="just" fontAlgn="auto">
              <a:lnSpc>
                <a:spcPct val="150000"/>
              </a:lnSpc>
            </a:pPr>
            <a:endParaRPr lang="zh-CN" altLang="en-US" sz="800" spc="100">
              <a:uFillTx/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 </a:t>
            </a:r>
            <a:r>
              <a:rPr 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上线前的验收（内部）</a:t>
            </a:r>
          </a:p>
          <a:p>
            <a:pPr indent="0" algn="just" fontAlgn="auto">
              <a:lnSpc>
                <a:spcPct val="150000"/>
              </a:lnSpc>
            </a:pPr>
            <a:endParaRPr lang="zh-CN" sz="800" spc="100">
              <a:uFillTx/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    </a:t>
            </a:r>
            <a:r>
              <a:rPr lang="zh-CN" altLang="en-US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上线后的验收（内部</a:t>
            </a:r>
            <a:r>
              <a:rPr lang="en-US" altLang="zh-CN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+</a:t>
            </a:r>
            <a:r>
              <a:rPr lang="zh-CN" altLang="en-US" sz="800" spc="100"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外部）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3270" y="1322070"/>
            <a:ext cx="457200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 spc="100" dirty="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负责人：一般为测试</a:t>
            </a:r>
            <a:r>
              <a:rPr lang="en-US" altLang="zh-CN" sz="800" spc="100" dirty="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+</a:t>
            </a:r>
            <a:r>
              <a:rPr lang="zh-CN" altLang="en-US" sz="800" spc="100" dirty="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产品人员</a:t>
            </a:r>
            <a:r>
              <a:rPr lang="en-US" altLang="zh-CN" sz="800" spc="100" dirty="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+</a:t>
            </a:r>
            <a:r>
              <a:rPr lang="zh-CN" altLang="en-US" sz="800" spc="100" dirty="0">
                <a:solidFill>
                  <a:srgbClr val="FF0000"/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全员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41955" y="2079916"/>
            <a:ext cx="2069783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3200" b="1">
                <a:solidFill>
                  <a:srgbClr val="2F262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8" name="图片 17" descr="资源 3@4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-1974056" y="517896"/>
            <a:ext cx="3950018" cy="3941445"/>
          </a:xfrm>
          <a:prstGeom prst="rect">
            <a:avLst/>
          </a:prstGeom>
        </p:spPr>
      </p:pic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3947636" y="2218856"/>
            <a:ext cx="0" cy="540000"/>
          </a:xfrm>
          <a:prstGeom prst="line">
            <a:avLst/>
          </a:prstGeom>
          <a:ln w="38100">
            <a:solidFill>
              <a:srgbClr val="D12D07"/>
            </a:solidFill>
          </a:ln>
          <a:effectLst>
            <a:outerShdw blurRad="127000" dist="38100" algn="l" rotWithShape="0">
              <a:srgbClr val="D12D07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2865120" y="2200910"/>
            <a:ext cx="363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01    </a:t>
            </a:r>
            <a:r>
              <a:rPr lang="en-US" altLang="zh-CN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bug</a:t>
            </a:r>
            <a:r>
              <a:rPr lang="zh-CN" altLang="en-US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的由来</a:t>
            </a:r>
            <a:endParaRPr lang="zh-CN" altLang="en-US" sz="3200" b="1" kern="2400" spc="200">
              <a:solidFill>
                <a:srgbClr val="D12D07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5" name="图片 4" descr="资源 3@4x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7174230" y="517896"/>
            <a:ext cx="3950018" cy="394144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的由来</a:t>
            </a:r>
          </a:p>
        </p:txBody>
      </p:sp>
      <p:pic>
        <p:nvPicPr>
          <p:cNvPr id="18" name="图片 17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20" name="图片 19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923925" y="3669480"/>
            <a:ext cx="3790474" cy="4600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8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臭虫、小虫</a:t>
            </a:r>
            <a:r>
              <a:rPr lang="en-US" altLang="zh-CN" sz="8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23925" y="3449929"/>
            <a:ext cx="441008" cy="2157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4572000" y="817245"/>
            <a:ext cx="3106420" cy="228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r>
              <a:rPr 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    </a:t>
            </a:r>
            <a:r>
              <a:rPr lang="zh-CN" alt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第一代计算机是由许多庞大且昂贵的继电器组成，并利用大量的电力来使继电器工作，可能由于计算机运行产生的光和热，就引来了一只小虫子钻进了一个继电器内，导致整个计算机都无法工作。</a:t>
            </a:r>
          </a:p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 </a:t>
            </a:r>
            <a:r>
              <a:rPr lang="en-US" altLang="zh-CN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   </a:t>
            </a:r>
            <a:r>
              <a:rPr lang="zh-CN" alt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相关人员花了半天时间，总算发现原因所在，把小虫子从继电器取出后，计算机就恢复了工作，从此之后，</a:t>
            </a:r>
            <a:r>
              <a:rPr lang="en-US" altLang="zh-CN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bug</a:t>
            </a:r>
            <a:r>
              <a:rPr lang="zh-CN" alt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这个词就延续下来。</a:t>
            </a:r>
          </a:p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endParaRPr lang="zh-CN" altLang="en-US" sz="1000" kern="1500" spc="100" dirty="0">
              <a:solidFill>
                <a:schemeClr val="bg2">
                  <a:lumMod val="10000"/>
                </a:schemeClr>
              </a:solidFill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endParaRPr lang="zh-CN" altLang="en-US" sz="1000" kern="1500" spc="100" dirty="0">
              <a:solidFill>
                <a:schemeClr val="bg2">
                  <a:lumMod val="10000"/>
                </a:schemeClr>
              </a:solidFill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7"/>
            </p:custDataLst>
          </p:nvPr>
        </p:nvSpPr>
        <p:spPr>
          <a:xfrm>
            <a:off x="923925" y="4004284"/>
            <a:ext cx="441008" cy="2157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923925" y="4227169"/>
            <a:ext cx="4367213" cy="296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8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电脑系统或程序中隐藏的错误、缺陷、漏洞或问题</a:t>
            </a:r>
            <a:r>
              <a:rPr lang="en-US" altLang="zh-CN" sz="8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75970" y="1013460"/>
            <a:ext cx="3458845" cy="22155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9715" y="2502535"/>
            <a:ext cx="1783080" cy="25723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39995" y="4706620"/>
            <a:ext cx="263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格蕾丝·赫柏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的由来</a:t>
            </a:r>
          </a:p>
        </p:txBody>
      </p:sp>
      <p:pic>
        <p:nvPicPr>
          <p:cNvPr id="18" name="图片 17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20" name="图片 19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594860" y="1493520"/>
            <a:ext cx="3106420" cy="228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r>
              <a:rPr 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    </a:t>
            </a:r>
            <a:r>
              <a:rPr lang="zh-CN" alt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与</a:t>
            </a:r>
            <a:r>
              <a:rPr lang="en-US" altLang="zh-CN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bug</a:t>
            </a:r>
            <a:r>
              <a:rPr lang="zh-CN" alt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相对应，人们将发现</a:t>
            </a:r>
            <a:r>
              <a:rPr lang="en-US" altLang="zh-CN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bug</a:t>
            </a:r>
            <a:r>
              <a:rPr lang="zh-CN" alt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并加以纠正的过程叫做</a:t>
            </a:r>
            <a:r>
              <a:rPr lang="en-US" altLang="zh-CN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Debug</a:t>
            </a:r>
            <a:r>
              <a:rPr lang="zh-CN" altLang="en-US" sz="1000" kern="1500" spc="100" dirty="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，意为捉虫子或杀虫子。</a:t>
            </a:r>
          </a:p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endParaRPr lang="zh-CN" altLang="en-US" sz="1000" kern="1500" spc="100" dirty="0">
              <a:solidFill>
                <a:schemeClr val="bg2">
                  <a:lumMod val="10000"/>
                </a:schemeClr>
              </a:solidFill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6"/>
            </p:custDataLst>
          </p:nvPr>
        </p:nvSpPr>
        <p:spPr>
          <a:xfrm>
            <a:off x="923925" y="4004284"/>
            <a:ext cx="441008" cy="2157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>
                <a:latin typeface="思源黑体 CN Bold" panose="020B0800000000000000" charset="-122"/>
                <a:ea typeface="思源黑体 CN Bold" panose="020B0800000000000000" charset="-122"/>
              </a:rPr>
              <a:t>DEBug</a:t>
            </a: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923925" y="4227169"/>
            <a:ext cx="4367213" cy="296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indent="0" algn="just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800" kern="1500" spc="10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捉虫子、杀虫子</a:t>
            </a:r>
            <a:r>
              <a:rPr lang="en-US" altLang="zh-CN" sz="800" kern="1500" spc="100">
                <a:solidFill>
                  <a:schemeClr val="bg2">
                    <a:lumMod val="10000"/>
                  </a:scheme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。</a:t>
            </a: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23925" y="779780"/>
            <a:ext cx="2604135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8" name="图片 17" descr="资源 3@4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-1974056" y="517896"/>
            <a:ext cx="3950018" cy="3941445"/>
          </a:xfrm>
          <a:prstGeom prst="rect">
            <a:avLst/>
          </a:prstGeom>
        </p:spPr>
      </p:pic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3947636" y="2218856"/>
            <a:ext cx="0" cy="540000"/>
          </a:xfrm>
          <a:prstGeom prst="line">
            <a:avLst/>
          </a:prstGeom>
          <a:ln w="38100">
            <a:solidFill>
              <a:srgbClr val="D12D07"/>
            </a:solidFill>
          </a:ln>
          <a:effectLst>
            <a:outerShdw blurRad="127000" dist="38100" algn="l" rotWithShape="0">
              <a:srgbClr val="D12D07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2865120" y="2200910"/>
            <a:ext cx="3683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02    bug</a:t>
            </a:r>
            <a:r>
              <a:rPr lang="zh-CN" altLang="en-US" sz="32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pic>
        <p:nvPicPr>
          <p:cNvPr id="5" name="图片 4" descr="资源 3@4x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7174230" y="517896"/>
            <a:ext cx="3950018" cy="394144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 dirty="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4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 dirty="0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业务逻辑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154555" y="1648460"/>
            <a:ext cx="137477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逻辑不正确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2154555" y="3401060"/>
            <a:ext cx="1564640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新增保存不成功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33" name="肘形连接符 32"/>
          <p:cNvCxnSpPr>
            <a:stCxn id="3" idx="3"/>
            <a:endCxn id="10" idx="1"/>
          </p:cNvCxnSpPr>
          <p:nvPr/>
        </p:nvCxnSpPr>
        <p:spPr>
          <a:xfrm flipV="1">
            <a:off x="1316990" y="1824355"/>
            <a:ext cx="837565" cy="90805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3"/>
            <a:endCxn id="28" idx="1"/>
          </p:cNvCxnSpPr>
          <p:nvPr>
            <p:custDataLst>
              <p:tags r:id="rId6"/>
            </p:custDataLst>
          </p:nvPr>
        </p:nvCxnSpPr>
        <p:spPr>
          <a:xfrm>
            <a:off x="1316990" y="2732405"/>
            <a:ext cx="837565" cy="84455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761105" y="248920"/>
            <a:ext cx="5382895" cy="4646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4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功能操作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154555" y="1591945"/>
            <a:ext cx="147002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按钮无法操作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2184400" y="2571750"/>
            <a:ext cx="167068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提交后传参不正确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9" name="圆角矩形 28"/>
          <p:cNvSpPr/>
          <p:nvPr>
            <p:custDataLst>
              <p:tags r:id="rId6"/>
            </p:custDataLst>
          </p:nvPr>
        </p:nvSpPr>
        <p:spPr>
          <a:xfrm>
            <a:off x="2154555" y="3346450"/>
            <a:ext cx="1149350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页面缺失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33" name="肘形连接符 32"/>
          <p:cNvCxnSpPr>
            <a:stCxn id="3" idx="3"/>
            <a:endCxn id="10" idx="1"/>
          </p:cNvCxnSpPr>
          <p:nvPr/>
        </p:nvCxnSpPr>
        <p:spPr>
          <a:xfrm flipV="1">
            <a:off x="1316990" y="1767840"/>
            <a:ext cx="837565" cy="964565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>
            <p:custDataLst>
              <p:tags r:id="rId7"/>
            </p:custDataLst>
          </p:nvPr>
        </p:nvCxnSpPr>
        <p:spPr>
          <a:xfrm>
            <a:off x="1316990" y="2732405"/>
            <a:ext cx="867410" cy="3175"/>
          </a:xfrm>
          <a:prstGeom prst="bentConnector3">
            <a:avLst>
              <a:gd name="adj1" fmla="val 50073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29" idx="1"/>
          </p:cNvCxnSpPr>
          <p:nvPr>
            <p:custDataLst>
              <p:tags r:id="rId8"/>
            </p:custDataLst>
          </p:nvPr>
        </p:nvCxnSpPr>
        <p:spPr>
          <a:xfrm>
            <a:off x="1316990" y="2732405"/>
            <a:ext cx="837565" cy="78994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49065" y="177165"/>
            <a:ext cx="4903470" cy="4516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476" y="248815"/>
            <a:ext cx="1894046" cy="353854"/>
          </a:xfrm>
          <a:prstGeom prst="rect">
            <a:avLst/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95964" y="219763"/>
            <a:ext cx="22545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bug</a:t>
            </a:r>
            <a:r>
              <a:rPr lang="zh-CN" altLang="en-US" sz="2000" b="1" kern="2400" spc="200">
                <a:solidFill>
                  <a:srgbClr val="D12D07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的分类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4" y="1155118"/>
            <a:ext cx="509588" cy="3154204"/>
          </a:xfrm>
          <a:prstGeom prst="roundRect">
            <a:avLst>
              <a:gd name="adj" fmla="val 50000"/>
            </a:avLst>
          </a:prstGeom>
          <a:solidFill>
            <a:srgbClr val="D12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/>
            <a:r>
              <a:rPr lang="zh-CN" b="1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交互逻辑</a:t>
            </a:r>
          </a:p>
        </p:txBody>
      </p:sp>
      <p:pic>
        <p:nvPicPr>
          <p:cNvPr id="6" name="图片 5" descr="资源 3@4x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alphaModFix amt="20000"/>
          </a:blip>
          <a:stretch>
            <a:fillRect/>
          </a:stretch>
        </p:blipFill>
        <p:spPr>
          <a:xfrm flipV="1">
            <a:off x="8061484" y="450"/>
            <a:ext cx="1082286" cy="1080000"/>
          </a:xfrm>
          <a:prstGeom prst="rect">
            <a:avLst/>
          </a:prstGeom>
        </p:spPr>
      </p:pic>
      <p:pic>
        <p:nvPicPr>
          <p:cNvPr id="7" name="图片 6" descr="资源 3@4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alphaModFix amt="20000"/>
          </a:blip>
          <a:stretch>
            <a:fillRect/>
          </a:stretch>
        </p:blipFill>
        <p:spPr>
          <a:xfrm flipV="1">
            <a:off x="8139589" y="710539"/>
            <a:ext cx="352239" cy="351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154555" y="1654810"/>
            <a:ext cx="1212215" cy="351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界面交互</a:t>
            </a:r>
          </a:p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界面的跳转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sp>
        <p:nvSpPr>
          <p:cNvPr id="28" name="圆角矩形 27"/>
          <p:cNvSpPr/>
          <p:nvPr>
            <p:custDataLst>
              <p:tags r:id="rId5"/>
            </p:custDataLst>
          </p:nvPr>
        </p:nvSpPr>
        <p:spPr>
          <a:xfrm>
            <a:off x="2154555" y="3193415"/>
            <a:ext cx="1544955" cy="6394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</a:t>
            </a: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功能交互</a:t>
            </a:r>
          </a:p>
          <a:p>
            <a:pPr algn="l"/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通过和程序交谈来控制程序</a:t>
            </a:r>
            <a:r>
              <a:rPr lang="en-US" altLang="zh-CN" sz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</a:p>
        </p:txBody>
      </p:sp>
      <p:cxnSp>
        <p:nvCxnSpPr>
          <p:cNvPr id="33" name="肘形连接符 32"/>
          <p:cNvCxnSpPr>
            <a:stCxn id="3" idx="3"/>
            <a:endCxn id="10" idx="1"/>
          </p:cNvCxnSpPr>
          <p:nvPr/>
        </p:nvCxnSpPr>
        <p:spPr>
          <a:xfrm flipV="1">
            <a:off x="1316990" y="1830705"/>
            <a:ext cx="837565" cy="901700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3"/>
          </p:cNvCxnSpPr>
          <p:nvPr>
            <p:custDataLst>
              <p:tags r:id="rId6"/>
            </p:custDataLst>
          </p:nvPr>
        </p:nvCxnSpPr>
        <p:spPr>
          <a:xfrm>
            <a:off x="1316990" y="2732405"/>
            <a:ext cx="837565" cy="763905"/>
          </a:xfrm>
          <a:prstGeom prst="bentConnector3">
            <a:avLst>
              <a:gd name="adj1" fmla="val 50038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0" y="4925351"/>
            <a:ext cx="81000" cy="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774440" y="69850"/>
            <a:ext cx="5295265" cy="49479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edd0b0b-05d8-4c8d-8627-9d8f8ad461c0"/>
  <p:tag name="COMMONDATA" val="eyJoZGlkIjoiODc1ZWYzYTg1MGI0ODc5NGVmNDMxMDM5OTcyZWMyN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841</Words>
  <Application>Microsoft Office PowerPoint</Application>
  <PresentationFormat>全屏显示(16:9)</PresentationFormat>
  <Paragraphs>202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思源黑体 CN Bold</vt:lpstr>
      <vt:lpstr>思源黑体 CN Normal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131</cp:revision>
  <dcterms:created xsi:type="dcterms:W3CDTF">2022-03-29T02:01:00Z</dcterms:created>
  <dcterms:modified xsi:type="dcterms:W3CDTF">2023-06-20T01:12:15Z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AFDF0236C8054EE99842941E5DB690DB_13</vt:lpwstr>
  </property>
  <property fmtid="{D5CDD505-2E9C-101B-9397-08002B2CF9AE}" pid="3" name="KSOProductBuildVer">
    <vt:lpwstr>2052-11.1.0.14309</vt:lpwstr>
  </property>
</Properties>
</file>