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45" autoAdjust="0"/>
    <p:restoredTop sz="94660"/>
  </p:normalViewPr>
  <p:slideViewPr>
    <p:cSldViewPr snapToGrid="0">
      <p:cViewPr varScale="1">
        <p:scale>
          <a:sx n="78" d="100"/>
          <a:sy n="78" d="100"/>
        </p:scale>
        <p:origin x="96" y="13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5987425" y="3778247"/>
            <a:ext cx="673100" cy="209550"/>
          </a:xfrm>
        </p:spPr>
        <p:txBody>
          <a:bodyPr/>
          <a:lstStyle/>
          <a:p>
            <a:fld id="{D997B5FA-0921-464F-AAE1-844C04324D75}" type="datetimeFigureOut">
              <a:rPr lang="zh-CN" altLang="en-US" smtClean="0"/>
              <a:t>2021/12/27</a:t>
            </a:fld>
            <a:endParaRPr lang="zh-CN" altLang="en-US"/>
          </a:p>
        </p:txBody>
      </p:sp>
      <p:sp>
        <p:nvSpPr>
          <p:cNvPr id="5" name="Footer Placeholder 4"/>
          <p:cNvSpPr>
            <a:spLocks noGrp="1"/>
          </p:cNvSpPr>
          <p:nvPr>
            <p:ph type="ftr" sz="quarter" idx="11"/>
          </p:nvPr>
        </p:nvSpPr>
        <p:spPr>
          <a:xfrm>
            <a:off x="2019298" y="3778247"/>
            <a:ext cx="3910976" cy="209550"/>
          </a:xfrm>
        </p:spPr>
        <p:txBody>
          <a:bodyPr/>
          <a:lstStyle/>
          <a:p>
            <a:endParaRPr lang="zh-CN" altLang="en-US"/>
          </a:p>
        </p:txBody>
      </p:sp>
      <p:sp>
        <p:nvSpPr>
          <p:cNvPr id="6" name="Slide Number Placeholder 5"/>
          <p:cNvSpPr>
            <a:spLocks noGrp="1"/>
          </p:cNvSpPr>
          <p:nvPr>
            <p:ph type="sldNum" sz="quarter" idx="12"/>
          </p:nvPr>
        </p:nvSpPr>
        <p:spPr>
          <a:xfrm>
            <a:off x="6717676" y="3778247"/>
            <a:ext cx="413375" cy="209550"/>
          </a:xfrm>
        </p:spPr>
        <p:txBody>
          <a:bodyPr/>
          <a:lstStyle/>
          <a:p>
            <a:fld id="{565CE74E-AB26-4998-AD42-012C4C1AD076}" type="slidenum">
              <a:rPr lang="zh-CN" altLang="en-US" smtClean="0"/>
              <a:t>‹#›</a:t>
            </a:fld>
            <a:endParaRPr lang="zh-CN" alt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513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2666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495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5371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32071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编辑母版文本样式</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1272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编辑母版文本样式</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686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0576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03160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BC3F0A7-44B7-4FF5-BEEE-3B72B1DD5EFF}" type="datetimeFigureOut">
              <a:rPr lang="zh-CN" altLang="en-US" smtClean="0"/>
              <a:t>2021/12/27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9760AE-0D74-4110-B1CF-C24C9C86739E}" type="slidenum">
              <a:rPr lang="zh-CN" altLang="en-US" smtClean="0"/>
              <a:t>‹#›</a:t>
            </a:fld>
            <a:endParaRPr lang="zh-CN" altLang="en-US"/>
          </a:p>
        </p:txBody>
      </p:sp>
    </p:spTree>
    <p:extLst>
      <p:ext uri="{BB962C8B-B14F-4D97-AF65-F5344CB8AC3E}">
        <p14:creationId xmlns:p14="http://schemas.microsoft.com/office/powerpoint/2010/main" val="3533360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世界动物日1">
    <p:spTree>
      <p:nvGrpSpPr>
        <p:cNvPr id="1" name=""/>
        <p:cNvGrpSpPr/>
        <p:nvPr/>
      </p:nvGrpSpPr>
      <p:grpSpPr>
        <a:xfrm>
          <a:off x="0" y="0"/>
          <a:ext cx="0" cy="0"/>
          <a:chOff x="0" y="0"/>
          <a:chExt cx="0" cy="0"/>
        </a:xfrm>
      </p:grpSpPr>
      <p:sp>
        <p:nvSpPr>
          <p:cNvPr id="2" name="标题 1"/>
          <p:cNvSpPr>
            <a:spLocks noGrp="1"/>
          </p:cNvSpPr>
          <p:nvPr>
            <p:ph type="title"/>
          </p:nvPr>
        </p:nvSpPr>
        <p:spPr>
          <a:xfrm>
            <a:off x="2515816" y="273844"/>
            <a:ext cx="6336000" cy="994172"/>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432682" cy="5143500"/>
          </a:xfrm>
          <a:prstGeom prst="rect">
            <a:avLst/>
          </a:prstGeom>
        </p:spPr>
      </p:pic>
      <p:sp>
        <p:nvSpPr>
          <p:cNvPr id="9" name="内容占位符 8"/>
          <p:cNvSpPr>
            <a:spLocks noGrp="1"/>
          </p:cNvSpPr>
          <p:nvPr>
            <p:ph sz="quarter" idx="13"/>
          </p:nvPr>
        </p:nvSpPr>
        <p:spPr>
          <a:xfrm>
            <a:off x="2515816" y="1322555"/>
            <a:ext cx="6336000" cy="3420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992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8466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810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8933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2021/12/27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2105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2021/12/27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5371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2021/12/27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14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015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8021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997B5FA-0921-464F-AAE1-844C04324D75}" type="datetimeFigureOut">
              <a:rPr lang="zh-CN" altLang="en-US" smtClean="0"/>
              <a:t>2021/12/27</a:t>
            </a:fld>
            <a:endParaRPr lang="zh-CN" alt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9282302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60" r:id="rId19"/>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高新技术企业科技政策介绍</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lstStyle/>
          <a:p>
            <a:r>
              <a:rPr lang="zh-CN" altLang="en-US" b="0" i="0" u="none" strike="noStrike" kern="100" baseline="0" smtClean="0">
                <a:latin typeface="Cambria" panose="02040503050406030204" pitchFamily="18" charset="0"/>
                <a:ea typeface="宋体" panose="02010600030101010101" pitchFamily="2" charset="-122"/>
              </a:rPr>
              <a:t>北京正则明会计师事务所</a:t>
            </a:r>
          </a:p>
          <a:p>
            <a:r>
              <a:rPr lang="en-US" altLang="zh-CN" b="0" i="0" u="none" strike="noStrike" kern="100" baseline="0" smtClean="0">
                <a:latin typeface="Cambria" panose="02040503050406030204" pitchFamily="18" charset="0"/>
                <a:ea typeface="宋体" panose="02010600030101010101" pitchFamily="2" charset="-122"/>
              </a:rPr>
              <a:t>2014</a:t>
            </a:r>
            <a:r>
              <a:rPr lang="zh-CN" altLang="en-US" b="0" i="0" u="none" strike="noStrike" kern="100" baseline="0" smtClean="0">
                <a:latin typeface="Cambria" panose="02040503050406030204" pitchFamily="18" charset="0"/>
                <a:ea typeface="宋体" panose="02010600030101010101" pitchFamily="2" charset="-122"/>
              </a:rPr>
              <a:t>年</a:t>
            </a:r>
            <a:r>
              <a:rPr lang="en-US" altLang="zh-CN" b="0" i="0" u="none" strike="noStrike" kern="100" baseline="0" smtClean="0">
                <a:latin typeface="Cambria" panose="02040503050406030204" pitchFamily="18" charset="0"/>
                <a:ea typeface="宋体" panose="02010600030101010101" pitchFamily="2" charset="-122"/>
              </a:rPr>
              <a:t>5</a:t>
            </a:r>
            <a:r>
              <a:rPr lang="zh-CN" altLang="en-US" b="0" i="0" u="none" strike="noStrike" kern="100" baseline="0" smtClean="0">
                <a:latin typeface="Cambria" panose="02040503050406030204" pitchFamily="18" charset="0"/>
                <a:ea typeface="宋体" panose="02010600030101010101" pitchFamily="2" charset="-122"/>
              </a:rPr>
              <a:t>月</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99788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具体评定方法</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lstStyle/>
          <a:p>
            <a:r>
              <a:rPr lang="zh-CN" altLang="en-US" b="0" i="0" u="none" strike="noStrike" kern="100" baseline="0" smtClean="0">
                <a:latin typeface="Cambria" panose="02040503050406030204" pitchFamily="18" charset="0"/>
                <a:ea typeface="宋体" panose="02010600030101010101" pitchFamily="2" charset="-122"/>
              </a:rPr>
              <a:t>（</a:t>
            </a:r>
            <a:r>
              <a:rPr lang="en-US" altLang="zh-CN" b="0" i="0" u="none" strike="noStrike" kern="100" baseline="0" smtClean="0">
                <a:latin typeface="Cambria" panose="02040503050406030204" pitchFamily="18" charset="0"/>
                <a:ea typeface="宋体" panose="02010600030101010101" pitchFamily="2" charset="-122"/>
              </a:rPr>
              <a:t>3</a:t>
            </a:r>
            <a:r>
              <a:rPr lang="zh-CN" altLang="en-US" b="0" i="0" u="none" strike="noStrike" kern="100" baseline="0" smtClean="0">
                <a:latin typeface="Cambria" panose="02040503050406030204" pitchFamily="18" charset="0"/>
                <a:ea typeface="宋体" panose="02010600030101010101" pitchFamily="2" charset="-122"/>
              </a:rPr>
              <a:t>）研究开发的组织管理水平</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1</a:t>
            </a:r>
            <a:r>
              <a:rPr lang="zh-CN" altLang="en-US" b="0" i="0" u="none" strike="noStrike" kern="100" baseline="0" smtClean="0">
                <a:latin typeface="Calibri" panose="020F0502020204030204" pitchFamily="34" charset="0"/>
                <a:ea typeface="宋体" panose="02010600030101010101" pitchFamily="2" charset="-122"/>
              </a:rPr>
              <a:t>）制定了研究开发项目立项报告</a:t>
            </a:r>
            <a:r>
              <a:rPr lang="en-US" altLang="zh-CN" b="0" i="0" u="none" strike="noStrike" kern="100" baseline="0" smtClean="0">
                <a:latin typeface="Calibri" panose="020F0502020204030204" pitchFamily="34" charset="0"/>
                <a:ea typeface="宋体" panose="02010600030101010101" pitchFamily="2" charset="-122"/>
              </a:rPr>
              <a:t>;</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2</a:t>
            </a:r>
            <a:r>
              <a:rPr lang="zh-CN" altLang="en-US" b="0" i="0" u="none" strike="noStrike" kern="100" baseline="0" smtClean="0">
                <a:latin typeface="Calibri" panose="020F0502020204030204" pitchFamily="34" charset="0"/>
                <a:ea typeface="宋体" panose="02010600030101010101" pitchFamily="2" charset="-122"/>
              </a:rPr>
              <a:t>）建立了研发投入核算体系；</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3</a:t>
            </a:r>
            <a:r>
              <a:rPr lang="zh-CN" altLang="en-US" b="0" i="0" u="none" strike="noStrike" kern="100" baseline="0" smtClean="0">
                <a:latin typeface="Calibri" panose="020F0502020204030204" pitchFamily="34" charset="0"/>
                <a:ea typeface="宋体" panose="02010600030101010101" pitchFamily="2" charset="-122"/>
              </a:rPr>
              <a:t>）开展了产学研合作的研发活动；</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4</a:t>
            </a:r>
            <a:r>
              <a:rPr lang="zh-CN" altLang="en-US" b="0" i="0" u="none" strike="noStrike" kern="100" baseline="0" smtClean="0">
                <a:latin typeface="Calibri" panose="020F0502020204030204" pitchFamily="34" charset="0"/>
                <a:ea typeface="宋体" panose="02010600030101010101" pitchFamily="2" charset="-122"/>
              </a:rPr>
              <a:t>）设有研发机构并具备相应的设施和设备；</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5</a:t>
            </a:r>
            <a:r>
              <a:rPr lang="zh-CN" altLang="en-US" b="0" i="0" u="none" strike="noStrike" kern="100" baseline="0" smtClean="0">
                <a:latin typeface="Calibri" panose="020F0502020204030204" pitchFamily="34" charset="0"/>
                <a:ea typeface="宋体" panose="02010600030101010101" pitchFamily="2" charset="-122"/>
              </a:rPr>
              <a:t>）建立了研发人员的绩效考核奖励制度。</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71232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具体评定方法</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lstStyle/>
          <a:p>
            <a:r>
              <a:rPr lang="zh-CN" altLang="en-US" b="0" i="0" u="none" strike="noStrike" kern="100" baseline="0" smtClean="0">
                <a:latin typeface="Cambria" panose="02040503050406030204" pitchFamily="18" charset="0"/>
                <a:ea typeface="宋体" panose="02010600030101010101" pitchFamily="2" charset="-122"/>
              </a:rPr>
              <a:t>（</a:t>
            </a:r>
            <a:r>
              <a:rPr lang="en-US" altLang="zh-CN" b="0" i="0" u="none" strike="noStrike" kern="100" baseline="0" smtClean="0">
                <a:latin typeface="Cambria" panose="02040503050406030204" pitchFamily="18" charset="0"/>
                <a:ea typeface="宋体" panose="02010600030101010101" pitchFamily="2" charset="-122"/>
              </a:rPr>
              <a:t>4</a:t>
            </a:r>
            <a:r>
              <a:rPr lang="zh-CN" altLang="en-US" b="0" i="0" u="none" strike="noStrike" kern="100" baseline="0" smtClean="0">
                <a:latin typeface="Cambria" panose="02040503050406030204" pitchFamily="18" charset="0"/>
                <a:ea typeface="宋体" panose="02010600030101010101" pitchFamily="2" charset="-122"/>
              </a:rPr>
              <a:t>）总资产和销售额成长性指标</a:t>
            </a:r>
          </a:p>
          <a:p>
            <a:pPr lvl="1"/>
            <a:r>
              <a:rPr lang="zh-CN" altLang="en-US" b="0" i="0" u="none" strike="noStrike" kern="100" baseline="0" smtClean="0">
                <a:latin typeface="Calibri" panose="020F0502020204030204" pitchFamily="34" charset="0"/>
                <a:ea typeface="宋体" panose="02010600030101010101" pitchFamily="2" charset="-122"/>
              </a:rPr>
              <a:t>此项指标是对反映企业经营绩效的总资产增长率和销售增长率的评价（各占</a:t>
            </a:r>
            <a:r>
              <a:rPr lang="en-US" altLang="zh-CN" b="0" i="0" u="none" strike="noStrike" kern="100" baseline="0" smtClean="0">
                <a:latin typeface="Calibri" panose="020F0502020204030204" pitchFamily="34" charset="0"/>
                <a:ea typeface="宋体" panose="02010600030101010101" pitchFamily="2" charset="-122"/>
              </a:rPr>
              <a:t>10</a:t>
            </a:r>
            <a:r>
              <a:rPr lang="zh-CN" altLang="en-US" b="0" i="0" u="none" strike="noStrike" kern="100" baseline="0" smtClean="0">
                <a:latin typeface="Calibri" panose="020F0502020204030204" pitchFamily="34" charset="0"/>
                <a:ea typeface="宋体" panose="02010600030101010101" pitchFamily="2" charset="-122"/>
              </a:rPr>
              <a:t>分），具体计算方法如下 ：</a:t>
            </a:r>
          </a:p>
          <a:p>
            <a:pPr lvl="1"/>
            <a:r>
              <a:rPr lang="zh-CN" altLang="en-US" b="0" i="0" u="none" strike="noStrike" kern="100" baseline="0" smtClean="0">
                <a:latin typeface="Calibri" panose="020F0502020204030204" pitchFamily="34" charset="0"/>
                <a:ea typeface="宋体" panose="02010600030101010101" pitchFamily="2" charset="-122"/>
              </a:rPr>
              <a:t>总资产增长率＝</a:t>
            </a:r>
            <a:r>
              <a:rPr lang="en-US" altLang="zh-CN" b="0" i="0" u="none" strike="noStrike" kern="100" baseline="0" smtClean="0">
                <a:latin typeface="Calibri" panose="020F0502020204030204" pitchFamily="34" charset="0"/>
                <a:ea typeface="宋体" panose="02010600030101010101" pitchFamily="2" charset="-122"/>
              </a:rPr>
              <a:t>1/2</a:t>
            </a:r>
            <a:r>
              <a:rPr lang="zh-CN" altLang="en-US" b="0" i="0" u="none" strike="noStrike" kern="100" baseline="0" smtClean="0">
                <a:latin typeface="Calibri" panose="020F0502020204030204" pitchFamily="34" charset="0"/>
                <a:ea typeface="宋体" panose="02010600030101010101" pitchFamily="2" charset="-122"/>
              </a:rPr>
              <a:t>（第二年总资产额</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第一年总资产额＋第三年总资产额</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第二年总资产额）－</a:t>
            </a:r>
            <a:r>
              <a:rPr lang="en-US" altLang="zh-CN" b="0" i="0" u="none" strike="noStrike" kern="100" baseline="0" smtClean="0">
                <a:latin typeface="Calibri" panose="020F0502020204030204" pitchFamily="34" charset="0"/>
                <a:ea typeface="宋体" panose="02010600030101010101" pitchFamily="2" charset="-122"/>
              </a:rPr>
              <a:t>1</a:t>
            </a:r>
            <a:r>
              <a:rPr lang="zh-CN" altLang="en-US" b="0" i="0" u="none" strike="noStrike" kern="100" baseline="0" smtClean="0">
                <a:latin typeface="Calibri" panose="020F0502020204030204" pitchFamily="34" charset="0"/>
                <a:ea typeface="宋体" panose="02010600030101010101" pitchFamily="2" charset="-122"/>
              </a:rPr>
              <a:t>。</a:t>
            </a:r>
          </a:p>
          <a:p>
            <a:pPr lvl="1"/>
            <a:r>
              <a:rPr lang="zh-CN" altLang="en-US" b="0" i="0" u="none" strike="noStrike" kern="100" baseline="0" smtClean="0">
                <a:latin typeface="Calibri" panose="020F0502020204030204" pitchFamily="34" charset="0"/>
                <a:ea typeface="宋体" panose="02010600030101010101" pitchFamily="2" charset="-122"/>
              </a:rPr>
              <a:t>销售增长率＝</a:t>
            </a:r>
            <a:r>
              <a:rPr lang="en-US" altLang="zh-CN" b="0" i="0" u="none" strike="noStrike" kern="100" baseline="0" smtClean="0">
                <a:latin typeface="Calibri" panose="020F0502020204030204" pitchFamily="34" charset="0"/>
                <a:ea typeface="宋体" panose="02010600030101010101" pitchFamily="2" charset="-122"/>
              </a:rPr>
              <a:t>1/2</a:t>
            </a:r>
            <a:r>
              <a:rPr lang="zh-CN" altLang="en-US" b="0" i="0" u="none" strike="noStrike" kern="100" baseline="0" smtClean="0">
                <a:latin typeface="Calibri" panose="020F0502020204030204" pitchFamily="34" charset="0"/>
                <a:ea typeface="宋体" panose="02010600030101010101" pitchFamily="2" charset="-122"/>
              </a:rPr>
              <a:t>（第二年销售额</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第一年销售额＋第三年销售额</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第二年销售额）－</a:t>
            </a:r>
            <a:r>
              <a:rPr lang="en-US" altLang="zh-CN" b="0" i="0" u="none" strike="noStrike" kern="100" baseline="0" smtClean="0">
                <a:latin typeface="Calibri" panose="020F0502020204030204" pitchFamily="34" charset="0"/>
                <a:ea typeface="宋体" panose="02010600030101010101" pitchFamily="2" charset="-122"/>
              </a:rPr>
              <a:t>1</a:t>
            </a:r>
            <a:r>
              <a:rPr lang="zh-CN" altLang="en-US" b="0" i="0" u="none" strike="noStrike" kern="100" baseline="0" smtClean="0">
                <a:latin typeface="Calibri" panose="020F0502020204030204" pitchFamily="34" charset="0"/>
                <a:ea typeface="宋体" panose="02010600030101010101" pitchFamily="2" charset="-122"/>
              </a:rPr>
              <a:t>；</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57369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申报流程</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lstStyle/>
          <a:p>
            <a:r>
              <a:rPr lang="zh-CN" altLang="en-US" b="0" i="0" u="none" strike="noStrike" kern="100" baseline="0" smtClean="0">
                <a:latin typeface="Cambria" panose="02040503050406030204" pitchFamily="18" charset="0"/>
                <a:ea typeface="宋体" panose="02010600030101010101" pitchFamily="2" charset="-122"/>
              </a:rPr>
              <a:t>企业</a:t>
            </a:r>
          </a:p>
          <a:p>
            <a:r>
              <a:rPr lang="zh-CN" altLang="en-US" b="0" i="0" u="none" strike="noStrike" kern="100" baseline="0" smtClean="0">
                <a:latin typeface="Cambria" panose="02040503050406030204" pitchFamily="18" charset="0"/>
                <a:ea typeface="宋体" panose="02010600030101010101" pitchFamily="2" charset="-122"/>
              </a:rPr>
              <a:t>市科委</a:t>
            </a:r>
          </a:p>
          <a:p>
            <a:r>
              <a:rPr lang="zh-CN" altLang="en-US" b="0" i="0" u="none" strike="noStrike" kern="100" baseline="0" smtClean="0">
                <a:latin typeface="Cambria" panose="02040503050406030204" pitchFamily="18" charset="0"/>
                <a:ea typeface="宋体" panose="02010600030101010101" pitchFamily="2" charset="-122"/>
              </a:rPr>
              <a:t>组织专家核查</a:t>
            </a:r>
          </a:p>
          <a:p>
            <a:r>
              <a:rPr lang="zh-CN" altLang="en-US" b="0" i="0" u="none" strike="noStrike" kern="100" baseline="0" smtClean="0">
                <a:latin typeface="Cambria" panose="02040503050406030204" pitchFamily="18" charset="0"/>
                <a:ea typeface="宋体" panose="02010600030101010101" pitchFamily="2" charset="-122"/>
              </a:rPr>
              <a:t>市级认定小组核准</a:t>
            </a:r>
          </a:p>
          <a:p>
            <a:r>
              <a:rPr lang="zh-CN" altLang="en-US" b="0" i="0" u="none" strike="noStrike" kern="100" baseline="0" smtClean="0">
                <a:latin typeface="Cambria" panose="02040503050406030204" pitchFamily="18" charset="0"/>
                <a:ea typeface="宋体" panose="02010600030101010101" pitchFamily="2" charset="-122"/>
              </a:rPr>
              <a:t>报全国认定小组</a:t>
            </a:r>
          </a:p>
          <a:p>
            <a:r>
              <a:rPr lang="zh-CN" altLang="en-US" b="0" i="0" u="none" strike="noStrike" kern="100" baseline="0" smtClean="0">
                <a:latin typeface="Cambria" panose="02040503050406030204" pitchFamily="18" charset="0"/>
                <a:ea typeface="宋体" panose="02010600030101010101" pitchFamily="2" charset="-122"/>
              </a:rPr>
              <a:t>证书</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93852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二、技术先进型服务企业认定</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lstStyle/>
          <a:p>
            <a:r>
              <a:rPr lang="zh-CN" altLang="en-US" b="0" i="0" u="none" strike="noStrike" kern="100" baseline="0" smtClean="0">
                <a:latin typeface="Cambria" panose="02040503050406030204" pitchFamily="18" charset="0"/>
                <a:ea typeface="宋体" panose="02010600030101010101" pitchFamily="2" charset="-122"/>
              </a:rPr>
              <a:t>政策依据</a:t>
            </a:r>
          </a:p>
          <a:p>
            <a:r>
              <a:rPr lang="zh-CN" altLang="en-US" b="0" i="0" u="none" strike="noStrike" kern="100" baseline="0" smtClean="0">
                <a:latin typeface="Cambria" panose="02040503050406030204" pitchFamily="18" charset="0"/>
                <a:ea typeface="宋体" panose="02010600030101010101" pitchFamily="2" charset="-122"/>
              </a:rPr>
              <a:t>技术先进型服务业务认定范围</a:t>
            </a:r>
          </a:p>
          <a:p>
            <a:r>
              <a:rPr lang="zh-CN" altLang="en-US" b="0" i="0" u="none" strike="noStrike" kern="100" baseline="0" smtClean="0">
                <a:latin typeface="Cambria" panose="02040503050406030204" pitchFamily="18" charset="0"/>
                <a:ea typeface="宋体" panose="02010600030101010101" pitchFamily="2" charset="-122"/>
              </a:rPr>
              <a:t>申请条件</a:t>
            </a:r>
          </a:p>
          <a:p>
            <a:r>
              <a:rPr lang="zh-CN" altLang="en-US" b="0" i="0" u="none" strike="noStrike" kern="100" baseline="0" smtClean="0">
                <a:latin typeface="Cambria" panose="02040503050406030204" pitchFamily="18" charset="0"/>
                <a:ea typeface="宋体" panose="02010600030101010101" pitchFamily="2" charset="-122"/>
              </a:rPr>
              <a:t>提交材料</a:t>
            </a:r>
          </a:p>
          <a:p>
            <a:r>
              <a:rPr lang="zh-CN" altLang="en-US" b="0" i="0" u="none" strike="noStrike" kern="100" baseline="0" smtClean="0">
                <a:latin typeface="Cambria" panose="02040503050406030204" pitchFamily="18" charset="0"/>
                <a:ea typeface="宋体" panose="02010600030101010101" pitchFamily="2" charset="-122"/>
              </a:rPr>
              <a:t>申报程序</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18087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政策依据：</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lstStyle/>
          <a:p>
            <a:r>
              <a:rPr lang="zh-CN" altLang="en-US" b="0" i="0" u="none" strike="noStrike" kern="100" baseline="0" smtClean="0">
                <a:latin typeface="Cambria" panose="02040503050406030204" pitchFamily="18" charset="0"/>
                <a:ea typeface="宋体" panose="02010600030101010101" pitchFamily="2" charset="-122"/>
              </a:rPr>
              <a:t>财政部、国家税务总局、商务部、科技部、国家发展改革委</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关于技术先进型服务企业有关企业所得税政策问题的通知</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（财税</a:t>
            </a:r>
            <a:r>
              <a:rPr lang="en-US" altLang="zh-CN" b="0" i="0" u="none" strike="noStrike" kern="100" baseline="0" smtClean="0">
                <a:latin typeface="Cambria" panose="02040503050406030204" pitchFamily="18" charset="0"/>
                <a:ea typeface="宋体" panose="02010600030101010101" pitchFamily="2" charset="-122"/>
              </a:rPr>
              <a:t>[2010]65</a:t>
            </a:r>
            <a:r>
              <a:rPr lang="zh-CN" altLang="en-US" b="0" i="0" u="none" strike="noStrike" kern="100" baseline="0" smtClean="0">
                <a:latin typeface="Cambria" panose="02040503050406030204" pitchFamily="18" charset="0"/>
                <a:ea typeface="宋体" panose="02010600030101010101" pitchFamily="2" charset="-122"/>
              </a:rPr>
              <a:t>号）</a:t>
            </a:r>
          </a:p>
          <a:p>
            <a:r>
              <a:rPr lang="zh-CN" altLang="en-US" b="0" i="0" u="none" strike="noStrike" kern="100" baseline="0" smtClean="0">
                <a:latin typeface="Cambria" panose="02040503050406030204" pitchFamily="18" charset="0"/>
                <a:ea typeface="宋体" panose="02010600030101010101" pitchFamily="2" charset="-122"/>
              </a:rPr>
              <a:t>北京市技术先进型服务企业认定管理办法（</a:t>
            </a:r>
            <a:r>
              <a:rPr lang="en-US" altLang="zh-CN" b="0" i="0" u="none" strike="noStrike" kern="100" baseline="0" smtClean="0">
                <a:latin typeface="Cambria" panose="02040503050406030204" pitchFamily="18" charset="0"/>
                <a:ea typeface="宋体" panose="02010600030101010101" pitchFamily="2" charset="-122"/>
              </a:rPr>
              <a:t>2012</a:t>
            </a:r>
            <a:r>
              <a:rPr lang="zh-CN" altLang="en-US" b="0" i="0" u="none" strike="noStrike" kern="100" baseline="0" smtClean="0">
                <a:latin typeface="Cambria" panose="02040503050406030204" pitchFamily="18" charset="0"/>
                <a:ea typeface="宋体" panose="02010600030101010101" pitchFamily="2" charset="-122"/>
              </a:rPr>
              <a:t>年修订）（京科发</a:t>
            </a:r>
            <a:r>
              <a:rPr lang="en-US" altLang="zh-CN" b="0" i="0" u="none" strike="noStrike" kern="100" baseline="0" smtClean="0">
                <a:latin typeface="Cambria" panose="02040503050406030204" pitchFamily="18" charset="0"/>
                <a:ea typeface="宋体" panose="02010600030101010101" pitchFamily="2" charset="-122"/>
              </a:rPr>
              <a:t>〔2012〕166</a:t>
            </a:r>
            <a:r>
              <a:rPr lang="zh-CN" altLang="en-US" b="0" i="0" u="none" strike="noStrike" kern="100" baseline="0" smtClean="0">
                <a:latin typeface="Cambria" panose="02040503050406030204" pitchFamily="18" charset="0"/>
                <a:ea typeface="宋体" panose="02010600030101010101" pitchFamily="2" charset="-122"/>
              </a:rPr>
              <a:t>号）</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77449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0" i="0" u="none" strike="noStrike" kern="2200" baseline="0" smtClean="0">
                <a:latin typeface="Calibri" panose="020F0502020204030204" pitchFamily="34" charset="0"/>
                <a:ea typeface="黑体" panose="02010609060101010101" pitchFamily="49" charset="-122"/>
              </a:rPr>
              <a:t>（一）技术先进型服务企业可享受的优惠政策：</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lstStyle/>
          <a:p>
            <a:r>
              <a:rPr lang="zh-CN" altLang="en-US" b="0" i="0" u="none" strike="noStrike" kern="100" baseline="0" smtClean="0">
                <a:latin typeface="Cambria" panose="02040503050406030204" pitchFamily="18" charset="0"/>
                <a:ea typeface="宋体" panose="02010600030101010101" pitchFamily="2" charset="-122"/>
              </a:rPr>
              <a:t>经认定的技术先进型服务企业，减按</a:t>
            </a:r>
            <a:r>
              <a:rPr lang="en-US" altLang="zh-CN" b="0" i="0" u="none" strike="noStrike" kern="100" baseline="0" smtClean="0">
                <a:latin typeface="Cambria" panose="02040503050406030204" pitchFamily="18" charset="0"/>
                <a:ea typeface="宋体" panose="02010600030101010101" pitchFamily="2" charset="-122"/>
              </a:rPr>
              <a:t>15%</a:t>
            </a:r>
            <a:r>
              <a:rPr lang="zh-CN" altLang="en-US" b="0" i="0" u="none" strike="noStrike" kern="100" baseline="0" smtClean="0">
                <a:latin typeface="Cambria" panose="02040503050406030204" pitchFamily="18" charset="0"/>
                <a:ea typeface="宋体" panose="02010600030101010101" pitchFamily="2" charset="-122"/>
              </a:rPr>
              <a:t>的税率征收企业所得税。</a:t>
            </a:r>
          </a:p>
          <a:p>
            <a:r>
              <a:rPr lang="zh-CN" altLang="en-US" b="0" i="0" u="none" strike="noStrike" kern="100" baseline="0" smtClean="0">
                <a:latin typeface="Cambria" panose="02040503050406030204" pitchFamily="18" charset="0"/>
                <a:ea typeface="宋体" panose="02010600030101010101" pitchFamily="2" charset="-122"/>
              </a:rPr>
              <a:t>经认定的技术先进型服务企业发生的职工教育经费支出，不超过工资薪金总额</a:t>
            </a:r>
            <a:r>
              <a:rPr lang="en-US" altLang="zh-CN" b="0" i="0" u="none" strike="noStrike" kern="100" baseline="0" smtClean="0">
                <a:latin typeface="Cambria" panose="02040503050406030204" pitchFamily="18" charset="0"/>
                <a:ea typeface="宋体" panose="02010600030101010101" pitchFamily="2" charset="-122"/>
              </a:rPr>
              <a:t>8%</a:t>
            </a:r>
            <a:r>
              <a:rPr lang="zh-CN" altLang="en-US" b="0" i="0" u="none" strike="noStrike" kern="100" baseline="0" smtClean="0">
                <a:latin typeface="Cambria" panose="02040503050406030204" pitchFamily="18" charset="0"/>
                <a:ea typeface="宋体" panose="02010600030101010101" pitchFamily="2" charset="-122"/>
              </a:rPr>
              <a:t>的部分，准予在计算应纳税所得额时扣除；超过部分，准予在以后纳税年度结转扣除。</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40315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（二）技术先进型服务业务认定范围</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lstStyle/>
          <a:p>
            <a:r>
              <a:rPr lang="en-US" altLang="zh-CN" b="0" i="0" u="none" strike="noStrike" kern="100" baseline="0" smtClean="0">
                <a:latin typeface="Cambria" panose="02040503050406030204" pitchFamily="18" charset="0"/>
                <a:ea typeface="宋体" panose="02010600030101010101" pitchFamily="2" charset="-122"/>
              </a:rPr>
              <a:t>1</a:t>
            </a:r>
            <a:r>
              <a:rPr lang="zh-CN" altLang="en-US" b="0" i="0" u="none" strike="noStrike" kern="100" baseline="0" smtClean="0">
                <a:latin typeface="Cambria" panose="02040503050406030204" pitchFamily="18" charset="0"/>
                <a:ea typeface="宋体" panose="02010600030101010101" pitchFamily="2" charset="-122"/>
              </a:rPr>
              <a:t>、信息技术外包服务（</a:t>
            </a:r>
            <a:r>
              <a:rPr lang="en-US" altLang="zh-CN" b="0" i="0" u="none" strike="noStrike" kern="100" baseline="0" smtClean="0">
                <a:latin typeface="Cambria" panose="02040503050406030204" pitchFamily="18" charset="0"/>
                <a:ea typeface="宋体" panose="02010600030101010101" pitchFamily="2" charset="-122"/>
              </a:rPr>
              <a:t>ITO</a:t>
            </a:r>
            <a:r>
              <a:rPr lang="zh-CN" altLang="en-US" b="0" i="0" u="none" strike="noStrike" kern="100" baseline="0" smtClean="0">
                <a:latin typeface="Cambria" panose="02040503050406030204" pitchFamily="18" charset="0"/>
                <a:ea typeface="宋体" panose="02010600030101010101" pitchFamily="2" charset="-122"/>
              </a:rPr>
              <a:t>）：包括软件研发及外包、信息技术研发服务外包和信息系统运营维护外包等。</a:t>
            </a:r>
          </a:p>
          <a:p>
            <a:r>
              <a:rPr lang="en-US" altLang="zh-CN" b="0" i="0" u="none" strike="noStrike" kern="100" baseline="0" smtClean="0">
                <a:latin typeface="Cambria" panose="02040503050406030204" pitchFamily="18" charset="0"/>
                <a:ea typeface="宋体" panose="02010600030101010101" pitchFamily="2" charset="-122"/>
              </a:rPr>
              <a:t>2</a:t>
            </a:r>
            <a:r>
              <a:rPr lang="zh-CN" altLang="en-US" b="0" i="0" u="none" strike="noStrike" kern="100" baseline="0" smtClean="0">
                <a:latin typeface="Cambria" panose="02040503050406030204" pitchFamily="18" charset="0"/>
                <a:ea typeface="宋体" panose="02010600030101010101" pitchFamily="2" charset="-122"/>
              </a:rPr>
              <a:t>、技术性业务流程外包服务（</a:t>
            </a:r>
            <a:r>
              <a:rPr lang="en-US" altLang="zh-CN" b="0" i="0" u="none" strike="noStrike" kern="100" baseline="0" smtClean="0">
                <a:latin typeface="Cambria" panose="02040503050406030204" pitchFamily="18" charset="0"/>
                <a:ea typeface="宋体" panose="02010600030101010101" pitchFamily="2" charset="-122"/>
              </a:rPr>
              <a:t>BPO</a:t>
            </a:r>
            <a:r>
              <a:rPr lang="zh-CN" altLang="en-US" b="0" i="0" u="none" strike="noStrike" kern="100" baseline="0" smtClean="0">
                <a:latin typeface="Cambria" panose="02040503050406030204" pitchFamily="18" charset="0"/>
                <a:ea typeface="宋体" panose="02010600030101010101" pitchFamily="2" charset="-122"/>
              </a:rPr>
              <a:t>）：包括企业业务流程设计服务、企业内部管理服务、企业运营服务和企业供应链服务等。</a:t>
            </a:r>
          </a:p>
          <a:p>
            <a:r>
              <a:rPr lang="en-US" altLang="zh-CN" b="0" i="0" u="none" strike="noStrike" kern="100" baseline="0" smtClean="0">
                <a:latin typeface="Cambria" panose="02040503050406030204" pitchFamily="18" charset="0"/>
                <a:ea typeface="宋体" panose="02010600030101010101" pitchFamily="2" charset="-122"/>
              </a:rPr>
              <a:t>3</a:t>
            </a:r>
            <a:r>
              <a:rPr lang="zh-CN" altLang="en-US" b="0" i="0" u="none" strike="noStrike" kern="100" baseline="0" smtClean="0">
                <a:latin typeface="Cambria" panose="02040503050406030204" pitchFamily="18" charset="0"/>
                <a:ea typeface="宋体" panose="02010600030101010101" pitchFamily="2" charset="-122"/>
              </a:rPr>
              <a:t>、技术性知识流程外包服务（</a:t>
            </a:r>
            <a:r>
              <a:rPr lang="en-US" altLang="zh-CN" b="0" i="0" u="none" strike="noStrike" kern="100" baseline="0" smtClean="0">
                <a:latin typeface="Cambria" panose="02040503050406030204" pitchFamily="18" charset="0"/>
                <a:ea typeface="宋体" panose="02010600030101010101" pitchFamily="2" charset="-122"/>
              </a:rPr>
              <a:t>KPO</a:t>
            </a:r>
            <a:r>
              <a:rPr lang="zh-CN" altLang="en-US" b="0" i="0" u="none" strike="noStrike" kern="100" baseline="0" smtClean="0">
                <a:latin typeface="Cambria" panose="02040503050406030204" pitchFamily="18" charset="0"/>
                <a:ea typeface="宋体" panose="02010600030101010101" pitchFamily="2" charset="-122"/>
              </a:rPr>
              <a:t>）。</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85504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（三）申请条件：</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92500" lnSpcReduction="20000"/>
          </a:bodyPr>
          <a:lstStyle/>
          <a:p>
            <a:r>
              <a:rPr lang="zh-CN" altLang="en-US" b="0" i="0" u="none" strike="noStrike" kern="100" baseline="0" smtClean="0">
                <a:latin typeface="Cambria" panose="02040503050406030204" pitchFamily="18" charset="0"/>
                <a:ea typeface="宋体" panose="02010600030101010101" pitchFamily="2" charset="-122"/>
              </a:rPr>
              <a:t>企业申请认定技术先进型服务企业必须同时符合以下条件：</a:t>
            </a:r>
          </a:p>
          <a:p>
            <a:pPr lvl="1"/>
            <a:r>
              <a:rPr lang="en-US" altLang="zh-CN" b="0" i="0" u="none" strike="noStrike" kern="100" baseline="0" smtClean="0">
                <a:latin typeface="Calibri" panose="020F0502020204030204" pitchFamily="34" charset="0"/>
                <a:ea typeface="宋体" panose="02010600030101010101" pitchFamily="2" charset="-122"/>
              </a:rPr>
              <a:t>1.</a:t>
            </a:r>
            <a:r>
              <a:rPr lang="zh-CN" altLang="en-US" b="0" i="0" u="none" strike="noStrike" kern="100" baseline="0" smtClean="0">
                <a:latin typeface="Calibri" panose="020F0502020204030204" pitchFamily="34" charset="0"/>
                <a:ea typeface="宋体" panose="02010600030101010101" pitchFamily="2" charset="-122"/>
              </a:rPr>
              <a:t>从事</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技术先进型服务业务认定范围（试行）</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中的一种或多种技术先进型服务业务的企业，应采用先进技术或具备较强的研发能力。</a:t>
            </a:r>
          </a:p>
          <a:p>
            <a:pPr lvl="1"/>
            <a:r>
              <a:rPr lang="en-US" altLang="zh-CN" b="0" i="0" u="none" strike="noStrike" kern="100" baseline="0" smtClean="0">
                <a:latin typeface="Calibri" panose="020F0502020204030204" pitchFamily="34" charset="0"/>
                <a:ea typeface="宋体" panose="02010600030101010101" pitchFamily="2" charset="-122"/>
              </a:rPr>
              <a:t>2.</a:t>
            </a:r>
            <a:r>
              <a:rPr lang="zh-CN" altLang="en-US" b="0" i="0" u="none" strike="noStrike" kern="100" baseline="0" smtClean="0">
                <a:latin typeface="Calibri" panose="020F0502020204030204" pitchFamily="34" charset="0"/>
                <a:ea typeface="宋体" panose="02010600030101010101" pitchFamily="2" charset="-122"/>
              </a:rPr>
              <a:t>企业的注册地及生产经营地在北京市行政区域内。</a:t>
            </a:r>
          </a:p>
          <a:p>
            <a:pPr lvl="1"/>
            <a:r>
              <a:rPr lang="en-US" altLang="zh-CN" b="0" i="0" u="none" strike="noStrike" kern="100" baseline="0" smtClean="0">
                <a:latin typeface="Calibri" panose="020F0502020204030204" pitchFamily="34" charset="0"/>
                <a:ea typeface="宋体" panose="02010600030101010101" pitchFamily="2" charset="-122"/>
              </a:rPr>
              <a:t>3.</a:t>
            </a:r>
            <a:r>
              <a:rPr lang="zh-CN" altLang="en-US" b="0" i="0" u="none" strike="noStrike" kern="100" baseline="0" smtClean="0">
                <a:latin typeface="Calibri" panose="020F0502020204030204" pitchFamily="34" charset="0"/>
                <a:ea typeface="宋体" panose="02010600030101010101" pitchFamily="2" charset="-122"/>
              </a:rPr>
              <a:t>企业具有法人资格，近两年在进出口业务管理、财务管理、税收管理、外汇管理、海关管理等方面无违法行为</a:t>
            </a:r>
          </a:p>
          <a:p>
            <a:pPr lvl="1"/>
            <a:r>
              <a:rPr lang="en-US" altLang="zh-CN" b="0" i="0" u="none" strike="noStrike" kern="100" baseline="0" smtClean="0">
                <a:latin typeface="Calibri" panose="020F0502020204030204" pitchFamily="34" charset="0"/>
                <a:ea typeface="宋体" panose="02010600030101010101" pitchFamily="2" charset="-122"/>
              </a:rPr>
              <a:t>4.</a:t>
            </a:r>
            <a:r>
              <a:rPr lang="zh-CN" altLang="en-US" b="0" i="0" u="none" strike="noStrike" kern="100" baseline="0" smtClean="0">
                <a:latin typeface="Calibri" panose="020F0502020204030204" pitchFamily="34" charset="0"/>
                <a:ea typeface="宋体" panose="02010600030101010101" pitchFamily="2" charset="-122"/>
              </a:rPr>
              <a:t>具有大专以上学历的员工占企业职工总数的</a:t>
            </a:r>
            <a:r>
              <a:rPr lang="en-US" altLang="zh-CN" b="0" i="0" u="none" strike="noStrike" kern="100" baseline="0" smtClean="0">
                <a:latin typeface="Calibri" panose="020F0502020204030204" pitchFamily="34" charset="0"/>
                <a:ea typeface="宋体" panose="02010600030101010101" pitchFamily="2" charset="-122"/>
              </a:rPr>
              <a:t>50%</a:t>
            </a:r>
            <a:r>
              <a:rPr lang="zh-CN" altLang="en-US" b="0" i="0" u="none" strike="noStrike" kern="100" baseline="0" smtClean="0">
                <a:latin typeface="Calibri" panose="020F0502020204030204" pitchFamily="34" charset="0"/>
                <a:ea typeface="宋体" panose="02010600030101010101" pitchFamily="2" charset="-122"/>
              </a:rPr>
              <a:t>以上。</a:t>
            </a:r>
          </a:p>
          <a:p>
            <a:pPr lvl="1"/>
            <a:r>
              <a:rPr lang="en-US" altLang="zh-CN" b="0" i="0" u="none" strike="noStrike" kern="100" baseline="0" smtClean="0">
                <a:latin typeface="Calibri" panose="020F0502020204030204" pitchFamily="34" charset="0"/>
                <a:ea typeface="宋体" panose="02010600030101010101" pitchFamily="2" charset="-122"/>
              </a:rPr>
              <a:t>5.</a:t>
            </a:r>
            <a:r>
              <a:rPr lang="zh-CN" altLang="en-US" b="0" i="0" u="none" strike="noStrike" kern="100" baseline="0" smtClean="0">
                <a:latin typeface="Calibri" panose="020F0502020204030204" pitchFamily="34" charset="0"/>
                <a:ea typeface="宋体" panose="02010600030101010101" pitchFamily="2" charset="-122"/>
              </a:rPr>
              <a:t>从事</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技术先进型服务业务认定范围（试行）</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中的技术先进型服务业务取得的收入占企业当年总收入的</a:t>
            </a:r>
            <a:r>
              <a:rPr lang="en-US" altLang="zh-CN" b="0" i="0" u="none" strike="noStrike" kern="100" baseline="0" smtClean="0">
                <a:latin typeface="Calibri" panose="020F0502020204030204" pitchFamily="34" charset="0"/>
                <a:ea typeface="宋体" panose="02010600030101010101" pitchFamily="2" charset="-122"/>
              </a:rPr>
              <a:t>50%</a:t>
            </a:r>
            <a:r>
              <a:rPr lang="zh-CN" altLang="en-US" b="0" i="0" u="none" strike="noStrike" kern="100" baseline="0" smtClean="0">
                <a:latin typeface="Calibri" panose="020F0502020204030204" pitchFamily="34" charset="0"/>
                <a:ea typeface="宋体" panose="02010600030101010101" pitchFamily="2" charset="-122"/>
              </a:rPr>
              <a:t>以上。</a:t>
            </a:r>
          </a:p>
          <a:p>
            <a:pPr lvl="1"/>
            <a:r>
              <a:rPr lang="en-US" altLang="zh-CN" b="0" i="0" u="none" strike="noStrike" kern="100" baseline="0" smtClean="0">
                <a:latin typeface="Calibri" panose="020F0502020204030204" pitchFamily="34" charset="0"/>
                <a:ea typeface="宋体" panose="02010600030101010101" pitchFamily="2" charset="-122"/>
              </a:rPr>
              <a:t>6.</a:t>
            </a:r>
            <a:r>
              <a:rPr lang="zh-CN" altLang="en-US" b="0" i="0" u="none" strike="noStrike" kern="100" baseline="0" smtClean="0">
                <a:latin typeface="Calibri" panose="020F0502020204030204" pitchFamily="34" charset="0"/>
                <a:ea typeface="宋体" panose="02010600030101010101" pitchFamily="2" charset="-122"/>
              </a:rPr>
              <a:t>从事离岸服务外包业务取得的收入不低于企业当年总收入的</a:t>
            </a:r>
            <a:r>
              <a:rPr lang="en-US" altLang="zh-CN" b="0" i="0" u="none" strike="noStrike" kern="100" baseline="0" smtClean="0">
                <a:latin typeface="Calibri" panose="020F0502020204030204" pitchFamily="34" charset="0"/>
                <a:ea typeface="宋体" panose="02010600030101010101" pitchFamily="2" charset="-122"/>
              </a:rPr>
              <a:t>50%</a:t>
            </a:r>
            <a:r>
              <a:rPr lang="zh-CN" altLang="en-US" b="0" i="0" u="none" strike="noStrike" kern="100" baseline="0" smtClean="0">
                <a:latin typeface="Calibri" panose="020F0502020204030204" pitchFamily="34" charset="0"/>
                <a:ea typeface="宋体" panose="02010600030101010101" pitchFamily="2" charset="-122"/>
              </a:rPr>
              <a:t>。</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95828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提交材料</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lnSpcReduction="10000"/>
          </a:bodyPr>
          <a:lstStyle/>
          <a:p>
            <a:r>
              <a:rPr lang="zh-CN" altLang="en-US" b="0" i="0" u="none" strike="noStrike" kern="100" baseline="0" smtClean="0">
                <a:latin typeface="Cambria" panose="02040503050406030204" pitchFamily="18" charset="0"/>
                <a:ea typeface="宋体" panose="02010600030101010101" pitchFamily="2" charset="-122"/>
              </a:rPr>
              <a:t>除常规中要求的企业资质、知识产权、经营状况、人员构成、财务报表等材料外，要求：</a:t>
            </a:r>
          </a:p>
          <a:p>
            <a:pPr lvl="1"/>
            <a:r>
              <a:rPr lang="zh-CN" altLang="en-US" b="0" i="0" u="none" strike="noStrike" kern="100" baseline="0" smtClean="0">
                <a:latin typeface="Calibri" panose="020F0502020204030204" pitchFamily="34" charset="0"/>
                <a:ea typeface="宋体" panose="02010600030101010101" pitchFamily="2" charset="-122"/>
              </a:rPr>
              <a:t>由北京技术市场管理办公室出具的企业上一会计年度技术先进型服务业务收入证明。</a:t>
            </a:r>
          </a:p>
          <a:p>
            <a:pPr lvl="1"/>
            <a:r>
              <a:rPr lang="zh-CN" altLang="en-US" b="0" i="0" u="none" strike="noStrike" kern="100" baseline="0" smtClean="0">
                <a:latin typeface="Calibri" panose="020F0502020204030204" pitchFamily="34" charset="0"/>
                <a:ea typeface="宋体" panose="02010600030101010101" pitchFamily="2" charset="-122"/>
              </a:rPr>
              <a:t>由市商务委出具的企业上一会计年度国际（离岸）外包服务业务合同执行额登记证明。</a:t>
            </a:r>
          </a:p>
          <a:p>
            <a:pPr lvl="1"/>
            <a:r>
              <a:rPr lang="zh-CN" altLang="en-US" b="0" i="0" u="none" strike="noStrike" kern="100" baseline="0" smtClean="0">
                <a:latin typeface="Calibri" panose="020F0502020204030204" pitchFamily="34" charset="0"/>
                <a:ea typeface="宋体" panose="02010600030101010101" pitchFamily="2" charset="-122"/>
              </a:rPr>
              <a:t>企业获开发能力和成熟度模型、开发能力和成熟度模型集成、</a:t>
            </a:r>
            <a:r>
              <a:rPr lang="en-US" altLang="zh-CN" b="0" i="0" u="none" strike="noStrike" kern="100" baseline="0" smtClean="0">
                <a:latin typeface="Calibri" panose="020F0502020204030204" pitchFamily="34" charset="0"/>
                <a:ea typeface="宋体" panose="02010600030101010101" pitchFamily="2" charset="-122"/>
              </a:rPr>
              <a:t>IT</a:t>
            </a:r>
            <a:r>
              <a:rPr lang="zh-CN" altLang="en-US" b="0" i="0" u="none" strike="noStrike" kern="100" baseline="0" smtClean="0">
                <a:latin typeface="Calibri" panose="020F0502020204030204" pitchFamily="34" charset="0"/>
                <a:ea typeface="宋体" panose="02010600030101010101" pitchFamily="2" charset="-122"/>
              </a:rPr>
              <a:t>服务管理、信息安全管理、服务提供商环境安全、</a:t>
            </a:r>
            <a:r>
              <a:rPr lang="en-US" altLang="zh-CN" b="0" i="0" u="none" strike="noStrike" kern="100" baseline="0" smtClean="0">
                <a:latin typeface="Calibri" panose="020F0502020204030204" pitchFamily="34" charset="0"/>
                <a:ea typeface="宋体" panose="02010600030101010101" pitchFamily="2" charset="-122"/>
              </a:rPr>
              <a:t>ISO</a:t>
            </a:r>
            <a:r>
              <a:rPr lang="zh-CN" altLang="en-US" b="0" i="0" u="none" strike="noStrike" kern="100" baseline="0" smtClean="0">
                <a:latin typeface="Calibri" panose="020F0502020204030204" pitchFamily="34" charset="0"/>
                <a:ea typeface="宋体" panose="02010600030101010101" pitchFamily="2" charset="-122"/>
              </a:rPr>
              <a:t>质量体系认证、人力资源能力认证等国际资质认证的证书（复印件）。</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55078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（四）申报程序：</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lstStyle/>
          <a:p>
            <a:pPr lvl="1"/>
            <a:r>
              <a:rPr lang="zh-CN" altLang="en-US" b="0" i="0" u="none" strike="noStrike" kern="100" baseline="0" smtClean="0">
                <a:latin typeface="Calibri" panose="020F0502020204030204" pitchFamily="34" charset="0"/>
                <a:ea typeface="宋体" panose="02010600030101010101" pitchFamily="2" charset="-122"/>
              </a:rPr>
              <a:t>受理</a:t>
            </a:r>
          </a:p>
          <a:p>
            <a:pPr lvl="1"/>
            <a:r>
              <a:rPr lang="zh-CN" altLang="en-US" b="0" i="0" u="none" strike="noStrike" kern="100" baseline="0" smtClean="0">
                <a:latin typeface="Calibri" panose="020F0502020204030204" pitchFamily="34" charset="0"/>
                <a:ea typeface="宋体" panose="02010600030101010101" pitchFamily="2" charset="-122"/>
              </a:rPr>
              <a:t>组织评审</a:t>
            </a:r>
          </a:p>
          <a:p>
            <a:pPr lvl="1"/>
            <a:r>
              <a:rPr lang="zh-CN" altLang="en-US" b="0" i="0" u="none" strike="noStrike" kern="100" baseline="0" smtClean="0">
                <a:latin typeface="Calibri" panose="020F0502020204030204" pitchFamily="34" charset="0"/>
                <a:ea typeface="宋体" panose="02010600030101010101" pitchFamily="2" charset="-122"/>
              </a:rPr>
              <a:t>认定小组核准</a:t>
            </a:r>
          </a:p>
          <a:p>
            <a:pPr lvl="1"/>
            <a:r>
              <a:rPr lang="zh-CN" altLang="en-US" b="0" i="0" u="none" strike="noStrike" kern="100" baseline="0" smtClean="0">
                <a:latin typeface="Calibri" panose="020F0502020204030204" pitchFamily="34" charset="0"/>
                <a:ea typeface="宋体" panose="02010600030101010101" pitchFamily="2" charset="-122"/>
              </a:rPr>
              <a:t>备案</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8826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聚焦产业培育，提升服务能力</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40000" lnSpcReduction="20000"/>
          </a:bodyPr>
          <a:lstStyle/>
          <a:p>
            <a:r>
              <a:rPr lang="zh-CN" altLang="en-US" b="0" i="0" u="none" strike="noStrike" kern="100" baseline="0" smtClean="0">
                <a:latin typeface="Cambria" panose="02040503050406030204" pitchFamily="18" charset="0"/>
                <a:ea typeface="宋体" panose="02010600030101010101" pitchFamily="2" charset="-122"/>
              </a:rPr>
              <a:t>战略性新兴产业促进</a:t>
            </a:r>
          </a:p>
          <a:p>
            <a:pPr lvl="1"/>
            <a:r>
              <a:rPr lang="zh-CN" altLang="en-US" b="0" i="0" u="none" strike="noStrike" kern="100" baseline="0" smtClean="0">
                <a:latin typeface="Calibri" panose="020F0502020204030204" pitchFamily="34" charset="0"/>
                <a:ea typeface="宋体" panose="02010600030101010101" pitchFamily="2" charset="-122"/>
              </a:rPr>
              <a:t>高新技术企业认定</a:t>
            </a:r>
          </a:p>
          <a:p>
            <a:pPr lvl="1"/>
            <a:r>
              <a:rPr lang="zh-CN" altLang="en-US" b="0" i="0" u="none" strike="noStrike" kern="100" baseline="0" smtClean="0">
                <a:latin typeface="Calibri" panose="020F0502020204030204" pitchFamily="34" charset="0"/>
                <a:ea typeface="宋体" panose="02010600030101010101" pitchFamily="2" charset="-122"/>
              </a:rPr>
              <a:t>技术先进型服务企业认定</a:t>
            </a:r>
          </a:p>
          <a:p>
            <a:pPr lvl="1"/>
            <a:r>
              <a:rPr lang="zh-CN" altLang="en-US" b="0" i="0" u="none" strike="noStrike" kern="100" baseline="0" smtClean="0">
                <a:latin typeface="Calibri" panose="020F0502020204030204" pitchFamily="34" charset="0"/>
                <a:ea typeface="宋体" panose="02010600030101010101" pitchFamily="2" charset="-122"/>
              </a:rPr>
              <a:t>研发经费加计扣除</a:t>
            </a:r>
          </a:p>
          <a:p>
            <a:pPr lvl="1"/>
            <a:r>
              <a:rPr lang="zh-CN" altLang="en-US" b="0" i="0" u="none" strike="noStrike" kern="100" baseline="0" smtClean="0">
                <a:latin typeface="Calibri" panose="020F0502020204030204" pitchFamily="34" charset="0"/>
                <a:ea typeface="宋体" panose="02010600030101010101" pitchFamily="2" charset="-122"/>
              </a:rPr>
              <a:t>科技型中小企业技术创新资金</a:t>
            </a:r>
          </a:p>
          <a:p>
            <a:pPr lvl="1"/>
            <a:r>
              <a:rPr lang="zh-CN" altLang="en-US" b="0" i="0" u="none" strike="noStrike" kern="100" baseline="0" smtClean="0">
                <a:latin typeface="Calibri" panose="020F0502020204030204" pitchFamily="34" charset="0"/>
                <a:ea typeface="宋体" panose="02010600030101010101" pitchFamily="2" charset="-122"/>
              </a:rPr>
              <a:t>高新技术成果转化</a:t>
            </a:r>
          </a:p>
          <a:p>
            <a:pPr lvl="1"/>
            <a:r>
              <a:rPr lang="zh-CN" altLang="en-US" b="0" i="0" u="none" strike="noStrike" kern="100" baseline="0" smtClean="0">
                <a:latin typeface="Calibri" panose="020F0502020204030204" pitchFamily="34" charset="0"/>
                <a:ea typeface="宋体" panose="02010600030101010101" pitchFamily="2" charset="-122"/>
              </a:rPr>
              <a:t>新技术新产品认定</a:t>
            </a:r>
          </a:p>
          <a:p>
            <a:pPr lvl="1"/>
            <a:r>
              <a:rPr lang="zh-CN" altLang="en-US" b="0" i="0" u="none" strike="noStrike" kern="100" baseline="0" smtClean="0">
                <a:latin typeface="Calibri" panose="020F0502020204030204" pitchFamily="34" charset="0"/>
                <a:ea typeface="宋体" panose="02010600030101010101" pitchFamily="2" charset="-122"/>
              </a:rPr>
              <a:t>战兴产业科技成果转化基地</a:t>
            </a:r>
          </a:p>
          <a:p>
            <a:pPr lvl="1"/>
            <a:r>
              <a:rPr lang="zh-CN" altLang="en-US" b="0" i="0" u="none" strike="noStrike" kern="100" baseline="0" smtClean="0">
                <a:latin typeface="Calibri" panose="020F0502020204030204" pitchFamily="34" charset="0"/>
                <a:ea typeface="宋体" panose="02010600030101010101" pitchFamily="2" charset="-122"/>
              </a:rPr>
              <a:t>科技企业孵化机构（战略性新兴产业孵育基地）建设</a:t>
            </a:r>
          </a:p>
          <a:p>
            <a:r>
              <a:rPr lang="zh-CN" altLang="en-US" b="0" i="0" u="none" strike="noStrike" kern="100" baseline="0" smtClean="0">
                <a:latin typeface="Cambria" panose="02040503050406030204" pitchFamily="18" charset="0"/>
                <a:ea typeface="宋体" panose="02010600030101010101" pitchFamily="2" charset="-122"/>
              </a:rPr>
              <a:t>科技服务业促进</a:t>
            </a:r>
          </a:p>
          <a:p>
            <a:pPr lvl="1"/>
            <a:r>
              <a:rPr lang="zh-CN" altLang="en-US" b="0" i="0" u="none" strike="noStrike" kern="100" baseline="0" smtClean="0">
                <a:latin typeface="Calibri" panose="020F0502020204030204" pitchFamily="34" charset="0"/>
                <a:ea typeface="宋体" panose="02010600030101010101" pitchFamily="2" charset="-122"/>
              </a:rPr>
              <a:t>技术合同登记</a:t>
            </a:r>
          </a:p>
          <a:p>
            <a:pPr lvl="1"/>
            <a:r>
              <a:rPr lang="zh-CN" altLang="en-US" b="0" i="0" u="none" strike="noStrike" kern="100" baseline="0" smtClean="0">
                <a:latin typeface="Calibri" panose="020F0502020204030204" pitchFamily="34" charset="0"/>
                <a:ea typeface="宋体" panose="02010600030101010101" pitchFamily="2" charset="-122"/>
              </a:rPr>
              <a:t>技术转移</a:t>
            </a:r>
          </a:p>
          <a:p>
            <a:pPr lvl="1"/>
            <a:r>
              <a:rPr lang="zh-CN" altLang="en-US" b="0" i="0" u="none" strike="noStrike" kern="100" baseline="0" smtClean="0">
                <a:latin typeface="Calibri" panose="020F0502020204030204" pitchFamily="34" charset="0"/>
                <a:ea typeface="宋体" panose="02010600030101010101" pitchFamily="2" charset="-122"/>
              </a:rPr>
              <a:t>工程技术服务</a:t>
            </a:r>
          </a:p>
          <a:p>
            <a:pPr lvl="1"/>
            <a:r>
              <a:rPr lang="zh-CN" altLang="en-US" b="0" i="0" u="none" strike="noStrike" kern="100" baseline="0" smtClean="0">
                <a:latin typeface="Calibri" panose="020F0502020204030204" pitchFamily="34" charset="0"/>
                <a:ea typeface="宋体" panose="02010600030101010101" pitchFamily="2" charset="-122"/>
              </a:rPr>
              <a:t>工业设计促进</a:t>
            </a:r>
          </a:p>
          <a:p>
            <a:pPr lvl="1"/>
            <a:r>
              <a:rPr lang="zh-CN" altLang="en-US" b="0" i="0" u="none" strike="noStrike" kern="100" baseline="0" smtClean="0">
                <a:latin typeface="Calibri" panose="020F0502020204030204" pitchFamily="34" charset="0"/>
                <a:ea typeface="宋体" panose="02010600030101010101" pitchFamily="2" charset="-122"/>
              </a:rPr>
              <a:t>产业技术创新战略联盟建设</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69166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三、研发经费加计扣除</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lstStyle/>
          <a:p>
            <a:r>
              <a:rPr lang="zh-CN" altLang="en-US" b="0" i="0" u="none" strike="noStrike" kern="100" baseline="0" smtClean="0">
                <a:latin typeface="Cambria" panose="02040503050406030204" pitchFamily="18" charset="0"/>
                <a:ea typeface="宋体" panose="02010600030101010101" pitchFamily="2" charset="-122"/>
              </a:rPr>
              <a:t>政策依据</a:t>
            </a:r>
          </a:p>
          <a:p>
            <a:r>
              <a:rPr lang="zh-CN" altLang="en-US" b="0" i="0" u="none" strike="noStrike" kern="100" baseline="0" smtClean="0">
                <a:latin typeface="Cambria" panose="02040503050406030204" pitchFamily="18" charset="0"/>
                <a:ea typeface="宋体" panose="02010600030101010101" pitchFamily="2" charset="-122"/>
              </a:rPr>
              <a:t>研发经费：八项归集内容</a:t>
            </a:r>
          </a:p>
          <a:p>
            <a:r>
              <a:rPr lang="zh-CN" altLang="en-US" b="0" i="0" u="none" strike="noStrike" kern="100" baseline="0" smtClean="0">
                <a:latin typeface="Cambria" panose="02040503050406030204" pitchFamily="18" charset="0"/>
                <a:ea typeface="宋体" panose="02010600030101010101" pitchFamily="2" charset="-122"/>
              </a:rPr>
              <a:t>执行流程</a:t>
            </a:r>
          </a:p>
          <a:p>
            <a:r>
              <a:rPr lang="zh-CN" altLang="en-US" b="0" i="0" u="none" strike="noStrike" kern="100" baseline="0" smtClean="0">
                <a:latin typeface="Cambria" panose="02040503050406030204" pitchFamily="18" charset="0"/>
                <a:ea typeface="宋体" panose="02010600030101010101" pitchFamily="2" charset="-122"/>
              </a:rPr>
              <a:t>常见问题</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68373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政策依据：</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92500" lnSpcReduction="20000"/>
          </a:bodyPr>
          <a:lstStyle/>
          <a:p>
            <a:r>
              <a:rPr lang="zh-CN" altLang="en-US" b="0" i="0" u="none" strike="noStrike" kern="100" baseline="0" smtClean="0">
                <a:latin typeface="Cambria" panose="02040503050406030204" pitchFamily="18" charset="0"/>
                <a:ea typeface="宋体" panose="02010600030101010101" pitchFamily="2" charset="-122"/>
              </a:rPr>
              <a:t>根据</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中华人民共和国企业所得税法</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a:t>
            </a:r>
            <a:r>
              <a:rPr lang="en-US" altLang="zh-CN" b="0" i="0" u="none" strike="noStrike" kern="100" baseline="0" smtClean="0">
                <a:latin typeface="Cambria" panose="02040503050406030204" pitchFamily="18" charset="0"/>
                <a:ea typeface="宋体" panose="02010600030101010101" pitchFamily="2" charset="-122"/>
              </a:rPr>
              <a:t>[2007]63</a:t>
            </a:r>
            <a:r>
              <a:rPr lang="zh-CN" altLang="en-US" b="0" i="0" u="none" strike="noStrike" kern="100" baseline="0" smtClean="0">
                <a:latin typeface="Cambria" panose="02040503050406030204" pitchFamily="18" charset="0"/>
                <a:ea typeface="宋体" panose="02010600030101010101" pitchFamily="2" charset="-122"/>
              </a:rPr>
              <a:t>号令）第三十条规定，企业开发新技术、新产品、新工艺发生的研究开发费用，可以在计算应纳税所得额时加计扣除。</a:t>
            </a:r>
          </a:p>
          <a:p>
            <a:r>
              <a:rPr lang="zh-CN" altLang="en-US" b="0" i="0" u="none" strike="noStrike" kern="100" baseline="0" smtClean="0">
                <a:latin typeface="Cambria" panose="02040503050406030204" pitchFamily="18" charset="0"/>
                <a:ea typeface="宋体" panose="02010600030101010101" pitchFamily="2" charset="-122"/>
              </a:rPr>
              <a:t></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国家税务总局关于印发</a:t>
            </a:r>
            <a:r>
              <a:rPr lang="en-US" altLang="zh-CN" b="0" i="0" u="none" strike="noStrike" kern="100" baseline="0" smtClean="0">
                <a:latin typeface="Cambria" panose="02040503050406030204" pitchFamily="18" charset="0"/>
                <a:ea typeface="宋体" panose="02010600030101010101" pitchFamily="2" charset="-122"/>
              </a:rPr>
              <a:t>&lt;</a:t>
            </a:r>
            <a:r>
              <a:rPr lang="zh-CN" altLang="en-US" b="0" i="0" u="none" strike="noStrike" kern="100" baseline="0" smtClean="0">
                <a:latin typeface="Cambria" panose="02040503050406030204" pitchFamily="18" charset="0"/>
                <a:ea typeface="宋体" panose="02010600030101010101" pitchFamily="2" charset="-122"/>
              </a:rPr>
              <a:t>企业研究开发费用税前扣除管理办法</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试行</a:t>
            </a:r>
            <a:r>
              <a:rPr lang="en-US" altLang="zh-CN" b="0" i="0" u="none" strike="noStrike" kern="100" baseline="0" smtClean="0">
                <a:latin typeface="Cambria" panose="02040503050406030204" pitchFamily="18" charset="0"/>
                <a:ea typeface="宋体" panose="02010600030101010101" pitchFamily="2" charset="-122"/>
              </a:rPr>
              <a:t>)&gt;</a:t>
            </a:r>
            <a:r>
              <a:rPr lang="zh-CN" altLang="en-US" b="0" i="0" u="none" strike="noStrike" kern="100" baseline="0" smtClean="0">
                <a:latin typeface="Cambria" panose="02040503050406030204" pitchFamily="18" charset="0"/>
                <a:ea typeface="宋体" panose="02010600030101010101" pitchFamily="2" charset="-122"/>
              </a:rPr>
              <a:t>的通知</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（国税发</a:t>
            </a:r>
            <a:r>
              <a:rPr lang="en-US" altLang="zh-CN" b="0" i="0" u="none" strike="noStrike" kern="100" baseline="0" smtClean="0">
                <a:latin typeface="Cambria" panose="02040503050406030204" pitchFamily="18" charset="0"/>
                <a:ea typeface="宋体" panose="02010600030101010101" pitchFamily="2" charset="-122"/>
              </a:rPr>
              <a:t>〔2008〕116</a:t>
            </a:r>
            <a:r>
              <a:rPr lang="zh-CN" altLang="en-US" b="0" i="0" u="none" strike="noStrike" kern="100" baseline="0" smtClean="0">
                <a:latin typeface="Cambria" panose="02040503050406030204" pitchFamily="18" charset="0"/>
                <a:ea typeface="宋体" panose="02010600030101010101" pitchFamily="2" charset="-122"/>
              </a:rPr>
              <a:t>号）</a:t>
            </a:r>
          </a:p>
          <a:p>
            <a:r>
              <a:rPr lang="zh-CN" altLang="en-US" b="0" i="0" u="none" strike="noStrike" kern="100" baseline="0" smtClean="0">
                <a:latin typeface="Cambria" panose="02040503050406030204" pitchFamily="18" charset="0"/>
                <a:ea typeface="宋体" panose="02010600030101010101" pitchFamily="2" charset="-122"/>
              </a:rPr>
              <a:t>根据</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实施条例</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第九十五条规定，企业所得税法第三十条第（一）项所称研究开发费用的加计扣除，是指企业为开发新技术、新产品、新工艺发生的研究开发费用，未形成无形资产计入当期损益的，在按照规定据实扣除的基础上，按照研究开发费用的</a:t>
            </a:r>
            <a:r>
              <a:rPr lang="en-US" altLang="zh-CN" b="0" i="0" u="none" strike="noStrike" kern="100" baseline="0" smtClean="0">
                <a:latin typeface="Cambria" panose="02040503050406030204" pitchFamily="18" charset="0"/>
                <a:ea typeface="宋体" panose="02010600030101010101" pitchFamily="2" charset="-122"/>
              </a:rPr>
              <a:t>50%</a:t>
            </a:r>
            <a:r>
              <a:rPr lang="zh-CN" altLang="en-US" b="0" i="0" u="none" strike="noStrike" kern="100" baseline="0" smtClean="0">
                <a:latin typeface="Cambria" panose="02040503050406030204" pitchFamily="18" charset="0"/>
                <a:ea typeface="宋体" panose="02010600030101010101" pitchFamily="2" charset="-122"/>
              </a:rPr>
              <a:t>加计扣除；形成无形资产的，按照无形资产成本的</a:t>
            </a:r>
            <a:r>
              <a:rPr lang="en-US" altLang="zh-CN" b="0" i="0" u="none" strike="noStrike" kern="100" baseline="0" smtClean="0">
                <a:latin typeface="Cambria" panose="02040503050406030204" pitchFamily="18" charset="0"/>
                <a:ea typeface="宋体" panose="02010600030101010101" pitchFamily="2" charset="-122"/>
              </a:rPr>
              <a:t>150%</a:t>
            </a:r>
            <a:r>
              <a:rPr lang="zh-CN" altLang="en-US" b="0" i="0" u="none" strike="noStrike" kern="100" baseline="0" smtClean="0">
                <a:latin typeface="Cambria" panose="02040503050406030204" pitchFamily="18" charset="0"/>
                <a:ea typeface="宋体" panose="02010600030101010101" pitchFamily="2" charset="-122"/>
              </a:rPr>
              <a:t>摊销。</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85508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研发经费</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77500" lnSpcReduction="20000"/>
          </a:bodyPr>
          <a:lstStyle/>
          <a:p>
            <a:r>
              <a:rPr lang="zh-CN" altLang="en-US" b="0" i="0" u="none" strike="noStrike" kern="100" baseline="0" smtClean="0">
                <a:latin typeface="Cambria" panose="02040503050406030204" pitchFamily="18" charset="0"/>
                <a:ea typeface="宋体" panose="02010600030101010101" pitchFamily="2" charset="-122"/>
              </a:rPr>
              <a:t>八项归集内容</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1</a:t>
            </a:r>
            <a:r>
              <a:rPr lang="zh-CN" altLang="en-US" b="0" i="0" u="none" strike="noStrike" kern="100" baseline="0" smtClean="0">
                <a:latin typeface="Calibri" panose="020F0502020204030204" pitchFamily="34" charset="0"/>
                <a:ea typeface="宋体" panose="02010600030101010101" pitchFamily="2" charset="-122"/>
              </a:rPr>
              <a:t>、新产品设计费、新工艺规程制定费以及与研发活动直接相关的技术图书资料费、资料翻译费。</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2</a:t>
            </a:r>
            <a:r>
              <a:rPr lang="zh-CN" altLang="en-US" b="0" i="0" u="none" strike="noStrike" kern="100" baseline="0" smtClean="0">
                <a:latin typeface="Calibri" panose="020F0502020204030204" pitchFamily="34" charset="0"/>
                <a:ea typeface="宋体" panose="02010600030101010101" pitchFamily="2" charset="-122"/>
              </a:rPr>
              <a:t>、从事研发活动直接消耗的材料、燃料和动力费用。</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3</a:t>
            </a:r>
            <a:r>
              <a:rPr lang="zh-CN" altLang="en-US" b="0" i="0" u="none" strike="noStrike" kern="100" baseline="0" smtClean="0">
                <a:latin typeface="Calibri" panose="020F0502020204030204" pitchFamily="34" charset="0"/>
                <a:ea typeface="宋体" panose="02010600030101010101" pitchFamily="2" charset="-122"/>
              </a:rPr>
              <a:t>、在职直接从事研发活动人员的工资、薪金、奖金、津贴、补贴。</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4</a:t>
            </a:r>
            <a:r>
              <a:rPr lang="zh-CN" altLang="en-US" b="0" i="0" u="none" strike="noStrike" kern="100" baseline="0" smtClean="0">
                <a:latin typeface="Calibri" panose="020F0502020204030204" pitchFamily="34" charset="0"/>
                <a:ea typeface="宋体" panose="02010600030101010101" pitchFamily="2" charset="-122"/>
              </a:rPr>
              <a:t>、专门用于研发活动的仪器、设备的折旧费或租赁费。</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5</a:t>
            </a:r>
            <a:r>
              <a:rPr lang="zh-CN" altLang="en-US" b="0" i="0" u="none" strike="noStrike" kern="100" baseline="0" smtClean="0">
                <a:latin typeface="Calibri" panose="020F0502020204030204" pitchFamily="34" charset="0"/>
                <a:ea typeface="宋体" panose="02010600030101010101" pitchFamily="2" charset="-122"/>
              </a:rPr>
              <a:t>、专门用于研发活动的软件、专利权、非专利技术等无形资产的摊销费用。</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6</a:t>
            </a:r>
            <a:r>
              <a:rPr lang="zh-CN" altLang="en-US" b="0" i="0" u="none" strike="noStrike" kern="100" baseline="0" smtClean="0">
                <a:latin typeface="Calibri" panose="020F0502020204030204" pitchFamily="34" charset="0"/>
                <a:ea typeface="宋体" panose="02010600030101010101" pitchFamily="2" charset="-122"/>
              </a:rPr>
              <a:t>、专门用于中间试验和产品试制的模具、工艺装备开发及制造费。</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7</a:t>
            </a:r>
            <a:r>
              <a:rPr lang="zh-CN" altLang="en-US" b="0" i="0" u="none" strike="noStrike" kern="100" baseline="0" smtClean="0">
                <a:latin typeface="Calibri" panose="020F0502020204030204" pitchFamily="34" charset="0"/>
                <a:ea typeface="宋体" panose="02010600030101010101" pitchFamily="2" charset="-122"/>
              </a:rPr>
              <a:t>、勘探开发技术的现场试验费。</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8</a:t>
            </a:r>
            <a:r>
              <a:rPr lang="zh-CN" altLang="en-US" b="0" i="0" u="none" strike="noStrike" kern="100" baseline="0" smtClean="0">
                <a:latin typeface="Calibri" panose="020F0502020204030204" pitchFamily="34" charset="0"/>
                <a:ea typeface="宋体" panose="02010600030101010101" pitchFamily="2" charset="-122"/>
              </a:rPr>
              <a:t>、研发成果的论证、评审、验收费用。</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72360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执行流程</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lstStyle/>
          <a:p>
            <a:r>
              <a:rPr lang="zh-CN" altLang="en-US" b="0" i="0" u="none" strike="noStrike" kern="100" baseline="0" smtClean="0">
                <a:latin typeface="Cambria" panose="02040503050406030204" pitchFamily="18" charset="0"/>
                <a:ea typeface="宋体" panose="02010600030101010101" pitchFamily="2" charset="-122"/>
              </a:rPr>
              <a:t>年度企业研究开发项目鉴定采取集中办理的方式。</a:t>
            </a:r>
          </a:p>
          <a:p>
            <a:pPr lvl="1"/>
            <a:r>
              <a:rPr lang="zh-CN" altLang="en-US" b="0" i="0" u="none" strike="noStrike" kern="100" baseline="0" smtClean="0">
                <a:latin typeface="Calibri" panose="020F0502020204030204" pitchFamily="34" charset="0"/>
                <a:ea typeface="宋体" panose="02010600030101010101" pitchFamily="2" charset="-122"/>
              </a:rPr>
              <a:t>受理期限内将材料交至北京科技协作咨询服务中心。</a:t>
            </a:r>
          </a:p>
          <a:p>
            <a:pPr lvl="1"/>
            <a:r>
              <a:rPr lang="zh-CN" altLang="en-US" b="0" i="0" u="none" strike="noStrike" kern="100" baseline="0" smtClean="0">
                <a:latin typeface="Calibri" panose="020F0502020204030204" pitchFamily="34" charset="0"/>
                <a:ea typeface="宋体" panose="02010600030101010101" pitchFamily="2" charset="-122"/>
              </a:rPr>
              <a:t>市科委组织专家评审，依据评审结果，公示后，出具</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企业研究开发项目鉴定意见书</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a:t>
            </a:r>
          </a:p>
          <a:p>
            <a:pPr lvl="1"/>
            <a:r>
              <a:rPr lang="zh-CN" altLang="en-US" b="0" i="0" u="none" strike="noStrike" kern="100" baseline="0" smtClean="0">
                <a:latin typeface="Calibri" panose="020F0502020204030204" pitchFamily="34" charset="0"/>
                <a:ea typeface="宋体" panose="02010600030101010101" pitchFamily="2" charset="-122"/>
              </a:rPr>
              <a:t>企业可持</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企业研究开发项目鉴定意见书</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等相关材料到主管税务机关申请办理享受研究开发费用加计扣除的相关手续。</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08050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常见问题</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92500" lnSpcReduction="20000"/>
          </a:bodyPr>
          <a:lstStyle/>
          <a:p>
            <a:r>
              <a:rPr lang="zh-CN" altLang="en-US" b="0" i="0" u="none" strike="noStrike" kern="100" baseline="0" smtClean="0">
                <a:latin typeface="Cambria" panose="02040503050406030204" pitchFamily="18" charset="0"/>
                <a:ea typeface="宋体" panose="02010600030101010101" pitchFamily="2" charset="-122"/>
              </a:rPr>
              <a:t> 创造性运用科学技术新知识，或实质性改进技术、工艺、产品（服务），是指企业通过研究开发活动在技术、工艺、产品（服务）方面的创新取得了有价值的成果，对北京市相关行业的技术、工艺领先具有推动作用，不包括企业产品（服务）的常规性升级或对公开的科研成果直接应用等活动（如直接采用公开的新工艺、材料、装置、产品、服务或知识等）。</a:t>
            </a:r>
          </a:p>
          <a:p>
            <a:r>
              <a:rPr lang="zh-CN" altLang="en-US" b="0" i="0" u="none" strike="noStrike" kern="100" baseline="0" smtClean="0">
                <a:latin typeface="Cambria" panose="02040503050406030204" pitchFamily="18" charset="0"/>
                <a:ea typeface="宋体" panose="02010600030101010101" pitchFamily="2" charset="-122"/>
              </a:rPr>
              <a:t>企业从事</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国家重点支持的高新技术领域</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和国家发展改革委员会等部门公布的</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当前优先发展的高技术产业化重点领域指南（</a:t>
            </a:r>
            <a:r>
              <a:rPr lang="en-US" altLang="zh-CN" b="0" i="0" u="none" strike="noStrike" kern="100" baseline="0" smtClean="0">
                <a:latin typeface="Cambria" panose="02040503050406030204" pitchFamily="18" charset="0"/>
                <a:ea typeface="宋体" panose="02010600030101010101" pitchFamily="2" charset="-122"/>
              </a:rPr>
              <a:t>2007</a:t>
            </a:r>
            <a:r>
              <a:rPr lang="zh-CN" altLang="en-US" b="0" i="0" u="none" strike="noStrike" kern="100" baseline="0" smtClean="0">
                <a:latin typeface="Cambria" panose="02040503050406030204" pitchFamily="18" charset="0"/>
                <a:ea typeface="宋体" panose="02010600030101010101" pitchFamily="2" charset="-122"/>
              </a:rPr>
              <a:t>年度）</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规定项目的研究开发活动，其在一个纳税年度中实际发生的下列费用支出，允许在计算应纳税所得额时按照规定实行加计扣除。</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94661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四、技术合同登记</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92500" lnSpcReduction="10000"/>
          </a:bodyPr>
          <a:lstStyle/>
          <a:p>
            <a:r>
              <a:rPr lang="zh-CN" altLang="en-US" b="0" i="0" u="none" strike="noStrike" kern="100" baseline="0" smtClean="0">
                <a:latin typeface="Cambria" panose="02040503050406030204" pitchFamily="18" charset="0"/>
                <a:ea typeface="宋体" panose="02010600030101010101" pitchFamily="2" charset="-122"/>
              </a:rPr>
              <a:t>政策依据</a:t>
            </a:r>
          </a:p>
          <a:p>
            <a:r>
              <a:rPr lang="zh-CN" altLang="en-US" b="0" i="0" u="none" strike="noStrike" kern="100" baseline="0" smtClean="0">
                <a:latin typeface="Cambria" panose="02040503050406030204" pitchFamily="18" charset="0"/>
                <a:ea typeface="宋体" panose="02010600030101010101" pitchFamily="2" charset="-122"/>
              </a:rPr>
              <a:t>技术合同认定登记的重要性</a:t>
            </a:r>
          </a:p>
          <a:p>
            <a:r>
              <a:rPr lang="zh-CN" altLang="en-US" b="0" i="0" u="none" strike="noStrike" kern="100" baseline="0" smtClean="0">
                <a:latin typeface="Cambria" panose="02040503050406030204" pitchFamily="18" charset="0"/>
                <a:ea typeface="宋体" panose="02010600030101010101" pitchFamily="2" charset="-122"/>
              </a:rPr>
              <a:t>技术合同登记相关概念解读</a:t>
            </a:r>
          </a:p>
          <a:p>
            <a:r>
              <a:rPr lang="zh-CN" altLang="en-US" b="0" i="0" u="none" strike="noStrike" kern="100" baseline="0" smtClean="0">
                <a:latin typeface="Cambria" panose="02040503050406030204" pitchFamily="18" charset="0"/>
                <a:ea typeface="宋体" panose="02010600030101010101" pitchFamily="2" charset="-122"/>
              </a:rPr>
              <a:t>技术合同登记</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认定登记工作</a:t>
            </a:r>
          </a:p>
          <a:p>
            <a:r>
              <a:rPr lang="zh-CN" altLang="en-US" b="0" i="0" u="none" strike="noStrike" kern="100" baseline="0" smtClean="0">
                <a:latin typeface="Cambria" panose="02040503050406030204" pitchFamily="18" charset="0"/>
                <a:ea typeface="宋体" panose="02010600030101010101" pitchFamily="2" charset="-122"/>
              </a:rPr>
              <a:t>享受政策需履行的手续</a:t>
            </a:r>
          </a:p>
          <a:p>
            <a:r>
              <a:rPr lang="zh-CN" altLang="en-US" b="0" i="0" u="none" strike="noStrike" kern="100" baseline="0" smtClean="0">
                <a:latin typeface="Cambria" panose="02040503050406030204" pitchFamily="18" charset="0"/>
                <a:ea typeface="宋体" panose="02010600030101010101" pitchFamily="2" charset="-122"/>
              </a:rPr>
              <a:t>需要提交的材料</a:t>
            </a:r>
          </a:p>
          <a:p>
            <a:r>
              <a:rPr lang="zh-CN" altLang="en-US" b="0" i="0" u="none" strike="noStrike" kern="100" baseline="0" smtClean="0">
                <a:latin typeface="Cambria" panose="02040503050406030204" pitchFamily="18" charset="0"/>
                <a:ea typeface="宋体" panose="02010600030101010101" pitchFamily="2" charset="-122"/>
              </a:rPr>
              <a:t>不予登记的合同</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41289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政策依据</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77500" lnSpcReduction="20000"/>
          </a:bodyPr>
          <a:lstStyle/>
          <a:p>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中华人民共和国企业所得税法</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a:t>
            </a:r>
            <a:r>
              <a:rPr lang="en-US" altLang="zh-CN" b="0" i="0" u="none" strike="noStrike" kern="100" baseline="0" smtClean="0">
                <a:latin typeface="Cambria" panose="02040503050406030204" pitchFamily="18" charset="0"/>
                <a:ea typeface="宋体" panose="02010600030101010101" pitchFamily="2" charset="-122"/>
              </a:rPr>
              <a:t>[2007]63</a:t>
            </a:r>
            <a:r>
              <a:rPr lang="zh-CN" altLang="en-US" b="0" i="0" u="none" strike="noStrike" kern="100" baseline="0" smtClean="0">
                <a:latin typeface="Cambria" panose="02040503050406030204" pitchFamily="18" charset="0"/>
                <a:ea typeface="宋体" panose="02010600030101010101" pitchFamily="2" charset="-122"/>
              </a:rPr>
              <a:t>号令）</a:t>
            </a:r>
          </a:p>
          <a:p>
            <a:r>
              <a:rPr lang="zh-CN" altLang="en-US" b="0" i="0" u="none" strike="noStrike" kern="100" baseline="0" smtClean="0">
                <a:latin typeface="Cambria" panose="02040503050406030204" pitchFamily="18" charset="0"/>
                <a:ea typeface="宋体" panose="02010600030101010101" pitchFamily="2" charset="-122"/>
              </a:rPr>
              <a:t>北京市技术市场条例（</a:t>
            </a:r>
            <a:r>
              <a:rPr lang="en-US" altLang="zh-CN" b="0" i="0" u="none" strike="noStrike" kern="100" baseline="0" smtClean="0">
                <a:latin typeface="Cambria" panose="02040503050406030204" pitchFamily="18" charset="0"/>
                <a:ea typeface="宋体" panose="02010600030101010101" pitchFamily="2" charset="-122"/>
              </a:rPr>
              <a:t>2002</a:t>
            </a:r>
            <a:r>
              <a:rPr lang="zh-CN" altLang="en-US" b="0" i="0" u="none" strike="noStrike" kern="100" baseline="0" smtClean="0">
                <a:latin typeface="Cambria" panose="02040503050406030204" pitchFamily="18" charset="0"/>
                <a:ea typeface="宋体" panose="02010600030101010101" pitchFamily="2" charset="-122"/>
              </a:rPr>
              <a:t>年</a:t>
            </a:r>
            <a:r>
              <a:rPr lang="en-US" altLang="zh-CN" b="0" i="0" u="none" strike="noStrike" kern="100" baseline="0" smtClean="0">
                <a:latin typeface="Cambria" panose="02040503050406030204" pitchFamily="18" charset="0"/>
                <a:ea typeface="宋体" panose="02010600030101010101" pitchFamily="2" charset="-122"/>
              </a:rPr>
              <a:t>7</a:t>
            </a:r>
            <a:r>
              <a:rPr lang="zh-CN" altLang="en-US" b="0" i="0" u="none" strike="noStrike" kern="100" baseline="0" smtClean="0">
                <a:latin typeface="Cambria" panose="02040503050406030204" pitchFamily="18" charset="0"/>
                <a:ea typeface="宋体" panose="02010600030101010101" pitchFamily="2" charset="-122"/>
              </a:rPr>
              <a:t>月</a:t>
            </a:r>
            <a:r>
              <a:rPr lang="en-US" altLang="zh-CN" b="0" i="0" u="none" strike="noStrike" kern="100" baseline="0" smtClean="0">
                <a:latin typeface="Cambria" panose="02040503050406030204" pitchFamily="18" charset="0"/>
                <a:ea typeface="宋体" panose="02010600030101010101" pitchFamily="2" charset="-122"/>
              </a:rPr>
              <a:t>18</a:t>
            </a:r>
            <a:r>
              <a:rPr lang="zh-CN" altLang="en-US" b="0" i="0" u="none" strike="noStrike" kern="100" baseline="0" smtClean="0">
                <a:latin typeface="Cambria" panose="02040503050406030204" pitchFamily="18" charset="0"/>
                <a:ea typeface="宋体" panose="02010600030101010101" pitchFamily="2" charset="-122"/>
              </a:rPr>
              <a:t>日北京市第十一届人民代表大会常务委员会第三十五次会议通过）。</a:t>
            </a:r>
          </a:p>
          <a:p>
            <a:r>
              <a:rPr lang="zh-CN" altLang="en-US" b="0" i="0" u="none" strike="noStrike" kern="100" baseline="0" smtClean="0">
                <a:latin typeface="Cambria" panose="02040503050406030204" pitchFamily="18" charset="0"/>
                <a:ea typeface="宋体" panose="02010600030101010101" pitchFamily="2" charset="-122"/>
              </a:rPr>
              <a:t>税收优惠政策</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1</a:t>
            </a:r>
            <a:r>
              <a:rPr lang="zh-CN" altLang="en-US" b="0" i="0" u="none" strike="noStrike" kern="100" baseline="0" smtClean="0">
                <a:latin typeface="Calibri" panose="020F0502020204030204" pitchFamily="34" charset="0"/>
                <a:ea typeface="宋体" panose="02010600030101010101" pitchFamily="2" charset="-122"/>
              </a:rPr>
              <a:t>）技术转让和开发的卖方可以申请减免技术性收入所缴纳的营业税；</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2</a:t>
            </a:r>
            <a:r>
              <a:rPr lang="zh-CN" altLang="en-US" b="0" i="0" u="none" strike="noStrike" kern="100" baseline="0" smtClean="0">
                <a:latin typeface="Calibri" panose="020F0502020204030204" pitchFamily="34" charset="0"/>
                <a:ea typeface="宋体" panose="02010600030101010101" pitchFamily="2" charset="-122"/>
              </a:rPr>
              <a:t>）卖方可以从技术交易的净收入中提取不低于</a:t>
            </a:r>
            <a:r>
              <a:rPr lang="en-US" altLang="zh-CN" b="0" i="0" u="none" strike="noStrike" kern="100" baseline="0" smtClean="0">
                <a:latin typeface="Calibri" panose="020F0502020204030204" pitchFamily="34" charset="0"/>
                <a:ea typeface="宋体" panose="02010600030101010101" pitchFamily="2" charset="-122"/>
              </a:rPr>
              <a:t>20%</a:t>
            </a:r>
            <a:r>
              <a:rPr lang="zh-CN" altLang="en-US" b="0" i="0" u="none" strike="noStrike" kern="100" baseline="0" smtClean="0">
                <a:latin typeface="Calibri" panose="020F0502020204030204" pitchFamily="34" charset="0"/>
                <a:ea typeface="宋体" panose="02010600030101010101" pitchFamily="2" charset="-122"/>
              </a:rPr>
              <a:t>，奖励参与研究、开发、咨询和服务人员；</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3</a:t>
            </a:r>
            <a:r>
              <a:rPr lang="zh-CN" altLang="en-US" b="0" i="0" u="none" strike="noStrike" kern="100" baseline="0" smtClean="0">
                <a:latin typeface="Calibri" panose="020F0502020204030204" pitchFamily="34" charset="0"/>
                <a:ea typeface="宋体" panose="02010600030101010101" pitchFamily="2" charset="-122"/>
              </a:rPr>
              <a:t>）买方可以在实施该技术的获利当年新增收益中一次性提取</a:t>
            </a:r>
            <a:r>
              <a:rPr lang="en-US" altLang="zh-CN" b="0" i="0" u="none" strike="noStrike" kern="100" baseline="0" smtClean="0">
                <a:latin typeface="Calibri" panose="020F0502020204030204" pitchFamily="34" charset="0"/>
                <a:ea typeface="宋体" panose="02010600030101010101" pitchFamily="2" charset="-122"/>
              </a:rPr>
              <a:t>35%</a:t>
            </a:r>
            <a:r>
              <a:rPr lang="zh-CN" altLang="en-US" b="0" i="0" u="none" strike="noStrike" kern="100" baseline="0" smtClean="0">
                <a:latin typeface="Calibri" panose="020F0502020204030204" pitchFamily="34" charset="0"/>
                <a:ea typeface="宋体" panose="02010600030101010101" pitchFamily="2" charset="-122"/>
              </a:rPr>
              <a:t>，奖励为实施技术做出突出贡献人员；</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4</a:t>
            </a:r>
            <a:r>
              <a:rPr lang="zh-CN" altLang="en-US" b="0" i="0" u="none" strike="noStrike" kern="100" baseline="0" smtClean="0">
                <a:latin typeface="Calibri" panose="020F0502020204030204" pitchFamily="34" charset="0"/>
                <a:ea typeface="宋体" panose="02010600030101010101" pitchFamily="2" charset="-122"/>
              </a:rPr>
              <a:t>）一个纳税年度内，居民企业技术转让所得不超过</a:t>
            </a:r>
            <a:r>
              <a:rPr lang="en-US" altLang="zh-CN" b="0" i="0" u="none" strike="noStrike" kern="100" baseline="0" smtClean="0">
                <a:latin typeface="Calibri" panose="020F0502020204030204" pitchFamily="34" charset="0"/>
                <a:ea typeface="宋体" panose="02010600030101010101" pitchFamily="2" charset="-122"/>
              </a:rPr>
              <a:t>500</a:t>
            </a:r>
            <a:r>
              <a:rPr lang="zh-CN" altLang="en-US" b="0" i="0" u="none" strike="noStrike" kern="100" baseline="0" smtClean="0">
                <a:latin typeface="Calibri" panose="020F0502020204030204" pitchFamily="34" charset="0"/>
                <a:ea typeface="宋体" panose="02010600030101010101" pitchFamily="2" charset="-122"/>
              </a:rPr>
              <a:t>万元的部分，免征企业所得税；超过</a:t>
            </a:r>
            <a:r>
              <a:rPr lang="en-US" altLang="zh-CN" b="0" i="0" u="none" strike="noStrike" kern="100" baseline="0" smtClean="0">
                <a:latin typeface="Calibri" panose="020F0502020204030204" pitchFamily="34" charset="0"/>
                <a:ea typeface="宋体" panose="02010600030101010101" pitchFamily="2" charset="-122"/>
              </a:rPr>
              <a:t>500</a:t>
            </a:r>
            <a:r>
              <a:rPr lang="zh-CN" altLang="en-US" b="0" i="0" u="none" strike="noStrike" kern="100" baseline="0" smtClean="0">
                <a:latin typeface="Calibri" panose="020F0502020204030204" pitchFamily="34" charset="0"/>
                <a:ea typeface="宋体" panose="02010600030101010101" pitchFamily="2" charset="-122"/>
              </a:rPr>
              <a:t>万元的部分，减半征收企业所得税。</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79407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（一）技术合同认定登记的重要性</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lstStyle/>
          <a:p>
            <a:r>
              <a:rPr lang="en-US" altLang="zh-CN" b="0" i="0" u="none" strike="noStrike" kern="100" baseline="0" smtClean="0">
                <a:latin typeface="Cambria" panose="02040503050406030204" pitchFamily="18" charset="0"/>
                <a:ea typeface="宋体" panose="02010600030101010101" pitchFamily="2" charset="-122"/>
              </a:rPr>
              <a:t>1</a:t>
            </a:r>
            <a:r>
              <a:rPr lang="zh-CN" altLang="en-US" b="0" i="0" u="none" strike="noStrike" kern="100" baseline="0" smtClean="0">
                <a:latin typeface="Cambria" panose="02040503050406030204" pitchFamily="18" charset="0"/>
                <a:ea typeface="宋体" panose="02010600030101010101" pitchFamily="2" charset="-122"/>
              </a:rPr>
              <a:t>、税收优惠政策的落实</a:t>
            </a:r>
          </a:p>
          <a:p>
            <a:pPr lvl="1"/>
            <a:r>
              <a:rPr lang="zh-CN" altLang="en-US" b="0" i="0" u="none" strike="noStrike" kern="100" baseline="0" smtClean="0">
                <a:latin typeface="Calibri" panose="020F0502020204030204" pitchFamily="34" charset="0"/>
                <a:ea typeface="宋体" panose="02010600030101010101" pitchFamily="2" charset="-122"/>
              </a:rPr>
              <a:t>所得税减免：符合条件的技术转让收入</a:t>
            </a:r>
          </a:p>
          <a:p>
            <a:r>
              <a:rPr lang="en-US" altLang="zh-CN" b="0" i="0" u="none" strike="noStrike" kern="100" baseline="0" smtClean="0">
                <a:latin typeface="Cambria" panose="02040503050406030204" pitchFamily="18" charset="0"/>
                <a:ea typeface="宋体" panose="02010600030101010101" pitchFamily="2" charset="-122"/>
              </a:rPr>
              <a:t>2</a:t>
            </a:r>
            <a:r>
              <a:rPr lang="zh-CN" altLang="en-US" b="0" i="0" u="none" strike="noStrike" kern="100" baseline="0" smtClean="0">
                <a:latin typeface="Cambria" panose="02040503050406030204" pitchFamily="18" charset="0"/>
                <a:ea typeface="宋体" panose="02010600030101010101" pitchFamily="2" charset="-122"/>
              </a:rPr>
              <a:t>、高新技术企业技术性收入核定的需要</a:t>
            </a:r>
          </a:p>
          <a:p>
            <a:pPr lvl="1"/>
            <a:r>
              <a:rPr lang="zh-CN" altLang="en-US" b="0" i="0" u="none" strike="noStrike" kern="100" baseline="0" smtClean="0">
                <a:latin typeface="Calibri" panose="020F0502020204030204" pitchFamily="34" charset="0"/>
                <a:ea typeface="宋体" panose="02010600030101010101" pitchFamily="2" charset="-122"/>
              </a:rPr>
              <a:t>高新技术产品（服务）收入占企业当年总收入的</a:t>
            </a:r>
            <a:r>
              <a:rPr lang="en-US" altLang="zh-CN" b="0" i="0" u="none" strike="noStrike" kern="100" baseline="0" smtClean="0">
                <a:latin typeface="Calibri" panose="020F0502020204030204" pitchFamily="34" charset="0"/>
                <a:ea typeface="宋体" panose="02010600030101010101" pitchFamily="2" charset="-122"/>
              </a:rPr>
              <a:t>60%</a:t>
            </a:r>
            <a:r>
              <a:rPr lang="zh-CN" altLang="en-US" b="0" i="0" u="none" strike="noStrike" kern="100" baseline="0" smtClean="0">
                <a:latin typeface="Calibri" panose="020F0502020204030204" pitchFamily="34" charset="0"/>
                <a:ea typeface="宋体" panose="02010600030101010101" pitchFamily="2" charset="-122"/>
              </a:rPr>
              <a:t>以上。</a:t>
            </a:r>
          </a:p>
          <a:p>
            <a:r>
              <a:rPr lang="en-US" altLang="zh-CN" b="0" i="0" u="none" strike="noStrike" kern="100" baseline="0" smtClean="0">
                <a:latin typeface="Cambria" panose="02040503050406030204" pitchFamily="18" charset="0"/>
                <a:ea typeface="宋体" panose="02010600030101010101" pitchFamily="2" charset="-122"/>
              </a:rPr>
              <a:t>3</a:t>
            </a:r>
            <a:r>
              <a:rPr lang="zh-CN" altLang="en-US" b="0" i="0" u="none" strike="noStrike" kern="100" baseline="0" smtClean="0">
                <a:latin typeface="Cambria" panose="02040503050406030204" pitchFamily="18" charset="0"/>
                <a:ea typeface="宋体" panose="02010600030101010101" pitchFamily="2" charset="-122"/>
              </a:rPr>
              <a:t>、技术先进型服务企业技术性收入核定的需要</a:t>
            </a:r>
          </a:p>
          <a:p>
            <a:pPr lvl="1"/>
            <a:r>
              <a:rPr lang="zh-CN" altLang="en-US" b="0" i="0" u="none" strike="noStrike" kern="100" baseline="0" smtClean="0">
                <a:latin typeface="Calibri" panose="020F0502020204030204" pitchFamily="34" charset="0"/>
                <a:ea typeface="宋体" panose="02010600030101010101" pitchFamily="2" charset="-122"/>
              </a:rPr>
              <a:t>北京市技术先进型服务企业认定管理办法规定：技术先进型服务业务收入占企业当年总收入的</a:t>
            </a:r>
            <a:r>
              <a:rPr lang="en-US" altLang="zh-CN" b="0" i="0" u="none" strike="noStrike" kern="100" baseline="0" smtClean="0">
                <a:latin typeface="Calibri" panose="020F0502020204030204" pitchFamily="34" charset="0"/>
                <a:ea typeface="宋体" panose="02010600030101010101" pitchFamily="2" charset="-122"/>
              </a:rPr>
              <a:t>50%</a:t>
            </a:r>
            <a:r>
              <a:rPr lang="zh-CN" altLang="en-US" b="0" i="0" u="none" strike="noStrike" kern="100" baseline="0" smtClean="0">
                <a:latin typeface="Calibri" panose="020F0502020204030204" pitchFamily="34" charset="0"/>
                <a:ea typeface="宋体" panose="02010600030101010101" pitchFamily="2" charset="-122"/>
              </a:rPr>
              <a:t>以上。</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3877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（二）技术合同登记相关概念解读</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55000" lnSpcReduction="20000"/>
          </a:bodyPr>
          <a:lstStyle/>
          <a:p>
            <a:r>
              <a:rPr lang="en-US" altLang="zh-CN" b="0" i="0" u="none" strike="noStrike" kern="100" baseline="0" smtClean="0">
                <a:latin typeface="Cambria" panose="02040503050406030204" pitchFamily="18" charset="0"/>
                <a:ea typeface="宋体" panose="02010600030101010101" pitchFamily="2" charset="-122"/>
              </a:rPr>
              <a:t>1.</a:t>
            </a:r>
            <a:r>
              <a:rPr lang="zh-CN" altLang="en-US" b="0" i="0" u="none" strike="noStrike" kern="100" baseline="0" smtClean="0">
                <a:latin typeface="Cambria" panose="02040503050406030204" pitchFamily="18" charset="0"/>
                <a:ea typeface="宋体" panose="02010600030101010101" pitchFamily="2" charset="-122"/>
              </a:rPr>
              <a:t>符合条件的技术转让：财税</a:t>
            </a:r>
            <a:r>
              <a:rPr lang="en-US" altLang="zh-CN" b="0" i="0" u="none" strike="noStrike" kern="100" baseline="0" smtClean="0">
                <a:latin typeface="Cambria" panose="02040503050406030204" pitchFamily="18" charset="0"/>
                <a:ea typeface="宋体" panose="02010600030101010101" pitchFamily="2" charset="-122"/>
              </a:rPr>
              <a:t>【2010】111</a:t>
            </a:r>
            <a:r>
              <a:rPr lang="zh-CN" altLang="en-US" b="0" i="0" u="none" strike="noStrike" kern="100" baseline="0" smtClean="0">
                <a:latin typeface="Cambria" panose="02040503050406030204" pitchFamily="18" charset="0"/>
                <a:ea typeface="宋体" panose="02010600030101010101" pitchFamily="2" charset="-122"/>
              </a:rPr>
              <a:t>号</a:t>
            </a:r>
          </a:p>
          <a:p>
            <a:pPr lvl="1"/>
            <a:r>
              <a:rPr lang="zh-CN" altLang="en-US" b="0" i="0" u="none" strike="noStrike" kern="100" baseline="0" smtClean="0">
                <a:latin typeface="Calibri" panose="020F0502020204030204" pitchFamily="34" charset="0"/>
                <a:ea typeface="宋体" panose="02010600030101010101" pitchFamily="2" charset="-122"/>
              </a:rPr>
              <a:t>居民企业转让专利技术、计算机软件著作权、集成电路布图设计权、 植物新品种、生物医药新品种，以及财政部和国家税务总局确定的其他技术。</a:t>
            </a:r>
          </a:p>
          <a:p>
            <a:r>
              <a:rPr lang="en-US" altLang="zh-CN" b="0" i="0" u="none" strike="noStrike" kern="100" baseline="0" smtClean="0">
                <a:latin typeface="Cambria" panose="02040503050406030204" pitchFamily="18" charset="0"/>
                <a:ea typeface="宋体" panose="02010600030101010101" pitchFamily="2" charset="-122"/>
              </a:rPr>
              <a:t>2.</a:t>
            </a:r>
            <a:r>
              <a:rPr lang="zh-CN" altLang="en-US" b="0" i="0" u="none" strike="noStrike" kern="100" baseline="0" smtClean="0">
                <a:latin typeface="Cambria" panose="02040503050406030204" pitchFamily="18" charset="0"/>
                <a:ea typeface="宋体" panose="02010600030101010101" pitchFamily="2" charset="-122"/>
              </a:rPr>
              <a:t>技术开发：</a:t>
            </a:r>
          </a:p>
          <a:p>
            <a:pPr lvl="1"/>
            <a:r>
              <a:rPr lang="zh-CN" altLang="en-US" b="0" i="0" u="none" strike="noStrike" kern="100" baseline="0" smtClean="0">
                <a:latin typeface="Calibri" panose="020F0502020204030204" pitchFamily="34" charset="0"/>
                <a:ea typeface="宋体" panose="02010600030101010101" pitchFamily="2" charset="-122"/>
              </a:rPr>
              <a:t>新技术、新产品、新工艺、新材料、新品种及其系统的研究开发。</a:t>
            </a:r>
          </a:p>
          <a:p>
            <a:r>
              <a:rPr lang="en-US" altLang="zh-CN" b="0" i="0" u="none" strike="noStrike" kern="100" baseline="0" smtClean="0">
                <a:latin typeface="Cambria" panose="02040503050406030204" pitchFamily="18" charset="0"/>
                <a:ea typeface="宋体" panose="02010600030101010101" pitchFamily="2" charset="-122"/>
              </a:rPr>
              <a:t>3.</a:t>
            </a:r>
            <a:r>
              <a:rPr lang="zh-CN" altLang="en-US" b="0" i="0" u="none" strike="noStrike" kern="100" baseline="0" smtClean="0">
                <a:latin typeface="Cambria" panose="02040503050406030204" pitchFamily="18" charset="0"/>
                <a:ea typeface="宋体" panose="02010600030101010101" pitchFamily="2" charset="-122"/>
              </a:rPr>
              <a:t>技术转让：</a:t>
            </a:r>
          </a:p>
          <a:p>
            <a:pPr lvl="1"/>
            <a:r>
              <a:rPr lang="zh-CN" altLang="en-US" b="0" i="0" u="none" strike="noStrike" kern="100" baseline="0" smtClean="0">
                <a:latin typeface="Calibri" panose="020F0502020204030204" pitchFamily="34" charset="0"/>
                <a:ea typeface="宋体" panose="02010600030101010101" pitchFamily="2" charset="-122"/>
              </a:rPr>
              <a:t>专利申请权转让、专利权转让、专利实施许可以及非专利技术（技术秘密）转让。</a:t>
            </a:r>
          </a:p>
          <a:p>
            <a:r>
              <a:rPr lang="en-US" altLang="zh-CN" b="0" i="0" u="none" strike="noStrike" kern="100" baseline="0" smtClean="0">
                <a:latin typeface="Cambria" panose="02040503050406030204" pitchFamily="18" charset="0"/>
                <a:ea typeface="宋体" panose="02010600030101010101" pitchFamily="2" charset="-122"/>
              </a:rPr>
              <a:t>4.</a:t>
            </a:r>
            <a:r>
              <a:rPr lang="zh-CN" altLang="en-US" b="0" i="0" u="none" strike="noStrike" kern="100" baseline="0" smtClean="0">
                <a:latin typeface="Cambria" panose="02040503050406030204" pitchFamily="18" charset="0"/>
                <a:ea typeface="宋体" panose="02010600030101010101" pitchFamily="2" charset="-122"/>
              </a:rPr>
              <a:t>技术服务：</a:t>
            </a:r>
          </a:p>
          <a:p>
            <a:pPr lvl="1"/>
            <a:r>
              <a:rPr lang="zh-CN" altLang="en-US" b="0" i="0" u="none" strike="noStrike" kern="100" baseline="0" smtClean="0">
                <a:latin typeface="Calibri" panose="020F0502020204030204" pitchFamily="34" charset="0"/>
                <a:ea typeface="宋体" panose="02010600030101010101" pitchFamily="2" charset="-122"/>
              </a:rPr>
              <a:t>以知识解决特定技术问题。解决特定技术问题的项目；完成约定的专业技术工作；工作成果有具体的质量和数量指标；不涉及专利和技术秘密成果的权属问题。</a:t>
            </a:r>
          </a:p>
          <a:p>
            <a:r>
              <a:rPr lang="en-US" altLang="zh-CN" b="0" i="0" u="none" strike="noStrike" kern="100" baseline="0" smtClean="0">
                <a:latin typeface="Cambria" panose="02040503050406030204" pitchFamily="18" charset="0"/>
                <a:ea typeface="宋体" panose="02010600030101010101" pitchFamily="2" charset="-122"/>
              </a:rPr>
              <a:t>5.</a:t>
            </a:r>
            <a:r>
              <a:rPr lang="zh-CN" altLang="en-US" b="0" i="0" u="none" strike="noStrike" kern="100" baseline="0" smtClean="0">
                <a:latin typeface="Cambria" panose="02040503050406030204" pitchFamily="18" charset="0"/>
                <a:ea typeface="宋体" panose="02010600030101010101" pitchFamily="2" charset="-122"/>
              </a:rPr>
              <a:t>技术咨询：</a:t>
            </a:r>
          </a:p>
          <a:p>
            <a:pPr lvl="1"/>
            <a:r>
              <a:rPr lang="zh-CN" altLang="en-US" b="0" i="0" u="none" strike="noStrike" kern="100" baseline="0" smtClean="0">
                <a:latin typeface="Calibri" panose="020F0502020204030204" pitchFamily="34" charset="0"/>
                <a:ea typeface="宋体" panose="02010600030101010101" pitchFamily="2" charset="-122"/>
              </a:rPr>
              <a:t>就特定技术项目提供可行性论证、技术预测、专题技术调查、分析评价报告。</a:t>
            </a:r>
          </a:p>
          <a:p>
            <a:pPr lvl="1"/>
            <a:r>
              <a:rPr lang="zh-CN" altLang="en-US" b="0" i="0" u="none" strike="noStrike" kern="100" baseline="0" smtClean="0">
                <a:latin typeface="Calibri" panose="020F0502020204030204" pitchFamily="34" charset="0"/>
                <a:ea typeface="宋体" panose="02010600030101010101" pitchFamily="2" charset="-122"/>
              </a:rPr>
              <a:t>技术咨询合同委托方因实施受托方提供的咨询报告、所造成的经济损失，除合同另有约定外，受托方不承担赔偿责任。</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93390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（三）技术合同的认定登记工作</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lstStyle/>
          <a:p>
            <a:r>
              <a:rPr lang="zh-CN" altLang="en-US" b="0" i="0" u="none" strike="noStrike" kern="100" baseline="0" smtClean="0">
                <a:latin typeface="Cambria" panose="02040503050406030204" pitchFamily="18" charset="0"/>
                <a:ea typeface="宋体" panose="02010600030101010101" pitchFamily="2" charset="-122"/>
              </a:rPr>
              <a:t>目前，经北京市科学技术委员会批准，北京地区设立有</a:t>
            </a:r>
            <a:r>
              <a:rPr lang="en-US" altLang="zh-CN" b="0" i="0" u="none" strike="noStrike" kern="100" baseline="0" smtClean="0">
                <a:latin typeface="Cambria" panose="02040503050406030204" pitchFamily="18" charset="0"/>
                <a:ea typeface="宋体" panose="02010600030101010101" pitchFamily="2" charset="-122"/>
              </a:rPr>
              <a:t>40</a:t>
            </a:r>
            <a:r>
              <a:rPr lang="zh-CN" altLang="en-US" b="0" i="0" u="none" strike="noStrike" kern="100" baseline="0" smtClean="0">
                <a:latin typeface="Cambria" panose="02040503050406030204" pitchFamily="18" charset="0"/>
                <a:ea typeface="宋体" panose="02010600030101010101" pitchFamily="2" charset="-122"/>
              </a:rPr>
              <a:t>个技术合同登记机构。</a:t>
            </a:r>
          </a:p>
          <a:p>
            <a:r>
              <a:rPr lang="zh-CN" altLang="en-US" b="0" i="0" u="none" strike="noStrike" kern="100" baseline="0" smtClean="0">
                <a:latin typeface="Cambria" panose="02040503050406030204" pitchFamily="18" charset="0"/>
                <a:ea typeface="宋体" panose="02010600030101010101" pitchFamily="2" charset="-122"/>
              </a:rPr>
              <a:t>北京技术市场管理办公室设有咨询、举报电话</a:t>
            </a:r>
          </a:p>
          <a:p>
            <a:r>
              <a:rPr lang="zh-CN" altLang="en-US" b="0" i="0" u="none" strike="noStrike" kern="100" baseline="0" smtClean="0">
                <a:latin typeface="Cambria" panose="02040503050406030204" pitchFamily="18" charset="0"/>
                <a:ea typeface="宋体" panose="02010600030101010101" pitchFamily="2" charset="-122"/>
              </a:rPr>
              <a:t>地址：北京市西城区西直门南大街</a:t>
            </a:r>
            <a:r>
              <a:rPr lang="en-US" altLang="zh-CN" b="0" i="0" u="none" strike="noStrike" kern="100" baseline="0" smtClean="0">
                <a:latin typeface="Cambria" panose="02040503050406030204" pitchFamily="18" charset="0"/>
                <a:ea typeface="宋体" panose="02010600030101010101" pitchFamily="2" charset="-122"/>
              </a:rPr>
              <a:t>9999</a:t>
            </a:r>
            <a:r>
              <a:rPr lang="zh-CN" altLang="en-US" b="0" i="0" u="none" strike="noStrike" kern="100" baseline="0" smtClean="0">
                <a:latin typeface="Cambria" panose="02040503050406030204" pitchFamily="18" charset="0"/>
                <a:ea typeface="宋体" panose="02010600030101010101" pitchFamily="2" charset="-122"/>
              </a:rPr>
              <a:t>号北楼；</a:t>
            </a:r>
          </a:p>
          <a:p>
            <a:r>
              <a:rPr lang="zh-CN" altLang="en-US" b="0" i="0" u="none" strike="noStrike" kern="100" baseline="0" smtClean="0">
                <a:latin typeface="Cambria" panose="02040503050406030204" pitchFamily="18" charset="0"/>
                <a:ea typeface="宋体" panose="02010600030101010101" pitchFamily="2" charset="-122"/>
              </a:rPr>
              <a:t>办公室电话：</a:t>
            </a:r>
            <a:r>
              <a:rPr lang="en-US" altLang="zh-CN" b="0" i="0" u="none" strike="noStrike" kern="100" baseline="0" smtClean="0">
                <a:latin typeface="Cambria" panose="02040503050406030204" pitchFamily="18" charset="0"/>
                <a:ea typeface="宋体" panose="02010600030101010101" pitchFamily="2" charset="-122"/>
              </a:rPr>
              <a:t>66666666</a:t>
            </a:r>
            <a:r>
              <a:rPr lang="zh-CN" altLang="en-US" b="0" i="0" u="none" strike="noStrike" kern="100" baseline="0" smtClean="0">
                <a:latin typeface="Cambria" panose="02040503050406030204" pitchFamily="18" charset="0"/>
                <a:ea typeface="宋体" panose="02010600030101010101" pitchFamily="2" charset="-122"/>
              </a:rPr>
              <a:t>；</a:t>
            </a:r>
          </a:p>
          <a:p>
            <a:r>
              <a:rPr lang="zh-CN" altLang="en-US" b="0" i="0" u="none" strike="noStrike" kern="100" baseline="0" smtClean="0">
                <a:latin typeface="Cambria" panose="02040503050406030204" pitchFamily="18" charset="0"/>
                <a:ea typeface="宋体" panose="02010600030101010101" pitchFamily="2" charset="-122"/>
              </a:rPr>
              <a:t>网址：</a:t>
            </a:r>
            <a:r>
              <a:rPr lang="en-US" altLang="zh-CN" b="0" i="0" u="none" strike="noStrike" kern="100" baseline="0" smtClean="0">
                <a:latin typeface="Cambria" panose="02040503050406030204" pitchFamily="18" charset="0"/>
                <a:ea typeface="宋体" panose="02010600030101010101" pitchFamily="2" charset="-122"/>
              </a:rPr>
              <a:t>www.cbtm.gov.cn</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8998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重要说明</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lstStyle/>
          <a:p>
            <a:r>
              <a:rPr lang="zh-CN" altLang="en-US" b="0" i="0" u="none" strike="noStrike" kern="100" baseline="0" smtClean="0">
                <a:latin typeface="Cambria" panose="02040503050406030204" pitchFamily="18" charset="0"/>
                <a:ea typeface="宋体" panose="02010600030101010101" pitchFamily="2" charset="-122"/>
              </a:rPr>
              <a:t>所有政策及专项工作信息均可在市科委网站上查阅</a:t>
            </a:r>
          </a:p>
          <a:p>
            <a:r>
              <a:rPr lang="zh-CN" altLang="en-US" b="0" i="0" u="none" strike="noStrike" kern="100" baseline="0" smtClean="0">
                <a:latin typeface="Cambria" panose="02040503050406030204" pitchFamily="18" charset="0"/>
                <a:ea typeface="宋体" panose="02010600030101010101" pitchFamily="2" charset="-122"/>
              </a:rPr>
              <a:t>北京市科委：</a:t>
            </a:r>
            <a:r>
              <a:rPr lang="en-US" altLang="zh-CN" b="0" i="0" u="none" strike="noStrike" kern="100" baseline="0" smtClean="0">
                <a:latin typeface="Cambria" panose="02040503050406030204" pitchFamily="18" charset="0"/>
                <a:ea typeface="宋体" panose="02010600030101010101" pitchFamily="2" charset="-122"/>
              </a:rPr>
              <a:t>http://www.bjkw.gov.cn</a:t>
            </a:r>
          </a:p>
          <a:p>
            <a:r>
              <a:rPr lang="zh-CN" altLang="en-US" b="0" i="0" u="none" strike="noStrike" kern="100" baseline="0" smtClean="0">
                <a:latin typeface="Cambria" panose="02040503050406030204" pitchFamily="18" charset="0"/>
                <a:ea typeface="宋体" panose="02010600030101010101" pitchFamily="2" charset="-122"/>
              </a:rPr>
              <a:t>所有工作均由市科委或者直属机构、授权机构办理</a:t>
            </a:r>
          </a:p>
          <a:p>
            <a:r>
              <a:rPr lang="zh-CN" altLang="en-US" b="0" i="0" u="none" strike="noStrike" kern="100" baseline="0" smtClean="0">
                <a:latin typeface="Cambria" panose="02040503050406030204" pitchFamily="18" charset="0"/>
                <a:ea typeface="宋体" panose="02010600030101010101" pitchFamily="2" charset="-122"/>
              </a:rPr>
              <a:t>所有工作均有明确办理流程和要求，请按照网站公示办理</a:t>
            </a:r>
          </a:p>
          <a:p>
            <a:r>
              <a:rPr lang="zh-CN" altLang="en-US" b="0" i="0" u="none" strike="noStrike" kern="100" baseline="0" smtClean="0">
                <a:latin typeface="Cambria" panose="02040503050406030204" pitchFamily="18" charset="0"/>
                <a:ea typeface="宋体" panose="02010600030101010101" pitchFamily="2" charset="-122"/>
              </a:rPr>
              <a:t>注意申报时间、要求、条件、流程等</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11777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享受政策需履行的手续</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92500" lnSpcReduction="20000"/>
          </a:bodyPr>
          <a:lstStyle/>
          <a:p>
            <a:r>
              <a:rPr lang="zh-CN" altLang="en-US" b="0" i="0" u="none" strike="noStrike" kern="100" baseline="0" smtClean="0">
                <a:latin typeface="Cambria" panose="02040503050406030204" pitchFamily="18" charset="0"/>
                <a:ea typeface="宋体" panose="02010600030101010101" pitchFamily="2" charset="-122"/>
              </a:rPr>
              <a:t>签订合同：必须签订“四技（技术转让、技术开发、技术服务、技术咨询）”技术合同</a:t>
            </a:r>
          </a:p>
          <a:p>
            <a:r>
              <a:rPr lang="zh-CN" altLang="en-US" b="0" i="0" u="none" strike="noStrike" kern="100" baseline="0" smtClean="0">
                <a:latin typeface="Cambria" panose="02040503050406030204" pitchFamily="18" charset="0"/>
                <a:ea typeface="宋体" panose="02010600030101010101" pitchFamily="2" charset="-122"/>
              </a:rPr>
              <a:t>合同登记：到政府有关部门指定的技术合同认定登记机构进行技术合同认定登记</a:t>
            </a:r>
          </a:p>
          <a:p>
            <a:r>
              <a:rPr lang="zh-CN" altLang="en-US" b="0" i="0" u="none" strike="noStrike" kern="100" baseline="0" smtClean="0">
                <a:latin typeface="Cambria" panose="02040503050406030204" pitchFamily="18" charset="0"/>
                <a:ea typeface="宋体" panose="02010600030101010101" pitchFamily="2" charset="-122"/>
              </a:rPr>
              <a:t>退营业税：当事人可持经认定登记的技术合同文本、</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技术性收入核定表</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技术交易奖酬金领取单</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三项证明到主管税务机关申请办理减免税手续</a:t>
            </a:r>
          </a:p>
          <a:p>
            <a:r>
              <a:rPr lang="zh-CN" altLang="en-US" b="0" i="0" u="none" strike="noStrike" kern="100" baseline="0" smtClean="0">
                <a:latin typeface="Cambria" panose="02040503050406030204" pitchFamily="18" charset="0"/>
                <a:ea typeface="宋体" panose="02010600030101010101" pitchFamily="2" charset="-122"/>
              </a:rPr>
              <a:t>奖酬金提取：凭登记机构开具的奖酬金领取单和本单位出具的证明到单位基本账户银行提取现金</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92720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需要提交的材料</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lstStyle/>
          <a:p>
            <a:r>
              <a:rPr lang="zh-CN" altLang="en-US" b="0" i="0" u="none" strike="noStrike" kern="100" baseline="0" smtClean="0">
                <a:latin typeface="Cambria" panose="02040503050406030204" pitchFamily="18" charset="0"/>
                <a:ea typeface="宋体" panose="02010600030101010101" pitchFamily="2" charset="-122"/>
              </a:rPr>
              <a:t>（</a:t>
            </a:r>
            <a:r>
              <a:rPr lang="en-US" altLang="zh-CN" b="0" i="0" u="none" strike="noStrike" kern="100" baseline="0" smtClean="0">
                <a:latin typeface="Cambria" panose="02040503050406030204" pitchFamily="18" charset="0"/>
                <a:ea typeface="宋体" panose="02010600030101010101" pitchFamily="2" charset="-122"/>
              </a:rPr>
              <a:t>1</a:t>
            </a:r>
            <a:r>
              <a:rPr lang="zh-CN" altLang="en-US" b="0" i="0" u="none" strike="noStrike" kern="100" baseline="0" smtClean="0">
                <a:latin typeface="Cambria" panose="02040503050406030204" pitchFamily="18" charset="0"/>
                <a:ea typeface="宋体" panose="02010600030101010101" pitchFamily="2" charset="-122"/>
              </a:rPr>
              <a:t>）依法生效的合同及相关附件</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一式两份</a:t>
            </a:r>
            <a:r>
              <a:rPr lang="en-US" altLang="zh-CN" b="0" i="0" u="none" strike="noStrike" kern="100" baseline="0" smtClean="0">
                <a:latin typeface="Cambria" panose="02040503050406030204" pitchFamily="18" charset="0"/>
                <a:ea typeface="宋体" panose="02010600030101010101" pitchFamily="2" charset="-122"/>
              </a:rPr>
              <a:t>)</a:t>
            </a:r>
          </a:p>
          <a:p>
            <a:r>
              <a:rPr lang="zh-CN" altLang="en-US" b="0" i="0" u="none" strike="noStrike" kern="100" baseline="0" smtClean="0">
                <a:latin typeface="Cambria" panose="02040503050406030204" pitchFamily="18" charset="0"/>
                <a:ea typeface="宋体" panose="02010600030101010101" pitchFamily="2" charset="-122"/>
              </a:rPr>
              <a:t>（</a:t>
            </a:r>
            <a:r>
              <a:rPr lang="en-US" altLang="zh-CN" b="0" i="0" u="none" strike="noStrike" kern="100" baseline="0" smtClean="0">
                <a:latin typeface="Cambria" panose="02040503050406030204" pitchFamily="18" charset="0"/>
                <a:ea typeface="宋体" panose="02010600030101010101" pitchFamily="2" charset="-122"/>
              </a:rPr>
              <a:t>2</a:t>
            </a:r>
            <a:r>
              <a:rPr lang="zh-CN" altLang="en-US" b="0" i="0" u="none" strike="noStrike" kern="100" baseline="0" smtClean="0">
                <a:latin typeface="Cambria" panose="02040503050406030204" pitchFamily="18" charset="0"/>
                <a:ea typeface="宋体" panose="02010600030101010101" pitchFamily="2" charset="-122"/>
              </a:rPr>
              <a:t>）</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技术合同登记用户注册表</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网上填</a:t>
            </a:r>
            <a:r>
              <a:rPr lang="en-US" altLang="zh-CN" b="0" i="0" u="none" strike="noStrike" kern="100" baseline="0" smtClean="0">
                <a:latin typeface="Cambria" panose="02040503050406030204" pitchFamily="18" charset="0"/>
                <a:ea typeface="宋体" panose="02010600030101010101" pitchFamily="2" charset="-122"/>
              </a:rPr>
              <a:t>)</a:t>
            </a:r>
          </a:p>
          <a:p>
            <a:r>
              <a:rPr lang="zh-CN" altLang="en-US" b="0" i="0" u="none" strike="noStrike" kern="100" baseline="0" smtClean="0">
                <a:latin typeface="Cambria" panose="02040503050406030204" pitchFamily="18" charset="0"/>
                <a:ea typeface="宋体" panose="02010600030101010101" pitchFamily="2" charset="-122"/>
              </a:rPr>
              <a:t>（</a:t>
            </a:r>
            <a:r>
              <a:rPr lang="en-US" altLang="zh-CN" b="0" i="0" u="none" strike="noStrike" kern="100" baseline="0" smtClean="0">
                <a:latin typeface="Cambria" panose="02040503050406030204" pitchFamily="18" charset="0"/>
                <a:ea typeface="宋体" panose="02010600030101010101" pitchFamily="2" charset="-122"/>
              </a:rPr>
              <a:t>3</a:t>
            </a:r>
            <a:r>
              <a:rPr lang="zh-CN" altLang="en-US" b="0" i="0" u="none" strike="noStrike" kern="100" baseline="0" smtClean="0">
                <a:latin typeface="Cambria" panose="02040503050406030204" pitchFamily="18" charset="0"/>
                <a:ea typeface="宋体" panose="02010600030101010101" pitchFamily="2" charset="-122"/>
              </a:rPr>
              <a:t>）</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技术合同登记表</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网上填</a:t>
            </a:r>
            <a:r>
              <a:rPr lang="en-US" altLang="zh-CN" b="0" i="0" u="none" strike="noStrike" kern="100" baseline="0" smtClean="0">
                <a:latin typeface="Cambria" panose="02040503050406030204" pitchFamily="18" charset="0"/>
                <a:ea typeface="宋体" panose="02010600030101010101" pitchFamily="2" charset="-122"/>
              </a:rPr>
              <a:t>) </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29950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不予登记的合同</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77500" lnSpcReduction="20000"/>
          </a:bodyPr>
          <a:lstStyle/>
          <a:p>
            <a:pPr lvl="1"/>
            <a:r>
              <a:rPr lang="zh-CN" altLang="en-US" b="0" i="0" u="none" strike="noStrike" kern="100" baseline="0" smtClean="0">
                <a:latin typeface="Calibri" panose="020F0502020204030204" pitchFamily="34" charset="0"/>
                <a:ea typeface="宋体" panose="02010600030101010101" pitchFamily="2" charset="-122"/>
              </a:rPr>
              <a:t>（一）无效合同或未生效的合同；</a:t>
            </a:r>
          </a:p>
          <a:p>
            <a:pPr lvl="1"/>
            <a:r>
              <a:rPr lang="zh-CN" altLang="en-US" b="0" i="0" u="none" strike="noStrike" kern="100" baseline="0" smtClean="0">
                <a:latin typeface="Calibri" panose="020F0502020204030204" pitchFamily="34" charset="0"/>
                <a:ea typeface="宋体" panose="02010600030101010101" pitchFamily="2" charset="-122"/>
              </a:rPr>
              <a:t>（二）非技术合同；</a:t>
            </a:r>
          </a:p>
          <a:p>
            <a:pPr lvl="1"/>
            <a:r>
              <a:rPr lang="zh-CN" altLang="en-US" b="0" i="0" u="none" strike="noStrike" kern="100" baseline="0" smtClean="0">
                <a:latin typeface="Calibri" panose="020F0502020204030204" pitchFamily="34" charset="0"/>
                <a:ea typeface="宋体" panose="02010600030101010101" pitchFamily="2" charset="-122"/>
              </a:rPr>
              <a:t>（三）合同主体、技术标的、价款、报酬以及使用费约定不明确的；</a:t>
            </a:r>
          </a:p>
          <a:p>
            <a:pPr lvl="1"/>
            <a:r>
              <a:rPr lang="zh-CN" altLang="en-US" b="0" i="0" u="none" strike="noStrike" kern="100" baseline="0" smtClean="0">
                <a:latin typeface="Calibri" panose="020F0502020204030204" pitchFamily="34" charset="0"/>
                <a:ea typeface="宋体" panose="02010600030101010101" pitchFamily="2" charset="-122"/>
              </a:rPr>
              <a:t>（四）国家规定需要有关部门审批的合同，未办理审批手续的；</a:t>
            </a:r>
          </a:p>
          <a:p>
            <a:pPr lvl="1"/>
            <a:r>
              <a:rPr lang="zh-CN" altLang="en-US" b="0" i="0" u="none" strike="noStrike" kern="100" baseline="0" smtClean="0">
                <a:latin typeface="Calibri" panose="020F0502020204030204" pitchFamily="34" charset="0"/>
                <a:ea typeface="宋体" panose="02010600030101010101" pitchFamily="2" charset="-122"/>
              </a:rPr>
              <a:t>（五）合同名称与合同中的权利义务关系不一致的，登记机构要求当事人补正，当事人未予补正的；</a:t>
            </a:r>
          </a:p>
          <a:p>
            <a:pPr lvl="1"/>
            <a:r>
              <a:rPr lang="zh-CN" altLang="en-US" b="0" i="0" u="none" strike="noStrike" kern="100" baseline="0" smtClean="0">
                <a:latin typeface="Calibri" panose="020F0502020204030204" pitchFamily="34" charset="0"/>
                <a:ea typeface="宋体" panose="02010600030101010101" pitchFamily="2" charset="-122"/>
              </a:rPr>
              <a:t>（六）合同条款含有非法垄断技术、妨碍技术进步等不合理限制条款的；</a:t>
            </a:r>
          </a:p>
          <a:p>
            <a:pPr lvl="1"/>
            <a:r>
              <a:rPr lang="zh-CN" altLang="en-US" b="0" i="0" u="none" strike="noStrike" kern="100" baseline="0" smtClean="0">
                <a:latin typeface="Calibri" panose="020F0502020204030204" pitchFamily="34" charset="0"/>
                <a:ea typeface="宋体" panose="02010600030101010101" pitchFamily="2" charset="-122"/>
              </a:rPr>
              <a:t>（七）当事人不出具或者所出具的证明文件不符合要求的；</a:t>
            </a:r>
          </a:p>
          <a:p>
            <a:pPr lvl="1"/>
            <a:r>
              <a:rPr lang="zh-CN" altLang="en-US" b="0" i="0" u="none" strike="noStrike" kern="100" baseline="0" smtClean="0">
                <a:latin typeface="Calibri" panose="020F0502020204030204" pitchFamily="34" charset="0"/>
                <a:ea typeface="宋体" panose="02010600030101010101" pitchFamily="2" charset="-122"/>
              </a:rPr>
              <a:t>（八）印章不齐全或者印章与书写名称不一致的；</a:t>
            </a:r>
          </a:p>
          <a:p>
            <a:pPr lvl="1"/>
            <a:r>
              <a:rPr lang="zh-CN" altLang="en-US" b="0" i="0" u="none" strike="noStrike" kern="100" baseline="0" smtClean="0">
                <a:latin typeface="Calibri" panose="020F0502020204030204" pitchFamily="34" charset="0"/>
                <a:ea typeface="宋体" panose="02010600030101010101" pitchFamily="2" charset="-122"/>
              </a:rPr>
              <a:t>（九）其他不应认定登记的合同。</a:t>
            </a:r>
          </a:p>
          <a:p>
            <a:pPr lvl="1"/>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33523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五、高新技术成果转化项目认定</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92500" lnSpcReduction="10000"/>
          </a:bodyPr>
          <a:lstStyle/>
          <a:p>
            <a:r>
              <a:rPr lang="zh-CN" altLang="en-US" b="0" i="0" u="none" strike="noStrike" kern="100" baseline="0" smtClean="0">
                <a:latin typeface="Cambria" panose="02040503050406030204" pitchFamily="18" charset="0"/>
                <a:ea typeface="宋体" panose="02010600030101010101" pitchFamily="2" charset="-122"/>
              </a:rPr>
              <a:t>政策依据</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2001</a:t>
            </a:r>
            <a:r>
              <a:rPr lang="zh-CN" altLang="en-US" b="0" i="0" u="none" strike="noStrike" kern="100" baseline="0" smtClean="0">
                <a:latin typeface="Calibri" panose="020F0502020204030204" pitchFamily="34" charset="0"/>
                <a:ea typeface="宋体" panose="02010600030101010101" pitchFamily="2" charset="-122"/>
              </a:rPr>
              <a:t>年，市政府发布</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北京市关于进一步促进高新技术产业发展的若干规定</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（京政发</a:t>
            </a:r>
            <a:r>
              <a:rPr lang="en-US" altLang="zh-CN" b="0" i="0" u="none" strike="noStrike" kern="100" baseline="0" smtClean="0">
                <a:latin typeface="Calibri" panose="020F0502020204030204" pitchFamily="34" charset="0"/>
                <a:ea typeface="宋体" panose="02010600030101010101" pitchFamily="2" charset="-122"/>
              </a:rPr>
              <a:t>〔2001〕38</a:t>
            </a:r>
            <a:r>
              <a:rPr lang="zh-CN" altLang="en-US" b="0" i="0" u="none" strike="noStrike" kern="100" baseline="0" smtClean="0">
                <a:latin typeface="Calibri" panose="020F0502020204030204" pitchFamily="34" charset="0"/>
                <a:ea typeface="宋体" panose="02010600030101010101" pitchFamily="2" charset="-122"/>
              </a:rPr>
              <a:t>号）。</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2011</a:t>
            </a:r>
            <a:r>
              <a:rPr lang="zh-CN" altLang="en-US" b="0" i="0" u="none" strike="noStrike" kern="100" baseline="0" smtClean="0">
                <a:latin typeface="Calibri" panose="020F0502020204030204" pitchFamily="34" charset="0"/>
                <a:ea typeface="宋体" panose="02010600030101010101" pitchFamily="2" charset="-122"/>
              </a:rPr>
              <a:t>年，市政府发布</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关于进一步加大统筹力度支持高技术产业发展的若干意见</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（京政发</a:t>
            </a:r>
            <a:r>
              <a:rPr lang="en-US" altLang="zh-CN" b="0" i="0" u="none" strike="noStrike" kern="100" baseline="0" smtClean="0">
                <a:latin typeface="Calibri" panose="020F0502020204030204" pitchFamily="34" charset="0"/>
                <a:ea typeface="宋体" panose="02010600030101010101" pitchFamily="2" charset="-122"/>
              </a:rPr>
              <a:t>〔2011〕73</a:t>
            </a:r>
            <a:r>
              <a:rPr lang="zh-CN" altLang="en-US" b="0" i="0" u="none" strike="noStrike" kern="100" baseline="0" smtClean="0">
                <a:latin typeface="Calibri" panose="020F0502020204030204" pitchFamily="34" charset="0"/>
                <a:ea typeface="宋体" panose="02010600030101010101" pitchFamily="2" charset="-122"/>
              </a:rPr>
              <a:t>号），废止原</a:t>
            </a:r>
            <a:r>
              <a:rPr lang="en-US" altLang="zh-CN" b="0" i="0" u="none" strike="noStrike" kern="100" baseline="0" smtClean="0">
                <a:latin typeface="Calibri" panose="020F0502020204030204" pitchFamily="34" charset="0"/>
                <a:ea typeface="宋体" panose="02010600030101010101" pitchFamily="2" charset="-122"/>
              </a:rPr>
              <a:t>38</a:t>
            </a:r>
            <a:r>
              <a:rPr lang="zh-CN" altLang="en-US" b="0" i="0" u="none" strike="noStrike" kern="100" baseline="0" smtClean="0">
                <a:latin typeface="Calibri" panose="020F0502020204030204" pitchFamily="34" charset="0"/>
                <a:ea typeface="宋体" panose="02010600030101010101" pitchFamily="2" charset="-122"/>
              </a:rPr>
              <a:t>号文，提出“继续推进科技成果转化项目认定制度，对经认定的成果转化项目，予以重点支持，推动企业进一步加强自主创新”。</a:t>
            </a:r>
          </a:p>
          <a:p>
            <a:pPr lvl="1"/>
            <a:r>
              <a:rPr lang="zh-CN" altLang="en-US" b="0" i="0" u="none" strike="noStrike" kern="100" baseline="0" smtClean="0">
                <a:latin typeface="Calibri" panose="020F0502020204030204" pitchFamily="34" charset="0"/>
                <a:ea typeface="宋体" panose="02010600030101010101" pitchFamily="2" charset="-122"/>
              </a:rPr>
              <a:t>经市政府同意，市科委牵头研究对认定政策进行调整，起草</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北京市高新技术成果转化项目认定办法</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，经中关村示范区领导小组第十三次会议审议通过。</a:t>
            </a:r>
            <a:r>
              <a:rPr lang="en-US" altLang="zh-CN" b="0" i="0" u="none" strike="noStrike" kern="100" baseline="0" smtClean="0">
                <a:latin typeface="Calibri" panose="020F0502020204030204" pitchFamily="34" charset="0"/>
                <a:ea typeface="宋体" panose="02010600030101010101" pitchFamily="2" charset="-122"/>
              </a:rPr>
              <a:t>6</a:t>
            </a:r>
            <a:r>
              <a:rPr lang="zh-CN" altLang="en-US" b="0" i="0" u="none" strike="noStrike" kern="100" baseline="0" smtClean="0">
                <a:latin typeface="Calibri" panose="020F0502020204030204" pitchFamily="34" charset="0"/>
                <a:ea typeface="宋体" panose="02010600030101010101" pitchFamily="2" charset="-122"/>
              </a:rPr>
              <a:t>月</a:t>
            </a:r>
            <a:r>
              <a:rPr lang="en-US" altLang="zh-CN" b="0" i="0" u="none" strike="noStrike" kern="100" baseline="0" smtClean="0">
                <a:latin typeface="Calibri" panose="020F0502020204030204" pitchFamily="34" charset="0"/>
                <a:ea typeface="宋体" panose="02010600030101010101" pitchFamily="2" charset="-122"/>
              </a:rPr>
              <a:t>14</a:t>
            </a:r>
            <a:r>
              <a:rPr lang="zh-CN" altLang="en-US" b="0" i="0" u="none" strike="noStrike" kern="100" baseline="0" smtClean="0">
                <a:latin typeface="Calibri" panose="020F0502020204030204" pitchFamily="34" charset="0"/>
                <a:ea typeface="宋体" panose="02010600030101010101" pitchFamily="2" charset="-122"/>
              </a:rPr>
              <a:t>日经市科委、市发改委、市财政局、市经信委、中关村管委会印发</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北京市高新技术成果转化项目认定办法</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京科发</a:t>
            </a:r>
            <a:r>
              <a:rPr lang="en-US" altLang="zh-CN" b="0" i="0" u="none" strike="noStrike" kern="100" baseline="0" smtClean="0">
                <a:latin typeface="Calibri" panose="020F0502020204030204" pitchFamily="34" charset="0"/>
                <a:ea typeface="宋体" panose="02010600030101010101" pitchFamily="2" charset="-122"/>
              </a:rPr>
              <a:t>[2012]329</a:t>
            </a:r>
            <a:r>
              <a:rPr lang="zh-CN" altLang="en-US" b="0" i="0" u="none" strike="noStrike" kern="100" baseline="0" smtClean="0">
                <a:latin typeface="Calibri" panose="020F0502020204030204" pitchFamily="34" charset="0"/>
                <a:ea typeface="宋体" panose="02010600030101010101" pitchFamily="2" charset="-122"/>
              </a:rPr>
              <a:t>号</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48828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六、科技型中小企业技术创新资金</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85000" lnSpcReduction="20000"/>
          </a:bodyPr>
          <a:lstStyle/>
          <a:p>
            <a:r>
              <a:rPr lang="zh-CN" altLang="en-US" b="0" i="0" u="none" strike="noStrike" kern="100" baseline="0" smtClean="0">
                <a:latin typeface="Cambria" panose="02040503050406030204" pitchFamily="18" charset="0"/>
                <a:ea typeface="宋体" panose="02010600030101010101" pitchFamily="2" charset="-122"/>
              </a:rPr>
              <a:t>创新资金主要有无偿资助和贷款贴息两种方式，以无偿资助方式为主。</a:t>
            </a:r>
          </a:p>
          <a:p>
            <a:r>
              <a:rPr lang="zh-CN" altLang="en-US" b="0" i="0" u="none" strike="noStrike" kern="100" baseline="0" smtClean="0">
                <a:latin typeface="Cambria" panose="02040503050406030204" pitchFamily="18" charset="0"/>
                <a:ea typeface="宋体" panose="02010600030101010101" pitchFamily="2" charset="-122"/>
              </a:rPr>
              <a:t>（一）无偿资助</a:t>
            </a:r>
          </a:p>
          <a:p>
            <a:pPr lvl="1"/>
            <a:r>
              <a:rPr lang="en-US" altLang="zh-CN" b="0" i="0" u="none" strike="noStrike" kern="100" baseline="0" smtClean="0">
                <a:latin typeface="Calibri" panose="020F0502020204030204" pitchFamily="34" charset="0"/>
                <a:ea typeface="宋体" panose="02010600030101010101" pitchFamily="2" charset="-122"/>
              </a:rPr>
              <a:t>1</a:t>
            </a:r>
            <a:r>
              <a:rPr lang="zh-CN" altLang="en-US" b="0" i="0" u="none" strike="noStrike" kern="100" baseline="0" smtClean="0">
                <a:latin typeface="Calibri" panose="020F0502020204030204" pitchFamily="34" charset="0"/>
                <a:ea typeface="宋体" panose="02010600030101010101" pitchFamily="2" charset="-122"/>
              </a:rPr>
              <a:t>、主要用于科技型中小企业技术创新中新项目、新技术、新产品研究开发及中试放大阶段的必要补助；</a:t>
            </a:r>
          </a:p>
          <a:p>
            <a:pPr lvl="1"/>
            <a:r>
              <a:rPr lang="en-US" altLang="zh-CN" b="0" i="0" u="none" strike="noStrike" kern="100" baseline="0" smtClean="0">
                <a:latin typeface="Calibri" panose="020F0502020204030204" pitchFamily="34" charset="0"/>
                <a:ea typeface="宋体" panose="02010600030101010101" pitchFamily="2" charset="-122"/>
              </a:rPr>
              <a:t>2</a:t>
            </a:r>
            <a:r>
              <a:rPr lang="zh-CN" altLang="en-US" b="0" i="0" u="none" strike="noStrike" kern="100" baseline="0" smtClean="0">
                <a:latin typeface="Calibri" panose="020F0502020204030204" pitchFamily="34" charset="0"/>
                <a:ea typeface="宋体" panose="02010600030101010101" pitchFamily="2" charset="-122"/>
              </a:rPr>
              <a:t>、项目新增投资一般在</a:t>
            </a:r>
            <a:r>
              <a:rPr lang="en-US" altLang="zh-CN" b="0" i="0" u="none" strike="noStrike" kern="100" baseline="0" smtClean="0">
                <a:latin typeface="Calibri" panose="020F0502020204030204" pitchFamily="34" charset="0"/>
                <a:ea typeface="宋体" panose="02010600030101010101" pitchFamily="2" charset="-122"/>
              </a:rPr>
              <a:t>1000</a:t>
            </a:r>
            <a:r>
              <a:rPr lang="zh-CN" altLang="en-US" b="0" i="0" u="none" strike="noStrike" kern="100" baseline="0" smtClean="0">
                <a:latin typeface="Calibri" panose="020F0502020204030204" pitchFamily="34" charset="0"/>
                <a:ea typeface="宋体" panose="02010600030101010101" pitchFamily="2" charset="-122"/>
              </a:rPr>
              <a:t>万元以下，资金来源基本确定，投资结构合理，项目实施周期不超过</a:t>
            </a:r>
            <a:r>
              <a:rPr lang="en-US" altLang="zh-CN" b="0" i="0" u="none" strike="noStrike" kern="100" baseline="0" smtClean="0">
                <a:latin typeface="Calibri" panose="020F0502020204030204" pitchFamily="34" charset="0"/>
                <a:ea typeface="宋体" panose="02010600030101010101" pitchFamily="2" charset="-122"/>
              </a:rPr>
              <a:t>2</a:t>
            </a:r>
            <a:r>
              <a:rPr lang="zh-CN" altLang="en-US" b="0" i="0" u="none" strike="noStrike" kern="100" baseline="0" smtClean="0">
                <a:latin typeface="Calibri" panose="020F0502020204030204" pitchFamily="34" charset="0"/>
                <a:ea typeface="宋体" panose="02010600030101010101" pitchFamily="2" charset="-122"/>
              </a:rPr>
              <a:t>年；</a:t>
            </a:r>
          </a:p>
          <a:p>
            <a:pPr lvl="1"/>
            <a:r>
              <a:rPr lang="en-US" altLang="zh-CN" b="0" i="0" u="none" strike="noStrike" kern="100" baseline="0" smtClean="0">
                <a:latin typeface="Calibri" panose="020F0502020204030204" pitchFamily="34" charset="0"/>
                <a:ea typeface="宋体" panose="02010600030101010101" pitchFamily="2" charset="-122"/>
              </a:rPr>
              <a:t>3</a:t>
            </a:r>
            <a:r>
              <a:rPr lang="zh-CN" altLang="en-US" b="0" i="0" u="none" strike="noStrike" kern="100" baseline="0" smtClean="0">
                <a:latin typeface="Calibri" panose="020F0502020204030204" pitchFamily="34" charset="0"/>
                <a:ea typeface="宋体" panose="02010600030101010101" pitchFamily="2" charset="-122"/>
              </a:rPr>
              <a:t>、企业需有与申请创新资金资助等额以上的自有资金匹配；</a:t>
            </a:r>
          </a:p>
          <a:p>
            <a:pPr lvl="1"/>
            <a:r>
              <a:rPr lang="en-US" altLang="zh-CN" b="0" i="0" u="none" strike="noStrike" kern="100" baseline="0" smtClean="0">
                <a:latin typeface="Calibri" panose="020F0502020204030204" pitchFamily="34" charset="0"/>
                <a:ea typeface="宋体" panose="02010600030101010101" pitchFamily="2" charset="-122"/>
              </a:rPr>
              <a:t>4</a:t>
            </a:r>
            <a:r>
              <a:rPr lang="zh-CN" altLang="en-US" b="0" i="0" u="none" strike="noStrike" kern="100" baseline="0" smtClean="0">
                <a:latin typeface="Calibri" panose="020F0502020204030204" pitchFamily="34" charset="0"/>
                <a:ea typeface="宋体" panose="02010600030101010101" pitchFamily="2" charset="-122"/>
              </a:rPr>
              <a:t>、无偿资助数额一般不超过</a:t>
            </a:r>
            <a:r>
              <a:rPr lang="en-US" altLang="zh-CN" b="0" i="0" u="none" strike="noStrike" kern="100" baseline="0" smtClean="0">
                <a:latin typeface="Calibri" panose="020F0502020204030204" pitchFamily="34" charset="0"/>
                <a:ea typeface="宋体" panose="02010600030101010101" pitchFamily="2" charset="-122"/>
              </a:rPr>
              <a:t>60</a:t>
            </a:r>
            <a:r>
              <a:rPr lang="zh-CN" altLang="en-US" b="0" i="0" u="none" strike="noStrike" kern="100" baseline="0" smtClean="0">
                <a:latin typeface="Calibri" panose="020F0502020204030204" pitchFamily="34" charset="0"/>
                <a:ea typeface="宋体" panose="02010600030101010101" pitchFamily="2" charset="-122"/>
              </a:rPr>
              <a:t>万元，重大项目不超过</a:t>
            </a:r>
            <a:r>
              <a:rPr lang="en-US" altLang="zh-CN" b="0" i="0" u="none" strike="noStrike" kern="100" baseline="0" smtClean="0">
                <a:latin typeface="Calibri" panose="020F0502020204030204" pitchFamily="34" charset="0"/>
                <a:ea typeface="宋体" panose="02010600030101010101" pitchFamily="2" charset="-122"/>
              </a:rPr>
              <a:t>200</a:t>
            </a:r>
            <a:r>
              <a:rPr lang="zh-CN" altLang="en-US" b="0" i="0" u="none" strike="noStrike" kern="100" baseline="0" smtClean="0">
                <a:latin typeface="Calibri" panose="020F0502020204030204" pitchFamily="34" charset="0"/>
                <a:ea typeface="宋体" panose="02010600030101010101" pitchFamily="2" charset="-122"/>
              </a:rPr>
              <a:t>万元。</a:t>
            </a:r>
          </a:p>
          <a:p>
            <a:r>
              <a:rPr lang="zh-CN" altLang="en-US" b="0" i="0" u="none" strike="noStrike" kern="100" baseline="0" smtClean="0">
                <a:latin typeface="Cambria" panose="02040503050406030204" pitchFamily="18" charset="0"/>
                <a:ea typeface="宋体" panose="02010600030101010101" pitchFamily="2" charset="-122"/>
              </a:rPr>
              <a:t>（二）科技部科技型中小企业基金中，还涉及中小企业公共服务机构补助资金、创业投资引导基金项目的企业和机构的资助</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19647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七、设计产业促进</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92500" lnSpcReduction="20000"/>
          </a:bodyPr>
          <a:lstStyle/>
          <a:p>
            <a:r>
              <a:rPr lang="zh-CN" altLang="en-US" b="0" i="0" u="none" strike="noStrike" kern="100" baseline="0" smtClean="0">
                <a:latin typeface="Cambria" panose="02040503050406030204" pitchFamily="18" charset="0"/>
                <a:ea typeface="宋体" panose="02010600030101010101" pitchFamily="2" charset="-122"/>
              </a:rPr>
              <a:t>政策依据</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北京市促进设计产业发展的指导意见</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（京政发</a:t>
            </a:r>
            <a:r>
              <a:rPr lang="en-US" altLang="zh-CN" b="0" i="0" u="none" strike="noStrike" kern="100" baseline="0" smtClean="0">
                <a:latin typeface="Calibri" panose="020F0502020204030204" pitchFamily="34" charset="0"/>
                <a:ea typeface="宋体" panose="02010600030101010101" pitchFamily="2" charset="-122"/>
              </a:rPr>
              <a:t>〔2010〕29</a:t>
            </a:r>
            <a:r>
              <a:rPr lang="zh-CN" altLang="en-US" b="0" i="0" u="none" strike="noStrike" kern="100" baseline="0" smtClean="0">
                <a:latin typeface="Calibri" panose="020F0502020204030204" pitchFamily="34" charset="0"/>
                <a:ea typeface="宋体" panose="02010600030101010101" pitchFamily="2" charset="-122"/>
              </a:rPr>
              <a:t>号）</a:t>
            </a:r>
          </a:p>
          <a:p>
            <a:pPr lvl="1"/>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北京市科学技术委员会关于进一步促进科技服务业发展的指导意见</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（京科发</a:t>
            </a:r>
            <a:r>
              <a:rPr lang="en-US" altLang="zh-CN" b="0" i="0" u="none" strike="noStrike" kern="100" baseline="0" smtClean="0">
                <a:latin typeface="Calibri" panose="020F0502020204030204" pitchFamily="34" charset="0"/>
                <a:ea typeface="宋体" panose="02010600030101010101" pitchFamily="2" charset="-122"/>
              </a:rPr>
              <a:t>〔2012〕40</a:t>
            </a:r>
            <a:r>
              <a:rPr lang="zh-CN" altLang="en-US" b="0" i="0" u="none" strike="noStrike" kern="100" baseline="0" smtClean="0">
                <a:latin typeface="Calibri" panose="020F0502020204030204" pitchFamily="34" charset="0"/>
                <a:ea typeface="宋体" panose="02010600030101010101" pitchFamily="2" charset="-122"/>
              </a:rPr>
              <a:t>号）</a:t>
            </a:r>
          </a:p>
          <a:p>
            <a:r>
              <a:rPr lang="zh-CN" altLang="en-US" b="0" i="0" u="none" strike="noStrike" kern="100" baseline="0" smtClean="0">
                <a:latin typeface="Cambria" panose="02040503050406030204" pitchFamily="18" charset="0"/>
                <a:ea typeface="宋体" panose="02010600030101010101" pitchFamily="2" charset="-122"/>
              </a:rPr>
              <a:t>目标</a:t>
            </a:r>
          </a:p>
          <a:p>
            <a:pPr lvl="1"/>
            <a:r>
              <a:rPr lang="zh-CN" altLang="en-US" b="0" i="0" u="none" strike="noStrike" kern="100" baseline="0" smtClean="0">
                <a:latin typeface="Calibri" panose="020F0502020204030204" pitchFamily="34" charset="0"/>
                <a:ea typeface="宋体" panose="02010600030101010101" pitchFamily="2" charset="-122"/>
              </a:rPr>
              <a:t>以推进设计之都建设为核心，以塑造“北京设计”品牌、促进设计与产业融合为着力点，打造</a:t>
            </a:r>
            <a:r>
              <a:rPr lang="en-US" altLang="zh-CN" b="0" i="0" u="none" strike="noStrike" kern="100" baseline="0" smtClean="0">
                <a:latin typeface="Calibri" panose="020F0502020204030204" pitchFamily="34" charset="0"/>
                <a:ea typeface="宋体" panose="02010600030101010101" pitchFamily="2" charset="-122"/>
              </a:rPr>
              <a:t>2013</a:t>
            </a:r>
            <a:r>
              <a:rPr lang="zh-CN" altLang="en-US" b="0" i="0" u="none" strike="noStrike" kern="100" baseline="0" smtClean="0">
                <a:latin typeface="Calibri" panose="020F0502020204030204" pitchFamily="34" charset="0"/>
                <a:ea typeface="宋体" panose="02010600030101010101" pitchFamily="2" charset="-122"/>
              </a:rPr>
              <a:t>设计之都推广年</a:t>
            </a:r>
          </a:p>
          <a:p>
            <a:pPr lvl="1"/>
            <a:r>
              <a:rPr lang="zh-CN" altLang="en-US" b="0" i="0" u="none" strike="noStrike" kern="100" baseline="0" smtClean="0">
                <a:latin typeface="Calibri" panose="020F0502020204030204" pitchFamily="34" charset="0"/>
                <a:ea typeface="宋体" panose="02010600030101010101" pitchFamily="2" charset="-122"/>
              </a:rPr>
              <a:t>推动北京设计走向世界</a:t>
            </a:r>
          </a:p>
          <a:p>
            <a:pPr lvl="1"/>
            <a:r>
              <a:rPr lang="zh-CN" altLang="en-US" b="0" i="0" u="none" strike="noStrike" kern="100" baseline="0" smtClean="0">
                <a:latin typeface="Calibri" panose="020F0502020204030204" pitchFamily="34" charset="0"/>
                <a:ea typeface="宋体" panose="02010600030101010101" pitchFamily="2" charset="-122"/>
              </a:rPr>
              <a:t>提升设计自主创新能力，促进设计与产业融合，提升市民生活品质</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55726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八、产业技术创新战略联盟建设</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77500" lnSpcReduction="20000"/>
          </a:bodyPr>
          <a:lstStyle/>
          <a:p>
            <a:r>
              <a:rPr lang="zh-CN" altLang="en-US" b="0" i="0" u="none" strike="noStrike" kern="100" baseline="0" smtClean="0">
                <a:latin typeface="Cambria" panose="02040503050406030204" pitchFamily="18" charset="0"/>
                <a:ea typeface="宋体" panose="02010600030101010101" pitchFamily="2" charset="-122"/>
              </a:rPr>
              <a:t>市科委联合其他部门发布了</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关于促进产业技术创新战略联盟加快发展的意见</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（京科发</a:t>
            </a:r>
            <a:r>
              <a:rPr lang="en-US" altLang="zh-CN" b="0" i="0" u="none" strike="noStrike" kern="100" baseline="0" smtClean="0">
                <a:latin typeface="Cambria" panose="02040503050406030204" pitchFamily="18" charset="0"/>
                <a:ea typeface="宋体" panose="02010600030101010101" pitchFamily="2" charset="-122"/>
              </a:rPr>
              <a:t>[2011]303</a:t>
            </a:r>
            <a:r>
              <a:rPr lang="zh-CN" altLang="en-US" b="0" i="0" u="none" strike="noStrike" kern="100" baseline="0" smtClean="0">
                <a:latin typeface="Cambria" panose="02040503050406030204" pitchFamily="18" charset="0"/>
                <a:ea typeface="宋体" panose="02010600030101010101" pitchFamily="2" charset="-122"/>
              </a:rPr>
              <a:t>号）等一批政策措施，将支持联盟发展作为当前的重要工作，自</a:t>
            </a:r>
            <a:r>
              <a:rPr lang="en-US" altLang="zh-CN" b="0" i="0" u="none" strike="noStrike" kern="100" baseline="0" smtClean="0">
                <a:latin typeface="Cambria" panose="02040503050406030204" pitchFamily="18" charset="0"/>
                <a:ea typeface="宋体" panose="02010600030101010101" pitchFamily="2" charset="-122"/>
              </a:rPr>
              <a:t>2010</a:t>
            </a:r>
            <a:r>
              <a:rPr lang="zh-CN" altLang="en-US" b="0" i="0" u="none" strike="noStrike" kern="100" baseline="0" smtClean="0">
                <a:latin typeface="Cambria" panose="02040503050406030204" pitchFamily="18" charset="0"/>
                <a:ea typeface="宋体" panose="02010600030101010101" pitchFamily="2" charset="-122"/>
              </a:rPr>
              <a:t>年起，设立“产业技术创新战略联盟建设”科技专项，为联盟发展营造有利环境三年来，市科委安排专项资金</a:t>
            </a:r>
            <a:r>
              <a:rPr lang="en-US" altLang="zh-CN" b="0" i="0" u="none" strike="noStrike" kern="100" baseline="0" smtClean="0">
                <a:latin typeface="Cambria" panose="02040503050406030204" pitchFamily="18" charset="0"/>
                <a:ea typeface="宋体" panose="02010600030101010101" pitchFamily="2" charset="-122"/>
              </a:rPr>
              <a:t>5000</a:t>
            </a:r>
            <a:r>
              <a:rPr lang="zh-CN" altLang="en-US" b="0" i="0" u="none" strike="noStrike" kern="100" baseline="0" smtClean="0">
                <a:latin typeface="Cambria" panose="02040503050406030204" pitchFamily="18" charset="0"/>
                <a:ea typeface="宋体" panose="02010600030101010101" pitchFamily="2" charset="-122"/>
              </a:rPr>
              <a:t>万元支持联盟发展，前两年共对</a:t>
            </a:r>
            <a:r>
              <a:rPr lang="en-US" altLang="zh-CN" b="0" i="0" u="none" strike="noStrike" kern="100" baseline="0" smtClean="0">
                <a:latin typeface="Cambria" panose="02040503050406030204" pitchFamily="18" charset="0"/>
                <a:ea typeface="宋体" panose="02010600030101010101" pitchFamily="2" charset="-122"/>
              </a:rPr>
              <a:t>58</a:t>
            </a:r>
            <a:r>
              <a:rPr lang="zh-CN" altLang="en-US" b="0" i="0" u="none" strike="noStrike" kern="100" baseline="0" smtClean="0">
                <a:latin typeface="Cambria" panose="02040503050406030204" pitchFamily="18" charset="0"/>
                <a:ea typeface="宋体" panose="02010600030101010101" pitchFamily="2" charset="-122"/>
              </a:rPr>
              <a:t>家联盟（其中有</a:t>
            </a:r>
            <a:r>
              <a:rPr lang="en-US" altLang="zh-CN" b="0" i="0" u="none" strike="noStrike" kern="100" baseline="0" smtClean="0">
                <a:latin typeface="Cambria" panose="02040503050406030204" pitchFamily="18" charset="0"/>
                <a:ea typeface="宋体" panose="02010600030101010101" pitchFamily="2" charset="-122"/>
              </a:rPr>
              <a:t>21</a:t>
            </a:r>
            <a:r>
              <a:rPr lang="zh-CN" altLang="en-US" b="0" i="0" u="none" strike="noStrike" kern="100" baseline="0" smtClean="0">
                <a:latin typeface="Cambria" panose="02040503050406030204" pitchFamily="18" charset="0"/>
                <a:ea typeface="宋体" panose="02010600030101010101" pitchFamily="2" charset="-122"/>
              </a:rPr>
              <a:t>家优秀联盟连续两年获得建设资</a:t>
            </a:r>
          </a:p>
          <a:p>
            <a:r>
              <a:rPr lang="zh-CN" altLang="en-US" b="0" i="0" u="none" strike="noStrike" kern="100" baseline="0" smtClean="0">
                <a:latin typeface="Cambria" panose="02040503050406030204" pitchFamily="18" charset="0"/>
                <a:ea typeface="宋体" panose="02010600030101010101" pitchFamily="2" charset="-122"/>
              </a:rPr>
              <a:t>金支持）支持</a:t>
            </a:r>
            <a:r>
              <a:rPr lang="en-US" altLang="zh-CN" b="0" i="0" u="none" strike="noStrike" kern="100" baseline="0" smtClean="0">
                <a:latin typeface="Cambria" panose="02040503050406030204" pitchFamily="18" charset="0"/>
                <a:ea typeface="宋体" panose="02010600030101010101" pitchFamily="2" charset="-122"/>
              </a:rPr>
              <a:t>3000</a:t>
            </a:r>
            <a:r>
              <a:rPr lang="zh-CN" altLang="en-US" b="0" i="0" u="none" strike="noStrike" kern="100" baseline="0" smtClean="0">
                <a:latin typeface="Cambria" panose="02040503050406030204" pitchFamily="18" charset="0"/>
                <a:ea typeface="宋体" panose="02010600030101010101" pitchFamily="2" charset="-122"/>
              </a:rPr>
              <a:t>万元专项资金，用于联盟能力建设，同时对联盟成员单位联合申报的</a:t>
            </a:r>
            <a:r>
              <a:rPr lang="en-US" altLang="zh-CN" b="0" i="0" u="none" strike="noStrike" kern="100" baseline="0" smtClean="0">
                <a:latin typeface="Cambria" panose="02040503050406030204" pitchFamily="18" charset="0"/>
                <a:ea typeface="宋体" panose="02010600030101010101" pitchFamily="2" charset="-122"/>
              </a:rPr>
              <a:t>10</a:t>
            </a:r>
            <a:r>
              <a:rPr lang="zh-CN" altLang="en-US" b="0" i="0" u="none" strike="noStrike" kern="100" baseline="0" smtClean="0">
                <a:latin typeface="Cambria" panose="02040503050406030204" pitchFamily="18" charset="0"/>
                <a:ea typeface="宋体" panose="02010600030101010101" pitchFamily="2" charset="-122"/>
              </a:rPr>
              <a:t>个共性技术研发及公共技术服务平台建设项目进行支持。</a:t>
            </a:r>
          </a:p>
          <a:p>
            <a:r>
              <a:rPr lang="en-US" altLang="zh-CN" b="0" i="0" u="none" strike="noStrike" kern="100" baseline="0" smtClean="0">
                <a:latin typeface="Cambria" panose="02040503050406030204" pitchFamily="18" charset="0"/>
                <a:ea typeface="宋体" panose="02010600030101010101" pitchFamily="2" charset="-122"/>
              </a:rPr>
              <a:t>1. </a:t>
            </a:r>
            <a:r>
              <a:rPr lang="zh-CN" altLang="en-US" b="0" i="0" u="none" strike="noStrike" kern="100" baseline="0" smtClean="0">
                <a:latin typeface="Cambria" panose="02040503050406030204" pitchFamily="18" charset="0"/>
                <a:ea typeface="宋体" panose="02010600030101010101" pitchFamily="2" charset="-122"/>
              </a:rPr>
              <a:t>求利益之同</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以满足合作各方的内在要求和共同利益为基点联盟是一种利益共同体，共同的长期战略利益是联盟组建和持续发展的重要基础。</a:t>
            </a:r>
          </a:p>
          <a:p>
            <a:r>
              <a:rPr lang="en-US" altLang="zh-CN" b="0" i="0" u="none" strike="noStrike" kern="100" baseline="0" smtClean="0">
                <a:latin typeface="Cambria" panose="02040503050406030204" pitchFamily="18" charset="0"/>
                <a:ea typeface="宋体" panose="02010600030101010101" pitchFamily="2" charset="-122"/>
              </a:rPr>
              <a:t>2. </a:t>
            </a:r>
            <a:r>
              <a:rPr lang="zh-CN" altLang="en-US" b="0" i="0" u="none" strike="noStrike" kern="100" baseline="0" smtClean="0">
                <a:latin typeface="Cambria" panose="02040503050406030204" pitchFamily="18" charset="0"/>
                <a:ea typeface="宋体" panose="02010600030101010101" pitchFamily="2" charset="-122"/>
              </a:rPr>
              <a:t>立创新之本</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以提升企业自主创新能力和产业核心竞争力为基点，加快产业技术联盟构建和发展对增强企业自主创新能力，提升产业核心竞争力，加快建立技术创新体系，实现国家创新体系建设的突破具有重要意义。</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74809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九、技术转移专项</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85000" lnSpcReduction="20000"/>
          </a:bodyPr>
          <a:lstStyle/>
          <a:p>
            <a:r>
              <a:rPr lang="zh-CN" altLang="en-US" b="0" i="0" u="none" strike="noStrike" kern="100" baseline="0" smtClean="0">
                <a:latin typeface="Cambria" panose="02040503050406030204" pitchFamily="18" charset="0"/>
                <a:ea typeface="宋体" panose="02010600030101010101" pitchFamily="2" charset="-122"/>
              </a:rPr>
              <a:t>政策依据</a:t>
            </a:r>
          </a:p>
          <a:p>
            <a:pPr lvl="1"/>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北京市科学技术委员会关于进一步促进科技服务业发展的指导意见</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（京科发</a:t>
            </a:r>
            <a:r>
              <a:rPr lang="en-US" altLang="zh-CN" b="0" i="0" u="none" strike="noStrike" kern="100" baseline="0" smtClean="0">
                <a:latin typeface="Calibri" panose="020F0502020204030204" pitchFamily="34" charset="0"/>
                <a:ea typeface="宋体" panose="02010600030101010101" pitchFamily="2" charset="-122"/>
              </a:rPr>
              <a:t>[2012]44</a:t>
            </a:r>
            <a:r>
              <a:rPr lang="zh-CN" altLang="en-US" b="0" i="0" u="none" strike="noStrike" kern="100" baseline="0" smtClean="0">
                <a:latin typeface="Calibri" panose="020F0502020204030204" pitchFamily="34" charset="0"/>
                <a:ea typeface="宋体" panose="02010600030101010101" pitchFamily="2" charset="-122"/>
              </a:rPr>
              <a:t>号）重点支持方向（预计五月中下旬发布项目征集指南）</a:t>
            </a:r>
          </a:p>
          <a:p>
            <a:pPr lvl="1"/>
            <a:r>
              <a:rPr lang="zh-CN" altLang="en-US" b="0" i="0" u="none" strike="noStrike" kern="100" baseline="0" smtClean="0">
                <a:latin typeface="Calibri" panose="020F0502020204030204" pitchFamily="34" charset="0"/>
                <a:ea typeface="宋体" panose="02010600030101010101" pitchFamily="2" charset="-122"/>
              </a:rPr>
              <a:t>提升服务能力，创新服务模式。提升机构专业化服务能力，鼓励机构集成创新，探索特色服务模式。</a:t>
            </a:r>
          </a:p>
          <a:p>
            <a:pPr lvl="1"/>
            <a:r>
              <a:rPr lang="zh-CN" altLang="en-US" b="0" i="0" u="none" strike="noStrike" kern="100" baseline="0" smtClean="0">
                <a:latin typeface="Calibri" panose="020F0502020204030204" pitchFamily="34" charset="0"/>
                <a:ea typeface="宋体" panose="02010600030101010101" pitchFamily="2" charset="-122"/>
              </a:rPr>
              <a:t>开展人才培养，完善队伍建设。引导机构培养技术转移人才，逐步建设完善技术经纪人队伍。</a:t>
            </a:r>
          </a:p>
          <a:p>
            <a:pPr lvl="1"/>
            <a:r>
              <a:rPr lang="zh-CN" altLang="en-US" b="0" i="0" u="none" strike="noStrike" kern="100" baseline="0" smtClean="0">
                <a:latin typeface="Calibri" panose="020F0502020204030204" pitchFamily="34" charset="0"/>
                <a:ea typeface="宋体" panose="02010600030101010101" pitchFamily="2" charset="-122"/>
              </a:rPr>
              <a:t>注重服务标准，规范管理流程。贯彻落实北京市地方标准</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技术转移服务规范</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，鼓励机构规范化管理发展。</a:t>
            </a:r>
          </a:p>
          <a:p>
            <a:pPr lvl="1"/>
            <a:r>
              <a:rPr lang="zh-CN" altLang="en-US" b="0" i="0" u="none" strike="noStrike" kern="100" baseline="0" smtClean="0">
                <a:latin typeface="Calibri" panose="020F0502020204030204" pitchFamily="34" charset="0"/>
                <a:ea typeface="宋体" panose="02010600030101010101" pitchFamily="2" charset="-122"/>
              </a:rPr>
              <a:t>跟踪技术成果，实现转化落地。引导机构为科技成果在京转化落地服务，推动首都科技服务业发展。</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86281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十、工程技术服务促进</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lstStyle/>
          <a:p>
            <a:r>
              <a:rPr lang="zh-CN" altLang="en-US" b="0" i="0" u="none" strike="noStrike" kern="100" baseline="0" smtClean="0">
                <a:latin typeface="Cambria" panose="02040503050406030204" pitchFamily="18" charset="0"/>
                <a:ea typeface="宋体" panose="02010600030101010101" pitchFamily="2" charset="-122"/>
              </a:rPr>
              <a:t>政策依据</a:t>
            </a:r>
          </a:p>
          <a:p>
            <a:pPr lvl="1"/>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北京市科学技术委员会关于进一步促进科技服务业发展的指导意见</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（京科发</a:t>
            </a:r>
            <a:r>
              <a:rPr lang="en-US" altLang="zh-CN" b="0" i="0" u="none" strike="noStrike" kern="100" baseline="0" smtClean="0">
                <a:latin typeface="Calibri" panose="020F0502020204030204" pitchFamily="34" charset="0"/>
                <a:ea typeface="宋体" panose="02010600030101010101" pitchFamily="2" charset="-122"/>
              </a:rPr>
              <a:t>〔2012〕40</a:t>
            </a:r>
            <a:r>
              <a:rPr lang="zh-CN" altLang="en-US" b="0" i="0" u="none" strike="noStrike" kern="100" baseline="0" smtClean="0">
                <a:latin typeface="Calibri" panose="020F0502020204030204" pitchFamily="34" charset="0"/>
                <a:ea typeface="宋体" panose="02010600030101010101" pitchFamily="2" charset="-122"/>
              </a:rPr>
              <a:t>号）重点支持</a:t>
            </a:r>
          </a:p>
          <a:p>
            <a:pPr lvl="1"/>
            <a:r>
              <a:rPr lang="zh-CN" altLang="en-US" b="0" i="0" u="none" strike="noStrike" kern="100" baseline="0" smtClean="0">
                <a:latin typeface="Calibri" panose="020F0502020204030204" pitchFamily="34" charset="0"/>
                <a:ea typeface="宋体" panose="02010600030101010101" pitchFamily="2" charset="-122"/>
              </a:rPr>
              <a:t>充分发挥首都丰富的科技智力资源优势，强化科技对经济社会发展的支撑引领作用，提升“北京服务”的辐射力和影响力</a:t>
            </a:r>
          </a:p>
          <a:p>
            <a:pPr lvl="1"/>
            <a:r>
              <a:rPr lang="zh-CN" altLang="en-US" b="0" i="0" u="none" strike="noStrike" kern="100" baseline="0" smtClean="0">
                <a:latin typeface="Calibri" panose="020F0502020204030204" pitchFamily="34" charset="0"/>
                <a:ea typeface="宋体" panose="02010600030101010101" pitchFamily="2" charset="-122"/>
              </a:rPr>
              <a:t>以技术创新为核心开展工程总包、分包</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81489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一、高新技术企业认定</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lstStyle/>
          <a:p>
            <a:r>
              <a:rPr lang="zh-CN" altLang="en-US" b="0" i="0" u="none" strike="noStrike" kern="100" baseline="0" smtClean="0">
                <a:latin typeface="Cambria" panose="02040503050406030204" pitchFamily="18" charset="0"/>
                <a:ea typeface="宋体" panose="02010600030101010101" pitchFamily="2" charset="-122"/>
              </a:rPr>
              <a:t>政策依据</a:t>
            </a:r>
          </a:p>
          <a:p>
            <a:r>
              <a:rPr lang="zh-CN" altLang="en-US" b="0" i="0" u="none" strike="noStrike" kern="100" baseline="0" smtClean="0">
                <a:latin typeface="Cambria" panose="02040503050406030204" pitchFamily="18" charset="0"/>
                <a:ea typeface="宋体" panose="02010600030101010101" pitchFamily="2" charset="-122"/>
              </a:rPr>
              <a:t>认定条件</a:t>
            </a:r>
          </a:p>
          <a:p>
            <a:r>
              <a:rPr lang="zh-CN" altLang="en-US" b="0" i="0" u="none" strike="noStrike" kern="100" baseline="0" smtClean="0">
                <a:latin typeface="Cambria" panose="02040503050406030204" pitchFamily="18" charset="0"/>
                <a:ea typeface="宋体" panose="02010600030101010101" pitchFamily="2" charset="-122"/>
              </a:rPr>
              <a:t>具体评定方法</a:t>
            </a:r>
          </a:p>
          <a:p>
            <a:r>
              <a:rPr lang="zh-CN" altLang="en-US" b="0" i="0" u="none" strike="noStrike" kern="100" baseline="0" smtClean="0">
                <a:latin typeface="Cambria" panose="02040503050406030204" pitchFamily="18" charset="0"/>
                <a:ea typeface="宋体" panose="02010600030101010101" pitchFamily="2" charset="-122"/>
              </a:rPr>
              <a:t>申报流程</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0065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政策依据：</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85000" lnSpcReduction="20000"/>
          </a:bodyPr>
          <a:lstStyle/>
          <a:p>
            <a:r>
              <a:rPr lang="en-US" altLang="zh-CN" b="0" i="0" u="none" strike="noStrike" kern="100" baseline="0" smtClean="0">
                <a:latin typeface="Cambria" panose="02040503050406030204" pitchFamily="18" charset="0"/>
                <a:ea typeface="宋体" panose="02010600030101010101" pitchFamily="2" charset="-122"/>
              </a:rPr>
              <a:t>1. 《</a:t>
            </a:r>
            <a:r>
              <a:rPr lang="zh-CN" altLang="en-US" b="0" i="0" u="none" strike="noStrike" kern="100" baseline="0" smtClean="0">
                <a:latin typeface="Cambria" panose="02040503050406030204" pitchFamily="18" charset="0"/>
                <a:ea typeface="宋体" panose="02010600030101010101" pitchFamily="2" charset="-122"/>
              </a:rPr>
              <a:t>中华人民共和国企业所得税法</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a:t>
            </a:r>
            <a:r>
              <a:rPr lang="en-US" altLang="zh-CN" b="0" i="0" u="none" strike="noStrike" kern="100" baseline="0" smtClean="0">
                <a:latin typeface="Cambria" panose="02040503050406030204" pitchFamily="18" charset="0"/>
                <a:ea typeface="宋体" panose="02010600030101010101" pitchFamily="2" charset="-122"/>
              </a:rPr>
              <a:t>[2007]63</a:t>
            </a:r>
            <a:r>
              <a:rPr lang="zh-CN" altLang="en-US" b="0" i="0" u="none" strike="noStrike" kern="100" baseline="0" smtClean="0">
                <a:latin typeface="Cambria" panose="02040503050406030204" pitchFamily="18" charset="0"/>
                <a:ea typeface="宋体" panose="02010600030101010101" pitchFamily="2" charset="-122"/>
              </a:rPr>
              <a:t>号令）第二十八条：国家需要重点扶持的高新技术企业，减按</a:t>
            </a:r>
            <a:r>
              <a:rPr lang="en-US" altLang="zh-CN" b="0" i="0" u="none" strike="noStrike" kern="100" baseline="0" smtClean="0">
                <a:latin typeface="Cambria" panose="02040503050406030204" pitchFamily="18" charset="0"/>
                <a:ea typeface="宋体" panose="02010600030101010101" pitchFamily="2" charset="-122"/>
              </a:rPr>
              <a:t>15</a:t>
            </a:r>
            <a:r>
              <a:rPr lang="zh-CN" altLang="en-US" b="0" i="0" u="none" strike="noStrike" kern="100" baseline="0" smtClean="0">
                <a:latin typeface="Cambria" panose="02040503050406030204" pitchFamily="18" charset="0"/>
                <a:ea typeface="宋体" panose="02010600030101010101" pitchFamily="2" charset="-122"/>
              </a:rPr>
              <a:t>％的税率征收企业所得税。</a:t>
            </a:r>
          </a:p>
          <a:p>
            <a:r>
              <a:rPr lang="en-US" altLang="zh-CN" b="0" i="0" u="none" strike="noStrike" kern="100" baseline="0" smtClean="0">
                <a:latin typeface="Cambria" panose="02040503050406030204" pitchFamily="18" charset="0"/>
                <a:ea typeface="宋体" panose="02010600030101010101" pitchFamily="2" charset="-122"/>
              </a:rPr>
              <a:t>2. </a:t>
            </a:r>
            <a:r>
              <a:rPr lang="zh-CN" altLang="en-US" b="0" i="0" u="none" strike="noStrike" kern="100" baseline="0" smtClean="0">
                <a:latin typeface="Cambria" panose="02040503050406030204" pitchFamily="18" charset="0"/>
                <a:ea typeface="宋体" panose="02010600030101010101" pitchFamily="2" charset="-122"/>
              </a:rPr>
              <a:t>科技部、财政部、税务总局</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高新技术企业认定管理办法</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（国科发火</a:t>
            </a:r>
            <a:r>
              <a:rPr lang="en-US" altLang="zh-CN" b="0" i="0" u="none" strike="noStrike" kern="100" baseline="0" smtClean="0">
                <a:latin typeface="Cambria" panose="02040503050406030204" pitchFamily="18" charset="0"/>
                <a:ea typeface="宋体" panose="02010600030101010101" pitchFamily="2" charset="-122"/>
              </a:rPr>
              <a:t>[2008]172</a:t>
            </a:r>
            <a:r>
              <a:rPr lang="zh-CN" altLang="en-US" b="0" i="0" u="none" strike="noStrike" kern="100" baseline="0" smtClean="0">
                <a:latin typeface="Cambria" panose="02040503050406030204" pitchFamily="18" charset="0"/>
                <a:ea typeface="宋体" panose="02010600030101010101" pitchFamily="2" charset="-122"/>
              </a:rPr>
              <a:t>号）。</a:t>
            </a:r>
          </a:p>
          <a:p>
            <a:r>
              <a:rPr lang="en-US" altLang="zh-CN" b="0" i="0" u="none" strike="noStrike" kern="100" baseline="0" smtClean="0">
                <a:latin typeface="Cambria" panose="02040503050406030204" pitchFamily="18" charset="0"/>
                <a:ea typeface="宋体" panose="02010600030101010101" pitchFamily="2" charset="-122"/>
              </a:rPr>
              <a:t>3. </a:t>
            </a:r>
            <a:r>
              <a:rPr lang="zh-CN" altLang="en-US" b="0" i="0" u="none" strike="noStrike" kern="100" baseline="0" smtClean="0">
                <a:latin typeface="Cambria" panose="02040503050406030204" pitchFamily="18" charset="0"/>
                <a:ea typeface="宋体" panose="02010600030101010101" pitchFamily="2" charset="-122"/>
              </a:rPr>
              <a:t>科技部、财政部、税务总局</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高新技术企业认定管理工作指引</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（国科发火</a:t>
            </a:r>
            <a:r>
              <a:rPr lang="en-US" altLang="zh-CN" b="0" i="0" u="none" strike="noStrike" kern="100" baseline="0" smtClean="0">
                <a:latin typeface="Cambria" panose="02040503050406030204" pitchFamily="18" charset="0"/>
                <a:ea typeface="宋体" panose="02010600030101010101" pitchFamily="2" charset="-122"/>
              </a:rPr>
              <a:t>[2008]362</a:t>
            </a:r>
            <a:r>
              <a:rPr lang="zh-CN" altLang="en-US" b="0" i="0" u="none" strike="noStrike" kern="100" baseline="0" smtClean="0">
                <a:latin typeface="Cambria" panose="02040503050406030204" pitchFamily="18" charset="0"/>
                <a:ea typeface="宋体" panose="02010600030101010101" pitchFamily="2" charset="-122"/>
              </a:rPr>
              <a:t>号）。</a:t>
            </a:r>
          </a:p>
          <a:p>
            <a:r>
              <a:rPr lang="en-US" altLang="zh-CN" b="0" i="0" u="none" strike="noStrike" kern="100" baseline="0" smtClean="0">
                <a:latin typeface="Cambria" panose="02040503050406030204" pitchFamily="18" charset="0"/>
                <a:ea typeface="宋体" panose="02010600030101010101" pitchFamily="2" charset="-122"/>
              </a:rPr>
              <a:t>4. </a:t>
            </a:r>
            <a:r>
              <a:rPr lang="zh-CN" altLang="en-US" b="0" i="0" u="none" strike="noStrike" kern="100" baseline="0" smtClean="0">
                <a:latin typeface="Cambria" panose="02040503050406030204" pitchFamily="18" charset="0"/>
                <a:ea typeface="宋体" panose="02010600030101010101" pitchFamily="2" charset="-122"/>
              </a:rPr>
              <a:t>市科委、市财政局、市国税局、市地税局</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北京市高新技术企业认定管理工作实施方案</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（京科高发</a:t>
            </a:r>
            <a:r>
              <a:rPr lang="en-US" altLang="zh-CN" b="0" i="0" u="none" strike="noStrike" kern="100" baseline="0" smtClean="0">
                <a:latin typeface="Cambria" panose="02040503050406030204" pitchFamily="18" charset="0"/>
                <a:ea typeface="宋体" panose="02010600030101010101" pitchFamily="2" charset="-122"/>
              </a:rPr>
              <a:t>[2008]434</a:t>
            </a:r>
            <a:r>
              <a:rPr lang="zh-CN" altLang="en-US" b="0" i="0" u="none" strike="noStrike" kern="100" baseline="0" smtClean="0">
                <a:latin typeface="Cambria" panose="02040503050406030204" pitchFamily="18" charset="0"/>
                <a:ea typeface="宋体" panose="02010600030101010101" pitchFamily="2" charset="-122"/>
              </a:rPr>
              <a:t>号）。</a:t>
            </a:r>
          </a:p>
          <a:p>
            <a:r>
              <a:rPr lang="en-US" altLang="zh-CN" b="0" i="0" u="none" strike="noStrike" kern="100" baseline="0" smtClean="0">
                <a:latin typeface="Cambria" panose="02040503050406030204" pitchFamily="18" charset="0"/>
                <a:ea typeface="宋体" panose="02010600030101010101" pitchFamily="2" charset="-122"/>
              </a:rPr>
              <a:t>5.《</a:t>
            </a:r>
            <a:r>
              <a:rPr lang="zh-CN" altLang="en-US" b="0" i="0" u="none" strike="noStrike" kern="100" baseline="0" smtClean="0">
                <a:latin typeface="Cambria" panose="02040503050406030204" pitchFamily="18" charset="0"/>
                <a:ea typeface="宋体" panose="02010600030101010101" pitchFamily="2" charset="-122"/>
              </a:rPr>
              <a:t>关于完善中关村国家自主创新示范区高新技术企业认定管理试点工作的通知</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（国科发火</a:t>
            </a:r>
            <a:r>
              <a:rPr lang="en-US" altLang="zh-CN" b="0" i="0" u="none" strike="noStrike" kern="100" baseline="0" smtClean="0">
                <a:latin typeface="Cambria" panose="02040503050406030204" pitchFamily="18" charset="0"/>
                <a:ea typeface="宋体" panose="02010600030101010101" pitchFamily="2" charset="-122"/>
              </a:rPr>
              <a:t>〔2011〕90</a:t>
            </a:r>
            <a:r>
              <a:rPr lang="zh-CN" altLang="en-US" b="0" i="0" u="none" strike="noStrike" kern="100" baseline="0" smtClean="0">
                <a:latin typeface="Cambria" panose="02040503050406030204" pitchFamily="18" charset="0"/>
                <a:ea typeface="宋体" panose="02010600030101010101" pitchFamily="2" charset="-122"/>
              </a:rPr>
              <a:t>号）。</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54245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认定条件</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47500" lnSpcReduction="20000"/>
          </a:bodyPr>
          <a:lstStyle/>
          <a:p>
            <a:r>
              <a:rPr lang="zh-CN" altLang="en-US" b="0" i="0" u="none" strike="noStrike" kern="100" baseline="0" smtClean="0">
                <a:latin typeface="Cambria" panose="02040503050406030204" pitchFamily="18" charset="0"/>
                <a:ea typeface="宋体" panose="02010600030101010101" pitchFamily="2" charset="-122"/>
              </a:rPr>
              <a:t>一、在中国境内（不含港、澳、台地区）注册的企业，近三年内通过自主研发、受让、受赠、并购等方式，或通过</a:t>
            </a:r>
            <a:r>
              <a:rPr lang="en-US" altLang="zh-CN" b="0" i="0" u="none" strike="noStrike" kern="100" baseline="0" smtClean="0">
                <a:latin typeface="Cambria" panose="02040503050406030204" pitchFamily="18" charset="0"/>
                <a:ea typeface="宋体" panose="02010600030101010101" pitchFamily="2" charset="-122"/>
              </a:rPr>
              <a:t>5</a:t>
            </a:r>
            <a:r>
              <a:rPr lang="zh-CN" altLang="en-US" b="0" i="0" u="none" strike="noStrike" kern="100" baseline="0" smtClean="0">
                <a:latin typeface="Cambria" panose="02040503050406030204" pitchFamily="18" charset="0"/>
                <a:ea typeface="宋体" panose="02010600030101010101" pitchFamily="2" charset="-122"/>
              </a:rPr>
              <a:t>年以上的独占许可方式，对其主要产品（服务）的核心技术拥有自主知识产权； </a:t>
            </a:r>
          </a:p>
          <a:p>
            <a:r>
              <a:rPr lang="zh-CN" altLang="en-US" b="0" i="0" u="none" strike="noStrike" kern="100" baseline="0" smtClean="0">
                <a:latin typeface="Cambria" panose="02040503050406030204" pitchFamily="18" charset="0"/>
                <a:ea typeface="宋体" panose="02010600030101010101" pitchFamily="2" charset="-122"/>
              </a:rPr>
              <a:t>二、产品（服务）属于</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国家重点支持的高新技术领域</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规定的范围；</a:t>
            </a:r>
          </a:p>
          <a:p>
            <a:r>
              <a:rPr lang="zh-CN" altLang="en-US" b="0" i="0" u="none" strike="noStrike" kern="100" baseline="0" smtClean="0">
                <a:latin typeface="Cambria" panose="02040503050406030204" pitchFamily="18" charset="0"/>
                <a:ea typeface="宋体" panose="02010600030101010101" pitchFamily="2" charset="-122"/>
              </a:rPr>
              <a:t>三、具有大学专科以上学历的科技人员占企业当年职工总数的</a:t>
            </a:r>
            <a:r>
              <a:rPr lang="en-US" altLang="zh-CN" b="0" i="0" u="none" strike="noStrike" kern="100" baseline="0" smtClean="0">
                <a:latin typeface="Cambria" panose="02040503050406030204" pitchFamily="18" charset="0"/>
                <a:ea typeface="宋体" panose="02010600030101010101" pitchFamily="2" charset="-122"/>
              </a:rPr>
              <a:t>30%</a:t>
            </a:r>
            <a:r>
              <a:rPr lang="zh-CN" altLang="en-US" b="0" i="0" u="none" strike="noStrike" kern="100" baseline="0" smtClean="0">
                <a:latin typeface="Cambria" panose="02040503050406030204" pitchFamily="18" charset="0"/>
                <a:ea typeface="宋体" panose="02010600030101010101" pitchFamily="2" charset="-122"/>
              </a:rPr>
              <a:t>以上，其中研发人员占企业当年职工总数的</a:t>
            </a:r>
            <a:r>
              <a:rPr lang="en-US" altLang="zh-CN" b="0" i="0" u="none" strike="noStrike" kern="100" baseline="0" smtClean="0">
                <a:latin typeface="Cambria" panose="02040503050406030204" pitchFamily="18" charset="0"/>
                <a:ea typeface="宋体" panose="02010600030101010101" pitchFamily="2" charset="-122"/>
              </a:rPr>
              <a:t>10%</a:t>
            </a:r>
            <a:r>
              <a:rPr lang="zh-CN" altLang="en-US" b="0" i="0" u="none" strike="noStrike" kern="100" baseline="0" smtClean="0">
                <a:latin typeface="Cambria" panose="02040503050406030204" pitchFamily="18" charset="0"/>
                <a:ea typeface="宋体" panose="02010600030101010101" pitchFamily="2" charset="-122"/>
              </a:rPr>
              <a:t>以上；</a:t>
            </a:r>
          </a:p>
          <a:p>
            <a:r>
              <a:rPr lang="zh-CN" altLang="en-US" b="0" i="0" u="none" strike="noStrike" kern="100" baseline="0" smtClean="0">
                <a:latin typeface="Cambria" panose="02040503050406030204" pitchFamily="18" charset="0"/>
                <a:ea typeface="宋体" panose="02010600030101010101" pitchFamily="2" charset="-122"/>
              </a:rPr>
              <a:t>四、企业为获得科学技术（不包括人文、社会科学）新知识，创造性运用科学技术新知识，或实质性改进技术、产品（服务）而持续进行了研究开发活动，且近三个会计年度的研究开发费用总额占销售收入总额的比例符合如下要求：</a:t>
            </a:r>
          </a:p>
          <a:p>
            <a:pPr lvl="1"/>
            <a:r>
              <a:rPr lang="en-US" altLang="zh-CN" b="0" i="0" u="none" strike="noStrike" kern="100" baseline="0" smtClean="0">
                <a:latin typeface="Calibri" panose="020F0502020204030204" pitchFamily="34" charset="0"/>
                <a:ea typeface="宋体" panose="02010600030101010101" pitchFamily="2" charset="-122"/>
              </a:rPr>
              <a:t>1. </a:t>
            </a:r>
            <a:r>
              <a:rPr lang="zh-CN" altLang="en-US" b="0" i="0" u="none" strike="noStrike" kern="100" baseline="0" smtClean="0">
                <a:latin typeface="Calibri" panose="020F0502020204030204" pitchFamily="34" charset="0"/>
                <a:ea typeface="宋体" panose="02010600030101010101" pitchFamily="2" charset="-122"/>
              </a:rPr>
              <a:t>最近一年销售收入小于</a:t>
            </a:r>
            <a:r>
              <a:rPr lang="en-US" altLang="zh-CN" b="0" i="0" u="none" strike="noStrike" kern="100" baseline="0" smtClean="0">
                <a:latin typeface="Calibri" panose="020F0502020204030204" pitchFamily="34" charset="0"/>
                <a:ea typeface="宋体" panose="02010600030101010101" pitchFamily="2" charset="-122"/>
              </a:rPr>
              <a:t>5,000</a:t>
            </a:r>
            <a:r>
              <a:rPr lang="zh-CN" altLang="en-US" b="0" i="0" u="none" strike="noStrike" kern="100" baseline="0" smtClean="0">
                <a:latin typeface="Calibri" panose="020F0502020204030204" pitchFamily="34" charset="0"/>
                <a:ea typeface="宋体" panose="02010600030101010101" pitchFamily="2" charset="-122"/>
              </a:rPr>
              <a:t>万元的企业，比例不低于</a:t>
            </a:r>
            <a:r>
              <a:rPr lang="en-US" altLang="zh-CN" b="0" i="0" u="none" strike="noStrike" kern="100" baseline="0" smtClean="0">
                <a:latin typeface="Calibri" panose="020F0502020204030204" pitchFamily="34" charset="0"/>
                <a:ea typeface="宋体" panose="02010600030101010101" pitchFamily="2" charset="-122"/>
              </a:rPr>
              <a:t>6%</a:t>
            </a:r>
            <a:r>
              <a:rPr lang="zh-CN" altLang="en-US" b="0" i="0" u="none" strike="noStrike" kern="100" baseline="0" smtClean="0">
                <a:latin typeface="Calibri" panose="020F0502020204030204" pitchFamily="34" charset="0"/>
                <a:ea typeface="宋体" panose="02010600030101010101" pitchFamily="2" charset="-122"/>
              </a:rPr>
              <a:t>；</a:t>
            </a:r>
          </a:p>
          <a:p>
            <a:pPr lvl="1"/>
            <a:r>
              <a:rPr lang="en-US" altLang="zh-CN" b="0" i="0" u="none" strike="noStrike" kern="100" baseline="0" smtClean="0">
                <a:latin typeface="Calibri" panose="020F0502020204030204" pitchFamily="34" charset="0"/>
                <a:ea typeface="宋体" panose="02010600030101010101" pitchFamily="2" charset="-122"/>
              </a:rPr>
              <a:t>2. </a:t>
            </a:r>
            <a:r>
              <a:rPr lang="zh-CN" altLang="en-US" b="0" i="0" u="none" strike="noStrike" kern="100" baseline="0" smtClean="0">
                <a:latin typeface="Calibri" panose="020F0502020204030204" pitchFamily="34" charset="0"/>
                <a:ea typeface="宋体" panose="02010600030101010101" pitchFamily="2" charset="-122"/>
              </a:rPr>
              <a:t>最近一年销售收入在</a:t>
            </a:r>
            <a:r>
              <a:rPr lang="en-US" altLang="zh-CN" b="0" i="0" u="none" strike="noStrike" kern="100" baseline="0" smtClean="0">
                <a:latin typeface="Calibri" panose="020F0502020204030204" pitchFamily="34" charset="0"/>
                <a:ea typeface="宋体" panose="02010600030101010101" pitchFamily="2" charset="-122"/>
              </a:rPr>
              <a:t>5,000</a:t>
            </a:r>
            <a:r>
              <a:rPr lang="zh-CN" altLang="en-US" b="0" i="0" u="none" strike="noStrike" kern="100" baseline="0" smtClean="0">
                <a:latin typeface="Calibri" panose="020F0502020204030204" pitchFamily="34" charset="0"/>
                <a:ea typeface="宋体" panose="02010600030101010101" pitchFamily="2" charset="-122"/>
              </a:rPr>
              <a:t>万元至</a:t>
            </a:r>
            <a:r>
              <a:rPr lang="en-US" altLang="zh-CN" b="0" i="0" u="none" strike="noStrike" kern="100" baseline="0" smtClean="0">
                <a:latin typeface="Calibri" panose="020F0502020204030204" pitchFamily="34" charset="0"/>
                <a:ea typeface="宋体" panose="02010600030101010101" pitchFamily="2" charset="-122"/>
              </a:rPr>
              <a:t>20,000</a:t>
            </a:r>
            <a:r>
              <a:rPr lang="zh-CN" altLang="en-US" b="0" i="0" u="none" strike="noStrike" kern="100" baseline="0" smtClean="0">
                <a:latin typeface="Calibri" panose="020F0502020204030204" pitchFamily="34" charset="0"/>
                <a:ea typeface="宋体" panose="02010600030101010101" pitchFamily="2" charset="-122"/>
              </a:rPr>
              <a:t>万元的企业，比例不低于</a:t>
            </a:r>
            <a:r>
              <a:rPr lang="en-US" altLang="zh-CN" b="0" i="0" u="none" strike="noStrike" kern="100" baseline="0" smtClean="0">
                <a:latin typeface="Calibri" panose="020F0502020204030204" pitchFamily="34" charset="0"/>
                <a:ea typeface="宋体" panose="02010600030101010101" pitchFamily="2" charset="-122"/>
              </a:rPr>
              <a:t>4%</a:t>
            </a:r>
            <a:r>
              <a:rPr lang="zh-CN" altLang="en-US" b="0" i="0" u="none" strike="noStrike" kern="100" baseline="0" smtClean="0">
                <a:latin typeface="Calibri" panose="020F0502020204030204" pitchFamily="34" charset="0"/>
                <a:ea typeface="宋体" panose="02010600030101010101" pitchFamily="2" charset="-122"/>
              </a:rPr>
              <a:t>；</a:t>
            </a:r>
          </a:p>
          <a:p>
            <a:pPr lvl="1"/>
            <a:r>
              <a:rPr lang="en-US" altLang="zh-CN" b="0" i="0" u="none" strike="noStrike" kern="100" baseline="0" smtClean="0">
                <a:latin typeface="Calibri" panose="020F0502020204030204" pitchFamily="34" charset="0"/>
                <a:ea typeface="宋体" panose="02010600030101010101" pitchFamily="2" charset="-122"/>
              </a:rPr>
              <a:t>3. </a:t>
            </a:r>
            <a:r>
              <a:rPr lang="zh-CN" altLang="en-US" b="0" i="0" u="none" strike="noStrike" kern="100" baseline="0" smtClean="0">
                <a:latin typeface="Calibri" panose="020F0502020204030204" pitchFamily="34" charset="0"/>
                <a:ea typeface="宋体" panose="02010600030101010101" pitchFamily="2" charset="-122"/>
              </a:rPr>
              <a:t>最近一年销售收入在</a:t>
            </a:r>
            <a:r>
              <a:rPr lang="en-US" altLang="zh-CN" b="0" i="0" u="none" strike="noStrike" kern="100" baseline="0" smtClean="0">
                <a:latin typeface="Calibri" panose="020F0502020204030204" pitchFamily="34" charset="0"/>
                <a:ea typeface="宋体" panose="02010600030101010101" pitchFamily="2" charset="-122"/>
              </a:rPr>
              <a:t>20,000</a:t>
            </a:r>
            <a:r>
              <a:rPr lang="zh-CN" altLang="en-US" b="0" i="0" u="none" strike="noStrike" kern="100" baseline="0" smtClean="0">
                <a:latin typeface="Calibri" panose="020F0502020204030204" pitchFamily="34" charset="0"/>
                <a:ea typeface="宋体" panose="02010600030101010101" pitchFamily="2" charset="-122"/>
              </a:rPr>
              <a:t>万元以上的企业，比例不低于</a:t>
            </a:r>
            <a:r>
              <a:rPr lang="en-US" altLang="zh-CN" b="0" i="0" u="none" strike="noStrike" kern="100" baseline="0" smtClean="0">
                <a:latin typeface="Calibri" panose="020F0502020204030204" pitchFamily="34" charset="0"/>
                <a:ea typeface="宋体" panose="02010600030101010101" pitchFamily="2" charset="-122"/>
              </a:rPr>
              <a:t>3%</a:t>
            </a:r>
            <a:r>
              <a:rPr lang="zh-CN" altLang="en-US" b="0" i="0" u="none" strike="noStrike" kern="100" baseline="0" smtClean="0">
                <a:latin typeface="Calibri" panose="020F0502020204030204" pitchFamily="34" charset="0"/>
                <a:ea typeface="宋体" panose="02010600030101010101" pitchFamily="2" charset="-122"/>
              </a:rPr>
              <a:t>。</a:t>
            </a:r>
          </a:p>
          <a:p>
            <a:pPr lvl="1"/>
            <a:r>
              <a:rPr lang="zh-CN" altLang="en-US" b="0" i="0" u="none" strike="noStrike" kern="100" baseline="0" smtClean="0">
                <a:latin typeface="Calibri" panose="020F0502020204030204" pitchFamily="34" charset="0"/>
                <a:ea typeface="宋体" panose="02010600030101010101" pitchFamily="2" charset="-122"/>
              </a:rPr>
              <a:t>其中，企业在中国境内发生的研究开发费用总额占全部研究开发费用总额的比例不低于</a:t>
            </a:r>
            <a:r>
              <a:rPr lang="en-US" altLang="zh-CN" b="0" i="0" u="none" strike="noStrike" kern="100" baseline="0" smtClean="0">
                <a:latin typeface="Calibri" panose="020F0502020204030204" pitchFamily="34" charset="0"/>
                <a:ea typeface="宋体" panose="02010600030101010101" pitchFamily="2" charset="-122"/>
              </a:rPr>
              <a:t>60%</a:t>
            </a:r>
            <a:r>
              <a:rPr lang="zh-CN" altLang="en-US" b="0" i="0" u="none" strike="noStrike" kern="100" baseline="0" smtClean="0">
                <a:latin typeface="Calibri" panose="020F0502020204030204" pitchFamily="34" charset="0"/>
                <a:ea typeface="宋体" panose="02010600030101010101" pitchFamily="2" charset="-122"/>
              </a:rPr>
              <a:t>。企业注册成立时间不足三年的，按实际经营年限计算；</a:t>
            </a:r>
          </a:p>
          <a:p>
            <a:r>
              <a:rPr lang="zh-CN" altLang="en-US" b="0" i="0" u="none" strike="noStrike" kern="100" baseline="0" smtClean="0">
                <a:latin typeface="Cambria" panose="02040503050406030204" pitchFamily="18" charset="0"/>
                <a:ea typeface="宋体" panose="02010600030101010101" pitchFamily="2" charset="-122"/>
              </a:rPr>
              <a:t>五、高新技术产品（服务）收入占企业当年总收入的</a:t>
            </a:r>
            <a:r>
              <a:rPr lang="en-US" altLang="zh-CN" b="0" i="0" u="none" strike="noStrike" kern="100" baseline="0" smtClean="0">
                <a:latin typeface="Cambria" panose="02040503050406030204" pitchFamily="18" charset="0"/>
                <a:ea typeface="宋体" panose="02010600030101010101" pitchFamily="2" charset="-122"/>
              </a:rPr>
              <a:t>60%</a:t>
            </a:r>
            <a:r>
              <a:rPr lang="zh-CN" altLang="en-US" b="0" i="0" u="none" strike="noStrike" kern="100" baseline="0" smtClean="0">
                <a:latin typeface="Cambria" panose="02040503050406030204" pitchFamily="18" charset="0"/>
                <a:ea typeface="宋体" panose="02010600030101010101" pitchFamily="2" charset="-122"/>
              </a:rPr>
              <a:t>以上； </a:t>
            </a:r>
          </a:p>
          <a:p>
            <a:r>
              <a:rPr lang="zh-CN" altLang="en-US" b="0" i="0" u="none" strike="noStrike" kern="100" baseline="0" smtClean="0">
                <a:latin typeface="Cambria" panose="02040503050406030204" pitchFamily="18" charset="0"/>
                <a:ea typeface="宋体" panose="02010600030101010101" pitchFamily="2" charset="-122"/>
              </a:rPr>
              <a:t>六、企业研究开发组织管理水平、科技成果转化能力、自主知识产权数量、销售与总资产成长性等指标符合</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高新技术企业认定管理工作指引</a:t>
            </a:r>
            <a:r>
              <a:rPr lang="en-US" altLang="zh-CN" b="0" i="0" u="none" strike="noStrike" kern="100" baseline="0" smtClean="0">
                <a:latin typeface="Cambria" panose="02040503050406030204" pitchFamily="18" charset="0"/>
                <a:ea typeface="宋体" panose="02010600030101010101" pitchFamily="2" charset="-122"/>
              </a:rPr>
              <a:t>》</a:t>
            </a:r>
            <a:r>
              <a:rPr lang="zh-CN" altLang="en-US" b="0" i="0" u="none" strike="noStrike" kern="100" baseline="0" smtClean="0">
                <a:latin typeface="Cambria" panose="02040503050406030204" pitchFamily="18" charset="0"/>
                <a:ea typeface="宋体" panose="02010600030101010101" pitchFamily="2" charset="-122"/>
              </a:rPr>
              <a:t>的要求。</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1073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具体评定方法</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92500" lnSpcReduction="20000"/>
          </a:bodyPr>
          <a:lstStyle/>
          <a:p>
            <a:r>
              <a:rPr lang="zh-CN" altLang="en-US" b="0" i="0" u="none" strike="noStrike" kern="100" baseline="0" smtClean="0">
                <a:latin typeface="Cambria" panose="02040503050406030204" pitchFamily="18" charset="0"/>
                <a:ea typeface="宋体" panose="02010600030101010101" pitchFamily="2" charset="-122"/>
              </a:rPr>
              <a:t>企业技术创新能力（专家打分）</a:t>
            </a:r>
          </a:p>
          <a:p>
            <a:pPr lvl="1"/>
            <a:r>
              <a:rPr lang="zh-CN" altLang="en-US" b="0" i="0" u="none" strike="noStrike" kern="100" baseline="0" smtClean="0">
                <a:latin typeface="Calibri" panose="020F0502020204030204" pitchFamily="34" charset="0"/>
                <a:ea typeface="宋体" panose="02010600030101010101" pitchFamily="2" charset="-122"/>
              </a:rPr>
              <a:t>企业研究开发组织管理水平（</a:t>
            </a:r>
            <a:r>
              <a:rPr lang="en-US" altLang="zh-CN" b="0" i="0" u="none" strike="noStrike" kern="100" baseline="0" smtClean="0">
                <a:latin typeface="Calibri" panose="020F0502020204030204" pitchFamily="34" charset="0"/>
                <a:ea typeface="宋体" panose="02010600030101010101" pitchFamily="2" charset="-122"/>
              </a:rPr>
              <a:t>20</a:t>
            </a:r>
            <a:r>
              <a:rPr lang="zh-CN" altLang="en-US" b="0" i="0" u="none" strike="noStrike" kern="100" baseline="0" smtClean="0">
                <a:latin typeface="Calibri" panose="020F0502020204030204" pitchFamily="34" charset="0"/>
                <a:ea typeface="宋体" panose="02010600030101010101" pitchFamily="2" charset="-122"/>
              </a:rPr>
              <a:t>分）、科技成果转化能力（</a:t>
            </a:r>
            <a:r>
              <a:rPr lang="en-US" altLang="zh-CN" b="0" i="0" u="none" strike="noStrike" kern="100" baseline="0" smtClean="0">
                <a:latin typeface="Calibri" panose="020F0502020204030204" pitchFamily="34" charset="0"/>
                <a:ea typeface="宋体" panose="02010600030101010101" pitchFamily="2" charset="-122"/>
              </a:rPr>
              <a:t>30</a:t>
            </a:r>
            <a:r>
              <a:rPr lang="zh-CN" altLang="en-US" b="0" i="0" u="none" strike="noStrike" kern="100" baseline="0" smtClean="0">
                <a:latin typeface="Calibri" panose="020F0502020204030204" pitchFamily="34" charset="0"/>
                <a:ea typeface="宋体" panose="02010600030101010101" pitchFamily="2" charset="-122"/>
              </a:rPr>
              <a:t>分）、自主知识产权数量（</a:t>
            </a:r>
            <a:r>
              <a:rPr lang="en-US" altLang="zh-CN" b="0" i="0" u="none" strike="noStrike" kern="100" baseline="0" smtClean="0">
                <a:latin typeface="Calibri" panose="020F0502020204030204" pitchFamily="34" charset="0"/>
                <a:ea typeface="宋体" panose="02010600030101010101" pitchFamily="2" charset="-122"/>
              </a:rPr>
              <a:t>30</a:t>
            </a:r>
            <a:r>
              <a:rPr lang="zh-CN" altLang="en-US" b="0" i="0" u="none" strike="noStrike" kern="100" baseline="0" smtClean="0">
                <a:latin typeface="Calibri" panose="020F0502020204030204" pitchFamily="34" charset="0"/>
                <a:ea typeface="宋体" panose="02010600030101010101" pitchFamily="2" charset="-122"/>
              </a:rPr>
              <a:t>分）、销售与总资产成长性（</a:t>
            </a:r>
            <a:r>
              <a:rPr lang="en-US" altLang="zh-CN" b="0" i="0" u="none" strike="noStrike" kern="100" baseline="0" smtClean="0">
                <a:latin typeface="Calibri" panose="020F0502020204030204" pitchFamily="34" charset="0"/>
                <a:ea typeface="宋体" panose="02010600030101010101" pitchFamily="2" charset="-122"/>
              </a:rPr>
              <a:t>20</a:t>
            </a:r>
            <a:r>
              <a:rPr lang="zh-CN" altLang="en-US" b="0" i="0" u="none" strike="noStrike" kern="100" baseline="0" smtClean="0">
                <a:latin typeface="Calibri" panose="020F0502020204030204" pitchFamily="34" charset="0"/>
                <a:ea typeface="宋体" panose="02010600030101010101" pitchFamily="2" charset="-122"/>
              </a:rPr>
              <a:t>分）四项指标采取加权记分方式，满分</a:t>
            </a:r>
            <a:r>
              <a:rPr lang="en-US" altLang="zh-CN" b="0" i="0" u="none" strike="noStrike" kern="100" baseline="0" smtClean="0">
                <a:latin typeface="Calibri" panose="020F0502020204030204" pitchFamily="34" charset="0"/>
                <a:ea typeface="宋体" panose="02010600030101010101" pitchFamily="2" charset="-122"/>
              </a:rPr>
              <a:t>100</a:t>
            </a:r>
            <a:r>
              <a:rPr lang="zh-CN" altLang="en-US" b="0" i="0" u="none" strike="noStrike" kern="100" baseline="0" smtClean="0">
                <a:latin typeface="Calibri" panose="020F0502020204030204" pitchFamily="34" charset="0"/>
                <a:ea typeface="宋体" panose="02010600030101010101" pitchFamily="2" charset="-122"/>
              </a:rPr>
              <a:t>分，得分须在</a:t>
            </a:r>
            <a:r>
              <a:rPr lang="en-US" altLang="zh-CN" b="0" i="0" u="none" strike="noStrike" kern="100" baseline="0" smtClean="0">
                <a:latin typeface="Calibri" panose="020F0502020204030204" pitchFamily="34" charset="0"/>
                <a:ea typeface="宋体" panose="02010600030101010101" pitchFamily="2" charset="-122"/>
              </a:rPr>
              <a:t>70</a:t>
            </a:r>
            <a:r>
              <a:rPr lang="zh-CN" altLang="en-US" b="0" i="0" u="none" strike="noStrike" kern="100" baseline="0" smtClean="0">
                <a:latin typeface="Calibri" panose="020F0502020204030204" pitchFamily="34" charset="0"/>
                <a:ea typeface="宋体" panose="02010600030101010101" pitchFamily="2" charset="-122"/>
              </a:rPr>
              <a:t>分以上。</a:t>
            </a:r>
          </a:p>
          <a:p>
            <a:pPr lvl="1"/>
            <a:r>
              <a:rPr lang="zh-CN" altLang="en-US" b="0" i="0" u="none" strike="noStrike" kern="100" baseline="0" smtClean="0">
                <a:latin typeface="Calibri" panose="020F0502020204030204" pitchFamily="34" charset="0"/>
                <a:ea typeface="宋体" panose="02010600030101010101" pitchFamily="2" charset="-122"/>
              </a:rPr>
              <a:t>企业不拥有核心自主知识产权的四项总分值为零。</a:t>
            </a:r>
          </a:p>
          <a:p>
            <a:pPr lvl="1"/>
            <a:r>
              <a:rPr lang="zh-CN" altLang="en-US" b="0" i="0" u="none" strike="noStrike" kern="100" baseline="0" smtClean="0">
                <a:latin typeface="Calibri" panose="020F0502020204030204" pitchFamily="34" charset="0"/>
                <a:ea typeface="宋体" panose="02010600030101010101" pitchFamily="2" charset="-122"/>
              </a:rPr>
              <a:t>每项指标分数比例分为六个档次</a:t>
            </a:r>
            <a:r>
              <a:rPr lang="en-US" altLang="zh-CN" b="0" i="0" u="none" strike="noStrike" kern="100" baseline="0" smtClean="0">
                <a:latin typeface="Calibri" panose="020F0502020204030204" pitchFamily="34" charset="0"/>
                <a:ea typeface="宋体" panose="02010600030101010101" pitchFamily="2" charset="-122"/>
              </a:rPr>
              <a:t>(A,B,C,D,E,F)</a:t>
            </a:r>
            <a:r>
              <a:rPr lang="zh-CN" altLang="en-US" b="0" i="0" u="none" strike="noStrike" kern="100" baseline="0" smtClean="0">
                <a:latin typeface="Calibri" panose="020F0502020204030204" pitchFamily="34" charset="0"/>
                <a:ea typeface="宋体" panose="02010600030101010101" pitchFamily="2" charset="-122"/>
              </a:rPr>
              <a:t>，分别是：</a:t>
            </a:r>
            <a:r>
              <a:rPr lang="en-US" altLang="zh-CN" b="0" i="0" u="none" strike="noStrike" kern="100" baseline="0" smtClean="0">
                <a:latin typeface="Calibri" panose="020F0502020204030204" pitchFamily="34" charset="0"/>
                <a:ea typeface="宋体" panose="02010600030101010101" pitchFamily="2" charset="-122"/>
              </a:rPr>
              <a:t>0.80-1.0</a:t>
            </a:r>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0.60-0.79</a:t>
            </a:r>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0.40-0.59</a:t>
            </a:r>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Calibri" panose="020F0502020204030204" pitchFamily="34" charset="0"/>
                <a:ea typeface="宋体" panose="02010600030101010101" pitchFamily="2" charset="-122"/>
              </a:rPr>
              <a:t>0.20-0.39</a:t>
            </a:r>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Times New Roman" panose="02020603050405020304" pitchFamily="18" charset="0"/>
                <a:ea typeface="宋体" panose="02010600030101010101" pitchFamily="2" charset="-122"/>
              </a:rPr>
              <a:t>0.0</a:t>
            </a:r>
            <a:r>
              <a:rPr lang="en-US" altLang="zh-CN" b="0" i="0" u="none" strike="noStrike" kern="100" baseline="0" smtClean="0">
                <a:latin typeface="Calibri" panose="020F0502020204030204" pitchFamily="34" charset="0"/>
                <a:ea typeface="宋体" panose="02010600030101010101" pitchFamily="2" charset="-122"/>
              </a:rPr>
              <a:t>1-0.19</a:t>
            </a:r>
            <a:r>
              <a:rPr lang="zh-CN" altLang="en-US" b="0" i="0" u="none" strike="noStrike" kern="100" baseline="0" smtClean="0">
                <a:latin typeface="Calibri" panose="020F0502020204030204" pitchFamily="34" charset="0"/>
                <a:ea typeface="宋体" panose="02010600030101010101" pitchFamily="2" charset="-122"/>
              </a:rPr>
              <a:t>、</a:t>
            </a:r>
            <a:r>
              <a:rPr lang="en-US" altLang="zh-CN" b="0" i="0" u="none" strike="noStrike" kern="100" baseline="0" smtClean="0">
                <a:latin typeface="Times New Roman" panose="02020603050405020304" pitchFamily="18" charset="0"/>
                <a:ea typeface="宋体" panose="02010600030101010101" pitchFamily="2" charset="-122"/>
              </a:rPr>
              <a:t>0</a:t>
            </a:r>
          </a:p>
          <a:p>
            <a:pPr lvl="1"/>
            <a:r>
              <a:rPr lang="zh-CN" altLang="en-US" b="0" i="0" u="none" strike="noStrike" kern="100" baseline="0" smtClean="0">
                <a:latin typeface="Calibri" panose="020F0502020204030204" pitchFamily="34" charset="0"/>
                <a:ea typeface="宋体" panose="02010600030101010101" pitchFamily="2" charset="-122"/>
              </a:rPr>
              <a:t>各项指标实际得分＝本指标赋值</a:t>
            </a:r>
            <a:r>
              <a:rPr lang="en-US" altLang="zh-CN" b="0" i="0" u="none" strike="noStrike" kern="100" baseline="0" smtClean="0">
                <a:latin typeface="Calibri" panose="020F0502020204030204" pitchFamily="34" charset="0"/>
                <a:ea typeface="宋体" panose="02010600030101010101" pitchFamily="2" charset="-122"/>
              </a:rPr>
              <a:t>×</a:t>
            </a:r>
            <a:r>
              <a:rPr lang="zh-CN" altLang="en-US" b="0" i="0" u="none" strike="noStrike" kern="100" baseline="0" smtClean="0">
                <a:latin typeface="Calibri" panose="020F0502020204030204" pitchFamily="34" charset="0"/>
                <a:ea typeface="宋体" panose="02010600030101010101" pitchFamily="2" charset="-122"/>
              </a:rPr>
              <a:t>分数比例</a:t>
            </a:r>
          </a:p>
          <a:p>
            <a:pPr lvl="1"/>
            <a:r>
              <a:rPr lang="zh-CN" altLang="en-US" b="0" i="0" u="none" strike="noStrike" kern="100" baseline="0" smtClean="0">
                <a:latin typeface="Calibri" panose="020F0502020204030204" pitchFamily="34" charset="0"/>
                <a:ea typeface="宋体" panose="02010600030101010101" pitchFamily="2" charset="-122"/>
              </a:rPr>
              <a:t>评价指标以申报之日前</a:t>
            </a:r>
            <a:r>
              <a:rPr lang="en-US" altLang="zh-CN" b="0" i="0" u="none" strike="noStrike" kern="100" baseline="0" smtClean="0">
                <a:latin typeface="Calibri" panose="020F0502020204030204" pitchFamily="34" charset="0"/>
                <a:ea typeface="宋体" panose="02010600030101010101" pitchFamily="2" charset="-122"/>
              </a:rPr>
              <a:t>3</a:t>
            </a:r>
            <a:r>
              <a:rPr lang="zh-CN" altLang="en-US" b="0" i="0" u="none" strike="noStrike" kern="100" baseline="0" smtClean="0">
                <a:latin typeface="Calibri" panose="020F0502020204030204" pitchFamily="34" charset="0"/>
                <a:ea typeface="宋体" panose="02010600030101010101" pitchFamily="2" charset="-122"/>
              </a:rPr>
              <a:t>个年度的数据为准。如企业创办期不足</a:t>
            </a:r>
            <a:r>
              <a:rPr lang="en-US" altLang="zh-CN" b="0" i="0" u="none" strike="noStrike" kern="100" baseline="0" smtClean="0">
                <a:latin typeface="Calibri" panose="020F0502020204030204" pitchFamily="34" charset="0"/>
                <a:ea typeface="宋体" panose="02010600030101010101" pitchFamily="2" charset="-122"/>
              </a:rPr>
              <a:t>3</a:t>
            </a:r>
            <a:r>
              <a:rPr lang="zh-CN" altLang="en-US" b="0" i="0" u="none" strike="noStrike" kern="100" baseline="0" smtClean="0">
                <a:latin typeface="Calibri" panose="020F0502020204030204" pitchFamily="34" charset="0"/>
                <a:ea typeface="宋体" panose="02010600030101010101" pitchFamily="2" charset="-122"/>
              </a:rPr>
              <a:t>年，以实际经营年限为准。</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61631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具体评定方法</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lnSpcReduction="10000"/>
          </a:bodyPr>
          <a:lstStyle/>
          <a:p>
            <a:r>
              <a:rPr lang="zh-CN" altLang="en-US" b="0" i="0" u="none" strike="noStrike" kern="100" baseline="0" smtClean="0">
                <a:latin typeface="Cambria" panose="02040503050406030204" pitchFamily="18" charset="0"/>
                <a:ea typeface="宋体" panose="02010600030101010101" pitchFamily="2" charset="-122"/>
              </a:rPr>
              <a:t>（</a:t>
            </a:r>
            <a:r>
              <a:rPr lang="en-US" altLang="zh-CN" b="0" i="0" u="none" strike="noStrike" kern="100" baseline="0" smtClean="0">
                <a:latin typeface="Cambria" panose="02040503050406030204" pitchFamily="18" charset="0"/>
                <a:ea typeface="宋体" panose="02010600030101010101" pitchFamily="2" charset="-122"/>
              </a:rPr>
              <a:t>1</a:t>
            </a:r>
            <a:r>
              <a:rPr lang="zh-CN" altLang="en-US" b="0" i="0" u="none" strike="noStrike" kern="100" baseline="0" smtClean="0">
                <a:latin typeface="Cambria" panose="02040503050406030204" pitchFamily="18" charset="0"/>
                <a:ea typeface="宋体" panose="02010600030101010101" pitchFamily="2" charset="-122"/>
              </a:rPr>
              <a:t>）核心自主知识产权</a:t>
            </a:r>
          </a:p>
          <a:p>
            <a:pPr lvl="1"/>
            <a:r>
              <a:rPr lang="zh-CN" altLang="en-US" b="0" i="0" u="none" strike="noStrike" kern="100" baseline="0" smtClean="0">
                <a:latin typeface="Calibri" panose="020F0502020204030204" pitchFamily="34" charset="0"/>
                <a:ea typeface="宋体" panose="02010600030101010101" pitchFamily="2" charset="-122"/>
              </a:rPr>
              <a:t>企业拥有的专利、软件著作权、集成电路布图设计专有权、植物新品种等核心自主知识产权的数量（不含商标）。</a:t>
            </a:r>
          </a:p>
          <a:p>
            <a:r>
              <a:rPr lang="zh-CN" altLang="en-US" b="0" i="0" u="none" strike="noStrike" kern="100" baseline="0" smtClean="0">
                <a:latin typeface="Cambria" panose="02040503050406030204" pitchFamily="18" charset="0"/>
                <a:ea typeface="宋体" panose="02010600030101010101" pitchFamily="2" charset="-122"/>
              </a:rPr>
              <a:t>说明：</a:t>
            </a:r>
          </a:p>
          <a:p>
            <a:pPr lvl="1"/>
            <a:r>
              <a:rPr lang="zh-CN" altLang="en-US" b="0" i="0" u="none" strike="noStrike" kern="100" baseline="0" smtClean="0">
                <a:latin typeface="Calibri" panose="020F0502020204030204" pitchFamily="34" charset="0"/>
                <a:ea typeface="宋体" panose="02010600030101010101" pitchFamily="2" charset="-122"/>
              </a:rPr>
              <a:t>同一知识产权在国内外的申请、登记只记为一项。</a:t>
            </a:r>
          </a:p>
          <a:p>
            <a:pPr lvl="1"/>
            <a:r>
              <a:rPr lang="zh-CN" altLang="en-US" b="0" i="0" u="none" strike="noStrike" kern="100" baseline="0" smtClean="0">
                <a:latin typeface="Calibri" panose="020F0502020204030204" pitchFamily="34" charset="0"/>
                <a:ea typeface="宋体" panose="02010600030101010101" pitchFamily="2" charset="-122"/>
              </a:rPr>
              <a:t>若知识产权的创造人与知识产权权属人分离，在计算知识产权数量时可分别计算。</a:t>
            </a:r>
          </a:p>
          <a:p>
            <a:pPr lvl="1"/>
            <a:r>
              <a:rPr lang="zh-CN" altLang="en-US" b="0" i="0" u="none" strike="noStrike" kern="100" baseline="0" smtClean="0">
                <a:latin typeface="Calibri" panose="020F0502020204030204" pitchFamily="34" charset="0"/>
                <a:ea typeface="宋体" panose="02010600030101010101" pitchFamily="2" charset="-122"/>
              </a:rPr>
              <a:t>专利以获得授权证书为准。</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02751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2200" baseline="0" smtClean="0">
                <a:latin typeface="Calibri" panose="020F0502020204030204" pitchFamily="34" charset="0"/>
                <a:ea typeface="黑体" panose="02010609060101010101" pitchFamily="49" charset="-122"/>
              </a:rPr>
              <a:t>具体评定方法</a:t>
            </a:r>
            <a:endParaRPr lang="zh-CN" altLang="en-US" b="0" i="0" u="none" strike="noStrike" kern="2200" baseline="0" smtClean="0">
              <a:latin typeface="Times New Roman" panose="02020603050405020304" pitchFamily="18" charset="0"/>
              <a:ea typeface="黑体" panose="02010609060101010101" pitchFamily="49" charset="-122"/>
            </a:endParaRPr>
          </a:p>
        </p:txBody>
      </p:sp>
      <p:sp>
        <p:nvSpPr>
          <p:cNvPr id="3" name="文本占位符 2"/>
          <p:cNvSpPr>
            <a:spLocks noGrp="1"/>
          </p:cNvSpPr>
          <p:nvPr>
            <p:ph type="body" idx="1"/>
          </p:nvPr>
        </p:nvSpPr>
        <p:spPr/>
        <p:txBody>
          <a:bodyPr>
            <a:normAutofit fontScale="92500" lnSpcReduction="10000"/>
          </a:bodyPr>
          <a:lstStyle/>
          <a:p>
            <a:r>
              <a:rPr lang="zh-CN" altLang="en-US" b="0" i="0" u="none" strike="noStrike" kern="100" baseline="0" smtClean="0">
                <a:latin typeface="Cambria" panose="02040503050406030204" pitchFamily="18" charset="0"/>
                <a:ea typeface="宋体" panose="02010600030101010101" pitchFamily="2" charset="-122"/>
              </a:rPr>
              <a:t>（</a:t>
            </a:r>
            <a:r>
              <a:rPr lang="en-US" altLang="zh-CN" b="0" i="0" u="none" strike="noStrike" kern="100" baseline="0" smtClean="0">
                <a:latin typeface="Cambria" panose="02040503050406030204" pitchFamily="18" charset="0"/>
                <a:ea typeface="宋体" panose="02010600030101010101" pitchFamily="2" charset="-122"/>
              </a:rPr>
              <a:t>2</a:t>
            </a:r>
            <a:r>
              <a:rPr lang="zh-CN" altLang="en-US" b="0" i="0" u="none" strike="noStrike" kern="100" baseline="0" smtClean="0">
                <a:latin typeface="Cambria" panose="02040503050406030204" pitchFamily="18" charset="0"/>
                <a:ea typeface="宋体" panose="02010600030101010101" pitchFamily="2" charset="-122"/>
              </a:rPr>
              <a:t>）科技成果转化能力</a:t>
            </a:r>
          </a:p>
          <a:p>
            <a:pPr lvl="1"/>
            <a:r>
              <a:rPr lang="zh-CN" altLang="en-US" b="0" i="0" u="none" strike="noStrike" kern="100" baseline="0" smtClean="0">
                <a:latin typeface="Calibri" panose="020F0502020204030204" pitchFamily="34" charset="0"/>
                <a:ea typeface="宋体" panose="02010600030101010101" pitchFamily="2" charset="-122"/>
              </a:rPr>
              <a:t>最近</a:t>
            </a:r>
            <a:r>
              <a:rPr lang="en-US" altLang="zh-CN" b="0" i="0" u="none" strike="noStrike" kern="100" baseline="0" smtClean="0">
                <a:latin typeface="Calibri" panose="020F0502020204030204" pitchFamily="34" charset="0"/>
                <a:ea typeface="宋体" panose="02010600030101010101" pitchFamily="2" charset="-122"/>
              </a:rPr>
              <a:t>3</a:t>
            </a:r>
            <a:r>
              <a:rPr lang="zh-CN" altLang="en-US" b="0" i="0" u="none" strike="noStrike" kern="100" baseline="0" smtClean="0">
                <a:latin typeface="Calibri" panose="020F0502020204030204" pitchFamily="34" charset="0"/>
                <a:ea typeface="宋体" panose="02010600030101010101" pitchFamily="2" charset="-122"/>
              </a:rPr>
              <a:t>年内科技成果转化的年平均数。</a:t>
            </a:r>
          </a:p>
          <a:p>
            <a:r>
              <a:rPr lang="zh-CN" altLang="en-US" b="0" i="0" u="none" strike="noStrike" kern="100" baseline="0" smtClean="0">
                <a:latin typeface="Cambria" panose="02040503050406030204" pitchFamily="18" charset="0"/>
                <a:ea typeface="宋体" panose="02010600030101010101" pitchFamily="2" charset="-122"/>
              </a:rPr>
              <a:t>说明：</a:t>
            </a:r>
          </a:p>
          <a:p>
            <a:pPr lvl="1"/>
            <a:r>
              <a:rPr lang="zh-CN" altLang="en-US" b="0" i="0" u="none" strike="noStrike" kern="100" baseline="0" smtClean="0">
                <a:latin typeface="Calibri" panose="020F0502020204030204" pitchFamily="34" charset="0"/>
                <a:ea typeface="宋体" panose="02010600030101010101" pitchFamily="2" charset="-122"/>
              </a:rPr>
              <a:t>同一科学技术成果在国内外的申请只记为一项。</a:t>
            </a:r>
          </a:p>
          <a:p>
            <a:pPr lvl="1"/>
            <a:r>
              <a:rPr lang="zh-CN" altLang="en-US" b="0" i="0" u="none" strike="noStrike" kern="100" baseline="0" smtClean="0">
                <a:latin typeface="Calibri" panose="020F0502020204030204" pitchFamily="34" charset="0"/>
                <a:ea typeface="宋体" panose="02010600030101010101" pitchFamily="2" charset="-122"/>
              </a:rPr>
              <a:t>购入或出售技术成果以正式技术合同为准。</a:t>
            </a:r>
          </a:p>
          <a:p>
            <a:pPr lvl="1"/>
            <a:r>
              <a:rPr lang="zh-CN" altLang="en-US" b="0" i="0" u="none" strike="noStrike" kern="100" baseline="0" smtClean="0">
                <a:latin typeface="Calibri" panose="020F0502020204030204" pitchFamily="34" charset="0"/>
                <a:ea typeface="宋体" panose="02010600030101010101" pitchFamily="2" charset="-122"/>
              </a:rPr>
              <a:t>此项评价可计入技术诀窍，但价值较小的不算在内。从产品或工艺的改进表现来评价技术诀窍等的价值大小（企业可以不披露具体内容）。</a:t>
            </a:r>
          </a:p>
          <a:p>
            <a:pPr lvl="1"/>
            <a:r>
              <a:rPr lang="zh-CN" altLang="en-US" b="0" i="0" u="none" strike="noStrike" kern="100" baseline="0" smtClean="0">
                <a:latin typeface="Calibri" panose="020F0502020204030204" pitchFamily="34" charset="0"/>
                <a:ea typeface="宋体" panose="02010600030101010101" pitchFamily="2" charset="-122"/>
              </a:rPr>
              <a:t>技术成果转化的判断依据是：企业以技术成果形成产品、服务、样品、样机等。</a:t>
            </a:r>
            <a:endParaRPr lang="zh-CN" altLang="en-US" b="0" i="0" u="none" strike="noStrike" kern="100" baseline="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328926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113</TotalTime>
  <Words>3968</Words>
  <Application>Microsoft Office PowerPoint</Application>
  <PresentationFormat>全屏显示(16:9)</PresentationFormat>
  <Paragraphs>247</Paragraphs>
  <Slides>38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方正舒体</vt:lpstr>
      <vt:lpstr>黑体</vt:lpstr>
      <vt:lpstr>宋体</vt:lpstr>
      <vt:lpstr>Arial</vt:lpstr>
      <vt:lpstr>Calibri</vt:lpstr>
      <vt:lpstr>Cambria</vt:lpstr>
      <vt:lpstr>Garamond</vt:lpstr>
      <vt:lpstr>Times New Roman</vt:lpstr>
      <vt:lpstr>环保</vt:lpstr>
      <vt:lpstr>高新技术企业科技政策介绍</vt:lpstr>
      <vt:lpstr>聚焦产业培育，提升服务能力</vt:lpstr>
      <vt:lpstr>重要说明</vt:lpstr>
      <vt:lpstr>一、高新技术企业认定</vt:lpstr>
      <vt:lpstr>政策依据：</vt:lpstr>
      <vt:lpstr>认定条件</vt:lpstr>
      <vt:lpstr>具体评定方法</vt:lpstr>
      <vt:lpstr>具体评定方法</vt:lpstr>
      <vt:lpstr>具体评定方法</vt:lpstr>
      <vt:lpstr>具体评定方法</vt:lpstr>
      <vt:lpstr>具体评定方法</vt:lpstr>
      <vt:lpstr>申报流程</vt:lpstr>
      <vt:lpstr>二、技术先进型服务企业认定</vt:lpstr>
      <vt:lpstr>政策依据：</vt:lpstr>
      <vt:lpstr>（一）技术先进型服务企业可享受的优惠政策：</vt:lpstr>
      <vt:lpstr>（二）技术先进型服务业务认定范围</vt:lpstr>
      <vt:lpstr>（三）申请条件：</vt:lpstr>
      <vt:lpstr>提交材料</vt:lpstr>
      <vt:lpstr>（四）申报程序：</vt:lpstr>
      <vt:lpstr>三、研发经费加计扣除</vt:lpstr>
      <vt:lpstr>政策依据：</vt:lpstr>
      <vt:lpstr>研发经费</vt:lpstr>
      <vt:lpstr>执行流程</vt:lpstr>
      <vt:lpstr>常见问题</vt:lpstr>
      <vt:lpstr>四、技术合同登记</vt:lpstr>
      <vt:lpstr>政策依据</vt:lpstr>
      <vt:lpstr>（一）技术合同认定登记的重要性</vt:lpstr>
      <vt:lpstr>（二）技术合同登记相关概念解读</vt:lpstr>
      <vt:lpstr>（三）技术合同的认定登记工作</vt:lpstr>
      <vt:lpstr>享受政策需履行的手续</vt:lpstr>
      <vt:lpstr>需要提交的材料</vt:lpstr>
      <vt:lpstr>不予登记的合同</vt:lpstr>
      <vt:lpstr>五、高新技术成果转化项目认定</vt:lpstr>
      <vt:lpstr>六、科技型中小企业技术创新资金</vt:lpstr>
      <vt:lpstr>七、设计产业促进</vt:lpstr>
      <vt:lpstr>八、产业技术创新战略联盟建设</vt:lpstr>
      <vt:lpstr>九、技术转移专项</vt:lpstr>
      <vt:lpstr>十、工程技术服务促进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高新技术企业科技政策介绍</dc:title>
  <dc:creator>fenbi</dc:creator>
  <cp:lastModifiedBy>lenovo</cp:lastModifiedBy>
  <cp:revision>5</cp:revision>
  <dcterms:created xsi:type="dcterms:W3CDTF">2018-09-10T04:13:22Z</dcterms:created>
  <dcterms:modified xsi:type="dcterms:W3CDTF">2021-12-27T01:02:09Z</dcterms:modified>
</cp:coreProperties>
</file>