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54" autoAdjust="0"/>
    <p:restoredTop sz="94660"/>
  </p:normalViewPr>
  <p:slideViewPr>
    <p:cSldViewPr>
      <p:cViewPr varScale="1">
        <p:scale>
          <a:sx n="75" d="100"/>
          <a:sy n="75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04A7-8D19-4340-8236-5E6E3044CA0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87F0-6CEA-47DC-87BB-DFB01B82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077200" cy="22098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   VIRTUAL PRIVATE </a:t>
            </a:r>
            <a:br>
              <a:rPr lang="en-US" sz="5400" b="1" dirty="0" smtClean="0"/>
            </a:br>
            <a:r>
              <a:rPr lang="en-US" sz="5400" b="1" dirty="0" smtClean="0"/>
              <a:t>   NETWORKS (VPN)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52800" y="2590800"/>
            <a:ext cx="41910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Group of 2c10 class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Nguyen Van Cong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Tran Phi Hung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Dang </a:t>
            </a:r>
            <a:r>
              <a:rPr lang="en-US" b="1" dirty="0" err="1">
                <a:solidFill>
                  <a:schemeClr val="tx1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hi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Duyen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Nguyen </a:t>
            </a:r>
            <a:r>
              <a:rPr lang="en-US" b="1" dirty="0" err="1" smtClean="0">
                <a:solidFill>
                  <a:schemeClr val="tx1"/>
                </a:solidFill>
              </a:rPr>
              <a:t>Trung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Kien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Lai </a:t>
            </a:r>
            <a:r>
              <a:rPr lang="en-US" b="1" dirty="0" err="1" smtClean="0">
                <a:solidFill>
                  <a:schemeClr val="tx1"/>
                </a:solidFill>
              </a:rPr>
              <a:t>Thi</a:t>
            </a:r>
            <a:r>
              <a:rPr lang="en-US" b="1" dirty="0" smtClean="0">
                <a:solidFill>
                  <a:schemeClr val="tx1"/>
                </a:solidFill>
              </a:rPr>
              <a:t> Mai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L2TP -- Layer 2 Tunneling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Being an </a:t>
            </a:r>
            <a:r>
              <a:rPr lang="en-US" dirty="0"/>
              <a:t>extension of the PPTP (Point to point tunneling </a:t>
            </a:r>
            <a:r>
              <a:rPr lang="en-US" dirty="0" smtClean="0"/>
              <a:t>protocol)</a:t>
            </a:r>
          </a:p>
          <a:p>
            <a:r>
              <a:rPr lang="en-US" dirty="0" smtClean="0"/>
              <a:t>used </a:t>
            </a:r>
            <a:r>
              <a:rPr lang="en-US" dirty="0"/>
              <a:t>by internet service providers to provide VPN services over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L2TP combines the functionality of PPTP and </a:t>
            </a:r>
            <a:r>
              <a:rPr lang="en-US" dirty="0" smtClean="0"/>
              <a:t>L2F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with </a:t>
            </a:r>
            <a:r>
              <a:rPr lang="en-US" dirty="0"/>
              <a:t>some additional functions using some of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IPSec</a:t>
            </a:r>
            <a:r>
              <a:rPr lang="en-US" dirty="0" smtClean="0"/>
              <a:t> functionality.</a:t>
            </a:r>
          </a:p>
          <a:p>
            <a:r>
              <a:rPr lang="en-US" dirty="0" smtClean="0"/>
              <a:t>L2TP </a:t>
            </a:r>
            <a:r>
              <a:rPr lang="en-US" dirty="0"/>
              <a:t>can be used in conjunction with </a:t>
            </a:r>
            <a:r>
              <a:rPr lang="en-US" dirty="0" err="1"/>
              <a:t>IPSec</a:t>
            </a:r>
            <a:r>
              <a:rPr lang="en-US" dirty="0"/>
              <a:t> to provide encryption, authentication and integrity. </a:t>
            </a:r>
          </a:p>
        </p:txBody>
      </p:sp>
    </p:spTree>
    <p:extLst>
      <p:ext uri="{BB962C8B-B14F-4D97-AF65-F5344CB8AC3E}">
        <p14:creationId xmlns:p14="http://schemas.microsoft.com/office/powerpoint/2010/main" val="367221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IPsec --  Internet Protocol Security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Operating </a:t>
            </a:r>
            <a:r>
              <a:rPr lang="en-US" dirty="0"/>
              <a:t>on layer 3 and </a:t>
            </a:r>
            <a:r>
              <a:rPr lang="en-US" dirty="0" smtClean="0"/>
              <a:t>can protecting </a:t>
            </a:r>
            <a:r>
              <a:rPr lang="en-US" dirty="0"/>
              <a:t>any protocol that runs on top of IP. </a:t>
            </a:r>
            <a:endParaRPr lang="en-US" dirty="0" smtClean="0"/>
          </a:p>
          <a:p>
            <a:r>
              <a:rPr lang="en-US" dirty="0" smtClean="0"/>
              <a:t>Being a </a:t>
            </a:r>
            <a:r>
              <a:rPr lang="en-US" dirty="0"/>
              <a:t>framework consisting of various protocols and algorithms which can be added to and developed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flexibility and strength in depth, </a:t>
            </a:r>
            <a:r>
              <a:rPr lang="en-US" dirty="0" smtClean="0"/>
              <a:t>being almost </a:t>
            </a:r>
            <a:r>
              <a:rPr lang="en-US" dirty="0"/>
              <a:t>perfect solution for securing VPN’s. </a:t>
            </a:r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dirty="0"/>
              <a:t>up on the corporate network and on the client </a:t>
            </a:r>
            <a:r>
              <a:rPr lang="en-US" dirty="0" smtClean="0"/>
              <a:t>end. </a:t>
            </a:r>
            <a:r>
              <a:rPr lang="en-US" dirty="0" err="1" smtClean="0"/>
              <a:t>IPSec</a:t>
            </a:r>
            <a:r>
              <a:rPr lang="en-US" dirty="0" smtClean="0"/>
              <a:t> </a:t>
            </a:r>
            <a:r>
              <a:rPr lang="en-US" dirty="0"/>
              <a:t>is used for both site to site and remote user connectivity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0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SSL VPN (Secure Socket Layer)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200" dirty="0" smtClean="0"/>
              <a:t>Providing excellent </a:t>
            </a:r>
            <a:r>
              <a:rPr lang="en-US" sz="7200" dirty="0"/>
              <a:t>security for remote access users as well as ease of use. </a:t>
            </a:r>
            <a:endParaRPr lang="en-US" sz="7200" dirty="0" smtClean="0"/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there is no client software if a user was using the SSL portal to access applications on the network .</a:t>
            </a:r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 SSL can also imitate the way </a:t>
            </a:r>
            <a:r>
              <a:rPr lang="en-US" sz="7200" dirty="0" err="1" smtClean="0"/>
              <a:t>IPSec</a:t>
            </a:r>
            <a:r>
              <a:rPr lang="en-US" sz="7200" dirty="0" smtClean="0"/>
              <a:t> works via a lightweight software</a:t>
            </a:r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thousands of end user’s would be able to access the corporate network without the support of an administrator and possible hours of configuring and trouble shooting, unlike </a:t>
            </a:r>
            <a:r>
              <a:rPr lang="en-US" sz="7200" dirty="0" err="1" smtClean="0"/>
              <a:t>IPSec</a:t>
            </a:r>
            <a:r>
              <a:rPr lang="en-US" sz="7200" dirty="0" smtClean="0"/>
              <a:t>. The end user would just need to know the address of the SSL VPN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819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.VnTimeH" pitchFamily="34" charset="0"/>
              </a:rPr>
              <a:t>Advantages and</a:t>
            </a:r>
            <a:br>
              <a:rPr lang="en-US" sz="5400" b="1" dirty="0" smtClean="0">
                <a:latin typeface=".VnTimeH" pitchFamily="34" charset="0"/>
              </a:rPr>
            </a:br>
            <a:r>
              <a:rPr lang="en-US" sz="5400" b="1" dirty="0" smtClean="0">
                <a:latin typeface=".VnTimeH" pitchFamily="34" charset="0"/>
              </a:rPr>
              <a:t> disadvantages</a:t>
            </a:r>
            <a:endParaRPr lang="en-US" sz="5400" b="1" dirty="0">
              <a:latin typeface=".VnTimeH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Cost Savings</a:t>
            </a:r>
          </a:p>
          <a:p>
            <a:r>
              <a:rPr lang="en-US" dirty="0" smtClean="0"/>
              <a:t>Eliminating the need for expensive long-distance leased lines </a:t>
            </a:r>
          </a:p>
          <a:p>
            <a:r>
              <a:rPr lang="en-US" dirty="0" smtClean="0"/>
              <a:t>Reducing the long-distance telephone charges for remote access. </a:t>
            </a:r>
          </a:p>
          <a:p>
            <a:r>
              <a:rPr lang="en-US" dirty="0" smtClean="0"/>
              <a:t>Transferring the support burden to the service providers </a:t>
            </a:r>
          </a:p>
          <a:p>
            <a:r>
              <a:rPr lang="en-US" dirty="0" smtClean="0"/>
              <a:t>Operational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003399"/>
                </a:solidFill>
              </a:rPr>
              <a:t>            </a:t>
            </a:r>
            <a:r>
              <a:rPr lang="en-US" b="1" i="1" dirty="0" smtClean="0"/>
              <a:t>Scalability</a:t>
            </a:r>
          </a:p>
          <a:p>
            <a:r>
              <a:rPr lang="en-US" dirty="0" smtClean="0"/>
              <a:t>      Flexibility of growth</a:t>
            </a:r>
          </a:p>
          <a:p>
            <a:r>
              <a:rPr lang="en-US" dirty="0" smtClean="0"/>
              <a:t>     Efficiency with broadband technology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rgbClr val="003399"/>
              </a:buClr>
            </a:pPr>
            <a:r>
              <a:rPr lang="en-US" dirty="0" smtClean="0"/>
              <a:t>VPNs require an in-depth understanding of public network security issues and proper deployment of precautions</a:t>
            </a:r>
          </a:p>
          <a:p>
            <a:pPr>
              <a:lnSpc>
                <a:spcPct val="90000"/>
              </a:lnSpc>
              <a:buClr>
                <a:srgbClr val="003399"/>
              </a:buClr>
            </a:pPr>
            <a:endParaRPr lang="en-US" dirty="0" smtClean="0"/>
          </a:p>
          <a:p>
            <a:pPr>
              <a:lnSpc>
                <a:spcPct val="90000"/>
              </a:lnSpc>
              <a:buClr>
                <a:srgbClr val="003399"/>
              </a:buClr>
            </a:pPr>
            <a:r>
              <a:rPr lang="en-US" dirty="0" smtClean="0"/>
              <a:t>Availability and performance depends on factors largely outside of their control </a:t>
            </a:r>
          </a:p>
          <a:p>
            <a:pPr>
              <a:lnSpc>
                <a:spcPct val="90000"/>
              </a:lnSpc>
              <a:buClr>
                <a:srgbClr val="003399"/>
              </a:buClr>
            </a:pPr>
            <a:endParaRPr lang="en-US" dirty="0" smtClean="0"/>
          </a:p>
          <a:p>
            <a:pPr>
              <a:lnSpc>
                <a:spcPct val="90000"/>
              </a:lnSpc>
              <a:buClr>
                <a:srgbClr val="003399"/>
              </a:buClr>
            </a:pPr>
            <a:r>
              <a:rPr lang="en-US" dirty="0" smtClean="0"/>
              <a:t>Immature standards </a:t>
            </a:r>
          </a:p>
          <a:p>
            <a:pPr>
              <a:lnSpc>
                <a:spcPct val="90000"/>
              </a:lnSpc>
              <a:buClr>
                <a:srgbClr val="003399"/>
              </a:buClr>
            </a:pPr>
            <a:endParaRPr lang="en-US" dirty="0" smtClean="0"/>
          </a:p>
          <a:p>
            <a:pPr>
              <a:lnSpc>
                <a:spcPct val="90000"/>
              </a:lnSpc>
              <a:buClr>
                <a:srgbClr val="003399"/>
              </a:buClr>
            </a:pPr>
            <a:r>
              <a:rPr lang="en-US" dirty="0" smtClean="0"/>
              <a:t>VPNs need to accommodate protocols other than IP and existing internal network technology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33255"/>
            <a:ext cx="854577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en-US" dirty="0"/>
              <a:t>is a full-featured virtual private network (VPN) solution which can </a:t>
            </a:r>
            <a:r>
              <a:rPr lang="en-US" dirty="0" err="1"/>
              <a:t>accomodate</a:t>
            </a:r>
            <a:r>
              <a:rPr lang="en-US" dirty="0"/>
              <a:t> a wide range of configurations, including remote access, site-to-site VPNs, </a:t>
            </a:r>
            <a:r>
              <a:rPr lang="en-US" dirty="0" err="1"/>
              <a:t>WiFi</a:t>
            </a:r>
            <a:r>
              <a:rPr lang="en-US" dirty="0"/>
              <a:t> security, and enterprise-scale remote access solutions with load balancing, failover, and fine-grained access-controls.</a:t>
            </a:r>
          </a:p>
        </p:txBody>
      </p:sp>
    </p:spTree>
    <p:extLst>
      <p:ext uri="{BB962C8B-B14F-4D97-AF65-F5344CB8AC3E}">
        <p14:creationId xmlns:p14="http://schemas.microsoft.com/office/powerpoint/2010/main" val="393128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295400"/>
            <a:ext cx="70485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048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Setting the sever network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08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Traditional connectivity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4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447800"/>
            <a:ext cx="6572250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5334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52474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905000"/>
            <a:ext cx="7124700" cy="4324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9650" y="609600"/>
            <a:ext cx="546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Connect clients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4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8001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04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latin typeface=".VnBodoni" pitchFamily="34" charset="0"/>
              </a:rPr>
              <a:t>Q </a:t>
            </a:r>
            <a:r>
              <a:rPr lang="en-US" sz="6600" dirty="0" smtClean="0">
                <a:latin typeface=".VnBodoni" pitchFamily="34" charset="0"/>
              </a:rPr>
              <a:t>&amp;</a:t>
            </a:r>
            <a:r>
              <a:rPr lang="en-US" sz="8800" dirty="0" smtClean="0">
                <a:latin typeface=".VnBodoni" pitchFamily="34" charset="0"/>
              </a:rPr>
              <a:t> A</a:t>
            </a:r>
            <a:endParaRPr lang="en-US" sz="8800" dirty="0">
              <a:latin typeface=".VnBodoni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038600" cy="449580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52600"/>
            <a:ext cx="3657600" cy="4419600"/>
          </a:xfrm>
        </p:spPr>
      </p:pic>
    </p:spTree>
    <p:extLst>
      <p:ext uri="{BB962C8B-B14F-4D97-AF65-F5344CB8AC3E}">
        <p14:creationId xmlns:p14="http://schemas.microsoft.com/office/powerpoint/2010/main" val="39033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VIRTUAL PRIVATE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3300" dirty="0" smtClean="0"/>
              <a:t>1. The definition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             2. Why have VPN 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             3. VPN network protocols</a:t>
            </a:r>
          </a:p>
          <a:p>
            <a:pPr marL="0" indent="0">
              <a:buNone/>
            </a:pPr>
            <a:r>
              <a:rPr lang="en-US" sz="3300" dirty="0" smtClean="0"/>
              <a:t>                    4. Advantages and Disadvantages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                5. VPN application ( </a:t>
            </a:r>
            <a:r>
              <a:rPr lang="en-US" sz="3300" dirty="0" err="1" smtClean="0"/>
              <a:t>openVPN</a:t>
            </a:r>
            <a:r>
              <a:rPr lang="en-US" sz="3300" dirty="0" smtClean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5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.VnBodoni" pitchFamily="34" charset="0"/>
              </a:rPr>
              <a:t>Definition</a:t>
            </a:r>
            <a:endParaRPr lang="en-US" b="1" dirty="0">
              <a:latin typeface=".VnBodon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The VPN ( Virtual Private Networks) is the secure connection between two or more endpoints. It can also be seen as an extension to a  private network.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are 2 key types of VPN Scenarios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Site to site VPN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Remote access VPN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6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to site VPN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" y="1676400"/>
            <a:ext cx="5105400" cy="36576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is encrypted from one VPN gateway to the other, providing a secure link between two sites over the internet.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would enable both sites to share resources </a:t>
            </a:r>
            <a:r>
              <a:rPr lang="en-US" dirty="0" smtClean="0"/>
              <a:t>over </a:t>
            </a:r>
            <a:r>
              <a:rPr lang="en-US" dirty="0"/>
              <a:t>the VPN link.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3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 VPN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5105400" cy="3886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VPN</a:t>
            </a:r>
            <a:r>
              <a:rPr lang="en-US" dirty="0"/>
              <a:t> scenario </a:t>
            </a:r>
            <a:r>
              <a:rPr lang="en-US" dirty="0" smtClean="0"/>
              <a:t>would </a:t>
            </a:r>
            <a:r>
              <a:rPr lang="en-US" dirty="0"/>
              <a:t>be made from an individual computer to a VPN gateway.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would enable a user to access their e-mail, files and other resources at work from where ever they may be, providing they have an internet connection. </a:t>
            </a:r>
          </a:p>
        </p:txBody>
      </p:sp>
    </p:spTree>
    <p:extLst>
      <p:ext uri="{BB962C8B-B14F-4D97-AF65-F5344CB8AC3E}">
        <p14:creationId xmlns:p14="http://schemas.microsoft.com/office/powerpoint/2010/main" val="14422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.VnBodoni" pitchFamily="34" charset="0"/>
              </a:rPr>
              <a:t>Why have VPN</a:t>
            </a:r>
            <a:endParaRPr lang="en-US" dirty="0">
              <a:latin typeface=".VnBodon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saving cost on resources (</a:t>
            </a:r>
            <a:r>
              <a:rPr lang="fr-FR" dirty="0"/>
              <a:t>e-mail servers, file servers, </a:t>
            </a:r>
            <a:r>
              <a:rPr lang="fr-FR" dirty="0" err="1" smtClean="0"/>
              <a:t>etc</a:t>
            </a:r>
            <a:r>
              <a:rPr lang="fr-FR" dirty="0" smtClean="0"/>
              <a:t> 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providing </a:t>
            </a:r>
            <a:r>
              <a:rPr lang="en-US" dirty="0"/>
              <a:t>a superb </a:t>
            </a:r>
            <a:r>
              <a:rPr lang="en-US" dirty="0" smtClean="0"/>
              <a:t>solution </a:t>
            </a:r>
            <a:r>
              <a:rPr lang="en-US" dirty="0"/>
              <a:t>for companies with several branch </a:t>
            </a:r>
            <a:r>
              <a:rPr lang="en-US" dirty="0" smtClean="0"/>
              <a:t>offices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providing all data packets </a:t>
            </a:r>
            <a:r>
              <a:rPr lang="en-US" dirty="0" smtClean="0"/>
              <a:t>with high </a:t>
            </a:r>
            <a:r>
              <a:rPr lang="en-US" dirty="0"/>
              <a:t>level of security. </a:t>
            </a:r>
          </a:p>
        </p:txBody>
      </p:sp>
    </p:spTree>
    <p:extLst>
      <p:ext uri="{BB962C8B-B14F-4D97-AF65-F5344CB8AC3E}">
        <p14:creationId xmlns:p14="http://schemas.microsoft.com/office/powerpoint/2010/main" val="3519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.VnBodoni" pitchFamily="34" charset="0"/>
              </a:rPr>
              <a:t>VPN Networking protocols</a:t>
            </a:r>
            <a:endParaRPr lang="en-US" dirty="0">
              <a:latin typeface=".VnBodon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3399"/>
              </a:buClr>
              <a:buFont typeface="Wingdings" pitchFamily="2" charset="2"/>
              <a:buChar char="Ø"/>
            </a:pPr>
            <a:r>
              <a:rPr lang="en-US" dirty="0" smtClean="0"/>
              <a:t>PPTP -- Point-to-Point Tunneling Protocol</a:t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rgbClr val="003399"/>
              </a:buClr>
              <a:buFont typeface="Wingdings" pitchFamily="2" charset="2"/>
              <a:buChar char="Ø"/>
            </a:pPr>
            <a:r>
              <a:rPr lang="en-US" dirty="0" smtClean="0"/>
              <a:t>L2TP -- Layer 2 Tunneling Protocol</a:t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rgbClr val="003399"/>
              </a:buClr>
              <a:buFont typeface="Wingdings" pitchFamily="2" charset="2"/>
              <a:buChar char="Ø"/>
            </a:pPr>
            <a:r>
              <a:rPr lang="en-US" dirty="0" smtClean="0"/>
              <a:t>IPsec --  Internet Protocol Security</a:t>
            </a:r>
          </a:p>
          <a:p>
            <a:pPr marL="0" indent="0">
              <a:buClr>
                <a:srgbClr val="003399"/>
              </a:buClr>
              <a:buNone/>
            </a:pPr>
            <a:endParaRPr lang="en-US" dirty="0" smtClean="0"/>
          </a:p>
          <a:p>
            <a:pPr>
              <a:buClr>
                <a:srgbClr val="003399"/>
              </a:buClr>
              <a:buFont typeface="Wingdings" pitchFamily="2" charset="2"/>
              <a:buChar char="Ø"/>
            </a:pPr>
            <a:r>
              <a:rPr lang="en-US" dirty="0"/>
              <a:t>SSL VPN (Secure Socket Layer)</a:t>
            </a:r>
          </a:p>
          <a:p>
            <a:pPr marL="0" indent="0">
              <a:buClr>
                <a:srgbClr val="003399"/>
              </a:buCl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PPTP -- Point-to-Point Tunneling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a </a:t>
            </a:r>
            <a:r>
              <a:rPr lang="en-US" dirty="0"/>
              <a:t>protocol or technology </a:t>
            </a:r>
            <a:r>
              <a:rPr lang="en-US" dirty="0" smtClean="0"/>
              <a:t>supports </a:t>
            </a:r>
            <a:r>
              <a:rPr lang="en-US" dirty="0"/>
              <a:t>the use of VPN’s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Helping remote </a:t>
            </a:r>
            <a:r>
              <a:rPr lang="en-US" dirty="0"/>
              <a:t>users dialing into their local internet security providers to connect securely to their networks via the internet.</a:t>
            </a:r>
          </a:p>
          <a:p>
            <a:r>
              <a:rPr lang="en-US" dirty="0" smtClean="0"/>
              <a:t>Being considered </a:t>
            </a:r>
            <a:r>
              <a:rPr lang="en-US" dirty="0"/>
              <a:t>as a weak security protocol according to many </a:t>
            </a:r>
            <a:r>
              <a:rPr lang="en-US" dirty="0" smtClean="0"/>
              <a:t>experts.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5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637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VIRTUAL PRIVATE     NETWORKS (VPN)</vt:lpstr>
      <vt:lpstr>Traditional connectivity</vt:lpstr>
      <vt:lpstr>VIRTUAL PRIVATE NETWORKS</vt:lpstr>
      <vt:lpstr>Definition</vt:lpstr>
      <vt:lpstr>Site to site VPN</vt:lpstr>
      <vt:lpstr>Remote access VPN</vt:lpstr>
      <vt:lpstr>Why have VPN</vt:lpstr>
      <vt:lpstr>VPN Networking protocols</vt:lpstr>
      <vt:lpstr>PPTP -- Point-to-Point Tunneling Protocol</vt:lpstr>
      <vt:lpstr>L2TP -- Layer 2 Tunneling Protocol</vt:lpstr>
      <vt:lpstr>IPsec --  Internet Protocol Security </vt:lpstr>
      <vt:lpstr>SSL VPN (Secure Socket Layer) </vt:lpstr>
      <vt:lpstr>Advantages and  disadvantages</vt:lpstr>
      <vt:lpstr>Advantages</vt:lpstr>
      <vt:lpstr>PowerPoint Presentation</vt:lpstr>
      <vt:lpstr>Disadvantages</vt:lpstr>
      <vt:lpstr>APPLICATIONS</vt:lpstr>
      <vt:lpstr>Definition 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VIRTUAL PRIVATE     NETWORKS (VPN)</dc:title>
  <dc:creator>Eva Duyen</dc:creator>
  <cp:lastModifiedBy>Eva Duyen</cp:lastModifiedBy>
  <cp:revision>35</cp:revision>
  <dcterms:created xsi:type="dcterms:W3CDTF">2012-11-08T15:00:18Z</dcterms:created>
  <dcterms:modified xsi:type="dcterms:W3CDTF">2012-11-17T17:02:15Z</dcterms:modified>
</cp:coreProperties>
</file>