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6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7904A7-8D19-4340-8236-5E6E3044CA02}" type="datetimeFigureOut">
              <a:rPr lang="en-US" smtClean="0"/>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087F0-6CEA-47DC-87BB-DFB01B829FEA}" type="slidenum">
              <a:rPr lang="en-US" smtClean="0"/>
              <a:t>‹#›</a:t>
            </a:fld>
            <a:endParaRPr lang="en-US"/>
          </a:p>
        </p:txBody>
      </p:sp>
    </p:spTree>
    <p:extLst>
      <p:ext uri="{BB962C8B-B14F-4D97-AF65-F5344CB8AC3E}">
        <p14:creationId xmlns:p14="http://schemas.microsoft.com/office/powerpoint/2010/main" val="447273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7904A7-8D19-4340-8236-5E6E3044CA02}" type="datetimeFigureOut">
              <a:rPr lang="en-US" smtClean="0"/>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087F0-6CEA-47DC-87BB-DFB01B829FEA}" type="slidenum">
              <a:rPr lang="en-US" smtClean="0"/>
              <a:t>‹#›</a:t>
            </a:fld>
            <a:endParaRPr lang="en-US"/>
          </a:p>
        </p:txBody>
      </p:sp>
    </p:spTree>
    <p:extLst>
      <p:ext uri="{BB962C8B-B14F-4D97-AF65-F5344CB8AC3E}">
        <p14:creationId xmlns:p14="http://schemas.microsoft.com/office/powerpoint/2010/main" val="20357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7904A7-8D19-4340-8236-5E6E3044CA02}" type="datetimeFigureOut">
              <a:rPr lang="en-US" smtClean="0"/>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087F0-6CEA-47DC-87BB-DFB01B829FEA}" type="slidenum">
              <a:rPr lang="en-US" smtClean="0"/>
              <a:t>‹#›</a:t>
            </a:fld>
            <a:endParaRPr lang="en-US"/>
          </a:p>
        </p:txBody>
      </p:sp>
    </p:spTree>
    <p:extLst>
      <p:ext uri="{BB962C8B-B14F-4D97-AF65-F5344CB8AC3E}">
        <p14:creationId xmlns:p14="http://schemas.microsoft.com/office/powerpoint/2010/main" val="290239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7904A7-8D19-4340-8236-5E6E3044CA02}" type="datetimeFigureOut">
              <a:rPr lang="en-US" smtClean="0"/>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087F0-6CEA-47DC-87BB-DFB01B829FEA}" type="slidenum">
              <a:rPr lang="en-US" smtClean="0"/>
              <a:t>‹#›</a:t>
            </a:fld>
            <a:endParaRPr lang="en-US"/>
          </a:p>
        </p:txBody>
      </p:sp>
    </p:spTree>
    <p:extLst>
      <p:ext uri="{BB962C8B-B14F-4D97-AF65-F5344CB8AC3E}">
        <p14:creationId xmlns:p14="http://schemas.microsoft.com/office/powerpoint/2010/main" val="3470269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7904A7-8D19-4340-8236-5E6E3044CA02}" type="datetimeFigureOut">
              <a:rPr lang="en-US" smtClean="0"/>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087F0-6CEA-47DC-87BB-DFB01B829FEA}" type="slidenum">
              <a:rPr lang="en-US" smtClean="0"/>
              <a:t>‹#›</a:t>
            </a:fld>
            <a:endParaRPr lang="en-US"/>
          </a:p>
        </p:txBody>
      </p:sp>
    </p:spTree>
    <p:extLst>
      <p:ext uri="{BB962C8B-B14F-4D97-AF65-F5344CB8AC3E}">
        <p14:creationId xmlns:p14="http://schemas.microsoft.com/office/powerpoint/2010/main" val="43442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7904A7-8D19-4340-8236-5E6E3044CA02}" type="datetimeFigureOut">
              <a:rPr lang="en-US" smtClean="0"/>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087F0-6CEA-47DC-87BB-DFB01B829FEA}" type="slidenum">
              <a:rPr lang="en-US" smtClean="0"/>
              <a:t>‹#›</a:t>
            </a:fld>
            <a:endParaRPr lang="en-US"/>
          </a:p>
        </p:txBody>
      </p:sp>
    </p:spTree>
    <p:extLst>
      <p:ext uri="{BB962C8B-B14F-4D97-AF65-F5344CB8AC3E}">
        <p14:creationId xmlns:p14="http://schemas.microsoft.com/office/powerpoint/2010/main" val="1864096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7904A7-8D19-4340-8236-5E6E3044CA02}" type="datetimeFigureOut">
              <a:rPr lang="en-US" smtClean="0"/>
              <a:t>11/9/2012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C087F0-6CEA-47DC-87BB-DFB01B829FEA}" type="slidenum">
              <a:rPr lang="en-US" smtClean="0"/>
              <a:t>‹#›</a:t>
            </a:fld>
            <a:endParaRPr lang="en-US"/>
          </a:p>
        </p:txBody>
      </p:sp>
    </p:spTree>
    <p:extLst>
      <p:ext uri="{BB962C8B-B14F-4D97-AF65-F5344CB8AC3E}">
        <p14:creationId xmlns:p14="http://schemas.microsoft.com/office/powerpoint/2010/main" val="212130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7904A7-8D19-4340-8236-5E6E3044CA02}" type="datetimeFigureOut">
              <a:rPr lang="en-US" smtClean="0"/>
              <a:t>11/9/2012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C087F0-6CEA-47DC-87BB-DFB01B829FEA}" type="slidenum">
              <a:rPr lang="en-US" smtClean="0"/>
              <a:t>‹#›</a:t>
            </a:fld>
            <a:endParaRPr lang="en-US"/>
          </a:p>
        </p:txBody>
      </p:sp>
    </p:spTree>
    <p:extLst>
      <p:ext uri="{BB962C8B-B14F-4D97-AF65-F5344CB8AC3E}">
        <p14:creationId xmlns:p14="http://schemas.microsoft.com/office/powerpoint/2010/main" val="2718212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7904A7-8D19-4340-8236-5E6E3044CA02}" type="datetimeFigureOut">
              <a:rPr lang="en-US" smtClean="0"/>
              <a:t>11/9/2012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C087F0-6CEA-47DC-87BB-DFB01B829FEA}" type="slidenum">
              <a:rPr lang="en-US" smtClean="0"/>
              <a:t>‹#›</a:t>
            </a:fld>
            <a:endParaRPr lang="en-US"/>
          </a:p>
        </p:txBody>
      </p:sp>
    </p:spTree>
    <p:extLst>
      <p:ext uri="{BB962C8B-B14F-4D97-AF65-F5344CB8AC3E}">
        <p14:creationId xmlns:p14="http://schemas.microsoft.com/office/powerpoint/2010/main" val="311330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7904A7-8D19-4340-8236-5E6E3044CA02}" type="datetimeFigureOut">
              <a:rPr lang="en-US" smtClean="0"/>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087F0-6CEA-47DC-87BB-DFB01B829FEA}" type="slidenum">
              <a:rPr lang="en-US" smtClean="0"/>
              <a:t>‹#›</a:t>
            </a:fld>
            <a:endParaRPr lang="en-US"/>
          </a:p>
        </p:txBody>
      </p:sp>
    </p:spTree>
    <p:extLst>
      <p:ext uri="{BB962C8B-B14F-4D97-AF65-F5344CB8AC3E}">
        <p14:creationId xmlns:p14="http://schemas.microsoft.com/office/powerpoint/2010/main" val="70827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7904A7-8D19-4340-8236-5E6E3044CA02}" type="datetimeFigureOut">
              <a:rPr lang="en-US" smtClean="0"/>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087F0-6CEA-47DC-87BB-DFB01B829FEA}" type="slidenum">
              <a:rPr lang="en-US" smtClean="0"/>
              <a:t>‹#›</a:t>
            </a:fld>
            <a:endParaRPr lang="en-US"/>
          </a:p>
        </p:txBody>
      </p:sp>
    </p:spTree>
    <p:extLst>
      <p:ext uri="{BB962C8B-B14F-4D97-AF65-F5344CB8AC3E}">
        <p14:creationId xmlns:p14="http://schemas.microsoft.com/office/powerpoint/2010/main" val="111026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904A7-8D19-4340-8236-5E6E3044CA02}" type="datetimeFigureOut">
              <a:rPr lang="en-US" smtClean="0"/>
              <a:t>11/9/2012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087F0-6CEA-47DC-87BB-DFB01B829FEA}" type="slidenum">
              <a:rPr lang="en-US" smtClean="0"/>
              <a:t>‹#›</a:t>
            </a:fld>
            <a:endParaRPr lang="en-US"/>
          </a:p>
        </p:txBody>
      </p:sp>
    </p:spTree>
    <p:extLst>
      <p:ext uri="{BB962C8B-B14F-4D97-AF65-F5344CB8AC3E}">
        <p14:creationId xmlns:p14="http://schemas.microsoft.com/office/powerpoint/2010/main" val="2814097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533400" y="304800"/>
            <a:ext cx="8077200" cy="2209800"/>
          </a:xfrm>
        </p:spPr>
        <p:txBody>
          <a:bodyPr>
            <a:normAutofit/>
          </a:bodyPr>
          <a:lstStyle/>
          <a:p>
            <a:r>
              <a:rPr lang="en-US" sz="5400" b="1" dirty="0" smtClean="0"/>
              <a:t>   VIRTUAL PRIVATE </a:t>
            </a:r>
            <a:br>
              <a:rPr lang="en-US" sz="5400" b="1" dirty="0" smtClean="0"/>
            </a:br>
            <a:r>
              <a:rPr lang="en-US" sz="5400" b="1" dirty="0" smtClean="0"/>
              <a:t>   NETWORKS (VPN)</a:t>
            </a:r>
            <a:endParaRPr lang="en-US" sz="5400" b="1" dirty="0"/>
          </a:p>
        </p:txBody>
      </p:sp>
      <p:sp>
        <p:nvSpPr>
          <p:cNvPr id="7" name="Subtitle 6"/>
          <p:cNvSpPr>
            <a:spLocks noGrp="1"/>
          </p:cNvSpPr>
          <p:nvPr>
            <p:ph type="subTitle" idx="1"/>
          </p:nvPr>
        </p:nvSpPr>
        <p:spPr>
          <a:xfrm>
            <a:off x="3810000" y="2743200"/>
            <a:ext cx="4191000" cy="3657600"/>
          </a:xfrm>
        </p:spPr>
        <p:txBody>
          <a:bodyPr>
            <a:normAutofit/>
          </a:bodyPr>
          <a:lstStyle/>
          <a:p>
            <a:r>
              <a:rPr lang="en-US" dirty="0" smtClean="0">
                <a:solidFill>
                  <a:schemeClr val="tx1"/>
                </a:solidFill>
              </a:rPr>
              <a:t>Group of 2c10 class</a:t>
            </a:r>
          </a:p>
          <a:p>
            <a:r>
              <a:rPr lang="en-US" dirty="0" smtClean="0">
                <a:solidFill>
                  <a:schemeClr val="tx1"/>
                </a:solidFill>
              </a:rPr>
              <a:t>Nguyen Van Cong </a:t>
            </a:r>
          </a:p>
          <a:p>
            <a:r>
              <a:rPr lang="en-US" dirty="0" smtClean="0">
                <a:solidFill>
                  <a:schemeClr val="tx1"/>
                </a:solidFill>
              </a:rPr>
              <a:t>Tran Phi Hung</a:t>
            </a:r>
          </a:p>
          <a:p>
            <a:r>
              <a:rPr lang="en-US" dirty="0" smtClean="0">
                <a:solidFill>
                  <a:schemeClr val="tx1"/>
                </a:solidFill>
              </a:rPr>
              <a:t>Dang </a:t>
            </a:r>
            <a:r>
              <a:rPr lang="en-US" dirty="0" err="1">
                <a:solidFill>
                  <a:schemeClr val="tx1"/>
                </a:solidFill>
              </a:rPr>
              <a:t>T</a:t>
            </a:r>
            <a:r>
              <a:rPr lang="en-US" dirty="0" err="1" smtClean="0">
                <a:solidFill>
                  <a:schemeClr val="tx1"/>
                </a:solidFill>
              </a:rPr>
              <a:t>hi</a:t>
            </a:r>
            <a:r>
              <a:rPr lang="en-US" dirty="0" smtClean="0">
                <a:solidFill>
                  <a:schemeClr val="tx1"/>
                </a:solidFill>
              </a:rPr>
              <a:t> </a:t>
            </a:r>
            <a:r>
              <a:rPr lang="en-US" dirty="0" err="1" smtClean="0">
                <a:solidFill>
                  <a:schemeClr val="tx1"/>
                </a:solidFill>
              </a:rPr>
              <a:t>Duyen</a:t>
            </a:r>
            <a:endParaRPr lang="en-US" dirty="0" smtClean="0">
              <a:solidFill>
                <a:schemeClr val="tx1"/>
              </a:solidFill>
            </a:endParaRPr>
          </a:p>
          <a:p>
            <a:r>
              <a:rPr lang="en-US" dirty="0" smtClean="0">
                <a:solidFill>
                  <a:schemeClr val="tx1"/>
                </a:solidFill>
              </a:rPr>
              <a:t>Nguyen </a:t>
            </a:r>
            <a:r>
              <a:rPr lang="en-US" dirty="0" err="1" smtClean="0">
                <a:solidFill>
                  <a:schemeClr val="tx1"/>
                </a:solidFill>
              </a:rPr>
              <a:t>Trung</a:t>
            </a:r>
            <a:r>
              <a:rPr lang="en-US" dirty="0" smtClean="0">
                <a:solidFill>
                  <a:schemeClr val="tx1"/>
                </a:solidFill>
              </a:rPr>
              <a:t> </a:t>
            </a:r>
            <a:r>
              <a:rPr lang="en-US" dirty="0" err="1" smtClean="0">
                <a:solidFill>
                  <a:schemeClr val="tx1"/>
                </a:solidFill>
              </a:rPr>
              <a:t>Kien</a:t>
            </a:r>
            <a:endParaRPr lang="en-US" dirty="0" smtClean="0">
              <a:solidFill>
                <a:schemeClr val="tx1"/>
              </a:solidFill>
            </a:endParaRPr>
          </a:p>
          <a:p>
            <a:r>
              <a:rPr lang="en-US" dirty="0" smtClean="0">
                <a:solidFill>
                  <a:schemeClr val="tx1"/>
                </a:solidFill>
              </a:rPr>
              <a:t>Lai </a:t>
            </a:r>
            <a:r>
              <a:rPr lang="en-US" dirty="0" err="1" smtClean="0">
                <a:solidFill>
                  <a:schemeClr val="tx1"/>
                </a:solidFill>
              </a:rPr>
              <a:t>Thi</a:t>
            </a:r>
            <a:r>
              <a:rPr lang="en-US" dirty="0" smtClean="0">
                <a:solidFill>
                  <a:schemeClr val="tx1"/>
                </a:solidFill>
              </a:rPr>
              <a:t> Mai</a:t>
            </a:r>
          </a:p>
          <a:p>
            <a:endParaRPr lang="en-US" dirty="0"/>
          </a:p>
        </p:txBody>
      </p:sp>
    </p:spTree>
    <p:extLst>
      <p:ext uri="{BB962C8B-B14F-4D97-AF65-F5344CB8AC3E}">
        <p14:creationId xmlns:p14="http://schemas.microsoft.com/office/powerpoint/2010/main" val="2754423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L2TP -- Layer 2 Tunneling Protocol</a:t>
            </a:r>
          </a:p>
        </p:txBody>
      </p:sp>
      <p:sp>
        <p:nvSpPr>
          <p:cNvPr id="3" name="Content Placeholder 2"/>
          <p:cNvSpPr>
            <a:spLocks noGrp="1"/>
          </p:cNvSpPr>
          <p:nvPr>
            <p:ph idx="1"/>
          </p:nvPr>
        </p:nvSpPr>
        <p:spPr/>
        <p:txBody>
          <a:bodyPr>
            <a:normAutofit fontScale="92500" lnSpcReduction="20000"/>
          </a:bodyPr>
          <a:lstStyle/>
          <a:p>
            <a:r>
              <a:rPr lang="en-US" dirty="0" smtClean="0"/>
              <a:t>L2TP</a:t>
            </a:r>
            <a:r>
              <a:rPr lang="en-US" dirty="0"/>
              <a:t> </a:t>
            </a:r>
            <a:r>
              <a:rPr lang="en-US" dirty="0" smtClean="0"/>
              <a:t>is </a:t>
            </a:r>
            <a:r>
              <a:rPr lang="en-US" dirty="0"/>
              <a:t>an extension of the PPTP (Point to point tunneling protocol), used by internet service providers to provide VPN services over the internet. L2TP combines the functionality of PPTP and L2F (Layer 2 forwarding protocol) with some additional functions using some of the </a:t>
            </a:r>
            <a:r>
              <a:rPr lang="en-US" dirty="0" err="1"/>
              <a:t>IPSec</a:t>
            </a:r>
            <a:r>
              <a:rPr lang="en-US" dirty="0"/>
              <a:t> functionality. Also L2TP can be used in conjunction with </a:t>
            </a:r>
            <a:r>
              <a:rPr lang="en-US" dirty="0" err="1"/>
              <a:t>IPSec</a:t>
            </a:r>
            <a:r>
              <a:rPr lang="en-US" dirty="0"/>
              <a:t> to provide encryption, authentication and integrity. </a:t>
            </a:r>
            <a:r>
              <a:rPr lang="en-US" dirty="0" err="1"/>
              <a:t>IPSec</a:t>
            </a:r>
            <a:r>
              <a:rPr lang="en-US" dirty="0"/>
              <a:t> is the way forward and is considered better than the layer 2 VPN’s such as PPTP and L2TP.</a:t>
            </a:r>
            <a:endParaRPr lang="en-US" dirty="0"/>
          </a:p>
        </p:txBody>
      </p:sp>
    </p:spTree>
    <p:extLst>
      <p:ext uri="{BB962C8B-B14F-4D97-AF65-F5344CB8AC3E}">
        <p14:creationId xmlns:p14="http://schemas.microsoft.com/office/powerpoint/2010/main" val="367221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IPsec --  Internet Protocol Security</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err="1"/>
              <a:t>IPSec</a:t>
            </a:r>
            <a:r>
              <a:rPr lang="en-US" dirty="0"/>
              <a:t> operates on layer 3 and so can protect any protocol that runs on top of IP. </a:t>
            </a:r>
            <a:r>
              <a:rPr lang="en-US" dirty="0" err="1"/>
              <a:t>IPSec</a:t>
            </a:r>
            <a:r>
              <a:rPr lang="en-US" dirty="0"/>
              <a:t> is a framework consisting of various protocols and algorithms which can be added to and developed. </a:t>
            </a:r>
            <a:r>
              <a:rPr lang="en-US" dirty="0" err="1"/>
              <a:t>IPSec</a:t>
            </a:r>
            <a:r>
              <a:rPr lang="en-US" dirty="0"/>
              <a:t> provides flexibility and strength in depth, and is an almost perfect solution for securing VPN’s. The only drawback is </a:t>
            </a:r>
            <a:r>
              <a:rPr lang="en-US" dirty="0" err="1"/>
              <a:t>IPSec</a:t>
            </a:r>
            <a:r>
              <a:rPr lang="en-US" dirty="0"/>
              <a:t> requires setting up on the corporate network and on the client end and is a complex framework to work with. </a:t>
            </a:r>
            <a:r>
              <a:rPr lang="en-US" dirty="0" err="1"/>
              <a:t>IPSec</a:t>
            </a:r>
            <a:r>
              <a:rPr lang="en-US" dirty="0"/>
              <a:t> is used for both site to site and remote user connectivity.</a:t>
            </a:r>
          </a:p>
          <a:p>
            <a:r>
              <a:rPr lang="en-US" dirty="0"/>
              <a:t> </a:t>
            </a:r>
          </a:p>
          <a:p>
            <a:endParaRPr lang="en-US" dirty="0"/>
          </a:p>
        </p:txBody>
      </p:sp>
    </p:spTree>
    <p:extLst>
      <p:ext uri="{BB962C8B-B14F-4D97-AF65-F5344CB8AC3E}">
        <p14:creationId xmlns:p14="http://schemas.microsoft.com/office/powerpoint/2010/main" val="2574307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SSL VPN (Secure Socket Layer)</a:t>
            </a:r>
            <a:br>
              <a:rPr lang="en-US" dirty="0"/>
            </a:br>
            <a:endParaRPr lang="en-US" dirty="0"/>
          </a:p>
        </p:txBody>
      </p:sp>
      <p:sp>
        <p:nvSpPr>
          <p:cNvPr id="3" name="Content Placeholder 2"/>
          <p:cNvSpPr>
            <a:spLocks noGrp="1"/>
          </p:cNvSpPr>
          <p:nvPr>
            <p:ph idx="1"/>
          </p:nvPr>
        </p:nvSpPr>
        <p:spPr/>
        <p:txBody>
          <a:bodyPr>
            <a:normAutofit fontScale="25000" lnSpcReduction="20000"/>
          </a:bodyPr>
          <a:lstStyle/>
          <a:p>
            <a:r>
              <a:rPr lang="en-US" sz="7200" dirty="0"/>
              <a:t>SSL VPN provides excellent security for remote access users as well as ease of use. SSL is already heavily used such as when you shop online, accessing your bank account online, you will notice an SSL protected page when you see the “https” in your browser URL bar as opposed to “http”.</a:t>
            </a:r>
          </a:p>
          <a:p>
            <a:r>
              <a:rPr lang="en-US" sz="7200" dirty="0"/>
              <a:t>The difference in using SSL VPN to </a:t>
            </a:r>
            <a:r>
              <a:rPr lang="en-US" sz="7200" dirty="0" err="1"/>
              <a:t>IPSec</a:t>
            </a:r>
            <a:r>
              <a:rPr lang="en-US" sz="7200" dirty="0"/>
              <a:t> is with </a:t>
            </a:r>
            <a:r>
              <a:rPr lang="en-US" sz="7200" dirty="0" err="1"/>
              <a:t>IPSec</a:t>
            </a:r>
            <a:r>
              <a:rPr lang="en-US" sz="7200" dirty="0"/>
              <a:t> a remote user would require client software which would need installing, configuring and sometimes troubleshooting. However with SSL there is no client software if a user was using the SSL portal. The portal is a GUI interface that is accessed via a web browser and contains tools and utilities in order to access applications on the network such as RDP and Outlook. SSL can also imitate the way </a:t>
            </a:r>
            <a:r>
              <a:rPr lang="en-US" sz="7200" dirty="0" err="1"/>
              <a:t>IPSec</a:t>
            </a:r>
            <a:r>
              <a:rPr lang="en-US" sz="7200" dirty="0"/>
              <a:t> works via a lightweight software. If a user required client SSL software, it can be installed with very little effort via a browser which simplifies the process in securely accessing to the corporate network.</a:t>
            </a:r>
          </a:p>
          <a:p>
            <a:r>
              <a:rPr lang="en-US" sz="7200" dirty="0"/>
              <a:t>Using SSL VPN would mean thousands of end user’s would be able to access the corporate network without the support of an administrator and possible hours of configuring and trouble shooting, unlike </a:t>
            </a:r>
            <a:r>
              <a:rPr lang="en-US" sz="7200" dirty="0" err="1"/>
              <a:t>IPSec</a:t>
            </a:r>
            <a:r>
              <a:rPr lang="en-US" sz="7200" dirty="0"/>
              <a:t>. The end user would just need to know the address of the SSL VPN portal. Another advantage is they can do this from any computer as they do not have to rely on a configured client side software.</a:t>
            </a:r>
          </a:p>
          <a:p>
            <a:r>
              <a:rPr lang="en-US" sz="7200" dirty="0"/>
              <a:t> </a:t>
            </a:r>
          </a:p>
          <a:p>
            <a:endParaRPr lang="en-US" dirty="0"/>
          </a:p>
        </p:txBody>
      </p:sp>
    </p:spTree>
    <p:extLst>
      <p:ext uri="{BB962C8B-B14F-4D97-AF65-F5344CB8AC3E}">
        <p14:creationId xmlns:p14="http://schemas.microsoft.com/office/powerpoint/2010/main" val="335833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connectivity</a:t>
            </a:r>
            <a:endParaRPr lang="en-US"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1219200"/>
            <a:ext cx="7848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8340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VIRTUAL PRIVATE NETWORKS</a:t>
            </a:r>
            <a:endParaRPr lang="en-US" b="1" dirty="0"/>
          </a:p>
        </p:txBody>
      </p:sp>
      <p:sp>
        <p:nvSpPr>
          <p:cNvPr id="3" name="Content Placeholder 2"/>
          <p:cNvSpPr>
            <a:spLocks noGrp="1"/>
          </p:cNvSpPr>
          <p:nvPr>
            <p:ph idx="1"/>
          </p:nvPr>
        </p:nvSpPr>
        <p:spPr>
          <a:xfrm>
            <a:off x="457200" y="1600200"/>
            <a:ext cx="8229600" cy="4525963"/>
          </a:xfrm>
        </p:spPr>
        <p:txBody>
          <a:bodyPr>
            <a:normAutofit/>
          </a:bodyPr>
          <a:lstStyle/>
          <a:p>
            <a:pPr marL="0" indent="0">
              <a:buNone/>
            </a:pPr>
            <a:r>
              <a:rPr lang="en-US" dirty="0"/>
              <a:t> </a:t>
            </a:r>
            <a:r>
              <a:rPr lang="en-US" dirty="0" smtClean="0"/>
              <a:t>                   </a:t>
            </a:r>
            <a:r>
              <a:rPr lang="en-US" sz="3300" dirty="0" smtClean="0"/>
              <a:t>1. The definition</a:t>
            </a:r>
          </a:p>
          <a:p>
            <a:pPr marL="0" indent="0">
              <a:buNone/>
            </a:pPr>
            <a:r>
              <a:rPr lang="en-US" sz="3300" dirty="0"/>
              <a:t> </a:t>
            </a:r>
            <a:r>
              <a:rPr lang="en-US" sz="3300" dirty="0" smtClean="0"/>
              <a:t>                   2. Why have VPN </a:t>
            </a:r>
          </a:p>
          <a:p>
            <a:pPr marL="0" indent="0">
              <a:buNone/>
            </a:pPr>
            <a:r>
              <a:rPr lang="en-US" sz="3300" dirty="0"/>
              <a:t> </a:t>
            </a:r>
            <a:r>
              <a:rPr lang="en-US" sz="3300" dirty="0" smtClean="0"/>
              <a:t>                   3. VPN network protocols</a:t>
            </a:r>
          </a:p>
          <a:p>
            <a:pPr marL="0" indent="0">
              <a:buNone/>
            </a:pPr>
            <a:r>
              <a:rPr lang="en-US" sz="3300" dirty="0" smtClean="0"/>
              <a:t>                    4. Advantages and Disadvantages</a:t>
            </a:r>
          </a:p>
          <a:p>
            <a:pPr marL="0" indent="0">
              <a:buNone/>
            </a:pPr>
            <a:r>
              <a:rPr lang="en-US" sz="3300" dirty="0"/>
              <a:t> </a:t>
            </a:r>
            <a:r>
              <a:rPr lang="en-US" sz="3300" dirty="0" smtClean="0"/>
              <a:t>                   5. VPN application ( </a:t>
            </a:r>
            <a:r>
              <a:rPr lang="en-US" sz="3300" dirty="0" err="1" smtClean="0"/>
              <a:t>openVPN</a:t>
            </a:r>
            <a:r>
              <a:rPr lang="en-US" sz="3300" dirty="0" smtClean="0"/>
              <a:t> )</a:t>
            </a:r>
          </a:p>
          <a:p>
            <a:pPr marL="0" indent="0">
              <a:buNone/>
            </a:pPr>
            <a:endParaRPr lang="en-US" dirty="0" smtClean="0"/>
          </a:p>
          <a:p>
            <a:pPr marL="0" indent="0">
              <a:buNone/>
            </a:pPr>
            <a:r>
              <a:rPr lang="en-US" dirty="0"/>
              <a:t> </a:t>
            </a:r>
            <a:endParaRPr lang="en-US" dirty="0" smtClean="0"/>
          </a:p>
        </p:txBody>
      </p:sp>
    </p:spTree>
    <p:extLst>
      <p:ext uri="{BB962C8B-B14F-4D97-AF65-F5344CB8AC3E}">
        <p14:creationId xmlns:p14="http://schemas.microsoft.com/office/powerpoint/2010/main" val="424256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nBodoni" pitchFamily="34" charset="0"/>
              </a:rPr>
              <a:t>Definition</a:t>
            </a:r>
            <a:endParaRPr lang="en-US" b="1" dirty="0">
              <a:latin typeface=".VnBodoni" pitchFamily="34" charset="0"/>
            </a:endParaRPr>
          </a:p>
        </p:txBody>
      </p:sp>
      <p:sp>
        <p:nvSpPr>
          <p:cNvPr id="3" name="Content Placeholder 2"/>
          <p:cNvSpPr>
            <a:spLocks noGrp="1"/>
          </p:cNvSpPr>
          <p:nvPr>
            <p:ph idx="1"/>
          </p:nvPr>
        </p:nvSpPr>
        <p:spPr/>
        <p:txBody>
          <a:bodyPr/>
          <a:lstStyle/>
          <a:p>
            <a:pPr marL="514350" indent="-514350">
              <a:buAutoNum type="arabicPeriod"/>
            </a:pPr>
            <a:r>
              <a:rPr lang="en-US" dirty="0" smtClean="0"/>
              <a:t>The VPN ( Virtual Private Networks) is the secure connection between two or more endpoints. It can also be seen as an extension to a  private network.</a:t>
            </a:r>
          </a:p>
          <a:p>
            <a:pPr marL="514350" indent="-514350">
              <a:buAutoNum type="arabicPeriod"/>
            </a:pPr>
            <a:r>
              <a:rPr lang="en-US" dirty="0" smtClean="0"/>
              <a:t>The are 2 key types of VPN Scenarios :</a:t>
            </a:r>
          </a:p>
          <a:p>
            <a:pPr marL="0" indent="0">
              <a:buNone/>
            </a:pPr>
            <a:r>
              <a:rPr lang="en-US" dirty="0"/>
              <a:t> </a:t>
            </a:r>
            <a:r>
              <a:rPr lang="en-US" dirty="0" smtClean="0"/>
              <a:t>     - Site to site VPN</a:t>
            </a:r>
          </a:p>
          <a:p>
            <a:pPr marL="0" indent="0">
              <a:buNone/>
            </a:pPr>
            <a:r>
              <a:rPr lang="en-US" dirty="0"/>
              <a:t> </a:t>
            </a:r>
            <a:r>
              <a:rPr lang="en-US" dirty="0" smtClean="0"/>
              <a:t>     - Remote access VPN</a:t>
            </a:r>
          </a:p>
          <a:p>
            <a:pPr marL="514350" indent="-514350">
              <a:buAutoNum type="arabicPeriod"/>
            </a:pPr>
            <a:endParaRPr lang="en-US" dirty="0"/>
          </a:p>
        </p:txBody>
      </p:sp>
    </p:spTree>
    <p:extLst>
      <p:ext uri="{BB962C8B-B14F-4D97-AF65-F5344CB8AC3E}">
        <p14:creationId xmlns:p14="http://schemas.microsoft.com/office/powerpoint/2010/main" val="1939861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Site to site VPN</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752600"/>
            <a:ext cx="4572000" cy="3505199"/>
          </a:xfrm>
        </p:spPr>
      </p:pic>
      <p:sp>
        <p:nvSpPr>
          <p:cNvPr id="6" name="Content Placeholder 5"/>
          <p:cNvSpPr>
            <a:spLocks noGrp="1"/>
          </p:cNvSpPr>
          <p:nvPr>
            <p:ph sz="half" idx="2"/>
          </p:nvPr>
        </p:nvSpPr>
        <p:spPr>
          <a:xfrm>
            <a:off x="5105400" y="1600200"/>
            <a:ext cx="3581400" cy="4525963"/>
          </a:xfrm>
        </p:spPr>
        <p:txBody>
          <a:bodyPr>
            <a:normAutofit fontScale="85000" lnSpcReduction="10000"/>
          </a:bodyPr>
          <a:lstStyle/>
          <a:p>
            <a:r>
              <a:rPr lang="en-US" dirty="0"/>
              <a:t>In a site to site VPN data is encrypted from one VPN gateway to the other, providing a secure link between two sites over the internet. This would enable both sites to share resources such as documents and other types of data over the VPN link.</a:t>
            </a:r>
          </a:p>
          <a:p>
            <a:pPr marL="0" indent="0">
              <a:buNone/>
            </a:pPr>
            <a:r>
              <a:rPr lang="en-US" dirty="0"/>
              <a:t> </a:t>
            </a:r>
          </a:p>
          <a:p>
            <a:endParaRPr lang="en-US" dirty="0"/>
          </a:p>
        </p:txBody>
      </p:sp>
    </p:spTree>
    <p:extLst>
      <p:ext uri="{BB962C8B-B14F-4D97-AF65-F5344CB8AC3E}">
        <p14:creationId xmlns:p14="http://schemas.microsoft.com/office/powerpoint/2010/main" val="138203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access VPN</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8600" y="1981200"/>
            <a:ext cx="4724400" cy="3276600"/>
          </a:xfrm>
        </p:spPr>
      </p:pic>
      <p:sp>
        <p:nvSpPr>
          <p:cNvPr id="4" name="Content Placeholder 3"/>
          <p:cNvSpPr>
            <a:spLocks noGrp="1"/>
          </p:cNvSpPr>
          <p:nvPr>
            <p:ph sz="half" idx="2"/>
          </p:nvPr>
        </p:nvSpPr>
        <p:spPr>
          <a:xfrm>
            <a:off x="4953000" y="1600200"/>
            <a:ext cx="3733800" cy="4525963"/>
          </a:xfrm>
        </p:spPr>
        <p:txBody>
          <a:bodyPr>
            <a:normAutofit fontScale="85000" lnSpcReduction="10000"/>
          </a:bodyPr>
          <a:lstStyle/>
          <a:p>
            <a:pPr marL="0" indent="0">
              <a:buNone/>
            </a:pPr>
            <a:r>
              <a:rPr lang="en-US" dirty="0" smtClean="0"/>
              <a:t> In </a:t>
            </a:r>
            <a:r>
              <a:rPr lang="en-US" dirty="0"/>
              <a:t>a remote </a:t>
            </a:r>
            <a:r>
              <a:rPr lang="en-US" dirty="0" smtClean="0"/>
              <a:t>access VPN</a:t>
            </a:r>
            <a:r>
              <a:rPr lang="en-US" dirty="0"/>
              <a:t> scenario which is also known as mobile VPN a secure connection would be made from an individual computer to a VPN gateway. This would enable a user to access their e-mail, files and other resources at work from where ever they may be, providing they have an internet connection. </a:t>
            </a:r>
          </a:p>
        </p:txBody>
      </p:sp>
    </p:spTree>
    <p:extLst>
      <p:ext uri="{BB962C8B-B14F-4D97-AF65-F5344CB8AC3E}">
        <p14:creationId xmlns:p14="http://schemas.microsoft.com/office/powerpoint/2010/main" val="144225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nBodoni" pitchFamily="34" charset="0"/>
              </a:rPr>
              <a:t>Why have VPN</a:t>
            </a:r>
            <a:endParaRPr lang="en-US" dirty="0">
              <a:latin typeface=".VnBodoni" pitchFamily="34" charset="0"/>
            </a:endParaRPr>
          </a:p>
        </p:txBody>
      </p:sp>
      <p:sp>
        <p:nvSpPr>
          <p:cNvPr id="5" name="Content Placeholder 4"/>
          <p:cNvSpPr>
            <a:spLocks noGrp="1"/>
          </p:cNvSpPr>
          <p:nvPr>
            <p:ph idx="1"/>
          </p:nvPr>
        </p:nvSpPr>
        <p:spPr/>
        <p:txBody>
          <a:bodyPr>
            <a:normAutofit fontScale="77500" lnSpcReduction="20000"/>
          </a:bodyPr>
          <a:lstStyle/>
          <a:p>
            <a:r>
              <a:rPr lang="en-US" dirty="0"/>
              <a:t>A VPN saves </a:t>
            </a:r>
            <a:r>
              <a:rPr lang="en-US" dirty="0" err="1" smtClean="0"/>
              <a:t>organisations</a:t>
            </a:r>
            <a:r>
              <a:rPr lang="en-US" dirty="0" smtClean="0"/>
              <a:t> \ </a:t>
            </a:r>
            <a:r>
              <a:rPr lang="en-US" dirty="0"/>
              <a:t>companies from renting expensive dedicated leased lines, VPN's give the ability for users to work from home and saves cost on resources </a:t>
            </a:r>
            <a:endParaRPr lang="en-US" dirty="0" smtClean="0"/>
          </a:p>
          <a:p>
            <a:r>
              <a:rPr lang="en-US" dirty="0"/>
              <a:t>VPN’s provide a superb and cost effective solution for companies with several branch offices, partners, and remote users to share data and connect to their corporate network in a secure and private manner</a:t>
            </a:r>
            <a:r>
              <a:rPr lang="en-US" dirty="0" smtClean="0"/>
              <a:t>.</a:t>
            </a:r>
          </a:p>
          <a:p>
            <a:r>
              <a:rPr lang="en-US" dirty="0"/>
              <a:t>all data packets providing high level of security. If packets which were sent securely over the internet were sniffed, they would be unreadable and if modified this would also be detected by the VPN gateway.</a:t>
            </a:r>
          </a:p>
        </p:txBody>
      </p:sp>
    </p:spTree>
    <p:extLst>
      <p:ext uri="{BB962C8B-B14F-4D97-AF65-F5344CB8AC3E}">
        <p14:creationId xmlns:p14="http://schemas.microsoft.com/office/powerpoint/2010/main" val="35192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VnBodoni" pitchFamily="34" charset="0"/>
              </a:rPr>
              <a:t>VPN Networking protocols</a:t>
            </a:r>
            <a:endParaRPr lang="en-US" dirty="0">
              <a:latin typeface=".VnBodoni" pitchFamily="34" charset="0"/>
            </a:endParaRPr>
          </a:p>
        </p:txBody>
      </p:sp>
      <p:sp>
        <p:nvSpPr>
          <p:cNvPr id="3" name="Content Placeholder 2"/>
          <p:cNvSpPr>
            <a:spLocks noGrp="1"/>
          </p:cNvSpPr>
          <p:nvPr>
            <p:ph idx="1"/>
          </p:nvPr>
        </p:nvSpPr>
        <p:spPr/>
        <p:txBody>
          <a:bodyPr>
            <a:normAutofit fontScale="92500" lnSpcReduction="10000"/>
          </a:bodyPr>
          <a:lstStyle/>
          <a:p>
            <a:pPr>
              <a:buClr>
                <a:srgbClr val="003399"/>
              </a:buClr>
              <a:buFont typeface="Wingdings" pitchFamily="2" charset="2"/>
              <a:buChar char="Ø"/>
            </a:pPr>
            <a:r>
              <a:rPr lang="en-US" dirty="0" smtClean="0"/>
              <a:t>PPTP -- Point-to-Point Tunneling Protocol</a:t>
            </a:r>
            <a:br>
              <a:rPr lang="en-US" dirty="0" smtClean="0"/>
            </a:br>
            <a:endParaRPr lang="en-US" dirty="0" smtClean="0"/>
          </a:p>
          <a:p>
            <a:pPr>
              <a:buClr>
                <a:srgbClr val="003399"/>
              </a:buClr>
              <a:buFont typeface="Wingdings" pitchFamily="2" charset="2"/>
              <a:buChar char="Ø"/>
            </a:pPr>
            <a:r>
              <a:rPr lang="en-US" dirty="0" smtClean="0"/>
              <a:t>L2TP </a:t>
            </a:r>
            <a:r>
              <a:rPr lang="en-US" dirty="0" smtClean="0"/>
              <a:t>-- Layer 2 Tunneling Protocol</a:t>
            </a:r>
            <a:br>
              <a:rPr lang="en-US" dirty="0" smtClean="0"/>
            </a:br>
            <a:endParaRPr lang="en-US" dirty="0" smtClean="0"/>
          </a:p>
          <a:p>
            <a:pPr>
              <a:buClr>
                <a:srgbClr val="003399"/>
              </a:buClr>
              <a:buFont typeface="Wingdings" pitchFamily="2" charset="2"/>
              <a:buChar char="Ø"/>
            </a:pPr>
            <a:r>
              <a:rPr lang="en-US" dirty="0" smtClean="0"/>
              <a:t>IPsec --  Internet Protocol Security</a:t>
            </a:r>
          </a:p>
          <a:p>
            <a:pPr marL="0" indent="0">
              <a:buClr>
                <a:srgbClr val="003399"/>
              </a:buClr>
              <a:buNone/>
            </a:pPr>
            <a:endParaRPr lang="en-US" dirty="0" smtClean="0"/>
          </a:p>
          <a:p>
            <a:pPr>
              <a:buClr>
                <a:srgbClr val="003399"/>
              </a:buClr>
              <a:buFont typeface="Wingdings" pitchFamily="2" charset="2"/>
              <a:buChar char="Ø"/>
            </a:pPr>
            <a:r>
              <a:rPr lang="en-US" dirty="0"/>
              <a:t>SSL VPN (Secure Socket Layer)</a:t>
            </a:r>
          </a:p>
          <a:p>
            <a:pPr marL="0" indent="0">
              <a:buClr>
                <a:srgbClr val="003399"/>
              </a:buClr>
              <a:buNone/>
            </a:pPr>
            <a:r>
              <a:rPr lang="en-US" dirty="0" smtClean="0"/>
              <a:t/>
            </a:r>
            <a:br>
              <a:rPr lang="en-US" dirty="0" smtClean="0"/>
            </a:br>
            <a:endParaRPr lang="en-US" dirty="0" smtClean="0"/>
          </a:p>
          <a:p>
            <a:pPr marL="0" indent="0">
              <a:buNone/>
            </a:pPr>
            <a:endParaRPr lang="en-US" b="1" dirty="0"/>
          </a:p>
          <a:p>
            <a:endParaRPr lang="en-US" dirty="0"/>
          </a:p>
        </p:txBody>
      </p:sp>
    </p:spTree>
    <p:extLst>
      <p:ext uri="{BB962C8B-B14F-4D97-AF65-F5344CB8AC3E}">
        <p14:creationId xmlns:p14="http://schemas.microsoft.com/office/powerpoint/2010/main" val="3968746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PPTP -- Point-to-Point Tunneling Protocol</a:t>
            </a:r>
          </a:p>
        </p:txBody>
      </p:sp>
      <p:sp>
        <p:nvSpPr>
          <p:cNvPr id="3" name="Content Placeholder 2"/>
          <p:cNvSpPr>
            <a:spLocks noGrp="1"/>
          </p:cNvSpPr>
          <p:nvPr>
            <p:ph idx="1"/>
          </p:nvPr>
        </p:nvSpPr>
        <p:spPr/>
        <p:txBody>
          <a:bodyPr>
            <a:normAutofit fontScale="70000" lnSpcReduction="20000"/>
          </a:bodyPr>
          <a:lstStyle/>
          <a:p>
            <a:r>
              <a:rPr lang="en-US" dirty="0" smtClean="0"/>
              <a:t>PPTP</a:t>
            </a:r>
            <a:r>
              <a:rPr lang="en-US" dirty="0"/>
              <a:t> is a protocol or technology that supports the use of VPN’s. Using PPTP, remote users can access their corporate networks securely using the Microsoft Windows Platforms and other PPP (Point to Point tunneling Protocols) enabled systems. This is achieved with remote users dialing into their local internet security providers to connect securely to their networks via the internet.</a:t>
            </a:r>
          </a:p>
          <a:p>
            <a:r>
              <a:rPr lang="en-US" dirty="0"/>
              <a:t>PPTP has its issues and is considered as a weak security protocol according to many experts, although Microsoft continues to improve the use of PPTP and claims issues within PPTP have now been corrected. Although PPTP is easier to use and configure than </a:t>
            </a:r>
            <a:r>
              <a:rPr lang="en-US" dirty="0" err="1"/>
              <a:t>IPSec</a:t>
            </a:r>
            <a:r>
              <a:rPr lang="en-US" dirty="0"/>
              <a:t>, </a:t>
            </a:r>
            <a:r>
              <a:rPr lang="en-US" dirty="0" err="1"/>
              <a:t>IPSec</a:t>
            </a:r>
            <a:r>
              <a:rPr lang="en-US" dirty="0"/>
              <a:t> outweighs PPTP in other areas such as being more secure and a robust protocol.</a:t>
            </a:r>
          </a:p>
          <a:p>
            <a:endParaRPr lang="en-US" dirty="0"/>
          </a:p>
        </p:txBody>
      </p:sp>
    </p:spTree>
    <p:extLst>
      <p:ext uri="{BB962C8B-B14F-4D97-AF65-F5344CB8AC3E}">
        <p14:creationId xmlns:p14="http://schemas.microsoft.com/office/powerpoint/2010/main" val="1173354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324</Words>
  <Application>Microsoft Office PowerPoint</Application>
  <PresentationFormat>On-screen Show (4:3)</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VIRTUAL PRIVATE     NETWORKS (VPN)</vt:lpstr>
      <vt:lpstr>Traditional connectivity</vt:lpstr>
      <vt:lpstr>VIRTUAL PRIVATE NETWORKS</vt:lpstr>
      <vt:lpstr>Definition</vt:lpstr>
      <vt:lpstr>Site to site VPN</vt:lpstr>
      <vt:lpstr>Remote access VPN</vt:lpstr>
      <vt:lpstr>Why have VPN</vt:lpstr>
      <vt:lpstr>VPN Networking protocols</vt:lpstr>
      <vt:lpstr>PPTP -- Point-to-Point Tunneling Protocol</vt:lpstr>
      <vt:lpstr>L2TP -- Layer 2 Tunneling Protocol</vt:lpstr>
      <vt:lpstr>IPsec --  Internet Protocol Security </vt:lpstr>
      <vt:lpstr>SSL VPN (Secure Socket Layer)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VIRTUAL PRIVATE     NETWORKS (VPN)</dc:title>
  <dc:creator>Eva Duyen</dc:creator>
  <cp:lastModifiedBy>Eva Duyen</cp:lastModifiedBy>
  <cp:revision>19</cp:revision>
  <dcterms:created xsi:type="dcterms:W3CDTF">2012-11-08T15:00:18Z</dcterms:created>
  <dcterms:modified xsi:type="dcterms:W3CDTF">2012-11-09T14:54:46Z</dcterms:modified>
</cp:coreProperties>
</file>