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vnexpres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zetcode.com/wxpython/" TargetMode="External"/><Relationship Id="rId2" Type="http://schemas.openxmlformats.org/officeDocument/2006/relationships/hyperlink" Target="https://www.w3schools.com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err="1" smtClean="0"/>
              <a:t>Truy</a:t>
            </a:r>
            <a:r>
              <a:rPr lang="en-US" sz="8000" dirty="0" smtClean="0"/>
              <a:t> </a:t>
            </a:r>
            <a:r>
              <a:rPr lang="en-US" sz="8000" dirty="0" err="1" smtClean="0"/>
              <a:t>vấn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r>
              <a:rPr lang="en-US" sz="8000" dirty="0" err="1" smtClean="0"/>
              <a:t>Văn</a:t>
            </a:r>
            <a:r>
              <a:rPr lang="en-US" sz="8000" dirty="0" smtClean="0"/>
              <a:t> </a:t>
            </a:r>
            <a:r>
              <a:rPr lang="en-US" sz="8000" dirty="0" err="1" smtClean="0"/>
              <a:t>Bản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Dũng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SV: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Phạm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Bá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16520132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16520057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Phạm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16520299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4" y="0"/>
            <a:ext cx="114204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>
                <a:latin typeface="Arial" panose="020B0604020202020204" pitchFamily="34" charset="0"/>
              </a:rPr>
              <a:t>Phân</a:t>
            </a:r>
            <a:r>
              <a:rPr lang="en-US" sz="8800" dirty="0" smtClean="0">
                <a:latin typeface="Arial" panose="020B0604020202020204" pitchFamily="34" charset="0"/>
              </a:rPr>
              <a:t> </a:t>
            </a:r>
            <a:r>
              <a:rPr lang="en-US" sz="8800" dirty="0" err="1" smtClean="0">
                <a:latin typeface="Arial" panose="020B0604020202020204" pitchFamily="34" charset="0"/>
              </a:rPr>
              <a:t>Tích</a:t>
            </a:r>
            <a:r>
              <a:rPr lang="en-US" sz="8800" dirty="0" smtClean="0">
                <a:latin typeface="Arial" panose="020B0604020202020204" pitchFamily="34" charset="0"/>
              </a:rPr>
              <a:t> </a:t>
            </a:r>
            <a:r>
              <a:rPr lang="en-US" sz="8800" dirty="0" err="1" smtClean="0">
                <a:latin typeface="Arial" panose="020B0604020202020204" pitchFamily="34" charset="0"/>
              </a:rPr>
              <a:t>Vấn</a:t>
            </a:r>
            <a:r>
              <a:rPr lang="en-US" sz="8800" dirty="0" smtClean="0">
                <a:latin typeface="Arial" panose="020B0604020202020204" pitchFamily="34" charset="0"/>
              </a:rPr>
              <a:t> </a:t>
            </a:r>
            <a:r>
              <a:rPr lang="en-US" sz="8800" dirty="0" err="1" smtClean="0">
                <a:latin typeface="Arial" panose="020B0604020202020204" pitchFamily="34" charset="0"/>
              </a:rPr>
              <a:t>Đê</a:t>
            </a:r>
            <a:r>
              <a:rPr lang="en-US" sz="8800" dirty="0" smtClean="0">
                <a:latin typeface="Arial" panose="020B0604020202020204" pitchFamily="34" charset="0"/>
              </a:rPr>
              <a:t>̀</a:t>
            </a:r>
            <a:endParaRPr lang="en-US" sz="880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b="1" u="sng" dirty="0" err="1" smtClean="0">
                <a:latin typeface="Arial" panose="020B0604020202020204" pitchFamily="34" charset="0"/>
              </a:rPr>
              <a:t>Bài</a:t>
            </a:r>
            <a:r>
              <a:rPr lang="en-US" sz="5400" b="1" u="sng" dirty="0" smtClean="0">
                <a:latin typeface="Arial" panose="020B0604020202020204" pitchFamily="34" charset="0"/>
              </a:rPr>
              <a:t> </a:t>
            </a:r>
            <a:r>
              <a:rPr lang="en-US" sz="5400" b="1" u="sng" dirty="0" err="1" smtClean="0">
                <a:latin typeface="Arial" panose="020B0604020202020204" pitchFamily="34" charset="0"/>
              </a:rPr>
              <a:t>toán</a:t>
            </a:r>
            <a:r>
              <a:rPr lang="en-US" sz="5400" b="1" u="sng" dirty="0" smtClean="0">
                <a:latin typeface="Arial" panose="020B0604020202020204" pitchFamily="34" charset="0"/>
              </a:rPr>
              <a:t> </a:t>
            </a:r>
            <a:r>
              <a:rPr lang="en-US" sz="5400" b="1" u="sng" dirty="0" err="1" smtClean="0">
                <a:latin typeface="Arial" panose="020B0604020202020204" pitchFamily="34" charset="0"/>
              </a:rPr>
              <a:t>gồm</a:t>
            </a:r>
            <a:r>
              <a:rPr lang="en-US" sz="5400" b="1" u="sng" dirty="0" smtClean="0">
                <a:latin typeface="Arial" panose="020B0604020202020204" pitchFamily="34" charset="0"/>
              </a:rPr>
              <a:t> 4 </a:t>
            </a:r>
            <a:r>
              <a:rPr lang="en-US" sz="5400" b="1" u="sng" dirty="0" err="1" smtClean="0">
                <a:latin typeface="Arial" panose="020B0604020202020204" pitchFamily="34" charset="0"/>
              </a:rPr>
              <a:t>bước</a:t>
            </a:r>
            <a:r>
              <a:rPr lang="en-US" sz="5400" b="1" u="sng" dirty="0" smtClean="0"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</a:rPr>
              <a:t>1: Thu </a:t>
            </a:r>
            <a:r>
              <a:rPr lang="en-US" sz="2800" dirty="0" err="1" smtClean="0">
                <a:latin typeface="Arial" panose="020B0604020202020204" pitchFamily="34" charset="0"/>
              </a:rPr>
              <a:t>thập</a:t>
            </a:r>
            <a:r>
              <a:rPr lang="en-US" sz="2800" dirty="0" smtClean="0">
                <a:latin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</a:rPr>
              <a:t>dư</a:t>
            </a:r>
            <a:r>
              <a:rPr lang="en-US" sz="2800" dirty="0" smtClean="0">
                <a:latin typeface="Arial" panose="020B0604020202020204" pitchFamily="34" charset="0"/>
              </a:rPr>
              <a:t>̃ </a:t>
            </a:r>
            <a:r>
              <a:rPr lang="en-US" sz="2800" dirty="0" err="1" smtClean="0">
                <a:latin typeface="Arial" panose="020B0604020202020204" pitchFamily="34" charset="0"/>
              </a:rPr>
              <a:t>liệu</a:t>
            </a:r>
            <a:r>
              <a:rPr lang="en-US" sz="2800" dirty="0" smtClean="0">
                <a:latin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</a:rPr>
              <a:t>̀ </a:t>
            </a:r>
            <a:r>
              <a:rPr lang="en-US" sz="2800" dirty="0" err="1" smtClean="0">
                <a:latin typeface="Arial" panose="020B0604020202020204" pitchFamily="34" charset="0"/>
              </a:rPr>
              <a:t>trang</a:t>
            </a:r>
            <a:r>
              <a:rPr lang="en-US" sz="2800" dirty="0" smtClean="0">
                <a:latin typeface="Arial" panose="020B0604020202020204" pitchFamily="34" charset="0"/>
              </a:rPr>
              <a:t> web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</a:rPr>
              <a:t>2: </a:t>
            </a:r>
            <a:r>
              <a:rPr lang="en-US" sz="2800" dirty="0" err="1" smtClean="0">
                <a:latin typeface="Arial" panose="020B0604020202020204" pitchFamily="34" charset="0"/>
              </a:rPr>
              <a:t>Xây</a:t>
            </a:r>
            <a:r>
              <a:rPr lang="en-US" sz="2800" dirty="0" smtClean="0">
                <a:latin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</a:rPr>
              <a:t>dựng</a:t>
            </a:r>
            <a:r>
              <a:rPr lang="en-US" sz="2800" dirty="0" smtClean="0">
                <a:latin typeface="Arial" panose="020B0604020202020204" pitchFamily="34" charset="0"/>
              </a:rPr>
              <a:t> Inverted Index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</a:rPr>
              <a:t>3: </a:t>
            </a:r>
            <a:r>
              <a:rPr lang="en-US" sz="2800" dirty="0" err="1" smtClean="0">
                <a:latin typeface="Arial" panose="020B0604020202020204" pitchFamily="34" charset="0"/>
              </a:rPr>
              <a:t>Tính</a:t>
            </a:r>
            <a:r>
              <a:rPr lang="en-US" sz="2800" dirty="0" smtClean="0">
                <a:latin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</a:rPr>
              <a:t>hê</a:t>
            </a:r>
            <a:r>
              <a:rPr lang="en-US" sz="2800" dirty="0" smtClean="0">
                <a:latin typeface="Arial" panose="020B0604020202020204" pitchFamily="34" charset="0"/>
              </a:rPr>
              <a:t>̣ </a:t>
            </a:r>
            <a:r>
              <a:rPr lang="en-US" sz="2800" dirty="0" err="1" smtClean="0">
                <a:latin typeface="Arial" panose="020B0604020202020204" pitchFamily="34" charset="0"/>
              </a:rPr>
              <a:t>sô</a:t>
            </a:r>
            <a:r>
              <a:rPr lang="en-US" sz="2800" dirty="0" smtClean="0">
                <a:latin typeface="Arial" panose="020B0604020202020204" pitchFamily="34" charset="0"/>
              </a:rPr>
              <a:t>́ TF-IDF</a:t>
            </a:r>
          </a:p>
          <a:p>
            <a:pPr marL="0" indent="0">
              <a:buNone/>
            </a:pPr>
            <a:r>
              <a:rPr lang="en-US" sz="2800" dirty="0" smtClean="0">
                <a:latin typeface="Arial" panose="020B0604020202020204" pitchFamily="34" charset="0"/>
              </a:rPr>
              <a:t>4: </a:t>
            </a:r>
            <a:r>
              <a:rPr lang="en-US" sz="2800" dirty="0" err="1" smtClean="0">
                <a:latin typeface="Arial" panose="020B0604020202020204" pitchFamily="34" charset="0"/>
              </a:rPr>
              <a:t>Tính</a:t>
            </a:r>
            <a:r>
              <a:rPr lang="en-US" sz="2800" dirty="0" smtClean="0">
                <a:latin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</a:rPr>
              <a:t>đô</a:t>
            </a:r>
            <a:r>
              <a:rPr lang="en-US" sz="2800" dirty="0" smtClean="0">
                <a:latin typeface="Arial" panose="020B0604020202020204" pitchFamily="34" charset="0"/>
              </a:rPr>
              <a:t>̣ </a:t>
            </a:r>
            <a:r>
              <a:rPr lang="en-US" sz="2800" dirty="0" err="1" smtClean="0">
                <a:latin typeface="Arial" panose="020B0604020202020204" pitchFamily="34" charset="0"/>
              </a:rPr>
              <a:t>tương</a:t>
            </a:r>
            <a:r>
              <a:rPr lang="en-US" sz="2800" dirty="0" smtClean="0">
                <a:latin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</a:rPr>
              <a:t>đồng</a:t>
            </a:r>
            <a:r>
              <a:rPr lang="en-US" sz="2800" dirty="0" smtClean="0">
                <a:latin typeface="Arial" panose="020B0604020202020204" pitchFamily="34" charset="0"/>
              </a:rPr>
              <a:t> (</a:t>
            </a:r>
            <a:r>
              <a:rPr lang="en-US" sz="2800" dirty="0" err="1" smtClean="0">
                <a:latin typeface="Arial" panose="020B0604020202020204" pitchFamily="34" charset="0"/>
              </a:rPr>
              <a:t>theo</a:t>
            </a:r>
            <a:r>
              <a:rPr lang="en-US" sz="2800" dirty="0" smtClean="0">
                <a:latin typeface="Arial" panose="020B0604020202020204" pitchFamily="34" charset="0"/>
              </a:rPr>
              <a:t> Cosine)</a:t>
            </a:r>
            <a:endParaRPr 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8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sz="8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171700"/>
            <a:ext cx="7811038" cy="457682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cần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thiết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requests,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bs4, codecs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http://vnexpress.net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Gửi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HTTP request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tới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sever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-&gt; response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requests.get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Parse sang HTML 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tức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có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cần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phải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̉ lí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14" y="3975882"/>
            <a:ext cx="4657725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869" y="5636493"/>
            <a:ext cx="2995467" cy="475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425" y="6238723"/>
            <a:ext cx="3192357" cy="5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959" y="332844"/>
            <a:ext cx="9601200" cy="1485900"/>
          </a:xfrm>
        </p:spPr>
        <p:txBody>
          <a:bodyPr/>
          <a:lstStyle/>
          <a:p>
            <a:r>
              <a:rPr lang="en-US" sz="8800" dirty="0">
                <a:solidFill>
                  <a:srgbClr val="191B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sz="8800" dirty="0" err="1">
                <a:solidFill>
                  <a:srgbClr val="191B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sz="8800" dirty="0">
                <a:solidFill>
                  <a:srgbClr val="191B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rgbClr val="191B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8800" dirty="0">
                <a:solidFill>
                  <a:srgbClr val="191B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sz="8800" dirty="0" err="1">
                <a:solidFill>
                  <a:srgbClr val="191B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959" y="1818744"/>
            <a:ext cx="9601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mỗi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tìm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gửi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tức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ứng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containers = </a:t>
            </a:r>
            <a:r>
              <a:rPr lang="en-US" dirty="0" err="1"/>
              <a:t>soup.find</a:t>
            </a:r>
            <a:r>
              <a:rPr lang="en-US" dirty="0"/>
              <a:t>("section", class_ = "sidebar_1").</a:t>
            </a:r>
            <a:r>
              <a:rPr lang="en-US" dirty="0" err="1"/>
              <a:t>find_all</a:t>
            </a:r>
            <a:r>
              <a:rPr lang="en-US" dirty="0"/>
              <a:t>("article", class_ = "</a:t>
            </a:r>
            <a:r>
              <a:rPr lang="en-US" dirty="0" err="1"/>
              <a:t>list_news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59" y="2351335"/>
            <a:ext cx="7309524" cy="1178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02" y="4062477"/>
            <a:ext cx="56483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7577"/>
            <a:ext cx="9601200" cy="1914123"/>
          </a:xfrm>
        </p:spPr>
        <p:txBody>
          <a:bodyPr>
            <a:noAutofit/>
          </a:bodyPr>
          <a:lstStyle/>
          <a:p>
            <a:r>
              <a:rPr lang="en-US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dựng</a:t>
            </a:r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 Inverted Index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74131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cần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thiết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re,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Đầu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toàn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được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crawller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	ở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Split_word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chứa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toàn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đánh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dictionary có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̀: {file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chứa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: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lần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xuất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hiện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Chuyển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định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47" y="3128760"/>
            <a:ext cx="10266244" cy="5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hê</a:t>
            </a:r>
            <a:r>
              <a:rPr lang="en-US" dirty="0"/>
              <a:t>̣ </a:t>
            </a:r>
            <a:r>
              <a:rPr lang="en-US" dirty="0" err="1"/>
              <a:t>sô</a:t>
            </a:r>
            <a:r>
              <a:rPr lang="en-US" dirty="0"/>
              <a:t>́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từng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̃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liệu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̃ craw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̀: {filename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chứa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́: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file} 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query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query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query}</a:t>
            </a:r>
          </a:p>
        </p:txBody>
      </p:sp>
    </p:spTree>
    <p:extLst>
      <p:ext uri="{BB962C8B-B14F-4D97-AF65-F5344CB8AC3E}">
        <p14:creationId xmlns:p14="http://schemas.microsoft.com/office/powerpoint/2010/main" val="37093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Tính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đồng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510" y="1757965"/>
            <a:ext cx="9601200" cy="48617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Mỗi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là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vector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có 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-&gt; có 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chiều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mỗi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chiều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là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cosine là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của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vector: query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cần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sánh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(0-&gt;1),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nghĩa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là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càng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đồng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đồng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cosine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giữa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Query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files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file có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nằm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query)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Xếp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Collections.OrderedDict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Lấy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phần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̉ có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xếp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bằng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Islice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29" y="4319521"/>
            <a:ext cx="509587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481696"/>
            <a:ext cx="91154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cụ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860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Graphic User Interface: </a:t>
            </a:r>
            <a:r>
              <a:rPr lang="en-US" dirty="0" err="1" smtClean="0"/>
              <a:t>wxpython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Itegrated</a:t>
            </a:r>
            <a:r>
              <a:rPr lang="en-US" dirty="0" smtClean="0"/>
              <a:t> Design Environment: </a:t>
            </a:r>
            <a:r>
              <a:rPr lang="en-US" dirty="0" err="1" smtClean="0"/>
              <a:t>Spyder</a:t>
            </a:r>
            <a:r>
              <a:rPr lang="en-US" dirty="0"/>
              <a:t> </a:t>
            </a:r>
            <a:r>
              <a:rPr lang="en-US" dirty="0" smtClean="0"/>
              <a:t>(from Anaconda Navigator)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Guide: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www.w3schools.com/python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wxPython</a:t>
            </a:r>
            <a:r>
              <a:rPr lang="en-US" dirty="0" smtClean="0"/>
              <a:t> Tutorial: </a:t>
            </a:r>
            <a:r>
              <a:rPr lang="en-US" dirty="0">
                <a:hlinkClick r:id="rId3"/>
              </a:rPr>
              <a:t>http://zetcode.com/wxpython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use a function in python: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áº¿t quáº£ hÃ¬nh áº£nh cho Demo saÌn phÃ¢Ì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6" y="-1"/>
            <a:ext cx="1148841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4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317</TotalTime>
  <Words>401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Wingdings</vt:lpstr>
      <vt:lpstr>Crop</vt:lpstr>
      <vt:lpstr>Truy vấn  Văn Bản</vt:lpstr>
      <vt:lpstr>Phân Tích Vấn Đề</vt:lpstr>
      <vt:lpstr>Thu Thập Dữ Liệu</vt:lpstr>
      <vt:lpstr>Thu Thập Dữ Liệu</vt:lpstr>
      <vt:lpstr>Xây dựng Inverted Index</vt:lpstr>
      <vt:lpstr>Tính hệ số TF-IDF</vt:lpstr>
      <vt:lpstr>Tính độ tương đồng</vt:lpstr>
      <vt:lpstr>Công cụ sử dụng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 vấn  Văn Bản</dc:title>
  <dc:creator>Nova</dc:creator>
  <cp:lastModifiedBy>Nova</cp:lastModifiedBy>
  <cp:revision>30</cp:revision>
  <dcterms:created xsi:type="dcterms:W3CDTF">2019-06-09T17:25:43Z</dcterms:created>
  <dcterms:modified xsi:type="dcterms:W3CDTF">2019-06-22T16:54:16Z</dcterms:modified>
</cp:coreProperties>
</file>