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9"/>
  </p:notesMasterIdLst>
  <p:sldIdLst>
    <p:sldId id="256" r:id="rId2"/>
    <p:sldId id="257" r:id="rId3"/>
    <p:sldId id="290" r:id="rId4"/>
    <p:sldId id="301" r:id="rId5"/>
    <p:sldId id="258" r:id="rId6"/>
    <p:sldId id="259" r:id="rId7"/>
    <p:sldId id="277" r:id="rId8"/>
    <p:sldId id="289" r:id="rId9"/>
    <p:sldId id="302" r:id="rId10"/>
    <p:sldId id="303" r:id="rId11"/>
    <p:sldId id="308" r:id="rId12"/>
    <p:sldId id="304" r:id="rId13"/>
    <p:sldId id="305" r:id="rId14"/>
    <p:sldId id="306" r:id="rId15"/>
    <p:sldId id="307" r:id="rId16"/>
    <p:sldId id="309" r:id="rId17"/>
    <p:sldId id="273" r:id="rId18"/>
  </p:sldIdLst>
  <p:sldSz cx="9144000" cy="5143500" type="screen16x9"/>
  <p:notesSz cx="6858000" cy="9144000"/>
  <p:embeddedFontLst>
    <p:embeddedFont>
      <p:font typeface="Microsoft YaHei UI" panose="020B0503020204020204" pitchFamily="34" charset="-122"/>
      <p:regular r:id="rId20"/>
      <p:bold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27" autoAdjust="0"/>
  </p:normalViewPr>
  <p:slideViewPr>
    <p:cSldViewPr snapToGrid="0">
      <p:cViewPr varScale="1">
        <p:scale>
          <a:sx n="84" d="100"/>
          <a:sy n="84" d="100"/>
        </p:scale>
        <p:origin x="996"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800393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097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Để hủy toàn bộ Session thì dùng lệnh session_destroy()</a:t>
            </a:r>
            <a:endParaRPr lang="en-US"/>
          </a:p>
        </p:txBody>
      </p:sp>
    </p:spTree>
    <p:extLst>
      <p:ext uri="{BB962C8B-B14F-4D97-AF65-F5344CB8AC3E}">
        <p14:creationId xmlns:p14="http://schemas.microsoft.com/office/powerpoint/2010/main" val="171569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428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888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342900" lvl="0" indent="-342900" algn="just">
              <a:lnSpc>
                <a:spcPct val="150000"/>
              </a:lnSpc>
              <a:buFontTx/>
              <a:buChar char="-"/>
            </a:pPr>
            <a:r>
              <a:rPr lang="vi-VN" sz="1100" smtClean="0">
                <a:solidFill>
                  <a:schemeClr val="bg1"/>
                </a:solidFill>
                <a:latin typeface="Times New Roman" panose="02020603050405020304" pitchFamily="18" charset="0"/>
                <a:cs typeface="Times New Roman" panose="02020603050405020304" pitchFamily="18" charset="0"/>
              </a:rPr>
              <a:t>Nói cách rễ hiểu : COBIT là một framework quản trị công nghệ thông tin và nhiều bộ công cụ hỗ trợ, được thiết kế để giúp các nhà quản lý doanh nghiệp, hệ thống thu hẹp khoảng cách giữa những yêu cầu kiểm soát, cũng như thách thức kỹ thuật và rủi ro kinh doanh.</a:t>
            </a:r>
            <a:endParaRPr lang="en-US" sz="1100" smtClean="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Tx/>
              <a:buChar char="-"/>
            </a:pPr>
            <a:endParaRPr lang="vi-VN" sz="1100" smtClean="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Tx/>
              <a:buChar char="-"/>
            </a:pPr>
            <a:r>
              <a:rPr lang="vi-VN" sz="1100" smtClean="0">
                <a:solidFill>
                  <a:schemeClr val="bg1"/>
                </a:solidFill>
                <a:latin typeface="Times New Roman" panose="02020603050405020304" pitchFamily="18" charset="0"/>
                <a:cs typeface="Times New Roman" panose="02020603050405020304" pitchFamily="18" charset="0"/>
              </a:rPr>
              <a:t>COBIT được phát triển và hoàn thiện bởi Hiệp hội kiểm toán và kiểm soát hệ thống thông tin quốc tế (ISACA) và Viện Quản trị công nghệ thông tin quốc tế (ITGI). </a:t>
            </a:r>
          </a:p>
          <a:p>
            <a:pPr lvl="0">
              <a:spcBef>
                <a:spcPts val="0"/>
              </a:spcBef>
              <a:buNone/>
            </a:pPr>
            <a:endParaRPr/>
          </a:p>
        </p:txBody>
      </p:sp>
    </p:spTree>
    <p:extLst>
      <p:ext uri="{BB962C8B-B14F-4D97-AF65-F5344CB8AC3E}">
        <p14:creationId xmlns:p14="http://schemas.microsoft.com/office/powerpoint/2010/main" val="355324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342900" lvl="0" indent="-342900" algn="just">
              <a:lnSpc>
                <a:spcPct val="150000"/>
              </a:lnSpc>
              <a:buFontTx/>
              <a:buChar char="-"/>
            </a:pPr>
            <a:r>
              <a:rPr lang="vi-VN" sz="1100" smtClean="0">
                <a:solidFill>
                  <a:schemeClr val="bg1"/>
                </a:solidFill>
                <a:latin typeface="Times New Roman" panose="02020603050405020304" pitchFamily="18" charset="0"/>
                <a:cs typeface="Times New Roman" panose="02020603050405020304" pitchFamily="18" charset="0"/>
              </a:rPr>
              <a:t>Nói cách rễ hiểu : COBIT là một framework quản trị công nghệ thông tin và nhiều bộ công cụ hỗ trợ, được thiết kế để giúp các nhà quản lý doanh nghiệp, hệ thống thu hẹp khoảng cách giữa những yêu cầu kiểm soát, cũng như thách thức kỹ thuật và rủi ro kinh doanh.</a:t>
            </a:r>
            <a:endParaRPr lang="en-US" sz="1100" smtClean="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Tx/>
              <a:buChar char="-"/>
            </a:pPr>
            <a:endParaRPr lang="vi-VN" sz="1100" smtClean="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Tx/>
              <a:buChar char="-"/>
            </a:pPr>
            <a:r>
              <a:rPr lang="vi-VN" sz="1100" smtClean="0">
                <a:solidFill>
                  <a:schemeClr val="bg1"/>
                </a:solidFill>
                <a:latin typeface="Times New Roman" panose="02020603050405020304" pitchFamily="18" charset="0"/>
                <a:cs typeface="Times New Roman" panose="02020603050405020304" pitchFamily="18" charset="0"/>
              </a:rPr>
              <a:t>COBIT được phát triển và hoàn thiện bởi Hiệp hội kiểm toán và kiểm soát hệ thống thông tin quốc tế (ISACA) và Viện Quản trị công nghệ thông tin quốc tế (ITGI). </a:t>
            </a:r>
          </a:p>
          <a:p>
            <a:pPr lvl="0">
              <a:spcBef>
                <a:spcPts val="0"/>
              </a:spcBef>
              <a:buNone/>
            </a:pPr>
            <a:endParaRPr/>
          </a:p>
        </p:txBody>
      </p:sp>
    </p:spTree>
    <p:extLst>
      <p:ext uri="{BB962C8B-B14F-4D97-AF65-F5344CB8AC3E}">
        <p14:creationId xmlns:p14="http://schemas.microsoft.com/office/powerpoint/2010/main" val="175567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r>
              <a:rPr lang="en-US" sz="1100" kern="1200" smtClean="0">
                <a:solidFill>
                  <a:schemeClr val="tx1"/>
                </a:solidFill>
                <a:effectLst/>
                <a:latin typeface="+mn-lt"/>
                <a:ea typeface="+mn-ea"/>
                <a:cs typeface="+mn-cs"/>
              </a:rPr>
              <a:t>-</a:t>
            </a:r>
            <a:r>
              <a:rPr lang="en-US" sz="1100" kern="1200" baseline="0" smtClean="0">
                <a:solidFill>
                  <a:schemeClr val="tx1"/>
                </a:solidFill>
                <a:effectLst/>
                <a:latin typeface="+mn-lt"/>
                <a:ea typeface="+mn-ea"/>
                <a:cs typeface="+mn-cs"/>
              </a:rPr>
              <a:t> </a:t>
            </a:r>
            <a:r>
              <a:rPr lang="en-US" sz="1100" kern="1200" smtClean="0">
                <a:solidFill>
                  <a:schemeClr val="tx1"/>
                </a:solidFill>
                <a:effectLst/>
                <a:latin typeface="+mn-lt"/>
                <a:ea typeface="+mn-ea"/>
                <a:cs typeface="+mn-cs"/>
              </a:rPr>
              <a:t>COBIT được giới thiệu công khai lần đầu vào giai đoạn giữa những năm 1990 (khoảng năm 1996), với trọng tâm chủ yếu là thực hành kiểm toán, và tạo điều kiện cho các kiểm toán viên  trong việc điều chỉnh lại sự tương tác với các framework quản trị CNTT.</a:t>
            </a:r>
            <a:endParaRPr lang="en-US" sz="1000" kern="1200" smtClean="0">
              <a:solidFill>
                <a:schemeClr val="tx1"/>
              </a:solidFill>
              <a:effectLst/>
              <a:latin typeface="+mn-lt"/>
              <a:ea typeface="+mn-ea"/>
              <a:cs typeface="+mn-cs"/>
            </a:endParaRPr>
          </a:p>
          <a:p>
            <a:pPr lvl="0"/>
            <a:r>
              <a:rPr lang="en-US" sz="1100" kern="1200" smtClean="0">
                <a:solidFill>
                  <a:schemeClr val="tx1"/>
                </a:solidFill>
                <a:effectLst/>
                <a:latin typeface="+mn-lt"/>
                <a:ea typeface="+mn-ea"/>
                <a:cs typeface="+mn-cs"/>
              </a:rPr>
              <a:t>- Ngày nay Cobit đã phát triển và mở rộng sang nhiều khía cạnh khác chứ không chỉ kiểm toán. Đặc biệt là : </a:t>
            </a:r>
            <a:endParaRPr lang="en-US" sz="1000" kern="1200" smtClean="0">
              <a:solidFill>
                <a:schemeClr val="tx1"/>
              </a:solidFill>
              <a:effectLst/>
              <a:latin typeface="+mn-lt"/>
              <a:ea typeface="+mn-ea"/>
              <a:cs typeface="+mn-cs"/>
            </a:endParaRPr>
          </a:p>
          <a:p>
            <a:pPr lvl="1"/>
            <a:r>
              <a:rPr lang="en-US" sz="1100" kern="1200" smtClean="0">
                <a:solidFill>
                  <a:schemeClr val="tx1"/>
                </a:solidFill>
                <a:effectLst/>
                <a:latin typeface="+mn-lt"/>
                <a:ea typeface="+mn-ea"/>
                <a:cs typeface="+mn-cs"/>
              </a:rPr>
              <a:t>- Phiên bản thứ ba của COBIT do ISACA phát hành đã giới thiệu thêm các framework hướng dẫn quản lý phức tạp hơn.</a:t>
            </a:r>
            <a:endParaRPr lang="en-US" sz="1000" kern="1200" smtClean="0">
              <a:solidFill>
                <a:schemeClr val="tx1"/>
              </a:solidFill>
              <a:effectLst/>
              <a:latin typeface="+mn-lt"/>
              <a:ea typeface="+mn-ea"/>
              <a:cs typeface="+mn-cs"/>
            </a:endParaRPr>
          </a:p>
          <a:p>
            <a:pPr lvl="1"/>
            <a:r>
              <a:rPr lang="en-US" sz="1100" kern="1200" smtClean="0">
                <a:solidFill>
                  <a:schemeClr val="tx1"/>
                </a:solidFill>
                <a:effectLst/>
                <a:latin typeface="+mn-lt"/>
                <a:ea typeface="+mn-ea"/>
                <a:cs typeface="+mn-cs"/>
              </a:rPr>
              <a:t>-</a:t>
            </a:r>
            <a:r>
              <a:rPr lang="en-US" sz="1100" kern="1200" baseline="0" smtClean="0">
                <a:solidFill>
                  <a:schemeClr val="tx1"/>
                </a:solidFill>
                <a:effectLst/>
                <a:latin typeface="+mn-lt"/>
                <a:ea typeface="+mn-ea"/>
                <a:cs typeface="+mn-cs"/>
              </a:rPr>
              <a:t> </a:t>
            </a:r>
            <a:r>
              <a:rPr lang="en-US" sz="1100" kern="1200" smtClean="0">
                <a:solidFill>
                  <a:schemeClr val="tx1"/>
                </a:solidFill>
                <a:effectLst/>
                <a:latin typeface="+mn-lt"/>
                <a:ea typeface="+mn-ea"/>
                <a:cs typeface="+mn-cs"/>
              </a:rPr>
              <a:t>Phiên bản thứ 4 chứa các tiêu chuẩn ưa thích, thường được sử dụng bởi những chuyên gia bảo mật công nghệ thông tin hàng đầu. Trong khi phiên bản mới nhất</a:t>
            </a:r>
            <a:endParaRPr lang="en-US" sz="1000" kern="1200" smtClean="0">
              <a:solidFill>
                <a:schemeClr val="tx1"/>
              </a:solidFill>
              <a:effectLst/>
              <a:latin typeface="+mn-lt"/>
              <a:ea typeface="+mn-ea"/>
              <a:cs typeface="+mn-cs"/>
            </a:endParaRPr>
          </a:p>
          <a:p>
            <a:pPr lvl="1"/>
            <a:r>
              <a:rPr lang="en-US" sz="1100" kern="1200" smtClean="0">
                <a:solidFill>
                  <a:schemeClr val="tx1"/>
                </a:solidFill>
                <a:effectLst/>
                <a:latin typeface="+mn-lt"/>
                <a:ea typeface="+mn-ea"/>
                <a:cs typeface="+mn-cs"/>
              </a:rPr>
              <a:t>- COBIT 5, được phát hành vào năm 2012, tập trung nhiều hơn vào khía cạnh quản trị thông tin, cùng với quản lý rủi ro, và được sử dụng rộng rãi trong cộng đồng doanh nghiệp.</a:t>
            </a:r>
            <a:endParaRPr lang="en-US" sz="1000" kern="1200" smtClean="0">
              <a:solidFill>
                <a:schemeClr val="tx1"/>
              </a:solidFill>
              <a:effectLst/>
              <a:latin typeface="+mn-lt"/>
              <a:ea typeface="+mn-ea"/>
              <a:cs typeface="+mn-cs"/>
            </a:endParaRPr>
          </a:p>
          <a:p>
            <a:pPr lvl="0">
              <a:spcBef>
                <a:spcPts val="0"/>
              </a:spcBef>
              <a:buNone/>
            </a:pPr>
            <a:endParaRPr/>
          </a:p>
        </p:txBody>
      </p:sp>
    </p:spTree>
    <p:extLst>
      <p:ext uri="{BB962C8B-B14F-4D97-AF65-F5344CB8AC3E}">
        <p14:creationId xmlns:p14="http://schemas.microsoft.com/office/powerpoint/2010/main" val="99700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135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r>
              <a:rPr lang="en-US" sz="1100" b="1" kern="1200" smtClean="0">
                <a:solidFill>
                  <a:schemeClr val="tx1"/>
                </a:solidFill>
                <a:effectLst/>
                <a:latin typeface="+mn-lt"/>
                <a:ea typeface="+mn-ea"/>
                <a:cs typeface="+mn-cs"/>
              </a:rPr>
              <a:t>Framework:</a:t>
            </a:r>
            <a:r>
              <a:rPr lang="en-US" sz="1100" kern="1200" smtClean="0">
                <a:solidFill>
                  <a:schemeClr val="tx1"/>
                </a:solidFill>
                <a:effectLst/>
                <a:latin typeface="+mn-lt"/>
                <a:ea typeface="+mn-ea"/>
                <a:cs typeface="+mn-cs"/>
              </a:rPr>
              <a:t> Mục đích: Tổ chức các mục tiêu quản trị CNTT và thực tiễn tốt theo các lĩnh vực và quy trình CNTT và liên kết chúng với các yêu cầu về kinh doanh của</a:t>
            </a:r>
            <a:r>
              <a:rPr lang="en-US" sz="1100" kern="1200" baseline="0" smtClean="0">
                <a:solidFill>
                  <a:schemeClr val="tx1"/>
                </a:solidFill>
                <a:effectLst/>
                <a:latin typeface="+mn-lt"/>
                <a:ea typeface="+mn-ea"/>
                <a:cs typeface="+mn-cs"/>
              </a:rPr>
              <a:t> các doanh nghiệp.</a:t>
            </a:r>
            <a:endParaRPr lang="en-US" sz="1100" kern="1200" smtClean="0">
              <a:solidFill>
                <a:schemeClr val="tx1"/>
              </a:solidFill>
              <a:effectLst/>
              <a:latin typeface="+mn-lt"/>
              <a:ea typeface="+mn-ea"/>
              <a:cs typeface="+mn-cs"/>
            </a:endParaRPr>
          </a:p>
          <a:p>
            <a:pPr lvl="0"/>
            <a:r>
              <a:rPr lang="en-US" sz="1100" b="1" kern="1200" smtClean="0">
                <a:solidFill>
                  <a:schemeClr val="tx1"/>
                </a:solidFill>
                <a:effectLst/>
                <a:latin typeface="+mn-lt"/>
                <a:ea typeface="+mn-ea"/>
                <a:cs typeface="+mn-cs"/>
              </a:rPr>
              <a:t>Process descriptions</a:t>
            </a:r>
            <a:r>
              <a:rPr lang="en-US" sz="1100" kern="1200" smtClean="0">
                <a:solidFill>
                  <a:schemeClr val="tx1"/>
                </a:solidFill>
                <a:effectLst/>
                <a:latin typeface="+mn-lt"/>
                <a:ea typeface="+mn-ea"/>
                <a:cs typeface="+mn-cs"/>
              </a:rPr>
              <a:t>: Là m</a:t>
            </a:r>
            <a:r>
              <a:rPr lang="vi-VN" sz="1100" kern="1200" smtClean="0">
                <a:solidFill>
                  <a:schemeClr val="tx1"/>
                </a:solidFill>
                <a:effectLst/>
                <a:latin typeface="+mn-lt"/>
                <a:ea typeface="+mn-ea"/>
                <a:cs typeface="+mn-cs"/>
              </a:rPr>
              <a:t>ột mô hình quy trình tham chiếu và ngôn ngữ chung cho mọi người trong một tổ chức</a:t>
            </a:r>
            <a:r>
              <a:rPr lang="en-US" sz="1100" kern="1200" smtClean="0">
                <a:solidFill>
                  <a:schemeClr val="tx1"/>
                </a:solidFill>
                <a:effectLst/>
                <a:latin typeface="+mn-lt"/>
                <a:ea typeface="+mn-ea"/>
                <a:cs typeface="+mn-cs"/>
              </a:rPr>
              <a:t> tham chiếu đến</a:t>
            </a:r>
            <a:r>
              <a:rPr lang="vi-VN" sz="1100" kern="1200" smtClean="0">
                <a:solidFill>
                  <a:schemeClr val="tx1"/>
                </a:solidFill>
                <a:effectLst/>
                <a:latin typeface="+mn-lt"/>
                <a:ea typeface="+mn-ea"/>
                <a:cs typeface="+mn-cs"/>
              </a:rPr>
              <a:t>. Các quy trình ánh xạ tới các </a:t>
            </a:r>
            <a:r>
              <a:rPr lang="en-US" sz="1100" kern="1200" smtClean="0">
                <a:solidFill>
                  <a:schemeClr val="tx1"/>
                </a:solidFill>
                <a:effectLst/>
                <a:latin typeface="+mn-lt"/>
                <a:ea typeface="+mn-ea"/>
                <a:cs typeface="+mn-cs"/>
              </a:rPr>
              <a:t>phần</a:t>
            </a:r>
            <a:r>
              <a:rPr lang="vi-VN" sz="1100" kern="1200" smtClean="0">
                <a:solidFill>
                  <a:schemeClr val="tx1"/>
                </a:solidFill>
                <a:effectLst/>
                <a:latin typeface="+mn-lt"/>
                <a:ea typeface="+mn-ea"/>
                <a:cs typeface="+mn-cs"/>
              </a:rPr>
              <a:t>  </a:t>
            </a:r>
            <a:r>
              <a:rPr lang="en-US" sz="1100" kern="1200" smtClean="0">
                <a:solidFill>
                  <a:schemeClr val="tx1"/>
                </a:solidFill>
                <a:effectLst/>
                <a:latin typeface="+mn-lt"/>
                <a:ea typeface="+mn-ea"/>
                <a:cs typeface="+mn-cs"/>
              </a:rPr>
              <a:t>mà mọi người trong tổ chức chịu trách nhiệm làm về</a:t>
            </a:r>
            <a:r>
              <a:rPr lang="vi-VN" sz="1100" kern="1200" smtClean="0">
                <a:solidFill>
                  <a:schemeClr val="tx1"/>
                </a:solidFill>
                <a:effectLst/>
                <a:latin typeface="+mn-lt"/>
                <a:ea typeface="+mn-ea"/>
                <a:cs typeface="+mn-cs"/>
              </a:rPr>
              <a:t> kế hoạch, </a:t>
            </a:r>
            <a:r>
              <a:rPr lang="en-US" sz="1100" kern="1200" smtClean="0">
                <a:solidFill>
                  <a:schemeClr val="tx1"/>
                </a:solidFill>
                <a:effectLst/>
                <a:latin typeface="+mn-lt"/>
                <a:ea typeface="+mn-ea"/>
                <a:cs typeface="+mn-cs"/>
              </a:rPr>
              <a:t>build</a:t>
            </a:r>
            <a:r>
              <a:rPr lang="vi-VN" sz="1100" kern="1200" smtClean="0">
                <a:solidFill>
                  <a:schemeClr val="tx1"/>
                </a:solidFill>
                <a:effectLst/>
                <a:latin typeface="+mn-lt"/>
                <a:ea typeface="+mn-ea"/>
                <a:cs typeface="+mn-cs"/>
              </a:rPr>
              <a:t>, </a:t>
            </a:r>
            <a:r>
              <a:rPr lang="en-US" sz="1100" kern="1200" smtClean="0">
                <a:solidFill>
                  <a:schemeClr val="tx1"/>
                </a:solidFill>
                <a:effectLst/>
                <a:latin typeface="+mn-lt"/>
                <a:ea typeface="+mn-ea"/>
                <a:cs typeface="+mn-cs"/>
              </a:rPr>
              <a:t>run</a:t>
            </a:r>
            <a:r>
              <a:rPr lang="vi-VN" sz="1100" kern="1200" smtClean="0">
                <a:solidFill>
                  <a:schemeClr val="tx1"/>
                </a:solidFill>
                <a:effectLst/>
                <a:latin typeface="+mn-lt"/>
                <a:ea typeface="+mn-ea"/>
                <a:cs typeface="+mn-cs"/>
              </a:rPr>
              <a:t> và monitor</a:t>
            </a:r>
            <a:r>
              <a:rPr lang="en-US" sz="1100" kern="1200" smtClean="0">
                <a:solidFill>
                  <a:schemeClr val="tx1"/>
                </a:solidFill>
                <a:effectLst/>
                <a:latin typeface="+mn-lt"/>
                <a:ea typeface="+mn-ea"/>
                <a:cs typeface="+mn-cs"/>
              </a:rPr>
              <a:t>.</a:t>
            </a:r>
          </a:p>
          <a:p>
            <a:pPr lvl="0"/>
            <a:r>
              <a:rPr lang="en-US" sz="1100" b="1" kern="1200" smtClean="0">
                <a:solidFill>
                  <a:schemeClr val="tx1"/>
                </a:solidFill>
                <a:effectLst/>
                <a:latin typeface="+mn-lt"/>
                <a:ea typeface="+mn-ea"/>
                <a:cs typeface="+mn-cs"/>
              </a:rPr>
              <a:t>Control objectives</a:t>
            </a:r>
            <a:r>
              <a:rPr lang="en-US" sz="1100" kern="1200" smtClean="0">
                <a:solidFill>
                  <a:schemeClr val="tx1"/>
                </a:solidFill>
                <a:effectLst/>
                <a:latin typeface="+mn-lt"/>
                <a:ea typeface="+mn-ea"/>
                <a:cs typeface="+mn-cs"/>
              </a:rPr>
              <a:t>: Mục đích:Tổ chức các mục tiêu quản trị CNTT và thực tiễn tốt theo các lĩnh vực và quy trình CNTT và liên kết chúng với các yêu cầu trong kinh doanh,doanh</a:t>
            </a:r>
            <a:r>
              <a:rPr lang="en-US" sz="1100" kern="1200" baseline="0" smtClean="0">
                <a:solidFill>
                  <a:schemeClr val="tx1"/>
                </a:solidFill>
                <a:effectLst/>
                <a:latin typeface="+mn-lt"/>
                <a:ea typeface="+mn-ea"/>
                <a:cs typeface="+mn-cs"/>
              </a:rPr>
              <a:t> nghiệp.</a:t>
            </a:r>
            <a:endParaRPr lang="en-US" sz="1100" kern="1200" smtClean="0">
              <a:solidFill>
                <a:schemeClr val="tx1"/>
              </a:solidFill>
              <a:effectLst/>
              <a:latin typeface="+mn-lt"/>
              <a:ea typeface="+mn-ea"/>
              <a:cs typeface="+mn-cs"/>
            </a:endParaRPr>
          </a:p>
          <a:p>
            <a:pPr lvl="0"/>
            <a:r>
              <a:rPr lang="en-US" sz="1100" b="1" kern="1200" smtClean="0">
                <a:solidFill>
                  <a:schemeClr val="tx1"/>
                </a:solidFill>
                <a:effectLst/>
                <a:latin typeface="+mn-lt"/>
                <a:ea typeface="+mn-ea"/>
                <a:cs typeface="+mn-cs"/>
              </a:rPr>
              <a:t>Management guidelines: </a:t>
            </a:r>
            <a:r>
              <a:rPr lang="vi-VN" sz="1100" kern="1200" smtClean="0">
                <a:solidFill>
                  <a:schemeClr val="tx1"/>
                </a:solidFill>
                <a:effectLst/>
                <a:latin typeface="+mn-lt"/>
                <a:ea typeface="+mn-ea"/>
                <a:cs typeface="+mn-cs"/>
              </a:rPr>
              <a:t>Giúp phân công </a:t>
            </a:r>
            <a:r>
              <a:rPr lang="en-US" sz="1100" kern="1200" smtClean="0">
                <a:solidFill>
                  <a:schemeClr val="tx1"/>
                </a:solidFill>
                <a:effectLst/>
                <a:latin typeface="+mn-lt"/>
                <a:ea typeface="+mn-ea"/>
                <a:cs typeface="+mn-cs"/>
              </a:rPr>
              <a:t>và trịu </a:t>
            </a:r>
            <a:r>
              <a:rPr lang="vi-VN" sz="1100" kern="1200" smtClean="0">
                <a:solidFill>
                  <a:schemeClr val="tx1"/>
                </a:solidFill>
                <a:effectLst/>
                <a:latin typeface="+mn-lt"/>
                <a:ea typeface="+mn-ea"/>
                <a:cs typeface="+mn-cs"/>
              </a:rPr>
              <a:t>trách nhiệm, thống nhất các mục tiêu, đo lường hiệu suất và minh họa mối liên hệ với các quy trình khác.</a:t>
            </a:r>
            <a:endParaRPr lang="en-US" sz="1100" kern="1200" smtClean="0">
              <a:solidFill>
                <a:schemeClr val="tx1"/>
              </a:solidFill>
              <a:effectLst/>
              <a:latin typeface="+mn-lt"/>
              <a:ea typeface="+mn-ea"/>
              <a:cs typeface="+mn-cs"/>
            </a:endParaRPr>
          </a:p>
          <a:p>
            <a:pPr lvl="0"/>
            <a:r>
              <a:rPr lang="en-US" sz="1100" b="1" kern="1200" smtClean="0">
                <a:solidFill>
                  <a:schemeClr val="tx1"/>
                </a:solidFill>
                <a:effectLst/>
                <a:latin typeface="+mn-lt"/>
                <a:ea typeface="+mn-ea"/>
                <a:cs typeface="+mn-cs"/>
              </a:rPr>
              <a:t>Maturity models: </a:t>
            </a:r>
            <a:r>
              <a:rPr lang="en-US" sz="1100" kern="1200" smtClean="0">
                <a:solidFill>
                  <a:schemeClr val="tx1"/>
                </a:solidFill>
                <a:effectLst/>
                <a:latin typeface="+mn-lt"/>
                <a:ea typeface="+mn-ea"/>
                <a:cs typeface="+mn-cs"/>
              </a:rPr>
              <a:t>Đánh giá  maturity(phát</a:t>
            </a:r>
            <a:r>
              <a:rPr lang="en-US" sz="1100" kern="1200" baseline="0" smtClean="0">
                <a:solidFill>
                  <a:schemeClr val="tx1"/>
                </a:solidFill>
                <a:effectLst/>
                <a:latin typeface="+mn-lt"/>
                <a:ea typeface="+mn-ea"/>
                <a:cs typeface="+mn-cs"/>
              </a:rPr>
              <a:t> triển)</a:t>
            </a:r>
            <a:r>
              <a:rPr lang="en-US" sz="1100" kern="1200" smtClean="0">
                <a:solidFill>
                  <a:schemeClr val="tx1"/>
                </a:solidFill>
                <a:effectLst/>
                <a:latin typeface="+mn-lt"/>
                <a:ea typeface="+mn-ea"/>
                <a:cs typeface="+mn-cs"/>
              </a:rPr>
              <a:t> và  capability(khả</a:t>
            </a:r>
            <a:r>
              <a:rPr lang="en-US" sz="1100" kern="1200" baseline="0" smtClean="0">
                <a:solidFill>
                  <a:schemeClr val="tx1"/>
                </a:solidFill>
                <a:effectLst/>
                <a:latin typeface="+mn-lt"/>
                <a:ea typeface="+mn-ea"/>
                <a:cs typeface="+mn-cs"/>
              </a:rPr>
              <a:t> năng)</a:t>
            </a:r>
            <a:r>
              <a:rPr lang="en-US" sz="1100" kern="1200" smtClean="0">
                <a:solidFill>
                  <a:schemeClr val="tx1"/>
                </a:solidFill>
                <a:effectLst/>
                <a:latin typeface="+mn-lt"/>
                <a:ea typeface="+mn-ea"/>
                <a:cs typeface="+mn-cs"/>
              </a:rPr>
              <a:t> với các quy trình để giải quyết các lỗ hổng.</a:t>
            </a:r>
          </a:p>
          <a:p>
            <a:pPr lvl="0">
              <a:spcBef>
                <a:spcPts val="0"/>
              </a:spcBef>
              <a:buNone/>
            </a:pPr>
            <a:endParaRPr/>
          </a:p>
        </p:txBody>
      </p:sp>
    </p:spTree>
    <p:extLst>
      <p:ext uri="{BB962C8B-B14F-4D97-AF65-F5344CB8AC3E}">
        <p14:creationId xmlns:p14="http://schemas.microsoft.com/office/powerpoint/2010/main" val="80727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r>
              <a:rPr lang="en-US" sz="1100" b="1" kern="1200" smtClean="0">
                <a:solidFill>
                  <a:schemeClr val="tx1"/>
                </a:solidFill>
                <a:effectLst/>
                <a:latin typeface="+mn-lt"/>
                <a:ea typeface="+mn-ea"/>
                <a:cs typeface="+mn-cs"/>
              </a:rPr>
              <a:t>Framework:</a:t>
            </a:r>
            <a:r>
              <a:rPr lang="en-US" sz="1100" kern="1200" smtClean="0">
                <a:solidFill>
                  <a:schemeClr val="tx1"/>
                </a:solidFill>
                <a:effectLst/>
                <a:latin typeface="+mn-lt"/>
                <a:ea typeface="+mn-ea"/>
                <a:cs typeface="+mn-cs"/>
              </a:rPr>
              <a:t> Mục đích: Tổ chức các mục tiêu quản trị CNTT và thực tiễn tốt theo các lĩnh vực và quy trình CNTT và liên kết chúng với các yêu cầu về kinh doanh của</a:t>
            </a:r>
            <a:r>
              <a:rPr lang="en-US" sz="1100" kern="1200" baseline="0" smtClean="0">
                <a:solidFill>
                  <a:schemeClr val="tx1"/>
                </a:solidFill>
                <a:effectLst/>
                <a:latin typeface="+mn-lt"/>
                <a:ea typeface="+mn-ea"/>
                <a:cs typeface="+mn-cs"/>
              </a:rPr>
              <a:t> các doanh nghiệp.</a:t>
            </a:r>
            <a:endParaRPr lang="en-US" sz="1100" kern="1200" smtClean="0">
              <a:solidFill>
                <a:schemeClr val="tx1"/>
              </a:solidFill>
              <a:effectLst/>
              <a:latin typeface="+mn-lt"/>
              <a:ea typeface="+mn-ea"/>
              <a:cs typeface="+mn-cs"/>
            </a:endParaRPr>
          </a:p>
          <a:p>
            <a:pPr lvl="0"/>
            <a:r>
              <a:rPr lang="en-US" sz="1100" b="1" kern="1200" smtClean="0">
                <a:solidFill>
                  <a:schemeClr val="tx1"/>
                </a:solidFill>
                <a:effectLst/>
                <a:latin typeface="+mn-lt"/>
                <a:ea typeface="+mn-ea"/>
                <a:cs typeface="+mn-cs"/>
              </a:rPr>
              <a:t>Process descriptions</a:t>
            </a:r>
            <a:r>
              <a:rPr lang="en-US" sz="1100" kern="1200" smtClean="0">
                <a:solidFill>
                  <a:schemeClr val="tx1"/>
                </a:solidFill>
                <a:effectLst/>
                <a:latin typeface="+mn-lt"/>
                <a:ea typeface="+mn-ea"/>
                <a:cs typeface="+mn-cs"/>
              </a:rPr>
              <a:t>: Là m</a:t>
            </a:r>
            <a:r>
              <a:rPr lang="vi-VN" sz="1100" kern="1200" smtClean="0">
                <a:solidFill>
                  <a:schemeClr val="tx1"/>
                </a:solidFill>
                <a:effectLst/>
                <a:latin typeface="+mn-lt"/>
                <a:ea typeface="+mn-ea"/>
                <a:cs typeface="+mn-cs"/>
              </a:rPr>
              <a:t>ột mô hình quy trình tham chiếu và ngôn ngữ chung cho mọi người trong một tổ chức</a:t>
            </a:r>
            <a:r>
              <a:rPr lang="en-US" sz="1100" kern="1200" smtClean="0">
                <a:solidFill>
                  <a:schemeClr val="tx1"/>
                </a:solidFill>
                <a:effectLst/>
                <a:latin typeface="+mn-lt"/>
                <a:ea typeface="+mn-ea"/>
                <a:cs typeface="+mn-cs"/>
              </a:rPr>
              <a:t> tham chiếu đến</a:t>
            </a:r>
            <a:r>
              <a:rPr lang="vi-VN" sz="1100" kern="1200" smtClean="0">
                <a:solidFill>
                  <a:schemeClr val="tx1"/>
                </a:solidFill>
                <a:effectLst/>
                <a:latin typeface="+mn-lt"/>
                <a:ea typeface="+mn-ea"/>
                <a:cs typeface="+mn-cs"/>
              </a:rPr>
              <a:t>. Các quy trình ánh xạ tới các </a:t>
            </a:r>
            <a:r>
              <a:rPr lang="en-US" sz="1100" kern="1200" smtClean="0">
                <a:solidFill>
                  <a:schemeClr val="tx1"/>
                </a:solidFill>
                <a:effectLst/>
                <a:latin typeface="+mn-lt"/>
                <a:ea typeface="+mn-ea"/>
                <a:cs typeface="+mn-cs"/>
              </a:rPr>
              <a:t>phần</a:t>
            </a:r>
            <a:r>
              <a:rPr lang="vi-VN" sz="1100" kern="1200" smtClean="0">
                <a:solidFill>
                  <a:schemeClr val="tx1"/>
                </a:solidFill>
                <a:effectLst/>
                <a:latin typeface="+mn-lt"/>
                <a:ea typeface="+mn-ea"/>
                <a:cs typeface="+mn-cs"/>
              </a:rPr>
              <a:t>  </a:t>
            </a:r>
            <a:r>
              <a:rPr lang="en-US" sz="1100" kern="1200" smtClean="0">
                <a:solidFill>
                  <a:schemeClr val="tx1"/>
                </a:solidFill>
                <a:effectLst/>
                <a:latin typeface="+mn-lt"/>
                <a:ea typeface="+mn-ea"/>
                <a:cs typeface="+mn-cs"/>
              </a:rPr>
              <a:t>mà mọi người trong tổ chức chịu trách nhiệm làm về</a:t>
            </a:r>
            <a:r>
              <a:rPr lang="vi-VN" sz="1100" kern="1200" smtClean="0">
                <a:solidFill>
                  <a:schemeClr val="tx1"/>
                </a:solidFill>
                <a:effectLst/>
                <a:latin typeface="+mn-lt"/>
                <a:ea typeface="+mn-ea"/>
                <a:cs typeface="+mn-cs"/>
              </a:rPr>
              <a:t> kế hoạch, </a:t>
            </a:r>
            <a:r>
              <a:rPr lang="en-US" sz="1100" kern="1200" smtClean="0">
                <a:solidFill>
                  <a:schemeClr val="tx1"/>
                </a:solidFill>
                <a:effectLst/>
                <a:latin typeface="+mn-lt"/>
                <a:ea typeface="+mn-ea"/>
                <a:cs typeface="+mn-cs"/>
              </a:rPr>
              <a:t>build</a:t>
            </a:r>
            <a:r>
              <a:rPr lang="vi-VN" sz="1100" kern="1200" smtClean="0">
                <a:solidFill>
                  <a:schemeClr val="tx1"/>
                </a:solidFill>
                <a:effectLst/>
                <a:latin typeface="+mn-lt"/>
                <a:ea typeface="+mn-ea"/>
                <a:cs typeface="+mn-cs"/>
              </a:rPr>
              <a:t>, </a:t>
            </a:r>
            <a:r>
              <a:rPr lang="en-US" sz="1100" kern="1200" smtClean="0">
                <a:solidFill>
                  <a:schemeClr val="tx1"/>
                </a:solidFill>
                <a:effectLst/>
                <a:latin typeface="+mn-lt"/>
                <a:ea typeface="+mn-ea"/>
                <a:cs typeface="+mn-cs"/>
              </a:rPr>
              <a:t>run</a:t>
            </a:r>
            <a:r>
              <a:rPr lang="vi-VN" sz="1100" kern="1200" smtClean="0">
                <a:solidFill>
                  <a:schemeClr val="tx1"/>
                </a:solidFill>
                <a:effectLst/>
                <a:latin typeface="+mn-lt"/>
                <a:ea typeface="+mn-ea"/>
                <a:cs typeface="+mn-cs"/>
              </a:rPr>
              <a:t> và monitor</a:t>
            </a:r>
            <a:r>
              <a:rPr lang="en-US" sz="1100" kern="1200" smtClean="0">
                <a:solidFill>
                  <a:schemeClr val="tx1"/>
                </a:solidFill>
                <a:effectLst/>
                <a:latin typeface="+mn-lt"/>
                <a:ea typeface="+mn-ea"/>
                <a:cs typeface="+mn-cs"/>
              </a:rPr>
              <a:t>.</a:t>
            </a:r>
          </a:p>
          <a:p>
            <a:pPr lvl="0"/>
            <a:r>
              <a:rPr lang="en-US" sz="1100" b="1" kern="1200" smtClean="0">
                <a:solidFill>
                  <a:schemeClr val="tx1"/>
                </a:solidFill>
                <a:effectLst/>
                <a:latin typeface="+mn-lt"/>
                <a:ea typeface="+mn-ea"/>
                <a:cs typeface="+mn-cs"/>
              </a:rPr>
              <a:t>Control objectives</a:t>
            </a:r>
            <a:r>
              <a:rPr lang="en-US" sz="1100" kern="1200" smtClean="0">
                <a:solidFill>
                  <a:schemeClr val="tx1"/>
                </a:solidFill>
                <a:effectLst/>
                <a:latin typeface="+mn-lt"/>
                <a:ea typeface="+mn-ea"/>
                <a:cs typeface="+mn-cs"/>
              </a:rPr>
              <a:t>: Mục đích:Tổ chức các mục tiêu quản trị CNTT và thực tiễn tốt theo các lĩnh vực và quy trình CNTT và liên kết chúng với các yêu cầu trong kinh doanh,doanh</a:t>
            </a:r>
            <a:r>
              <a:rPr lang="en-US" sz="1100" kern="1200" baseline="0" smtClean="0">
                <a:solidFill>
                  <a:schemeClr val="tx1"/>
                </a:solidFill>
                <a:effectLst/>
                <a:latin typeface="+mn-lt"/>
                <a:ea typeface="+mn-ea"/>
                <a:cs typeface="+mn-cs"/>
              </a:rPr>
              <a:t> nghiệp.</a:t>
            </a:r>
            <a:endParaRPr lang="en-US" sz="1100" kern="1200" smtClean="0">
              <a:solidFill>
                <a:schemeClr val="tx1"/>
              </a:solidFill>
              <a:effectLst/>
              <a:latin typeface="+mn-lt"/>
              <a:ea typeface="+mn-ea"/>
              <a:cs typeface="+mn-cs"/>
            </a:endParaRPr>
          </a:p>
          <a:p>
            <a:pPr lvl="0"/>
            <a:r>
              <a:rPr lang="en-US" sz="1100" b="1" kern="1200" smtClean="0">
                <a:solidFill>
                  <a:schemeClr val="tx1"/>
                </a:solidFill>
                <a:effectLst/>
                <a:latin typeface="+mn-lt"/>
                <a:ea typeface="+mn-ea"/>
                <a:cs typeface="+mn-cs"/>
              </a:rPr>
              <a:t>Management guidelines: </a:t>
            </a:r>
            <a:r>
              <a:rPr lang="vi-VN" sz="1100" kern="1200" smtClean="0">
                <a:solidFill>
                  <a:schemeClr val="tx1"/>
                </a:solidFill>
                <a:effectLst/>
                <a:latin typeface="+mn-lt"/>
                <a:ea typeface="+mn-ea"/>
                <a:cs typeface="+mn-cs"/>
              </a:rPr>
              <a:t>Giúp phân công </a:t>
            </a:r>
            <a:r>
              <a:rPr lang="en-US" sz="1100" kern="1200" smtClean="0">
                <a:solidFill>
                  <a:schemeClr val="tx1"/>
                </a:solidFill>
                <a:effectLst/>
                <a:latin typeface="+mn-lt"/>
                <a:ea typeface="+mn-ea"/>
                <a:cs typeface="+mn-cs"/>
              </a:rPr>
              <a:t>và trịu </a:t>
            </a:r>
            <a:r>
              <a:rPr lang="vi-VN" sz="1100" kern="1200" smtClean="0">
                <a:solidFill>
                  <a:schemeClr val="tx1"/>
                </a:solidFill>
                <a:effectLst/>
                <a:latin typeface="+mn-lt"/>
                <a:ea typeface="+mn-ea"/>
                <a:cs typeface="+mn-cs"/>
              </a:rPr>
              <a:t>trách nhiệm, thống nhất các mục tiêu, đo lường hiệu suất và minh họa mối liên hệ với các quy trình khác.</a:t>
            </a:r>
            <a:endParaRPr lang="en-US" sz="1100" kern="1200" smtClean="0">
              <a:solidFill>
                <a:schemeClr val="tx1"/>
              </a:solidFill>
              <a:effectLst/>
              <a:latin typeface="+mn-lt"/>
              <a:ea typeface="+mn-ea"/>
              <a:cs typeface="+mn-cs"/>
            </a:endParaRPr>
          </a:p>
          <a:p>
            <a:pPr lvl="0"/>
            <a:r>
              <a:rPr lang="en-US" sz="1100" b="1" kern="1200" smtClean="0">
                <a:solidFill>
                  <a:schemeClr val="tx1"/>
                </a:solidFill>
                <a:effectLst/>
                <a:latin typeface="+mn-lt"/>
                <a:ea typeface="+mn-ea"/>
                <a:cs typeface="+mn-cs"/>
              </a:rPr>
              <a:t>Maturity models: </a:t>
            </a:r>
            <a:r>
              <a:rPr lang="en-US" sz="1100" kern="1200" smtClean="0">
                <a:solidFill>
                  <a:schemeClr val="tx1"/>
                </a:solidFill>
                <a:effectLst/>
                <a:latin typeface="+mn-lt"/>
                <a:ea typeface="+mn-ea"/>
                <a:cs typeface="+mn-cs"/>
              </a:rPr>
              <a:t>Đánh giá  maturity(phát</a:t>
            </a:r>
            <a:r>
              <a:rPr lang="en-US" sz="1100" kern="1200" baseline="0" smtClean="0">
                <a:solidFill>
                  <a:schemeClr val="tx1"/>
                </a:solidFill>
                <a:effectLst/>
                <a:latin typeface="+mn-lt"/>
                <a:ea typeface="+mn-ea"/>
                <a:cs typeface="+mn-cs"/>
              </a:rPr>
              <a:t> triển)</a:t>
            </a:r>
            <a:r>
              <a:rPr lang="en-US" sz="1100" kern="1200" smtClean="0">
                <a:solidFill>
                  <a:schemeClr val="tx1"/>
                </a:solidFill>
                <a:effectLst/>
                <a:latin typeface="+mn-lt"/>
                <a:ea typeface="+mn-ea"/>
                <a:cs typeface="+mn-cs"/>
              </a:rPr>
              <a:t> và  capability(khả</a:t>
            </a:r>
            <a:r>
              <a:rPr lang="en-US" sz="1100" kern="1200" baseline="0" smtClean="0">
                <a:solidFill>
                  <a:schemeClr val="tx1"/>
                </a:solidFill>
                <a:effectLst/>
                <a:latin typeface="+mn-lt"/>
                <a:ea typeface="+mn-ea"/>
                <a:cs typeface="+mn-cs"/>
              </a:rPr>
              <a:t> năng)</a:t>
            </a:r>
            <a:r>
              <a:rPr lang="en-US" sz="1100" kern="1200" smtClean="0">
                <a:solidFill>
                  <a:schemeClr val="tx1"/>
                </a:solidFill>
                <a:effectLst/>
                <a:latin typeface="+mn-lt"/>
                <a:ea typeface="+mn-ea"/>
                <a:cs typeface="+mn-cs"/>
              </a:rPr>
              <a:t> với các quy trình để giải quyết các lỗ hổng.</a:t>
            </a:r>
          </a:p>
          <a:p>
            <a:pPr lvl="0">
              <a:spcBef>
                <a:spcPts val="0"/>
              </a:spcBef>
              <a:buNone/>
            </a:pPr>
            <a:endParaRPr/>
          </a:p>
        </p:txBody>
      </p:sp>
    </p:spTree>
    <p:extLst>
      <p:ext uri="{BB962C8B-B14F-4D97-AF65-F5344CB8AC3E}">
        <p14:creationId xmlns:p14="http://schemas.microsoft.com/office/powerpoint/2010/main" val="2098559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sz="1100" b="0" i="0" kern="1200" smtClean="0">
                <a:solidFill>
                  <a:schemeClr val="tx1"/>
                </a:solidFill>
                <a:effectLst/>
                <a:latin typeface="+mn-lt"/>
                <a:ea typeface="+mn-ea"/>
                <a:cs typeface="+mn-cs"/>
              </a:rPr>
              <a:t>Session</a:t>
            </a:r>
            <a:r>
              <a:rPr lang="en-US"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vắn tắt như sau:</a:t>
            </a:r>
          </a:p>
          <a:p>
            <a:pPr>
              <a:lnSpc>
                <a:spcPct val="200000"/>
              </a:lnSpc>
            </a:pPr>
            <a:r>
              <a:rPr lang="en-US" sz="1100" b="0" i="0" kern="1200" smtClean="0">
                <a:solidFill>
                  <a:schemeClr val="tx1"/>
                </a:solidFill>
                <a:effectLst/>
                <a:latin typeface="+mn-lt"/>
                <a:ea typeface="+mn-ea"/>
                <a:cs typeface="+mn-cs"/>
              </a:rPr>
              <a:t>-</a:t>
            </a:r>
            <a:r>
              <a:rPr lang="en-US"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Khi khách lần đầu truy cập, PHP tự động tạo ra một định danh duy nhất cho khách đó, định danh này là một chuỗi ngẫu nhiên - duy nhất. Nó là tham số để xác định tên file dữ liệu session.</a:t>
            </a:r>
          </a:p>
          <a:p>
            <a:pPr>
              <a:lnSpc>
                <a:spcPct val="200000"/>
              </a:lnSpc>
            </a:pPr>
            <a:r>
              <a:rPr lang="en-US" sz="1100" b="0" i="0" kern="120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Một mẩu tin nhỏ Cookie gọi là PHPSESSID (là ánh xạ đến định danh ở trên) sẽ được gửi đến trình duyệt và trình duyệt lưu giữ PHPSESSID này, để sau đó mỗi lần trình duyệt truy cập nó gửi lại PHPSESSID cho PHP.</a:t>
            </a:r>
          </a:p>
          <a:p>
            <a:pPr>
              <a:lnSpc>
                <a:spcPct val="200000"/>
              </a:lnSpc>
            </a:pPr>
            <a:r>
              <a:rPr lang="en-US" sz="1100" b="0" i="0" kern="120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PHP dựa vào PHPSESSID gửi đến để phục hồi - lấy lại dữ liệu từ file là thông tin của SESSION.</a:t>
            </a:r>
          </a:p>
          <a:p>
            <a:pPr marL="171450" indent="-171450">
              <a:lnSpc>
                <a:spcPct val="200000"/>
              </a:lnSpc>
              <a:buFontTx/>
              <a:buChar char="-"/>
            </a:pPr>
            <a:r>
              <a:rPr lang="vi-VN" sz="1100" b="0" i="0" kern="1200" smtClean="0">
                <a:solidFill>
                  <a:schemeClr val="tx1"/>
                </a:solidFill>
                <a:effectLst/>
                <a:latin typeface="+mn-lt"/>
                <a:ea typeface="+mn-ea"/>
                <a:cs typeface="+mn-cs"/>
              </a:rPr>
              <a:t>Session bị hủy - mất khi trình duyệt bị đóng lại, thông thường PHP cũng có tham số ấn định thời gian tồn tại của SESSION, ví dụ như 30 phút.</a:t>
            </a:r>
            <a:endParaRPr lang="en-US" sz="1100" b="0" i="0" kern="1200" smtClean="0">
              <a:solidFill>
                <a:schemeClr val="tx1"/>
              </a:solidFill>
              <a:effectLst/>
              <a:latin typeface="+mn-lt"/>
              <a:ea typeface="+mn-ea"/>
              <a:cs typeface="+mn-cs"/>
            </a:endParaRPr>
          </a:p>
          <a:p>
            <a:pPr marL="0" indent="0">
              <a:lnSpc>
                <a:spcPct val="200000"/>
              </a:lnSpc>
              <a:buFontTx/>
              <a:buNone/>
            </a:pPr>
            <a:r>
              <a:rPr lang="en-US" sz="1100" b="0" i="0" kern="1200" smtClean="0">
                <a:solidFill>
                  <a:schemeClr val="tx1"/>
                </a:solidFill>
                <a:effectLst/>
                <a:latin typeface="+mn-lt"/>
                <a:ea typeface="+mn-ea"/>
                <a:cs typeface="+mn-cs"/>
              </a:rPr>
              <a:t>2.</a:t>
            </a:r>
            <a:r>
              <a:rPr lang="en-US" sz="1100" b="0" i="0" kern="1200" baseline="0" smtClean="0">
                <a:solidFill>
                  <a:schemeClr val="tx1"/>
                </a:solidFill>
                <a:effectLst/>
                <a:latin typeface="+mn-lt"/>
                <a:ea typeface="+mn-ea"/>
                <a:cs typeface="+mn-cs"/>
              </a:rPr>
              <a:t> sessiong_ start()</a:t>
            </a:r>
          </a:p>
          <a:p>
            <a:pPr marL="171450" indent="-171450">
              <a:lnSpc>
                <a:spcPct val="200000"/>
              </a:lnSpc>
              <a:buFontTx/>
              <a:buChar char="-"/>
            </a:pPr>
            <a:r>
              <a:rPr lang="en-US" sz="1100" b="0" i="0" kern="1200" baseline="0" smtClean="0">
                <a:solidFill>
                  <a:schemeClr val="tx1"/>
                </a:solidFill>
                <a:effectLst/>
                <a:latin typeface="+mn-lt"/>
                <a:ea typeface="+mn-ea"/>
                <a:cs typeface="+mn-cs"/>
              </a:rPr>
              <a:t>Ham này có tác dụng là phục hồi dữ liệu SESSION nếu đã có , nếu chưa có  sẽ tạo  ra SESSION mới </a:t>
            </a:r>
          </a:p>
          <a:p>
            <a:pPr marL="171450" indent="-171450">
              <a:lnSpc>
                <a:spcPct val="200000"/>
              </a:lnSpc>
              <a:buFontTx/>
              <a:buChar char="-"/>
            </a:pPr>
            <a:r>
              <a:rPr lang="en-US" sz="1100" b="0" i="0" kern="1200" baseline="0" smtClean="0">
                <a:solidFill>
                  <a:schemeClr val="tx1"/>
                </a:solidFill>
                <a:effectLst/>
                <a:latin typeface="+mn-lt"/>
                <a:ea typeface="+mn-ea"/>
                <a:cs typeface="+mn-cs"/>
              </a:rPr>
              <a:t>Mình có thể  thiết lập tự động  chạy hàm này  bằng cách  session.auto_start = 1 trong php.ini</a:t>
            </a:r>
          </a:p>
          <a:p>
            <a:pPr marL="171450" indent="-171450">
              <a:lnSpc>
                <a:spcPct val="200000"/>
              </a:lnSpc>
              <a:buFontTx/>
              <a:buChar char="-"/>
            </a:pPr>
            <a:endParaRPr lang="vi-VN" sz="1100" b="0" i="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70900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512700" y="1991850"/>
            <a:ext cx="8118599" cy="1159799"/>
          </a:xfrm>
          <a:prstGeom prst="rect">
            <a:avLst/>
          </a:prstGeom>
        </p:spPr>
        <p:txBody>
          <a:bodyPr lIns="91425" tIns="91425" rIns="91425" bIns="91425" anchor="ctr" anchorCtr="0"/>
          <a:lstStyle>
            <a:lvl1pPr lvl="0" algn="ctr">
              <a:spcBef>
                <a:spcPts val="0"/>
              </a:spcBef>
              <a:buSzPct val="100000"/>
              <a:defRPr sz="7200"/>
            </a:lvl1pPr>
            <a:lvl2pPr lvl="1" algn="ctr">
              <a:spcBef>
                <a:spcPts val="0"/>
              </a:spcBef>
              <a:buSzPct val="100000"/>
              <a:defRPr sz="7200"/>
            </a:lvl2pPr>
            <a:lvl3pPr lvl="2" algn="ctr">
              <a:spcBef>
                <a:spcPts val="0"/>
              </a:spcBef>
              <a:buSzPct val="100000"/>
              <a:defRPr sz="7200"/>
            </a:lvl3pPr>
            <a:lvl4pPr lvl="3" algn="ctr">
              <a:spcBef>
                <a:spcPts val="0"/>
              </a:spcBef>
              <a:buSzPct val="100000"/>
              <a:defRPr sz="7200"/>
            </a:lvl4pPr>
            <a:lvl5pPr lvl="4" algn="ctr">
              <a:spcBef>
                <a:spcPts val="0"/>
              </a:spcBef>
              <a:buSzPct val="100000"/>
              <a:defRPr sz="7200"/>
            </a:lvl5pPr>
            <a:lvl6pPr lvl="5" algn="ctr">
              <a:spcBef>
                <a:spcPts val="0"/>
              </a:spcBef>
              <a:buSzPct val="100000"/>
              <a:defRPr sz="7200"/>
            </a:lvl6pPr>
            <a:lvl7pPr lvl="6" algn="ctr">
              <a:spcBef>
                <a:spcPts val="0"/>
              </a:spcBef>
              <a:buSzPct val="100000"/>
              <a:defRPr sz="7200"/>
            </a:lvl7pPr>
            <a:lvl8pPr lvl="7" algn="ctr">
              <a:spcBef>
                <a:spcPts val="0"/>
              </a:spcBef>
              <a:buSzPct val="100000"/>
              <a:defRPr sz="7200"/>
            </a:lvl8pPr>
            <a:lvl9pPr lvl="8" algn="ctr">
              <a:spcBef>
                <a:spcPts val="0"/>
              </a:spcBef>
              <a:buSzPct val="100000"/>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851725" y="1583350"/>
            <a:ext cx="5440500" cy="1159799"/>
          </a:xfrm>
          <a:prstGeom prst="rect">
            <a:avLst/>
          </a:prstGeom>
        </p:spPr>
        <p:txBody>
          <a:bodyPr lIns="91425" tIns="91425" rIns="91425" bIns="91425" anchor="ctr"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3" name="Shape 13"/>
          <p:cNvSpPr txBox="1">
            <a:spLocks noGrp="1"/>
          </p:cNvSpPr>
          <p:nvPr>
            <p:ph type="subTitle" idx="1"/>
          </p:nvPr>
        </p:nvSpPr>
        <p:spPr>
          <a:xfrm>
            <a:off x="2135200" y="3812000"/>
            <a:ext cx="4873500" cy="1331400"/>
          </a:xfrm>
          <a:prstGeom prst="rect">
            <a:avLst/>
          </a:prstGeom>
        </p:spPr>
        <p:txBody>
          <a:bodyPr lIns="91425" tIns="91425" rIns="91425" bIns="91425" anchor="ctr" anchorCtr="0"/>
          <a:lstStyle>
            <a:lvl1pPr lvl="0" algn="ctr" rtl="0">
              <a:spcBef>
                <a:spcPts val="0"/>
              </a:spcBef>
              <a:buNone/>
              <a:defRPr/>
            </a:lvl1pPr>
            <a:lvl2pPr lvl="1" algn="ctr" rtl="0">
              <a:spcBef>
                <a:spcPts val="0"/>
              </a:spcBef>
              <a:buSzPct val="100000"/>
              <a:buNone/>
              <a:defRPr sz="3000"/>
            </a:lvl2pPr>
            <a:lvl3pPr lvl="2" algn="ctr" rtl="0">
              <a:spcBef>
                <a:spcPts val="0"/>
              </a:spcBef>
              <a:buSzPct val="100000"/>
              <a:buNone/>
              <a:defRPr sz="3000"/>
            </a:lvl3pPr>
            <a:lvl4pPr lvl="3" algn="ctr" rtl="0">
              <a:spcBef>
                <a:spcPts val="0"/>
              </a:spcBef>
              <a:buSzPct val="100000"/>
              <a:buNone/>
              <a:defRPr sz="3000"/>
            </a:lvl4pPr>
            <a:lvl5pPr lvl="4" algn="ctr" rtl="0">
              <a:spcBef>
                <a:spcPts val="0"/>
              </a:spcBef>
              <a:buSzPct val="100000"/>
              <a:buNone/>
              <a:defRPr sz="3000"/>
            </a:lvl5pPr>
            <a:lvl6pPr lvl="5" algn="ctr" rtl="0">
              <a:spcBef>
                <a:spcPts val="0"/>
              </a:spcBef>
              <a:buSzPct val="100000"/>
              <a:buNone/>
              <a:defRPr sz="3000"/>
            </a:lvl6pPr>
            <a:lvl7pPr lvl="6" algn="ctr" rtl="0">
              <a:spcBef>
                <a:spcPts val="0"/>
              </a:spcBef>
              <a:buSzPct val="100000"/>
              <a:buNone/>
              <a:defRPr sz="3000"/>
            </a:lvl7pPr>
            <a:lvl8pPr lvl="7" algn="ctr" rtl="0">
              <a:spcBef>
                <a:spcPts val="0"/>
              </a:spcBef>
              <a:buSzPct val="100000"/>
              <a:buNone/>
              <a:defRPr sz="3000"/>
            </a:lvl8pPr>
            <a:lvl9pPr lvl="8" algn="ctr" rtl="0">
              <a:spcBef>
                <a:spcPts val="0"/>
              </a:spcBef>
              <a:buSzPct val="100000"/>
              <a:buNone/>
              <a:defRPr sz="3000"/>
            </a:lvl9pPr>
          </a:lstStyle>
          <a:p>
            <a:endParaRPr/>
          </a:p>
        </p:txBody>
      </p:sp>
      <p:cxnSp>
        <p:nvCxnSpPr>
          <p:cNvPr id="14" name="Shape 14"/>
          <p:cNvCxnSpPr/>
          <p:nvPr/>
        </p:nvCxnSpPr>
        <p:spPr>
          <a:xfrm rot="10800000">
            <a:off x="4169399" y="3812000"/>
            <a:ext cx="805200" cy="0"/>
          </a:xfrm>
          <a:prstGeom prst="straightConnector1">
            <a:avLst/>
          </a:prstGeom>
          <a:noFill/>
          <a:ln w="76200" cap="flat" cmpd="sng">
            <a:solidFill>
              <a:srgbClr val="FFFFFF"/>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272675" y="2143050"/>
            <a:ext cx="6598500" cy="857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1236500" y="3727575"/>
            <a:ext cx="6671100" cy="1198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p:nvPr/>
        </p:nvSpPr>
        <p:spPr>
          <a:xfrm>
            <a:off x="5975" y="0"/>
            <a:ext cx="9144000" cy="5143499"/>
          </a:xfrm>
          <a:prstGeom prst="rect">
            <a:avLst/>
          </a:prstGeom>
          <a:solidFill>
            <a:srgbClr val="161732">
              <a:alpha val="36540"/>
            </a:srgbClr>
          </a:solidFill>
          <a:ln>
            <a:noFill/>
          </a:ln>
        </p:spPr>
        <p:txBody>
          <a:bodyPr lIns="91425" tIns="91425" rIns="91425" bIns="91425" anchor="ctr" anchorCtr="0">
            <a:noAutofit/>
          </a:bodyPr>
          <a:lstStyle/>
          <a:p>
            <a:pPr lvl="0">
              <a:spcBef>
                <a:spcPts val="0"/>
              </a:spcBef>
              <a:buNone/>
            </a:pPr>
            <a:endParaRPr/>
          </a:p>
        </p:txBody>
      </p:sp>
      <p:sp>
        <p:nvSpPr>
          <p:cNvPr id="7" name="Shape 7"/>
          <p:cNvSpPr txBox="1">
            <a:spLocks noGrp="1"/>
          </p:cNvSpPr>
          <p:nvPr>
            <p:ph type="title"/>
          </p:nvPr>
        </p:nvSpPr>
        <p:spPr>
          <a:xfrm>
            <a:off x="1272675" y="2143050"/>
            <a:ext cx="6598500" cy="857400"/>
          </a:xfrm>
          <a:prstGeom prst="rect">
            <a:avLst/>
          </a:prstGeom>
          <a:noFill/>
          <a:ln>
            <a:noFill/>
          </a:ln>
        </p:spPr>
        <p:txBody>
          <a:bodyPr lIns="91425" tIns="91425" rIns="91425" bIns="91425" anchor="ctr" anchorCtr="0"/>
          <a:lstStyle>
            <a:lvl1pPr lvl="0"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1pPr>
            <a:lvl2pPr lvl="1"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2pPr>
            <a:lvl3pPr lvl="2"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3pPr>
            <a:lvl4pPr lvl="3"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4pPr>
            <a:lvl5pPr lvl="4"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5pPr>
            <a:lvl6pPr lvl="5"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6pPr>
            <a:lvl7pPr lvl="6"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7pPr>
            <a:lvl8pPr lvl="7"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8pPr>
            <a:lvl9pPr lvl="8"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9pPr>
          </a:lstStyle>
          <a:p>
            <a:endParaRPr/>
          </a:p>
        </p:txBody>
      </p:sp>
      <p:sp>
        <p:nvSpPr>
          <p:cNvPr id="8" name="Shape 8"/>
          <p:cNvSpPr txBox="1">
            <a:spLocks noGrp="1"/>
          </p:cNvSpPr>
          <p:nvPr>
            <p:ph type="body" idx="1"/>
          </p:nvPr>
        </p:nvSpPr>
        <p:spPr>
          <a:xfrm>
            <a:off x="1236500" y="3727575"/>
            <a:ext cx="6671100" cy="1198199"/>
          </a:xfrm>
          <a:prstGeom prst="rect">
            <a:avLst/>
          </a:prstGeom>
          <a:noFill/>
          <a:ln>
            <a:noFill/>
          </a:ln>
        </p:spPr>
        <p:txBody>
          <a:bodyPr lIns="91425" tIns="91425" rIns="91425" bIns="91425" anchor="t" anchorCtr="0"/>
          <a:lstStyle>
            <a:lvl1pPr lvl="0">
              <a:spcBef>
                <a:spcPts val="60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1pPr>
            <a:lvl2pPr lvl="1">
              <a:spcBef>
                <a:spcPts val="48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2pPr>
            <a:lvl3pPr lvl="2">
              <a:spcBef>
                <a:spcPts val="48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3pPr>
            <a:lvl4pPr lvl="3">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4pPr>
            <a:lvl5pPr lvl="4">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5pPr>
            <a:lvl6pPr lvl="5">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6pPr>
            <a:lvl7pPr lvl="6">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7pPr>
            <a:lvl8pPr lvl="7">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8pPr>
            <a:lvl9pPr lvl="8">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566279" y="1404222"/>
            <a:ext cx="8118599" cy="1868494"/>
          </a:xfrm>
          <a:prstGeom prst="rect">
            <a:avLst/>
          </a:prstGeom>
        </p:spPr>
        <p:txBody>
          <a:bodyPr lIns="91425" tIns="91425" rIns="91425" bIns="91425" anchor="ctr" anchorCtr="0">
            <a:noAutofit/>
          </a:bodyPr>
          <a:lstStyle/>
          <a:p>
            <a:pPr lvl="0"/>
            <a:r>
              <a:rPr lang="en-US" sz="4000"/>
              <a:t>Tìm </a:t>
            </a:r>
            <a:r>
              <a:rPr lang="en-US" sz="4000" smtClean="0"/>
              <a:t>hiểu cách xác thực, kiểm soát truy cập, phiên làm việc, lọc dữ liệu và CSRF trong PHP</a:t>
            </a:r>
            <a:endParaRPr lang="en" sz="4000" dirty="0"/>
          </a:p>
        </p:txBody>
      </p:sp>
      <p:sp>
        <p:nvSpPr>
          <p:cNvPr id="2" name="TextBox 1"/>
          <p:cNvSpPr txBox="1"/>
          <p:nvPr/>
        </p:nvSpPr>
        <p:spPr>
          <a:xfrm>
            <a:off x="1914727" y="0"/>
            <a:ext cx="5170517" cy="1107996"/>
          </a:xfrm>
          <a:prstGeom prst="rect">
            <a:avLst/>
          </a:prstGeom>
          <a:noFill/>
        </p:spPr>
        <p:txBody>
          <a:bodyPr wrap="square" rtlCol="0">
            <a:spAutoFit/>
          </a:bodyPr>
          <a:lstStyle/>
          <a:p>
            <a:pPr algn="ctr"/>
            <a:r>
              <a:rPr lang="en-US" sz="2800" dirty="0" smtClean="0">
                <a:solidFill>
                  <a:schemeClr val="bg1"/>
                </a:solidFill>
              </a:rPr>
              <a:t>Học Viện Kỹ Thuật Mật Mã</a:t>
            </a:r>
          </a:p>
          <a:p>
            <a:pPr algn="ctr"/>
            <a:r>
              <a:rPr lang="en-US" sz="2200" dirty="0" smtClean="0">
                <a:solidFill>
                  <a:schemeClr val="bg1"/>
                </a:solidFill>
              </a:rPr>
              <a:t>Khoa An Toàn Thông Tin</a:t>
            </a:r>
          </a:p>
          <a:p>
            <a:pPr algn="ctr"/>
            <a:r>
              <a:rPr lang="en-US" sz="1600" dirty="0" smtClean="0">
                <a:solidFill>
                  <a:schemeClr val="bg1"/>
                </a:solidFill>
              </a:rPr>
              <a:t>Môn: An Toàn cơ sở dữ liệu</a:t>
            </a:r>
            <a:endParaRPr lang="en-US" sz="1600" dirty="0">
              <a:solidFill>
                <a:schemeClr val="bg1"/>
              </a:solidFill>
            </a:endParaRPr>
          </a:p>
        </p:txBody>
      </p:sp>
      <p:sp>
        <p:nvSpPr>
          <p:cNvPr id="4" name="TextBox 3"/>
          <p:cNvSpPr txBox="1"/>
          <p:nvPr/>
        </p:nvSpPr>
        <p:spPr>
          <a:xfrm>
            <a:off x="1914727" y="3568943"/>
            <a:ext cx="5685607" cy="1200329"/>
          </a:xfrm>
          <a:prstGeom prst="rect">
            <a:avLst/>
          </a:prstGeom>
          <a:noFill/>
        </p:spPr>
        <p:txBody>
          <a:bodyPr wrap="square" rtlCol="0">
            <a:spAutoFit/>
          </a:bodyPr>
          <a:lstStyle/>
          <a:p>
            <a:pPr algn="just"/>
            <a:r>
              <a:rPr lang="en-US" sz="1800" dirty="0" smtClean="0">
                <a:solidFill>
                  <a:schemeClr val="bg1"/>
                </a:solidFill>
              </a:rPr>
              <a:t>Lớp			</a:t>
            </a:r>
            <a:r>
              <a:rPr lang="en-US" sz="1800" smtClean="0">
                <a:solidFill>
                  <a:schemeClr val="bg1"/>
                </a:solidFill>
              </a:rPr>
              <a:t>: AT13CLC01</a:t>
            </a:r>
          </a:p>
          <a:p>
            <a:pPr algn="just"/>
            <a:endParaRPr lang="en-US" sz="1800" dirty="0" smtClean="0">
              <a:solidFill>
                <a:schemeClr val="bg1"/>
              </a:solidFill>
            </a:endParaRPr>
          </a:p>
          <a:p>
            <a:pPr algn="just"/>
            <a:r>
              <a:rPr lang="en-US" sz="1800" smtClean="0">
                <a:solidFill>
                  <a:schemeClr val="bg1"/>
                </a:solidFill>
              </a:rPr>
              <a:t>Sinh </a:t>
            </a:r>
            <a:r>
              <a:rPr lang="en-US" sz="1800" dirty="0">
                <a:solidFill>
                  <a:schemeClr val="bg1"/>
                </a:solidFill>
              </a:rPr>
              <a:t>viên thực hiện	</a:t>
            </a:r>
            <a:r>
              <a:rPr lang="en-US" sz="1800">
                <a:solidFill>
                  <a:schemeClr val="bg1"/>
                </a:solidFill>
              </a:rPr>
              <a:t>: </a:t>
            </a:r>
            <a:r>
              <a:rPr lang="en-US" sz="1800" smtClean="0">
                <a:solidFill>
                  <a:schemeClr val="bg1"/>
                </a:solidFill>
              </a:rPr>
              <a:t>Hoàng Đăng Luân</a:t>
            </a:r>
            <a:r>
              <a:rPr lang="en-US" sz="1800">
                <a:solidFill>
                  <a:schemeClr val="bg1"/>
                </a:solidFill>
              </a:rPr>
              <a:t>	</a:t>
            </a:r>
            <a:r>
              <a:rPr lang="en-US" sz="1800" smtClean="0">
                <a:solidFill>
                  <a:schemeClr val="bg1"/>
                </a:solidFill>
              </a:rPr>
              <a:t>			: Bùi Văn Công</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63" y="-29497"/>
            <a:ext cx="8465574" cy="400110"/>
          </a:xfrm>
          <a:prstGeom prst="rect">
            <a:avLst/>
          </a:prstGeom>
          <a:noFill/>
        </p:spPr>
        <p:txBody>
          <a:bodyPr wrap="square" rtlCol="0">
            <a:spAutoFit/>
          </a:bodyPr>
          <a:lstStyle/>
          <a:p>
            <a:r>
              <a:rPr lang="en-US" sz="2000" smtClean="0">
                <a:solidFill>
                  <a:schemeClr val="bg1"/>
                </a:solidFill>
                <a:latin typeface="Times New Roman" panose="02020603050405020304" pitchFamily="18" charset="0"/>
                <a:cs typeface="Times New Roman" panose="02020603050405020304" pitchFamily="18" charset="0"/>
              </a:rPr>
              <a:t>II. Quản Lý Phiên Trong PHP</a:t>
            </a:r>
            <a:endParaRPr lang="en-US" sz="200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V="1">
            <a:off x="127198" y="370613"/>
            <a:ext cx="8711293" cy="4062651"/>
          </a:xfrm>
          <a:prstGeom prst="rect">
            <a:avLst/>
          </a:prstGeom>
          <a:noFill/>
        </p:spPr>
        <p:txBody>
          <a:bodyPr wrap="square" rtlCol="0">
            <a:spAutoFit/>
          </a:bodyPr>
          <a:lstStyle/>
          <a:p>
            <a:pPr marL="285750" indent="-285750" algn="just">
              <a:lnSpc>
                <a:spcPct val="150000"/>
              </a:lnSpc>
              <a:buFontTx/>
              <a:buChar char="-"/>
            </a:pPr>
            <a:r>
              <a:rPr lang="en-US" sz="2000" smtClean="0">
                <a:solidFill>
                  <a:schemeClr val="bg1"/>
                </a:solidFill>
                <a:latin typeface="Times New Roman" panose="02020603050405020304" pitchFamily="18" charset="0"/>
                <a:cs typeface="Times New Roman" panose="02020603050405020304" pitchFamily="18" charset="0"/>
              </a:rPr>
              <a:t>Session trong PHP tạo một file trong thư mục file cấu hình Vd xampp. Cài đặt ở file php.ini session.save_path để lưu trữ thông tin  . Các thông tin này thì dùng cho tất cả các trang mà client có thể truy cập.</a:t>
            </a:r>
            <a:endParaRPr lang="en-US" sz="200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Tx/>
              <a:buChar char="-"/>
            </a:pPr>
            <a:r>
              <a:rPr lang="en-US" sz="2000" smtClean="0">
                <a:solidFill>
                  <a:schemeClr val="bg1"/>
                </a:solidFill>
                <a:latin typeface="Times New Roman" panose="02020603050405020304" pitchFamily="18" charset="0"/>
                <a:cs typeface="Times New Roman" panose="02020603050405020304" pitchFamily="18" charset="0"/>
              </a:rPr>
              <a:t>Session trong PHP bắt đầu hoạt động khi ta gọi hàm session_start().</a:t>
            </a:r>
          </a:p>
          <a:p>
            <a:pPr marL="285750" indent="-285750" algn="just">
              <a:lnSpc>
                <a:spcPct val="150000"/>
              </a:lnSpc>
              <a:buFontTx/>
              <a:buChar char="-"/>
            </a:pPr>
            <a:r>
              <a:rPr lang="en-US" sz="2000" smtClean="0">
                <a:solidFill>
                  <a:schemeClr val="bg1"/>
                </a:solidFill>
                <a:latin typeface="Times New Roman" panose="02020603050405020304" pitchFamily="18" charset="0"/>
                <a:cs typeface="Times New Roman" panose="02020603050405020304" pitchFamily="18" charset="0"/>
              </a:rPr>
              <a:t>Biến $_ SESSION: là mảng mà SESSION lưu trữ thông tin . Và ta có thể dụng cái biến này trong suốt time hoạt đông của SESSION đê lấy thông tin , lưu trữ thông tin </a:t>
            </a:r>
          </a:p>
          <a:p>
            <a:pPr marL="285750" indent="-285750" algn="just">
              <a:lnSpc>
                <a:spcPct val="150000"/>
              </a:lnSpc>
              <a:buFontTx/>
              <a:buChar char="-"/>
            </a:pPr>
            <a:r>
              <a:rPr lang="en-US" sz="2000" smtClean="0">
                <a:solidFill>
                  <a:schemeClr val="bg1"/>
                </a:solidFill>
                <a:latin typeface="Times New Roman" panose="02020603050405020304" pitchFamily="18" charset="0"/>
                <a:cs typeface="Times New Roman" panose="02020603050405020304" pitchFamily="18" charset="0"/>
              </a:rPr>
              <a:t>Hàm isset() để kiểm tra một biến SESSION đã tồn tài hay chưa.. </a:t>
            </a:r>
            <a:endParaRPr lang="en-US" sz="2000" smtClean="0">
              <a:latin typeface="Times New Roman" panose="02020603050405020304" pitchFamily="18" charset="0"/>
              <a:cs typeface="Times New Roman" panose="02020603050405020304" pitchFamily="18" charset="0"/>
            </a:endParaRPr>
          </a:p>
          <a:p>
            <a:pPr marL="285750" indent="-285750">
              <a:buFontTx/>
              <a:buChar char="-"/>
            </a:pPr>
            <a:endParaRPr lang="en-US" sz="1800" smtClean="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37204" y="262891"/>
            <a:ext cx="8677648" cy="4570484"/>
          </a:xfrm>
          <a:prstGeom prst="rect">
            <a:avLst/>
          </a:prstGeom>
        </p:spPr>
      </p:pic>
    </p:spTree>
    <p:extLst>
      <p:ext uri="{BB962C8B-B14F-4D97-AF65-F5344CB8AC3E}">
        <p14:creationId xmlns:p14="http://schemas.microsoft.com/office/powerpoint/2010/main" val="337699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4130" y="157316"/>
            <a:ext cx="7334864"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smtClean="0">
                <a:solidFill>
                  <a:schemeClr val="bg1"/>
                </a:solidFill>
                <a:latin typeface="Times New Roman" panose="02020603050405020304" pitchFamily="18" charset="0"/>
                <a:cs typeface="Times New Roman" panose="02020603050405020304" pitchFamily="18" charset="0"/>
              </a:rPr>
              <a:t>Hủy SESSION.</a:t>
            </a:r>
          </a:p>
        </p:txBody>
      </p:sp>
      <p:sp>
        <p:nvSpPr>
          <p:cNvPr id="7" name="TextBox 6"/>
          <p:cNvSpPr txBox="1"/>
          <p:nvPr/>
        </p:nvSpPr>
        <p:spPr>
          <a:xfrm>
            <a:off x="136407" y="443760"/>
            <a:ext cx="7993626" cy="2246769"/>
          </a:xfrm>
          <a:prstGeom prst="rect">
            <a:avLst/>
          </a:prstGeom>
          <a:noFill/>
        </p:spPr>
        <p:txBody>
          <a:bodyPr wrap="square" rtlCol="0">
            <a:spAutoFit/>
          </a:bodyPr>
          <a:lstStyle/>
          <a:p>
            <a:pPr marL="342900" indent="-342900">
              <a:lnSpc>
                <a:spcPct val="200000"/>
              </a:lnSpc>
              <a:buFontTx/>
              <a:buChar char="-"/>
            </a:pPr>
            <a:r>
              <a:rPr lang="vi-VN" sz="2000" smtClean="0">
                <a:solidFill>
                  <a:schemeClr val="bg1"/>
                </a:solidFill>
                <a:latin typeface="Times New Roman" panose="02020603050405020304" pitchFamily="18" charset="0"/>
                <a:cs typeface="Times New Roman" panose="02020603050405020304" pitchFamily="18" charset="0"/>
              </a:rPr>
              <a:t>Để </a:t>
            </a:r>
            <a:r>
              <a:rPr lang="vi-VN" sz="2000">
                <a:solidFill>
                  <a:schemeClr val="bg1"/>
                </a:solidFill>
                <a:latin typeface="Times New Roman" panose="02020603050405020304" pitchFamily="18" charset="0"/>
                <a:cs typeface="Times New Roman" panose="02020603050405020304" pitchFamily="18" charset="0"/>
              </a:rPr>
              <a:t>hủy  một  biến nào  đó lưu  trữ trong  Session  thì dùng  lệnh </a:t>
            </a:r>
            <a:r>
              <a:rPr lang="vi-VN" sz="2000" smtClean="0">
                <a:solidFill>
                  <a:schemeClr val="bg1"/>
                </a:solidFill>
                <a:latin typeface="Times New Roman" panose="02020603050405020304" pitchFamily="18" charset="0"/>
                <a:cs typeface="Times New Roman" panose="02020603050405020304" pitchFamily="18" charset="0"/>
              </a:rPr>
              <a:t>unset</a:t>
            </a:r>
            <a:r>
              <a:rPr lang="en-US" sz="2000" smtClean="0">
                <a:solidFill>
                  <a:schemeClr val="bg1"/>
                </a:solidFill>
                <a:latin typeface="Times New Roman" panose="02020603050405020304" pitchFamily="18" charset="0"/>
                <a:cs typeface="Times New Roman" panose="02020603050405020304" pitchFamily="18" charset="0"/>
              </a:rPr>
              <a:t>.</a:t>
            </a:r>
          </a:p>
          <a:p>
            <a:pPr>
              <a:lnSpc>
                <a:spcPct val="200000"/>
              </a:lnSpc>
            </a:pPr>
            <a:r>
              <a:rPr lang="en-US" sz="2000" smtClean="0">
                <a:solidFill>
                  <a:schemeClr val="bg1"/>
                </a:solidFill>
                <a:latin typeface="Times New Roman" panose="02020603050405020304" pitchFamily="18" charset="0"/>
                <a:cs typeface="Times New Roman" panose="02020603050405020304" pitchFamily="18" charset="0"/>
              </a:rPr>
              <a:t>       Vd: unset ($_SESSION[‘counter’])</a:t>
            </a:r>
          </a:p>
          <a:p>
            <a:pPr marL="342900" indent="-342900">
              <a:lnSpc>
                <a:spcPct val="200000"/>
              </a:lnSpc>
              <a:buFontTx/>
              <a:buChar char="-"/>
            </a:pPr>
            <a:r>
              <a:rPr lang="en-US" sz="2000">
                <a:solidFill>
                  <a:schemeClr val="bg1"/>
                </a:solidFill>
              </a:rPr>
              <a:t>Để hủy toàn bộ Session thì dùng lệnh session_destroy()</a:t>
            </a:r>
          </a:p>
          <a:p>
            <a:pPr marL="342900" indent="-342900">
              <a:buFontTx/>
              <a:buChar char="-"/>
            </a:pPr>
            <a:endParaRPr lang="en-US" sz="200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91686" y="157316"/>
            <a:ext cx="8240783" cy="4229100"/>
          </a:xfrm>
          <a:prstGeom prst="rect">
            <a:avLst/>
          </a:prstGeom>
        </p:spPr>
      </p:pic>
    </p:spTree>
    <p:extLst>
      <p:ext uri="{BB962C8B-B14F-4D97-AF65-F5344CB8AC3E}">
        <p14:creationId xmlns:p14="http://schemas.microsoft.com/office/powerpoint/2010/main" val="8638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55" y="0"/>
            <a:ext cx="8563897" cy="461665"/>
          </a:xfrm>
          <a:prstGeom prst="rect">
            <a:avLst/>
          </a:prstGeom>
          <a:noFill/>
        </p:spPr>
        <p:txBody>
          <a:bodyPr wrap="square" rtlCol="0">
            <a:spAutoFit/>
          </a:bodyPr>
          <a:lstStyle/>
          <a:p>
            <a:r>
              <a:rPr lang="en-US" sz="2400" smtClean="0">
                <a:solidFill>
                  <a:schemeClr val="bg1"/>
                </a:solidFill>
                <a:latin typeface="Times New Roman" panose="02020603050405020304" pitchFamily="18" charset="0"/>
                <a:cs typeface="Times New Roman" panose="02020603050405020304" pitchFamily="18" charset="0"/>
              </a:rPr>
              <a:t>III. </a:t>
            </a:r>
            <a:r>
              <a:rPr lang="en-US" sz="2400">
                <a:solidFill>
                  <a:schemeClr val="bg1"/>
                </a:solidFill>
                <a:latin typeface="Times New Roman" panose="02020603050405020304" pitchFamily="18" charset="0"/>
                <a:cs typeface="Times New Roman" panose="02020603050405020304" pitchFamily="18" charset="0"/>
              </a:rPr>
              <a:t>Lọc dữ liệu trong PHP(PHP Filter)</a:t>
            </a:r>
          </a:p>
        </p:txBody>
      </p:sp>
      <p:sp>
        <p:nvSpPr>
          <p:cNvPr id="3" name="TextBox 2"/>
          <p:cNvSpPr txBox="1"/>
          <p:nvPr/>
        </p:nvSpPr>
        <p:spPr>
          <a:xfrm>
            <a:off x="619432" y="707923"/>
            <a:ext cx="7964129" cy="2554545"/>
          </a:xfrm>
          <a:prstGeom prst="rect">
            <a:avLst/>
          </a:prstGeom>
          <a:noFill/>
        </p:spPr>
        <p:txBody>
          <a:bodyPr wrap="square" rtlCol="0">
            <a:spAutoFit/>
          </a:bodyPr>
          <a:lstStyle/>
          <a:p>
            <a:pPr marL="342900" indent="-342900" algn="just">
              <a:lnSpc>
                <a:spcPct val="200000"/>
              </a:lnSpc>
              <a:buFont typeface="Times New Roman" panose="02020603050405020304" pitchFamily="18" charset="0"/>
              <a:buChar char="⁃"/>
            </a:pPr>
            <a:r>
              <a:rPr lang="vi-VN" sz="2000" smtClean="0">
                <a:solidFill>
                  <a:schemeClr val="bg1"/>
                </a:solidFill>
                <a:latin typeface="+mj-lt"/>
              </a:rPr>
              <a:t>PHP </a:t>
            </a:r>
            <a:r>
              <a:rPr lang="vi-VN" sz="2000">
                <a:solidFill>
                  <a:schemeClr val="bg1"/>
                </a:solidFill>
                <a:latin typeface="+mj-lt"/>
              </a:rPr>
              <a:t>Filter : kiểm tra dữ liệu trước khi thực hiện một vấn đề gì đó.</a:t>
            </a:r>
          </a:p>
          <a:p>
            <a:pPr marL="342900" indent="-342900" algn="just">
              <a:lnSpc>
                <a:spcPct val="200000"/>
              </a:lnSpc>
              <a:buFont typeface="Times New Roman" panose="02020603050405020304" pitchFamily="18" charset="0"/>
              <a:buChar char="⁃"/>
            </a:pPr>
            <a:r>
              <a:rPr lang="vi-VN" sz="2000">
                <a:solidFill>
                  <a:schemeClr val="bg1"/>
                </a:solidFill>
                <a:latin typeface="+mj-lt"/>
              </a:rPr>
              <a:t>Công việc lọc dữ liệu đầu vào có 2 phần:</a:t>
            </a:r>
          </a:p>
          <a:p>
            <a:pPr algn="just">
              <a:lnSpc>
                <a:spcPct val="200000"/>
              </a:lnSpc>
            </a:pPr>
            <a:r>
              <a:rPr lang="en-US" sz="2000" smtClean="0">
                <a:solidFill>
                  <a:schemeClr val="bg1"/>
                </a:solidFill>
                <a:latin typeface="+mj-lt"/>
              </a:rPr>
              <a:t>	+ </a:t>
            </a:r>
            <a:r>
              <a:rPr lang="vi-VN" sz="2000" smtClean="0">
                <a:solidFill>
                  <a:schemeClr val="bg1"/>
                </a:solidFill>
                <a:latin typeface="+mj-lt"/>
              </a:rPr>
              <a:t>Xác </a:t>
            </a:r>
            <a:r>
              <a:rPr lang="vi-VN" sz="2000">
                <a:solidFill>
                  <a:schemeClr val="bg1"/>
                </a:solidFill>
                <a:latin typeface="+mj-lt"/>
              </a:rPr>
              <a:t>thực tính đúng đắn - hợp lệ của dữ liệu (validating data)</a:t>
            </a:r>
          </a:p>
          <a:p>
            <a:pPr algn="just">
              <a:lnSpc>
                <a:spcPct val="200000"/>
              </a:lnSpc>
            </a:pPr>
            <a:r>
              <a:rPr lang="en-US" sz="2000" smtClean="0">
                <a:solidFill>
                  <a:schemeClr val="bg1"/>
                </a:solidFill>
                <a:latin typeface="+mj-lt"/>
              </a:rPr>
              <a:t>	+ </a:t>
            </a:r>
            <a:r>
              <a:rPr lang="vi-VN" sz="2000" smtClean="0">
                <a:solidFill>
                  <a:schemeClr val="bg1"/>
                </a:solidFill>
                <a:latin typeface="+mj-lt"/>
              </a:rPr>
              <a:t>Loại </a:t>
            </a:r>
            <a:r>
              <a:rPr lang="vi-VN" sz="2000">
                <a:solidFill>
                  <a:schemeClr val="bg1"/>
                </a:solidFill>
                <a:latin typeface="+mj-lt"/>
              </a:rPr>
              <a:t>bỏ các ký tự trái phép -ra khỏi dữ liệu (sanitizing data) </a:t>
            </a:r>
            <a:endParaRPr lang="en-US" sz="2000">
              <a:solidFill>
                <a:schemeClr val="bg1"/>
              </a:solidFill>
              <a:latin typeface="+mj-lt"/>
            </a:endParaRPr>
          </a:p>
        </p:txBody>
      </p:sp>
    </p:spTree>
    <p:extLst>
      <p:ext uri="{BB962C8B-B14F-4D97-AF65-F5344CB8AC3E}">
        <p14:creationId xmlns:p14="http://schemas.microsoft.com/office/powerpoint/2010/main" val="1712255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142" y="444176"/>
            <a:ext cx="8731045" cy="3908762"/>
          </a:xfrm>
          <a:prstGeom prst="rect">
            <a:avLst/>
          </a:prstGeom>
        </p:spPr>
        <p:txBody>
          <a:bodyPr wrap="square">
            <a:spAutoFit/>
          </a:bodyPr>
          <a:lstStyle/>
          <a:p>
            <a:pPr marL="342900" indent="-342900">
              <a:lnSpc>
                <a:spcPct val="200000"/>
              </a:lnSpc>
              <a:buFont typeface="Wingdings" panose="05000000000000000000" pitchFamily="2" charset="2"/>
              <a:buChar char="v"/>
            </a:pPr>
            <a:r>
              <a:rPr lang="vi-VN" sz="2400">
                <a:solidFill>
                  <a:schemeClr val="bg1"/>
                </a:solidFill>
                <a:latin typeface="Times New Roman" panose="02020603050405020304" pitchFamily="18" charset="0"/>
                <a:cs typeface="Times New Roman" panose="02020603050405020304" pitchFamily="18" charset="0"/>
              </a:rPr>
              <a:t>Các nguồn dữ liệu từ bên ngoài gửi đến trang xử lý có thể từ</a:t>
            </a:r>
            <a:r>
              <a:rPr lang="vi-VN" sz="2000">
                <a:solidFill>
                  <a:schemeClr val="bg1"/>
                </a:solidFill>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Ø"/>
            </a:pPr>
            <a:r>
              <a:rPr lang="vi-VN" sz="2000">
                <a:solidFill>
                  <a:schemeClr val="bg1"/>
                </a:solidFill>
                <a:latin typeface="Times New Roman" panose="02020603050405020304" pitchFamily="18" charset="0"/>
                <a:cs typeface="Times New Roman" panose="02020603050405020304" pitchFamily="18" charset="0"/>
              </a:rPr>
              <a:t>Form nhập liệu của người dùng</a:t>
            </a:r>
          </a:p>
          <a:p>
            <a:pPr marL="342900" indent="-342900">
              <a:lnSpc>
                <a:spcPct val="200000"/>
              </a:lnSpc>
              <a:buFont typeface="Wingdings" panose="05000000000000000000" pitchFamily="2" charset="2"/>
              <a:buChar char="Ø"/>
            </a:pPr>
            <a:r>
              <a:rPr lang="vi-VN" sz="2000">
                <a:solidFill>
                  <a:schemeClr val="bg1"/>
                </a:solidFill>
                <a:latin typeface="Times New Roman" panose="02020603050405020304" pitchFamily="18" charset="0"/>
                <a:cs typeface="Times New Roman" panose="02020603050405020304" pitchFamily="18" charset="0"/>
              </a:rPr>
              <a:t>Dữ liệu cookie gửi lên từ trình duyệt</a:t>
            </a:r>
          </a:p>
          <a:p>
            <a:pPr marL="342900" indent="-342900">
              <a:lnSpc>
                <a:spcPct val="200000"/>
              </a:lnSpc>
              <a:buFont typeface="Wingdings" panose="05000000000000000000" pitchFamily="2" charset="2"/>
              <a:buChar char="Ø"/>
            </a:pPr>
            <a:r>
              <a:rPr lang="vi-VN" sz="2000">
                <a:solidFill>
                  <a:schemeClr val="bg1"/>
                </a:solidFill>
                <a:latin typeface="Times New Roman" panose="02020603050405020304" pitchFamily="18" charset="0"/>
                <a:cs typeface="Times New Roman" panose="02020603050405020304" pitchFamily="18" charset="0"/>
              </a:rPr>
              <a:t>Giá trị trả ra từ cơ sở dữ liệu</a:t>
            </a:r>
          </a:p>
          <a:p>
            <a:pPr marL="342900" indent="-342900">
              <a:lnSpc>
                <a:spcPct val="200000"/>
              </a:lnSpc>
              <a:buFont typeface="Wingdings" panose="05000000000000000000" pitchFamily="2" charset="2"/>
              <a:buChar char="Ø"/>
            </a:pPr>
            <a:r>
              <a:rPr lang="vi-VN" sz="2000">
                <a:solidFill>
                  <a:schemeClr val="bg1"/>
                </a:solidFill>
                <a:latin typeface="Times New Roman" panose="02020603050405020304" pitchFamily="18" charset="0"/>
                <a:cs typeface="Times New Roman" panose="02020603050405020304" pitchFamily="18" charset="0"/>
              </a:rPr>
              <a:t>Giá trị nhận được từ dịch vụ web  (webservice)</a:t>
            </a:r>
          </a:p>
          <a:p>
            <a:pPr marL="342900" indent="-342900">
              <a:lnSpc>
                <a:spcPct val="200000"/>
              </a:lnSpc>
              <a:buFont typeface="Wingdings" panose="05000000000000000000" pitchFamily="2" charset="2"/>
              <a:buChar char="Ø"/>
            </a:pPr>
            <a:r>
              <a:rPr lang="vi-VN" sz="2000">
                <a:solidFill>
                  <a:schemeClr val="bg1"/>
                </a:solidFill>
                <a:latin typeface="Times New Roman" panose="02020603050405020304" pitchFamily="18" charset="0"/>
                <a:cs typeface="Times New Roman" panose="02020603050405020304" pitchFamily="18" charset="0"/>
              </a:rPr>
              <a:t>Giá trị nhận được từ các biến của server </a:t>
            </a:r>
          </a:p>
        </p:txBody>
      </p:sp>
    </p:spTree>
    <p:extLst>
      <p:ext uri="{BB962C8B-B14F-4D97-AF65-F5344CB8AC3E}">
        <p14:creationId xmlns:p14="http://schemas.microsoft.com/office/powerpoint/2010/main" val="4177598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50257"/>
            <a:ext cx="9065342" cy="529375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filter_var(): it filters a single variable with a specified filter.</a:t>
            </a:r>
          </a:p>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filter_var_array(): it filters number of variables with same or different filters.</a:t>
            </a:r>
          </a:p>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filter_input(): it gets one input variable and filters it.</a:t>
            </a:r>
          </a:p>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filter_input_array(): it gets number of input variables and filters them with same or different filters.</a:t>
            </a:r>
          </a:p>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filter_list(): Returns a list of all supported filters</a:t>
            </a:r>
          </a:p>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filter_id(): Returns the filter ID belonging to a named filter</a:t>
            </a:r>
          </a:p>
          <a:p>
            <a:pPr marL="342900" indent="-342900" algn="just">
              <a:lnSpc>
                <a:spcPct val="150000"/>
              </a:lnSpc>
              <a:buFont typeface="Wingdings" panose="05000000000000000000" pitchFamily="2" charset="2"/>
              <a:buChar char="Ø"/>
            </a:pPr>
            <a:r>
              <a:rPr lang="en-US" sz="2400">
                <a:solidFill>
                  <a:schemeClr val="bg1"/>
                </a:solidFill>
                <a:latin typeface="Times New Roman" panose="02020603050405020304" pitchFamily="18" charset="0"/>
                <a:cs typeface="Times New Roman" panose="02020603050405020304" pitchFamily="18" charset="0"/>
              </a:rPr>
              <a:t>filter_has_var(): Checks if variable of specified type exists</a:t>
            </a:r>
          </a:p>
          <a:p>
            <a:endParaRPr lang="en-US"/>
          </a:p>
        </p:txBody>
      </p:sp>
    </p:spTree>
    <p:extLst>
      <p:ext uri="{BB962C8B-B14F-4D97-AF65-F5344CB8AC3E}">
        <p14:creationId xmlns:p14="http://schemas.microsoft.com/office/powerpoint/2010/main" val="906231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284" y="577091"/>
            <a:ext cx="8475406" cy="3170099"/>
          </a:xfrm>
          <a:prstGeom prst="rect">
            <a:avLst/>
          </a:prstGeom>
        </p:spPr>
        <p:txBody>
          <a:bodyPr wrap="square">
            <a:spAutoFit/>
          </a:bodyPr>
          <a:lstStyle/>
          <a:p>
            <a:pPr marL="342900" indent="-342900">
              <a:lnSpc>
                <a:spcPct val="200000"/>
              </a:lnSpc>
              <a:buFont typeface="Arial" panose="020B0604020202020204" pitchFamily="34" charset="0"/>
              <a:buChar char="־"/>
            </a:pPr>
            <a:r>
              <a:rPr lang="vi-VN" sz="2000" smtClean="0">
                <a:solidFill>
                  <a:schemeClr val="bg1"/>
                </a:solidFill>
                <a:latin typeface="+mj-lt"/>
              </a:rPr>
              <a:t>CSRF </a:t>
            </a:r>
            <a:r>
              <a:rPr lang="vi-VN" sz="2000">
                <a:solidFill>
                  <a:schemeClr val="bg1"/>
                </a:solidFill>
                <a:latin typeface="+mj-lt"/>
              </a:rPr>
              <a:t>Attack là một kiểu tấn công mà người dùng bị lừa thực hiện một hành động mà họ không có ý định thực hiện. </a:t>
            </a:r>
          </a:p>
          <a:p>
            <a:pPr marL="342900" indent="-342900">
              <a:lnSpc>
                <a:spcPct val="200000"/>
              </a:lnSpc>
              <a:buFont typeface="Arial" panose="020B0604020202020204" pitchFamily="34" charset="0"/>
              <a:buChar char="־"/>
            </a:pPr>
            <a:r>
              <a:rPr lang="vi-VN" sz="2000" smtClean="0">
                <a:solidFill>
                  <a:schemeClr val="bg1"/>
                </a:solidFill>
                <a:latin typeface="+mj-lt"/>
              </a:rPr>
              <a:t>Điều </a:t>
            </a:r>
            <a:r>
              <a:rPr lang="vi-VN" sz="2000">
                <a:solidFill>
                  <a:schemeClr val="bg1"/>
                </a:solidFill>
                <a:latin typeface="+mj-lt"/>
              </a:rPr>
              <a:t>này có thể đơn giản như hướng người dùng đến một URL đăng xuất hoặc một cái gì đó nghiêm trọng lừa họ xóa tài nguyên.</a:t>
            </a:r>
          </a:p>
          <a:p>
            <a:pPr>
              <a:lnSpc>
                <a:spcPct val="200000"/>
              </a:lnSpc>
            </a:pPr>
            <a:r>
              <a:rPr lang="en-US" sz="2000" smtClean="0">
                <a:solidFill>
                  <a:schemeClr val="bg1"/>
                </a:solidFill>
                <a:latin typeface="+mj-lt"/>
              </a:rPr>
              <a:t>Ex : </a:t>
            </a:r>
            <a:r>
              <a:rPr lang="vi-VN" sz="2000" smtClean="0">
                <a:solidFill>
                  <a:schemeClr val="bg1"/>
                </a:solidFill>
                <a:latin typeface="+mj-lt"/>
              </a:rPr>
              <a:t>&lt;img </a:t>
            </a:r>
            <a:r>
              <a:rPr lang="vi-VN" sz="2000">
                <a:solidFill>
                  <a:schemeClr val="bg1"/>
                </a:solidFill>
                <a:latin typeface="+mj-lt"/>
              </a:rPr>
              <a:t>src='delete.php?id=2324' /&gt;</a:t>
            </a:r>
          </a:p>
        </p:txBody>
      </p:sp>
      <p:sp>
        <p:nvSpPr>
          <p:cNvPr id="7" name="TextBox 6"/>
          <p:cNvSpPr txBox="1"/>
          <p:nvPr/>
        </p:nvSpPr>
        <p:spPr>
          <a:xfrm>
            <a:off x="196645" y="176981"/>
            <a:ext cx="8465574" cy="400110"/>
          </a:xfrm>
          <a:prstGeom prst="rect">
            <a:avLst/>
          </a:prstGeom>
          <a:noFill/>
        </p:spPr>
        <p:txBody>
          <a:bodyPr wrap="square" rtlCol="0">
            <a:spAutoFit/>
          </a:bodyPr>
          <a:lstStyle/>
          <a:p>
            <a:r>
              <a:rPr lang="en-US" sz="2000" smtClean="0">
                <a:solidFill>
                  <a:schemeClr val="bg1"/>
                </a:solidFill>
                <a:latin typeface="Times New Roman" panose="02020603050405020304" pitchFamily="18" charset="0"/>
                <a:cs typeface="Times New Roman" panose="02020603050405020304" pitchFamily="18" charset="0"/>
              </a:rPr>
              <a:t>IV. Chống CSRF Trong PHP</a:t>
            </a:r>
            <a:endParaRPr lang="en-US"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383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ttps://lh6.googleusercontent.com/Jro_Pr_dv1_z2iWAVaqiFexqNSOu6IZMvEMiwQXmnTq8bAVG542AOW8VTFRjONtqMQe5qaC3ahpnNUV_fjk-VgLAkVQ1LRx4C-NqqSTGXhzigI-zTC_Vk5FKgrbt_loYLcIb4V-fO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1" y="4080510"/>
            <a:ext cx="6748780" cy="8686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4.googleusercontent.com/-M0-Ur7iFRogxYBvqk0sh5gnE_UN2YBzq7ZzMRSTTvEXYBNxwcQXyl8GA33hM7ZJmmVVPG6UEfboWyGc2OpKKgpJRoObhFyRa9SBocLdx0aJU19xYuzt4CvhBlCyEmW13kCr8OOkk0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1" y="0"/>
            <a:ext cx="6748780" cy="369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0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1275149" y="1991850"/>
            <a:ext cx="6593700" cy="1159799"/>
          </a:xfrm>
          <a:prstGeom prst="rect">
            <a:avLst/>
          </a:prstGeom>
          <a:noFill/>
          <a:ln>
            <a:noFill/>
          </a:ln>
        </p:spPr>
        <p:txBody>
          <a:bodyPr lIns="91425" tIns="91425" rIns="91425" bIns="91425" anchor="ctr" anchorCtr="0">
            <a:noAutofit/>
          </a:bodyPr>
          <a:lstStyle/>
          <a:p>
            <a:pPr lvl="0" rtl="0">
              <a:spcBef>
                <a:spcPts val="0"/>
              </a:spcBef>
              <a:buNone/>
            </a:pPr>
            <a:r>
              <a:rPr lang="en" sz="12000"/>
              <a:t>Thanks!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974367" y="173908"/>
            <a:ext cx="6598500" cy="857400"/>
          </a:xfrm>
          <a:prstGeom prst="rect">
            <a:avLst/>
          </a:prstGeom>
        </p:spPr>
        <p:txBody>
          <a:bodyPr lIns="91425" tIns="91425" rIns="91425" bIns="91425" anchor="ctr" anchorCtr="0">
            <a:noAutofit/>
          </a:bodyPr>
          <a:lstStyle/>
          <a:p>
            <a:pPr lvl="0" rtl="0">
              <a:spcBef>
                <a:spcPts val="0"/>
              </a:spcBef>
              <a:buNone/>
            </a:pPr>
            <a:r>
              <a:rPr lang="en" sz="4800" dirty="0" smtClean="0">
                <a:latin typeface="Times New Roman" panose="02020603050405020304" pitchFamily="18" charset="0"/>
                <a:cs typeface="Times New Roman" panose="02020603050405020304" pitchFamily="18" charset="0"/>
              </a:rPr>
              <a:t>Nội dung Chính</a:t>
            </a:r>
            <a:endParaRPr lang="en" sz="4800" dirty="0">
              <a:latin typeface="Times New Roman" panose="02020603050405020304" pitchFamily="18" charset="0"/>
              <a:cs typeface="Times New Roman" panose="02020603050405020304" pitchFamily="18" charset="0"/>
            </a:endParaRPr>
          </a:p>
        </p:txBody>
      </p:sp>
      <p:sp>
        <p:nvSpPr>
          <p:cNvPr id="37" name="Shape 37"/>
          <p:cNvSpPr txBox="1"/>
          <p:nvPr/>
        </p:nvSpPr>
        <p:spPr>
          <a:xfrm>
            <a:off x="702645" y="1089060"/>
            <a:ext cx="8037094" cy="3462391"/>
          </a:xfrm>
          <a:prstGeom prst="rect">
            <a:avLst/>
          </a:prstGeom>
          <a:noFill/>
          <a:ln>
            <a:noFill/>
          </a:ln>
        </p:spPr>
        <p:txBody>
          <a:bodyPr lIns="91425" tIns="91425" rIns="91425" bIns="91425" anchor="t" anchorCtr="0">
            <a:noAutofit/>
          </a:bodyPr>
          <a:lstStyle/>
          <a:p>
            <a:pPr lvl="0" algn="just" rtl="0">
              <a:spcBef>
                <a:spcPts val="600"/>
              </a:spcBef>
            </a:pPr>
            <a:r>
              <a:rPr lang="en" sz="2400" b="1" dirty="0">
                <a:solidFill>
                  <a:srgbClr val="FFFFFF"/>
                </a:solidFill>
                <a:latin typeface="Times New Roman" panose="02020603050405020304" pitchFamily="18" charset="0"/>
                <a:ea typeface="Playfair Display"/>
                <a:cs typeface="Times New Roman" panose="02020603050405020304" pitchFamily="18" charset="0"/>
                <a:sym typeface="Playfair Display"/>
              </a:rPr>
              <a:t>I</a:t>
            </a:r>
            <a:r>
              <a:rPr lang="en" sz="2400" b="1" smtClean="0">
                <a:solidFill>
                  <a:srgbClr val="FFFFFF"/>
                </a:solidFill>
                <a:latin typeface="Times New Roman" panose="02020603050405020304" pitchFamily="18" charset="0"/>
                <a:ea typeface="Playfair Display"/>
                <a:cs typeface="Times New Roman" panose="02020603050405020304" pitchFamily="18" charset="0"/>
                <a:sym typeface="Playfair Display"/>
              </a:rPr>
              <a:t>	Xác thực và kiểm soát truy cập trong PHP</a:t>
            </a:r>
            <a:endParaRPr lang="en" sz="2400" b="1" dirty="0" smtClean="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lvl="0" algn="just" rtl="0">
              <a:spcBef>
                <a:spcPts val="600"/>
              </a:spcBef>
            </a:pPr>
            <a:endParaRPr lang="en" sz="2400" b="1" dirty="0" smtClean="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lvl="0" algn="just" rtl="0">
              <a:spcBef>
                <a:spcPts val="600"/>
              </a:spcBef>
            </a:pPr>
            <a:r>
              <a:rPr lang="en" sz="2400" b="1" smtClean="0">
                <a:solidFill>
                  <a:srgbClr val="FFFFFF"/>
                </a:solidFill>
                <a:latin typeface="Times New Roman" panose="02020603050405020304" pitchFamily="18" charset="0"/>
                <a:ea typeface="Playfair Display"/>
                <a:cs typeface="Times New Roman" panose="02020603050405020304" pitchFamily="18" charset="0"/>
                <a:sym typeface="Playfair Display"/>
              </a:rPr>
              <a:t>II</a:t>
            </a:r>
            <a:r>
              <a:rPr lang="en" sz="2400" b="1">
                <a:solidFill>
                  <a:srgbClr val="FFFFFF"/>
                </a:solidFill>
                <a:latin typeface="Times New Roman" panose="02020603050405020304" pitchFamily="18" charset="0"/>
                <a:ea typeface="Playfair Display"/>
                <a:cs typeface="Times New Roman" panose="02020603050405020304" pitchFamily="18" charset="0"/>
                <a:sym typeface="Playfair Display"/>
              </a:rPr>
              <a:t>	</a:t>
            </a:r>
            <a:r>
              <a:rPr lang="en" sz="2400" b="1" smtClean="0">
                <a:solidFill>
                  <a:srgbClr val="FFFFFF"/>
                </a:solidFill>
                <a:latin typeface="Times New Roman" panose="02020603050405020304" pitchFamily="18" charset="0"/>
                <a:ea typeface="Playfair Display"/>
                <a:cs typeface="Times New Roman" panose="02020603050405020304" pitchFamily="18" charset="0"/>
                <a:sym typeface="Playfair Display"/>
              </a:rPr>
              <a:t>Quản lý phiên làm việc trong PHP</a:t>
            </a:r>
          </a:p>
          <a:p>
            <a:pPr lvl="0" algn="just" rtl="0">
              <a:spcBef>
                <a:spcPts val="600"/>
              </a:spcBef>
            </a:pPr>
            <a:endParaRPr lang="en" sz="2400" b="1" dirty="0" smtClean="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lvl="0" algn="just" rtl="0">
              <a:spcBef>
                <a:spcPts val="600"/>
              </a:spcBef>
            </a:pPr>
            <a:r>
              <a:rPr lang="en" sz="2400" b="1" smtClean="0">
                <a:solidFill>
                  <a:srgbClr val="FFFFFF"/>
                </a:solidFill>
                <a:latin typeface="Times New Roman" panose="02020603050405020304" pitchFamily="18" charset="0"/>
                <a:ea typeface="Playfair Display"/>
                <a:cs typeface="Times New Roman" panose="02020603050405020304" pitchFamily="18" charset="0"/>
                <a:sym typeface="Playfair Display"/>
              </a:rPr>
              <a:t>III	Lọc dữ liệu trong PHP.</a:t>
            </a:r>
            <a:endParaRPr lang="en" sz="2400" b="1" dirty="0" smtClean="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lvl="0" algn="just" rtl="0">
              <a:spcBef>
                <a:spcPts val="600"/>
              </a:spcBef>
            </a:pPr>
            <a:endParaRPr lang="en" sz="2400" b="1" dirty="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lvl="0" algn="just" rtl="0">
              <a:spcBef>
                <a:spcPts val="600"/>
              </a:spcBef>
            </a:pPr>
            <a:r>
              <a:rPr lang="en" sz="2400" b="1" smtClean="0">
                <a:solidFill>
                  <a:srgbClr val="FFFFFF"/>
                </a:solidFill>
                <a:latin typeface="Times New Roman" panose="02020603050405020304" pitchFamily="18" charset="0"/>
                <a:ea typeface="Playfair Display"/>
                <a:cs typeface="Times New Roman" panose="02020603050405020304" pitchFamily="18" charset="0"/>
                <a:sym typeface="Playfair Display"/>
              </a:rPr>
              <a:t>IV	Csrf trong PHP.</a:t>
            </a:r>
            <a:endParaRPr lang="en" sz="2400" b="1" dirty="0" smtClean="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lvl="4" algn="just">
              <a:spcBef>
                <a:spcPts val="600"/>
              </a:spcBef>
            </a:pPr>
            <a:r>
              <a:rPr lang="en" sz="2400" b="1" dirty="0">
                <a:solidFill>
                  <a:srgbClr val="FFFFFF"/>
                </a:solidFill>
                <a:latin typeface="Times New Roman" panose="02020603050405020304" pitchFamily="18" charset="0"/>
                <a:ea typeface="Playfair Display"/>
                <a:cs typeface="Times New Roman" panose="02020603050405020304" pitchFamily="18" charset="0"/>
                <a:sym typeface="Playfair Display"/>
              </a:rPr>
              <a:t> </a:t>
            </a:r>
            <a:endParaRPr lang="en" sz="2400" b="1" dirty="0" smtClean="0">
              <a:solidFill>
                <a:srgbClr val="FFFFFF"/>
              </a:solidFill>
              <a:latin typeface="Times New Roman" panose="02020603050405020304" pitchFamily="18" charset="0"/>
              <a:ea typeface="Playfair Display"/>
              <a:cs typeface="Times New Roman" panose="02020603050405020304" pitchFamily="18" charset="0"/>
              <a:sym typeface="Playfair Display"/>
            </a:endParaRPr>
          </a:p>
          <a:p>
            <a:pPr marL="457200" lvl="0" indent="-457200" algn="just" rtl="0">
              <a:spcBef>
                <a:spcPts val="600"/>
              </a:spcBef>
              <a:buAutoNum type="arabicPlain" startAt="2"/>
            </a:pPr>
            <a:endParaRPr lang="en" sz="2400" b="1" dirty="0">
              <a:solidFill>
                <a:srgbClr val="FFFFFF"/>
              </a:solidFill>
              <a:latin typeface="Times New Roman" panose="02020603050405020304" pitchFamily="18" charset="0"/>
              <a:ea typeface="Playfair Display"/>
              <a:cs typeface="Times New Roman" panose="02020603050405020304" pitchFamily="18" charset="0"/>
              <a:sym typeface="Playfair Display"/>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idx="4294967295"/>
          </p:nvPr>
        </p:nvSpPr>
        <p:spPr>
          <a:xfrm>
            <a:off x="93621" y="58994"/>
            <a:ext cx="6593700" cy="560438"/>
          </a:xfrm>
          <a:prstGeom prst="rect">
            <a:avLst/>
          </a:prstGeom>
          <a:noFill/>
          <a:ln>
            <a:noFill/>
          </a:ln>
        </p:spPr>
        <p:txBody>
          <a:bodyPr lIns="91425" tIns="91425" rIns="91425" bIns="91425" anchor="ctr" anchorCtr="0">
            <a:noAutofit/>
          </a:bodyPr>
          <a:lstStyle/>
          <a:p>
            <a:pPr lvl="0" algn="l">
              <a:spcBef>
                <a:spcPts val="0"/>
              </a:spcBef>
              <a:buNone/>
            </a:pPr>
            <a:r>
              <a:rPr lang="en" sz="2400" dirty="0" smtClean="0">
                <a:latin typeface="Microsoft YaHei UI" panose="020B0503020204020204" pitchFamily="34" charset="-122"/>
                <a:ea typeface="Microsoft YaHei UI" panose="020B0503020204020204" pitchFamily="34" charset="-122"/>
              </a:rPr>
              <a:t>I</a:t>
            </a:r>
            <a:r>
              <a:rPr lang="en" sz="2400" smtClean="0">
                <a:latin typeface="Microsoft YaHei UI" panose="020B0503020204020204" pitchFamily="34" charset="-122"/>
                <a:ea typeface="Microsoft YaHei UI" panose="020B0503020204020204" pitchFamily="34" charset="-122"/>
              </a:rPr>
              <a:t>. Xác thực và kiểm soát truy cập</a:t>
            </a:r>
            <a:br>
              <a:rPr lang="en" sz="2400" smtClean="0">
                <a:latin typeface="Microsoft YaHei UI" panose="020B0503020204020204" pitchFamily="34" charset="-122"/>
                <a:ea typeface="Microsoft YaHei UI" panose="020B0503020204020204" pitchFamily="34" charset="-122"/>
              </a:rPr>
            </a:br>
            <a:r>
              <a:rPr lang="en" sz="2400" smtClean="0">
                <a:latin typeface="Microsoft YaHei UI" panose="020B0503020204020204" pitchFamily="34" charset="-122"/>
                <a:ea typeface="Microsoft YaHei UI" panose="020B0503020204020204" pitchFamily="34" charset="-122"/>
              </a:rPr>
              <a:t>   1.Xác thực.</a:t>
            </a:r>
            <a:endParaRPr lang="en" sz="2400" dirty="0">
              <a:latin typeface="Microsoft YaHei UI" panose="020B0503020204020204" pitchFamily="34" charset="-122"/>
              <a:ea typeface="Microsoft YaHei UI" panose="020B0503020204020204" pitchFamily="34" charset="-122"/>
            </a:endParaRPr>
          </a:p>
        </p:txBody>
      </p:sp>
      <p:sp>
        <p:nvSpPr>
          <p:cNvPr id="13" name="TextBox 12"/>
          <p:cNvSpPr txBox="1"/>
          <p:nvPr/>
        </p:nvSpPr>
        <p:spPr>
          <a:xfrm>
            <a:off x="383458" y="845574"/>
            <a:ext cx="8003458" cy="3170099"/>
          </a:xfrm>
          <a:prstGeom prst="rect">
            <a:avLst/>
          </a:prstGeom>
          <a:noFill/>
        </p:spPr>
        <p:txBody>
          <a:bodyPr wrap="square" rtlCol="0">
            <a:spAutoFit/>
          </a:bodyPr>
          <a:lstStyle/>
          <a:p>
            <a:pPr marL="342900" indent="-342900" algn="just">
              <a:buFont typeface="Times New Roman" panose="02020603050405020304" pitchFamily="18" charset="0"/>
              <a:buChar char="⁃"/>
            </a:pPr>
            <a:r>
              <a:rPr lang="en-US" sz="2000" smtClean="0">
                <a:solidFill>
                  <a:schemeClr val="bg1"/>
                </a:solidFill>
                <a:latin typeface="Times New Roman" panose="02020603050405020304" pitchFamily="18" charset="0"/>
                <a:cs typeface="Times New Roman" panose="02020603050405020304" pitchFamily="18" charset="0"/>
              </a:rPr>
              <a:t>Auth0 trong PHP đi kèm với một lớp Auth0 cơ sở xử lý các tác vụ xác thực phổ biến nhất như đăng nhập và đăng xuất để </a:t>
            </a:r>
            <a:r>
              <a:rPr lang="en-US" sz="2000" smtClean="0">
                <a:solidFill>
                  <a:schemeClr val="bg1"/>
                </a:solidFill>
                <a:latin typeface="Times New Roman" panose="02020603050405020304" pitchFamily="18" charset="0"/>
                <a:cs typeface="Times New Roman" panose="02020603050405020304" pitchFamily="18" charset="0"/>
              </a:rPr>
              <a:t>nhập </a:t>
            </a:r>
            <a:r>
              <a:rPr lang="en-US" sz="2000" smtClean="0">
                <a:solidFill>
                  <a:schemeClr val="bg1"/>
                </a:solidFill>
                <a:latin typeface="Times New Roman" panose="02020603050405020304" pitchFamily="18" charset="0"/>
                <a:cs typeface="Times New Roman" panose="02020603050405020304" pitchFamily="18" charset="0"/>
              </a:rPr>
              <a:t>các thông tin về người dùng và xử lý ..</a:t>
            </a:r>
          </a:p>
          <a:p>
            <a:pPr marL="342900" indent="-342900" algn="just">
              <a:buFont typeface="Times New Roman" panose="02020603050405020304" pitchFamily="18" charset="0"/>
              <a:buChar char="⁃"/>
            </a:pPr>
            <a:endParaRPr lang="en-US" sz="200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smtClean="0">
                <a:solidFill>
                  <a:schemeClr val="bg1"/>
                </a:solidFill>
                <a:latin typeface="Times New Roman" panose="02020603050405020304" pitchFamily="18" charset="0"/>
                <a:cs typeface="Times New Roman" panose="02020603050405020304" pitchFamily="18" charset="0"/>
              </a:rPr>
              <a:t>Vidu Đăng nhập:</a:t>
            </a:r>
          </a:p>
          <a:p>
            <a:pPr marL="342900" lvl="6" indent="-342900" algn="just">
              <a:buFont typeface="Wingdings" panose="05000000000000000000" pitchFamily="2" charset="2"/>
              <a:buChar char="§"/>
            </a:pPr>
            <a:r>
              <a:rPr lang="en-US" sz="2000" smtClean="0">
                <a:solidFill>
                  <a:schemeClr val="bg1"/>
                </a:solidFill>
                <a:latin typeface="Times New Roman" panose="02020603050405020304" pitchFamily="18" charset="0"/>
                <a:cs typeface="Times New Roman" panose="02020603050405020304" pitchFamily="18" charset="0"/>
              </a:rPr>
              <a:t>Quá </a:t>
            </a:r>
            <a:r>
              <a:rPr lang="en-US" sz="2000">
                <a:solidFill>
                  <a:schemeClr val="bg1"/>
                </a:solidFill>
                <a:latin typeface="Times New Roman" panose="02020603050405020304" pitchFamily="18" charset="0"/>
                <a:cs typeface="Times New Roman" panose="02020603050405020304" pitchFamily="18" charset="0"/>
              </a:rPr>
              <a:t>trình đăng nhập mặc định trong Auth0-PHP sử dụng cấp Mã xác thực kết hợp với Trang đăng nhập chung của Auth0 . </a:t>
            </a:r>
            <a:endParaRPr lang="en-US" sz="2000" smtClean="0">
              <a:solidFill>
                <a:schemeClr val="bg1"/>
              </a:solidFill>
              <a:latin typeface="Times New Roman" panose="02020603050405020304" pitchFamily="18" charset="0"/>
              <a:cs typeface="Times New Roman" panose="02020603050405020304" pitchFamily="18" charset="0"/>
            </a:endParaRPr>
          </a:p>
          <a:p>
            <a:pPr lvl="6" algn="just"/>
            <a:endParaRPr lang="en-US"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7514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xEl>
                                              <p:pRg st="4" end="4"/>
                                            </p:txEl>
                                          </p:spTgt>
                                        </p:tgtEl>
                                        <p:attrNameLst>
                                          <p:attrName>style.visibility</p:attrName>
                                        </p:attrNameLst>
                                      </p:cBhvr>
                                      <p:to>
                                        <p:strVal val="visible"/>
                                      </p:to>
                                    </p:set>
                                    <p:animEffect transition="in" filter="wipe(down)">
                                      <p:cBhvr>
                                        <p:cTn id="14" dur="500"/>
                                        <p:tgtEl>
                                          <p:spTgt spid="13">
                                            <p:txEl>
                                              <p:pRg st="4" end="4"/>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wipe(down)">
                                      <p:cBhvr>
                                        <p:cTn id="1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13" name="TextBox 12"/>
          <p:cNvSpPr txBox="1"/>
          <p:nvPr/>
        </p:nvSpPr>
        <p:spPr>
          <a:xfrm>
            <a:off x="412954" y="127819"/>
            <a:ext cx="8003458" cy="4524315"/>
          </a:xfrm>
          <a:prstGeom prst="rect">
            <a:avLst/>
          </a:prstGeom>
          <a:noFill/>
        </p:spPr>
        <p:txBody>
          <a:bodyPr wrap="square" rtlCol="0">
            <a:spAutoFit/>
          </a:bodyPr>
          <a:lstStyle/>
          <a:p>
            <a:pPr marL="342900" lvl="6" indent="-342900" algn="just">
              <a:buFontTx/>
              <a:buChar char="-"/>
            </a:pPr>
            <a:r>
              <a:rPr lang="vi-VN" sz="1800" smtClean="0">
                <a:solidFill>
                  <a:schemeClr val="bg1"/>
                </a:solidFill>
                <a:latin typeface="Times New Roman" panose="02020603050405020304" pitchFamily="18" charset="0"/>
                <a:cs typeface="Times New Roman" panose="02020603050405020304" pitchFamily="18" charset="0"/>
              </a:rPr>
              <a:t>Người </a:t>
            </a:r>
            <a:r>
              <a:rPr lang="vi-VN" sz="1800">
                <a:solidFill>
                  <a:schemeClr val="bg1"/>
                </a:solidFill>
                <a:latin typeface="Times New Roman" panose="02020603050405020304" pitchFamily="18" charset="0"/>
                <a:cs typeface="Times New Roman" panose="02020603050405020304" pitchFamily="18" charset="0"/>
              </a:rPr>
              <a:t>dùng yêu cầu quyền truy cập được chuyển hướng đến Trang đăng </a:t>
            </a:r>
            <a:r>
              <a:rPr lang="vi-VN" sz="1800" smtClean="0">
                <a:solidFill>
                  <a:schemeClr val="bg1"/>
                </a:solidFill>
                <a:latin typeface="Times New Roman" panose="02020603050405020304" pitchFamily="18" charset="0"/>
                <a:cs typeface="Times New Roman" panose="02020603050405020304" pitchFamily="18" charset="0"/>
              </a:rPr>
              <a:t>nhập</a:t>
            </a:r>
            <a:endParaRPr lang="en-US" sz="1800" smtClean="0">
              <a:solidFill>
                <a:schemeClr val="bg1"/>
              </a:solidFill>
              <a:latin typeface="Times New Roman" panose="02020603050405020304" pitchFamily="18" charset="0"/>
              <a:cs typeface="Times New Roman" panose="02020603050405020304" pitchFamily="18" charset="0"/>
            </a:endParaRPr>
          </a:p>
          <a:p>
            <a:pPr marL="342900" lvl="6" indent="-342900" algn="just">
              <a:buFontTx/>
              <a:buChar char="-"/>
            </a:pPr>
            <a:endParaRPr lang="en-US" sz="1800" smtClean="0">
              <a:solidFill>
                <a:schemeClr val="bg1"/>
              </a:solidFill>
              <a:latin typeface="Times New Roman" panose="02020603050405020304" pitchFamily="18" charset="0"/>
              <a:cs typeface="Times New Roman" panose="02020603050405020304" pitchFamily="18" charset="0"/>
            </a:endParaRPr>
          </a:p>
          <a:p>
            <a:pPr marL="342900" lvl="6" indent="-342900" algn="just">
              <a:buFontTx/>
              <a:buChar char="-"/>
            </a:pPr>
            <a:r>
              <a:rPr lang="vi-VN" sz="1800">
                <a:solidFill>
                  <a:schemeClr val="bg1"/>
                </a:solidFill>
                <a:latin typeface="Times New Roman" panose="02020603050405020304" pitchFamily="18" charset="0"/>
                <a:cs typeface="Times New Roman" panose="02020603050405020304" pitchFamily="18" charset="0"/>
              </a:rPr>
              <a:t>Người dùng xác thực bằng một trong nhiều kết nối có thể có : xã hội (Google, Twitter, Facebook), cơ sở dữ liệu (email và mật khẩu), không mật khẩu (email, SMS) hoặc doanh nghiệp (ActiveDirectory, ADFS, Office 365</a:t>
            </a:r>
            <a:r>
              <a:rPr lang="vi-VN" sz="1800" smtClean="0">
                <a:solidFill>
                  <a:schemeClr val="bg1"/>
                </a:solidFill>
                <a:latin typeface="Times New Roman" panose="02020603050405020304" pitchFamily="18" charset="0"/>
                <a:cs typeface="Times New Roman" panose="02020603050405020304" pitchFamily="18" charset="0"/>
              </a:rPr>
              <a:t>)</a:t>
            </a:r>
            <a:r>
              <a:rPr lang="en-US" sz="1800" smtClean="0">
                <a:solidFill>
                  <a:schemeClr val="bg1"/>
                </a:solidFill>
                <a:latin typeface="Times New Roman" panose="02020603050405020304" pitchFamily="18" charset="0"/>
                <a:cs typeface="Times New Roman" panose="02020603050405020304" pitchFamily="18" charset="0"/>
              </a:rPr>
              <a:t>….</a:t>
            </a:r>
            <a:r>
              <a:rPr lang="vi-VN" sz="1800" smtClean="0">
                <a:solidFill>
                  <a:schemeClr val="bg1"/>
                </a:solidFill>
                <a:latin typeface="Times New Roman" panose="02020603050405020304" pitchFamily="18" charset="0"/>
                <a:cs typeface="Times New Roman" panose="02020603050405020304" pitchFamily="18" charset="0"/>
              </a:rPr>
              <a:t>.</a:t>
            </a:r>
            <a:endParaRPr lang="en-US" sz="1800" smtClean="0">
              <a:solidFill>
                <a:schemeClr val="bg1"/>
              </a:solidFill>
              <a:latin typeface="Times New Roman" panose="02020603050405020304" pitchFamily="18" charset="0"/>
              <a:cs typeface="Times New Roman" panose="02020603050405020304" pitchFamily="18" charset="0"/>
            </a:endParaRPr>
          </a:p>
          <a:p>
            <a:pPr lvl="6" algn="just"/>
            <a:endParaRPr lang="en-US" sz="1800" smtClean="0">
              <a:solidFill>
                <a:schemeClr val="bg1"/>
              </a:solidFill>
              <a:latin typeface="Times New Roman" panose="02020603050405020304" pitchFamily="18" charset="0"/>
              <a:cs typeface="Times New Roman" panose="02020603050405020304" pitchFamily="18" charset="0"/>
            </a:endParaRPr>
          </a:p>
          <a:p>
            <a:pPr marL="342900" lvl="6" indent="-342900" algn="just">
              <a:buFontTx/>
              <a:buChar char="-"/>
            </a:pPr>
            <a:r>
              <a:rPr lang="en-US" sz="1800">
                <a:solidFill>
                  <a:schemeClr val="bg1"/>
                </a:solidFill>
                <a:latin typeface="Times New Roman" panose="02020603050405020304" pitchFamily="18" charset="0"/>
                <a:cs typeface="Times New Roman" panose="02020603050405020304" pitchFamily="18" charset="0"/>
              </a:rPr>
              <a:t>Người dùng được redirect or là quay lại trang đăng nhập (callback URL) với code và state theo thứ tự là successful </a:t>
            </a:r>
            <a:r>
              <a:rPr lang="en-US" sz="1800" smtClean="0">
                <a:solidFill>
                  <a:schemeClr val="bg1"/>
                </a:solidFill>
                <a:latin typeface="Times New Roman" panose="02020603050405020304" pitchFamily="18" charset="0"/>
                <a:cs typeface="Times New Roman" panose="02020603050405020304" pitchFamily="18" charset="0"/>
              </a:rPr>
              <a:t> or Error.</a:t>
            </a:r>
          </a:p>
          <a:p>
            <a:pPr marL="342900" lvl="6" indent="-342900" algn="just">
              <a:buFontTx/>
              <a:buChar char="-"/>
            </a:pPr>
            <a:endParaRPr lang="en-US" sz="1800" smtClean="0">
              <a:solidFill>
                <a:schemeClr val="bg1"/>
              </a:solidFill>
              <a:latin typeface="Times New Roman" panose="02020603050405020304" pitchFamily="18" charset="0"/>
              <a:cs typeface="Times New Roman" panose="02020603050405020304" pitchFamily="18" charset="0"/>
            </a:endParaRPr>
          </a:p>
          <a:p>
            <a:pPr marL="342900" lvl="6" indent="-342900" algn="just">
              <a:buFontTx/>
              <a:buChar char="-"/>
            </a:pPr>
            <a:r>
              <a:rPr lang="en-US" sz="1800" smtClean="0">
                <a:solidFill>
                  <a:schemeClr val="bg1"/>
                </a:solidFill>
                <a:latin typeface="Times New Roman" panose="02020603050405020304" pitchFamily="18" charset="0"/>
                <a:cs typeface="Times New Roman" panose="02020603050405020304" pitchFamily="18" charset="0"/>
              </a:rPr>
              <a:t>Nếu xác thực là successful thì người dùng được redirect và state được xác nhận</a:t>
            </a:r>
          </a:p>
          <a:p>
            <a:pPr marL="342900" lvl="6" indent="-342900" algn="just">
              <a:buFontTx/>
              <a:buChar char="-"/>
            </a:pPr>
            <a:endParaRPr lang="en-US" sz="1800" smtClean="0">
              <a:solidFill>
                <a:schemeClr val="bg1"/>
              </a:solidFill>
              <a:latin typeface="Times New Roman" panose="02020603050405020304" pitchFamily="18" charset="0"/>
              <a:cs typeface="Times New Roman" panose="02020603050405020304" pitchFamily="18" charset="0"/>
            </a:endParaRPr>
          </a:p>
          <a:p>
            <a:pPr marL="342900" lvl="6" indent="-342900" algn="just">
              <a:buFontTx/>
              <a:buChar char="-"/>
            </a:pPr>
            <a:r>
              <a:rPr lang="en-US" sz="1800" smtClean="0">
                <a:solidFill>
                  <a:schemeClr val="bg1"/>
                </a:solidFill>
                <a:latin typeface="Times New Roman" panose="02020603050405020304" pitchFamily="18" charset="0"/>
                <a:cs typeface="Times New Roman" panose="02020603050405020304" pitchFamily="18" charset="0"/>
              </a:rPr>
              <a:t>Nếu state hợp lệ, mã code được trao đổi qua class Auth0 gửi cho 1 ID token hoặc là Access token.</a:t>
            </a:r>
          </a:p>
          <a:p>
            <a:pPr marL="342900" lvl="6" indent="-342900" algn="just">
              <a:buFontTx/>
              <a:buChar char="-"/>
            </a:pPr>
            <a:endParaRPr lang="en-US" sz="1800" smtClean="0">
              <a:solidFill>
                <a:schemeClr val="bg1"/>
              </a:solidFill>
              <a:latin typeface="Times New Roman" panose="02020603050405020304" pitchFamily="18" charset="0"/>
              <a:cs typeface="Times New Roman" panose="02020603050405020304" pitchFamily="18" charset="0"/>
            </a:endParaRPr>
          </a:p>
          <a:p>
            <a:pPr marL="342900" lvl="6" indent="-342900" algn="just">
              <a:buFontTx/>
              <a:buChar char="-"/>
            </a:pPr>
            <a:r>
              <a:rPr lang="en-US" sz="1800" smtClean="0">
                <a:solidFill>
                  <a:schemeClr val="bg1"/>
                </a:solidFill>
                <a:latin typeface="Times New Roman" panose="02020603050405020304" pitchFamily="18" charset="0"/>
                <a:cs typeface="Times New Roman" panose="02020603050405020304" pitchFamily="18" charset="0"/>
              </a:rPr>
              <a:t>Xác định cái Id token đó có thể để sử dụng để tao một 1 account hay để bắt đầu một phiên làm việc trong một ứng dụng nào đó or để duy chì phiên làm việc đó..</a:t>
            </a:r>
            <a:endParaRPr lang="en-US" sz="1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126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anim calcmode="lin" valueType="num">
                                      <p:cBhvr>
                                        <p:cTn id="29"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animEffect transition="in" filter="fade">
                                      <p:cBhvr>
                                        <p:cTn id="35" dur="1000"/>
                                        <p:tgtEl>
                                          <p:spTgt spid="13">
                                            <p:txEl>
                                              <p:pRg st="8" end="8"/>
                                            </p:txEl>
                                          </p:spTgt>
                                        </p:tgtEl>
                                      </p:cBhvr>
                                    </p:animEffect>
                                    <p:anim calcmode="lin" valueType="num">
                                      <p:cBhvr>
                                        <p:cTn id="36"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10" end="10"/>
                                            </p:txEl>
                                          </p:spTgt>
                                        </p:tgtEl>
                                        <p:attrNameLst>
                                          <p:attrName>style.visibility</p:attrName>
                                        </p:attrNameLst>
                                      </p:cBhvr>
                                      <p:to>
                                        <p:strVal val="visible"/>
                                      </p:to>
                                    </p:set>
                                    <p:animEffect transition="in" filter="fade">
                                      <p:cBhvr>
                                        <p:cTn id="42" dur="1000"/>
                                        <p:tgtEl>
                                          <p:spTgt spid="13">
                                            <p:txEl>
                                              <p:pRg st="10" end="10"/>
                                            </p:txEl>
                                          </p:spTgt>
                                        </p:tgtEl>
                                      </p:cBhvr>
                                    </p:animEffect>
                                    <p:anim calcmode="lin" valueType="num">
                                      <p:cBhvr>
                                        <p:cTn id="43"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206477" y="200177"/>
            <a:ext cx="8799871" cy="4057191"/>
          </a:xfrm>
          <a:prstGeom prst="rect">
            <a:avLst/>
          </a:prstGeom>
        </p:spPr>
      </p:pic>
      <p:sp>
        <p:nvSpPr>
          <p:cNvPr id="5" name="TextBox 4"/>
          <p:cNvSpPr txBox="1"/>
          <p:nvPr/>
        </p:nvSpPr>
        <p:spPr>
          <a:xfrm>
            <a:off x="772293" y="4630994"/>
            <a:ext cx="7266038" cy="369332"/>
          </a:xfrm>
          <a:prstGeom prst="rect">
            <a:avLst/>
          </a:prstGeom>
          <a:noFill/>
        </p:spPr>
        <p:txBody>
          <a:bodyPr wrap="square" rtlCol="0">
            <a:spAutoFit/>
          </a:bodyPr>
          <a:lstStyle/>
          <a:p>
            <a:pPr algn="ctr"/>
            <a:r>
              <a:rPr lang="en-US" sz="1800" smtClean="0">
                <a:solidFill>
                  <a:schemeClr val="bg1"/>
                </a:solidFill>
                <a:latin typeface="Times New Roman" panose="02020603050405020304" pitchFamily="18" charset="0"/>
                <a:cs typeface="Times New Roman" panose="02020603050405020304" pitchFamily="18" charset="0"/>
              </a:rPr>
              <a:t>Đây là phần code kết nốt đến database.</a:t>
            </a:r>
            <a:endParaRPr lang="en-US"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7819" y="134578"/>
            <a:ext cx="8839199" cy="4358763"/>
          </a:xfrm>
          <a:prstGeom prst="rect">
            <a:avLst/>
          </a:prstGeom>
        </p:spPr>
      </p:pic>
      <p:sp>
        <p:nvSpPr>
          <p:cNvPr id="5" name="TextBox 4"/>
          <p:cNvSpPr txBox="1"/>
          <p:nvPr/>
        </p:nvSpPr>
        <p:spPr>
          <a:xfrm>
            <a:off x="422787" y="4640825"/>
            <a:ext cx="7855974" cy="369332"/>
          </a:xfrm>
          <a:prstGeom prst="rect">
            <a:avLst/>
          </a:prstGeom>
          <a:noFill/>
        </p:spPr>
        <p:txBody>
          <a:bodyPr wrap="square" rtlCol="0">
            <a:spAutoFit/>
          </a:bodyPr>
          <a:lstStyle/>
          <a:p>
            <a:pPr algn="ctr"/>
            <a:r>
              <a:rPr lang="en-US" sz="1800" smtClean="0">
                <a:solidFill>
                  <a:schemeClr val="bg1"/>
                </a:solidFill>
                <a:latin typeface="Times New Roman" panose="02020603050405020304" pitchFamily="18" charset="0"/>
                <a:cs typeface="Times New Roman" panose="02020603050405020304" pitchFamily="18" charset="0"/>
              </a:rPr>
              <a:t>Đây là hình ảnh Kiểm tra khi submit login.php</a:t>
            </a:r>
            <a:endParaRPr lang="en-US"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5"/>
          <p:cNvSpPr txBox="1">
            <a:spLocks/>
          </p:cNvSpPr>
          <p:nvPr/>
        </p:nvSpPr>
        <p:spPr>
          <a:xfrm>
            <a:off x="93621" y="58994"/>
            <a:ext cx="6593700" cy="560438"/>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ct val="100000"/>
              <a:buFont typeface="Montserrat"/>
              <a:buNone/>
              <a:defRPr sz="6000" b="1" i="0" u="none" strike="noStrike" cap="none">
                <a:solidFill>
                  <a:srgbClr val="FFFFFF"/>
                </a:solidFill>
                <a:latin typeface="Montserrat"/>
                <a:ea typeface="Montserrat"/>
                <a:cs typeface="Montserrat"/>
                <a:sym typeface="Montserrat"/>
                <a:rtl val="0"/>
              </a:defRPr>
            </a:lvl1pPr>
            <a:lvl2pPr lvl="1"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2pPr>
            <a:lvl3pPr lvl="2"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3pPr>
            <a:lvl4pPr lvl="3"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4pPr>
            <a:lvl5pPr lvl="4"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5pPr>
            <a:lvl6pPr lvl="5"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6pPr>
            <a:lvl7pPr lvl="6"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7pPr>
            <a:lvl8pPr lvl="7"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8pPr>
            <a:lvl9pPr lvl="8"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9pPr>
          </a:lstStyle>
          <a:p>
            <a:pPr algn="l"/>
            <a:r>
              <a:rPr lang="en" sz="2400" smtClean="0">
                <a:latin typeface="Microsoft YaHei UI" panose="020B0503020204020204" pitchFamily="34" charset="-122"/>
                <a:ea typeface="Microsoft YaHei UI" panose="020B0503020204020204" pitchFamily="34" charset="-122"/>
              </a:rPr>
              <a:t>I. Xác thực và kiểm soát truy cập</a:t>
            </a:r>
            <a:br>
              <a:rPr lang="en" sz="2400" smtClean="0">
                <a:latin typeface="Microsoft YaHei UI" panose="020B0503020204020204" pitchFamily="34" charset="-122"/>
                <a:ea typeface="Microsoft YaHei UI" panose="020B0503020204020204" pitchFamily="34" charset="-122"/>
              </a:rPr>
            </a:br>
            <a:r>
              <a:rPr lang="en" sz="2400" smtClean="0">
                <a:latin typeface="Microsoft YaHei UI" panose="020B0503020204020204" pitchFamily="34" charset="-122"/>
                <a:ea typeface="Microsoft YaHei UI" panose="020B0503020204020204" pitchFamily="34" charset="-122"/>
              </a:rPr>
              <a:t>   1.Kiểm soát truy cập.</a:t>
            </a:r>
            <a:endParaRPr lang="en" sz="2400" dirty="0">
              <a:latin typeface="Microsoft YaHei UI" panose="020B0503020204020204" pitchFamily="34" charset="-122"/>
              <a:ea typeface="Microsoft YaHei UI" panose="020B0503020204020204" pitchFamily="34" charset="-122"/>
            </a:endParaRPr>
          </a:p>
        </p:txBody>
      </p:sp>
      <p:sp>
        <p:nvSpPr>
          <p:cNvPr id="6" name="TextBox 5"/>
          <p:cNvSpPr txBox="1"/>
          <p:nvPr/>
        </p:nvSpPr>
        <p:spPr>
          <a:xfrm>
            <a:off x="403121" y="1445342"/>
            <a:ext cx="7944465" cy="2585323"/>
          </a:xfrm>
          <a:prstGeom prst="rect">
            <a:avLst/>
          </a:prstGeom>
          <a:noFill/>
        </p:spPr>
        <p:txBody>
          <a:bodyPr wrap="square" rtlCol="0">
            <a:spAutoFit/>
          </a:bodyPr>
          <a:lstStyle/>
          <a:p>
            <a:pPr marL="285750" indent="-285750">
              <a:buFont typeface="Wingdings" panose="05000000000000000000" pitchFamily="2" charset="2"/>
              <a:buChar char="Ø"/>
            </a:pPr>
            <a:r>
              <a:rPr lang="vi-VN" sz="1800" smtClean="0">
                <a:solidFill>
                  <a:schemeClr val="bg1"/>
                </a:solidFill>
                <a:latin typeface="+mj-lt"/>
              </a:rPr>
              <a:t>Kiểm soát truy cập dựa trên vai trò (RBAC)</a:t>
            </a:r>
            <a:r>
              <a:rPr lang="en-US" sz="1800" smtClean="0">
                <a:solidFill>
                  <a:schemeClr val="bg1"/>
                </a:solidFill>
                <a:latin typeface="+mj-lt"/>
              </a:rPr>
              <a:t> hay (Role-based access control)</a:t>
            </a:r>
            <a:r>
              <a:rPr lang="vi-VN" sz="1800" smtClean="0">
                <a:solidFill>
                  <a:schemeClr val="bg1"/>
                </a:solidFill>
                <a:latin typeface="+mj-lt"/>
              </a:rPr>
              <a:t> </a:t>
            </a:r>
            <a:r>
              <a:rPr lang="en-US" sz="1800" smtClean="0">
                <a:solidFill>
                  <a:schemeClr val="bg1"/>
                </a:solidFill>
                <a:latin typeface="+mj-lt"/>
              </a:rPr>
              <a:t>là nó được </a:t>
            </a:r>
            <a:r>
              <a:rPr lang="vi-VN" sz="1800" smtClean="0">
                <a:solidFill>
                  <a:schemeClr val="bg1"/>
                </a:solidFill>
                <a:latin typeface="+mj-lt"/>
              </a:rPr>
              <a:t>đề cập đến ý tưởng gán quyền cho người dùng dựa trên vai trò của họ trong một tổ chức</a:t>
            </a:r>
            <a:r>
              <a:rPr lang="en-US" sz="1800" smtClean="0">
                <a:solidFill>
                  <a:schemeClr val="bg1"/>
                </a:solidFill>
                <a:latin typeface="+mj-lt"/>
              </a:rPr>
              <a:t> nào đó.</a:t>
            </a:r>
          </a:p>
          <a:p>
            <a:pPr marL="285750" indent="-285750">
              <a:buFont typeface="Wingdings" panose="05000000000000000000" pitchFamily="2" charset="2"/>
              <a:buChar char="Ø"/>
            </a:pPr>
            <a:endParaRPr lang="en-US" sz="1800" smtClean="0">
              <a:solidFill>
                <a:schemeClr val="bg1"/>
              </a:solidFill>
              <a:latin typeface="+mj-lt"/>
            </a:endParaRPr>
          </a:p>
          <a:p>
            <a:pPr marL="285750" indent="-285750">
              <a:buFont typeface="Wingdings" panose="05000000000000000000" pitchFamily="2" charset="2"/>
              <a:buChar char="Ø"/>
            </a:pPr>
            <a:endParaRPr lang="en-US" sz="1800" smtClean="0">
              <a:solidFill>
                <a:schemeClr val="bg1"/>
              </a:solidFill>
              <a:latin typeface="+mj-lt"/>
            </a:endParaRPr>
          </a:p>
          <a:p>
            <a:pPr marL="285750" indent="-285750">
              <a:buFont typeface="Wingdings" panose="05000000000000000000" pitchFamily="2" charset="2"/>
              <a:buChar char="Ø"/>
            </a:pPr>
            <a:r>
              <a:rPr lang="en-US" sz="1800">
                <a:solidFill>
                  <a:schemeClr val="bg1"/>
                </a:solidFill>
                <a:latin typeface="+mj-lt"/>
              </a:rPr>
              <a:t>V</a:t>
            </a:r>
            <a:r>
              <a:rPr lang="vi-VN" sz="1800" smtClean="0">
                <a:solidFill>
                  <a:schemeClr val="bg1"/>
                </a:solidFill>
                <a:latin typeface="+mj-lt"/>
              </a:rPr>
              <a:t>ai </a:t>
            </a:r>
            <a:r>
              <a:rPr lang="vi-VN" sz="1800">
                <a:solidFill>
                  <a:schemeClr val="bg1"/>
                </a:solidFill>
                <a:latin typeface="+mj-lt"/>
              </a:rPr>
              <a:t>trò là một tập hợp các quyền </a:t>
            </a:r>
            <a:r>
              <a:rPr lang="en-US" sz="1800" smtClean="0">
                <a:solidFill>
                  <a:schemeClr val="bg1"/>
                </a:solidFill>
                <a:latin typeface="+mj-lt"/>
              </a:rPr>
              <a:t>mà </a:t>
            </a:r>
            <a:r>
              <a:rPr lang="vi-VN" sz="1800" smtClean="0">
                <a:solidFill>
                  <a:schemeClr val="bg1"/>
                </a:solidFill>
                <a:latin typeface="+mj-lt"/>
              </a:rPr>
              <a:t>có </a:t>
            </a:r>
            <a:r>
              <a:rPr lang="vi-VN" sz="1800">
                <a:solidFill>
                  <a:schemeClr val="bg1"/>
                </a:solidFill>
                <a:latin typeface="+mj-lt"/>
              </a:rPr>
              <a:t>thể áp dụng cho người dùng. Sử dụng vai trò giúp dễ dàng thêm, xóa và điều chỉnh quyền hơn là gán quyền cho từng người dùng. Khi cơ sở người dùng của bạn tăng về quy mô và độ phức tạp, các vai trò trở nên đặc biệt hữu ích.</a:t>
            </a:r>
            <a:endParaRPr lang="en-US" sz="1800">
              <a:solidFill>
                <a:schemeClr val="bg1"/>
              </a:solidFill>
              <a:latin typeface="+mj-lt"/>
            </a:endParaRPr>
          </a:p>
        </p:txBody>
      </p:sp>
    </p:spTree>
    <p:extLst>
      <p:ext uri="{BB962C8B-B14F-4D97-AF65-F5344CB8AC3E}">
        <p14:creationId xmlns:p14="http://schemas.microsoft.com/office/powerpoint/2010/main" val="21391094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78658"/>
            <a:ext cx="8989377" cy="5064842"/>
          </a:xfrm>
          <a:prstGeom prst="rect">
            <a:avLst/>
          </a:prstGeom>
        </p:spPr>
      </p:pic>
    </p:spTree>
    <p:extLst>
      <p:ext uri="{BB962C8B-B14F-4D97-AF65-F5344CB8AC3E}">
        <p14:creationId xmlns:p14="http://schemas.microsoft.com/office/powerpoint/2010/main" val="1413439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43552" y="373012"/>
            <a:ext cx="7896225" cy="3373078"/>
          </a:xfrm>
          <a:prstGeom prst="rect">
            <a:avLst/>
          </a:prstGeom>
        </p:spPr>
      </p:pic>
    </p:spTree>
    <p:extLst>
      <p:ext uri="{BB962C8B-B14F-4D97-AF65-F5344CB8AC3E}">
        <p14:creationId xmlns:p14="http://schemas.microsoft.com/office/powerpoint/2010/main" val="1773503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Kathar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2279</TotalTime>
  <Words>1804</Words>
  <Application>Microsoft Office PowerPoint</Application>
  <PresentationFormat>On-screen Show (16:9)</PresentationFormat>
  <Paragraphs>103</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Microsoft YaHei UI</vt:lpstr>
      <vt:lpstr>Wingdings</vt:lpstr>
      <vt:lpstr>Montserrat</vt:lpstr>
      <vt:lpstr>Playfair Display</vt:lpstr>
      <vt:lpstr>Times New Roman</vt:lpstr>
      <vt:lpstr>Katharine template</vt:lpstr>
      <vt:lpstr>Tìm hiểu cách xác thực, kiểm soát truy cập, phiên làm việc, lọc dữ liệu và CSRF trong PHP</vt:lpstr>
      <vt:lpstr>Nội dung Chính</vt:lpstr>
      <vt:lpstr>I. Xác thực và kiểm soát truy cập    1.Xác thực.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Root1166</dc:creator>
  <cp:lastModifiedBy>Root1166</cp:lastModifiedBy>
  <cp:revision>117</cp:revision>
  <dcterms:modified xsi:type="dcterms:W3CDTF">2020-06-11T23:31:57Z</dcterms:modified>
</cp:coreProperties>
</file>