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7FC8-BF60-491D-9C32-92C78C439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2A082F-F029-79D0-A47C-16691CB57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53201-CCD2-51F8-039E-06A31D021F3D}"/>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FAE56D53-2C8D-415F-2A69-98B447F1F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A71B8-9D7E-6A4D-F7C4-FC7C8FEA5198}"/>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13685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2FD2-A44C-F24A-27AE-7F45EA91E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A9521D-8F2D-2816-4A33-F2DCF491E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4B091-1C33-EA57-9E01-155745E41EDD}"/>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16741C09-ADA1-2E5C-B06F-19717E8C3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D18F7-964F-B91A-0C16-10FAAF2AEC85}"/>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6460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E8027-F079-5493-3B4F-8388A7ACEB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05124E-951C-12DD-911C-97E64F57D2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CC00A-CF47-FF3B-2FF3-128FC8FB8921}"/>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2D8F6EE3-CABF-D1CB-424C-765C1C85E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646C1-3A8F-CBDD-24CA-58B5E69EC5D1}"/>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427158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274B-E321-604E-1CE9-D9858D403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246B44-1F20-B3FB-A544-AF56A18A4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1DB49-D4CA-58EA-DA24-6DAC7C71908F}"/>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48919EB2-222B-5F5C-BFCC-B2658218E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CB929-CDC5-3886-3E55-01BE72901D39}"/>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93166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D6A4-FE01-4E11-BED3-EBD6FAF3B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4EDE5-2283-4E2A-8FAB-BF272C16E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D1AAA5-6787-BE29-8885-53A948A22E52}"/>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FA25E64C-34AB-7BD2-7114-B99759447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052A5-7D23-B1D1-B732-2094868D7280}"/>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13505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C50B-46B0-043A-78E0-804F299AA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619A0-A74E-A08F-9A01-8ECB0710E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F617A6-C26A-6093-1C05-2AD4B5093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23DBA-D065-F8A0-B899-7C5DB79A089B}"/>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6" name="Footer Placeholder 5">
            <a:extLst>
              <a:ext uri="{FF2B5EF4-FFF2-40B4-BE49-F238E27FC236}">
                <a16:creationId xmlns:a16="http://schemas.microsoft.com/office/drawing/2014/main" id="{4A311AE6-E6B6-2554-086D-DE1222975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1D1E9-43B3-8F88-77C6-03D68BC0998C}"/>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72006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A585-7AFC-E7CC-B576-35B6617D1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52E77-37C5-D826-8E68-34F6EAD3E4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9A5EAA-ED7D-080B-1C95-8A28D6F27B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18614E-7D64-B188-71B0-391C243A5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18C47-2380-9A18-6742-21A3D6BAC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F25754-DEC2-C677-7487-F5623C055C96}"/>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8" name="Footer Placeholder 7">
            <a:extLst>
              <a:ext uri="{FF2B5EF4-FFF2-40B4-BE49-F238E27FC236}">
                <a16:creationId xmlns:a16="http://schemas.microsoft.com/office/drawing/2014/main" id="{43FC5E1D-C2E8-62C7-4089-0F8BB0C573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4CC79C-0EB1-D7F6-E84F-3EF457BC84E0}"/>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92064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2181-A9DB-7412-55DD-A0442EB88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A4379-EB22-1E7F-185E-533DC53F83A8}"/>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4" name="Footer Placeholder 3">
            <a:extLst>
              <a:ext uri="{FF2B5EF4-FFF2-40B4-BE49-F238E27FC236}">
                <a16:creationId xmlns:a16="http://schemas.microsoft.com/office/drawing/2014/main" id="{5DA37179-F430-66C6-5BF6-3409DF54BF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46782F-0021-F6C1-9FC5-5D5001D82152}"/>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57007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FA607-3B5F-5405-7483-A97310FFB38C}"/>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3" name="Footer Placeholder 2">
            <a:extLst>
              <a:ext uri="{FF2B5EF4-FFF2-40B4-BE49-F238E27FC236}">
                <a16:creationId xmlns:a16="http://schemas.microsoft.com/office/drawing/2014/main" id="{A50BF51D-53EF-CD76-865A-6D517E3E33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E522D3-5178-BDE0-E0ED-FE7493E234DB}"/>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287136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12E4-C4E1-14F6-8366-58AD2820A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C9FA0-3521-2F70-A20F-E6F077B945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40DF5-84CA-76A7-6C91-00BF4C058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82040-1287-5650-84AD-5092C984BFAF}"/>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6" name="Footer Placeholder 5">
            <a:extLst>
              <a:ext uri="{FF2B5EF4-FFF2-40B4-BE49-F238E27FC236}">
                <a16:creationId xmlns:a16="http://schemas.microsoft.com/office/drawing/2014/main" id="{95A288E8-D039-0341-7FCF-A76CD0F6A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FF4B4-CA35-9A25-D302-DA8FE743D6A9}"/>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1263343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E032-7D3E-540F-9689-BC65310F9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25341-2FC2-C42E-8AB9-80D17FB51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7F41F4-C2DF-F5C6-2D78-3816C927C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511CC-E51C-4395-709B-BE4E2B7D6345}"/>
              </a:ext>
            </a:extLst>
          </p:cNvPr>
          <p:cNvSpPr>
            <a:spLocks noGrp="1"/>
          </p:cNvSpPr>
          <p:nvPr>
            <p:ph type="dt" sz="half" idx="10"/>
          </p:nvPr>
        </p:nvSpPr>
        <p:spPr/>
        <p:txBody>
          <a:bodyPr/>
          <a:lstStyle/>
          <a:p>
            <a:fld id="{63E4970C-B6FF-412D-8D35-96DD0FC485A7}" type="datetimeFigureOut">
              <a:rPr lang="en-US" smtClean="0"/>
              <a:t>6/19/2023</a:t>
            </a:fld>
            <a:endParaRPr lang="en-US"/>
          </a:p>
        </p:txBody>
      </p:sp>
      <p:sp>
        <p:nvSpPr>
          <p:cNvPr id="6" name="Footer Placeholder 5">
            <a:extLst>
              <a:ext uri="{FF2B5EF4-FFF2-40B4-BE49-F238E27FC236}">
                <a16:creationId xmlns:a16="http://schemas.microsoft.com/office/drawing/2014/main" id="{C9651BD0-F601-C253-3D8E-8C7D9955A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DB86B-F8A8-149B-C381-26FE0BB65E09}"/>
              </a:ext>
            </a:extLst>
          </p:cNvPr>
          <p:cNvSpPr>
            <a:spLocks noGrp="1"/>
          </p:cNvSpPr>
          <p:nvPr>
            <p:ph type="sldNum" sz="quarter" idx="12"/>
          </p:nvPr>
        </p:nvSpPr>
        <p:spPr/>
        <p:txBody>
          <a:bodyPr/>
          <a:lstStyle/>
          <a:p>
            <a:fld id="{4BFBA18C-FCAD-42C9-89B0-D95EA82A74FD}" type="slidenum">
              <a:rPr lang="en-US" smtClean="0"/>
              <a:t>‹#›</a:t>
            </a:fld>
            <a:endParaRPr lang="en-US"/>
          </a:p>
        </p:txBody>
      </p:sp>
    </p:spTree>
    <p:extLst>
      <p:ext uri="{BB962C8B-B14F-4D97-AF65-F5344CB8AC3E}">
        <p14:creationId xmlns:p14="http://schemas.microsoft.com/office/powerpoint/2010/main" val="397397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65EF7-4978-0917-3443-4281F37EB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9FEB7C-0797-BD1C-A568-204EB0213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677CA-6AA0-8DF4-1545-4B059BAA4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4970C-B6FF-412D-8D35-96DD0FC485A7}" type="datetimeFigureOut">
              <a:rPr lang="en-US" smtClean="0"/>
              <a:t>6/19/2023</a:t>
            </a:fld>
            <a:endParaRPr lang="en-US"/>
          </a:p>
        </p:txBody>
      </p:sp>
      <p:sp>
        <p:nvSpPr>
          <p:cNvPr id="5" name="Footer Placeholder 4">
            <a:extLst>
              <a:ext uri="{FF2B5EF4-FFF2-40B4-BE49-F238E27FC236}">
                <a16:creationId xmlns:a16="http://schemas.microsoft.com/office/drawing/2014/main" id="{AA568612-4415-A8B6-0977-C49CBFFB8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CF508F-C1F3-837C-35E5-D2EBAB41F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BA18C-FCAD-42C9-89B0-D95EA82A74FD}" type="slidenum">
              <a:rPr lang="en-US" smtClean="0"/>
              <a:t>‹#›</a:t>
            </a:fld>
            <a:endParaRPr lang="en-US"/>
          </a:p>
        </p:txBody>
      </p:sp>
    </p:spTree>
    <p:extLst>
      <p:ext uri="{BB962C8B-B14F-4D97-AF65-F5344CB8AC3E}">
        <p14:creationId xmlns:p14="http://schemas.microsoft.com/office/powerpoint/2010/main" val="1414127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20520722@gm.uit.edu.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inance.yahoo.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6B4F-D4E5-4824-760D-557ECE322C48}"/>
              </a:ext>
            </a:extLst>
          </p:cNvPr>
          <p:cNvSpPr>
            <a:spLocks noGrp="1"/>
          </p:cNvSpPr>
          <p:nvPr>
            <p:ph type="ctrTitle"/>
          </p:nvPr>
        </p:nvSpPr>
        <p:spPr>
          <a:xfrm>
            <a:off x="0" y="1655763"/>
            <a:ext cx="12192000" cy="2943132"/>
          </a:xfrm>
        </p:spPr>
        <p:txBody>
          <a:bodyPr anchor="ctr">
            <a:normAutofit fontScale="90000"/>
          </a:bodyPr>
          <a:lstStyle/>
          <a:p>
            <a:r>
              <a:rPr lang="en-US" sz="4900" b="1"/>
              <a:t>PHÂN TÍCH DỮ LIỆU KINH DOANH - IS403.N21</a:t>
            </a:r>
            <a:br>
              <a:rPr lang="en-US" sz="4900" b="1"/>
            </a:br>
            <a:br>
              <a:rPr lang="en-US" sz="4400"/>
            </a:br>
            <a:r>
              <a:rPr lang="en-US" sz="4400" b="1">
                <a:solidFill>
                  <a:srgbClr val="FF0000"/>
                </a:solidFill>
              </a:rPr>
              <a:t>ĐÁNH GIÁ HIỆU QUẢ CỦA CÁC PHƯƠNG PHÁP DỰ ĐOÁN</a:t>
            </a:r>
            <a:r>
              <a:rPr lang="vi-VN" sz="4400" b="1">
                <a:solidFill>
                  <a:srgbClr val="FF0000"/>
                </a:solidFill>
              </a:rPr>
              <a:t> </a:t>
            </a:r>
            <a:r>
              <a:rPr lang="en-US" sz="4400" b="1">
                <a:solidFill>
                  <a:srgbClr val="FF0000"/>
                </a:solidFill>
              </a:rPr>
              <a:t>GIÁ CỔ PHIẾU BẰNG CÁC PHƯƠNG PHÁP HỌC MÁY</a:t>
            </a:r>
            <a:endParaRPr lang="en-US" b="1">
              <a:solidFill>
                <a:srgbClr val="FF0000"/>
              </a:solidFill>
            </a:endParaRPr>
          </a:p>
        </p:txBody>
      </p:sp>
      <p:sp>
        <p:nvSpPr>
          <p:cNvPr id="3" name="Subtitle 2">
            <a:extLst>
              <a:ext uri="{FF2B5EF4-FFF2-40B4-BE49-F238E27FC236}">
                <a16:creationId xmlns:a16="http://schemas.microsoft.com/office/drawing/2014/main" id="{96751775-A651-A8F6-CB44-BFD975C59450}"/>
              </a:ext>
            </a:extLst>
          </p:cNvPr>
          <p:cNvSpPr>
            <a:spLocks noGrp="1" noRot="1" noMove="1" noResize="1" noEditPoints="1" noAdjustHandles="1" noChangeArrowheads="1" noChangeShapeType="1"/>
          </p:cNvSpPr>
          <p:nvPr>
            <p:ph type="subTitle" idx="1"/>
          </p:nvPr>
        </p:nvSpPr>
        <p:spPr>
          <a:xfrm>
            <a:off x="1900518" y="0"/>
            <a:ext cx="8722658" cy="1655762"/>
          </a:xfrm>
        </p:spPr>
        <p:txBody>
          <a:bodyPr anchor="ctr">
            <a:normAutofit/>
          </a:bodyPr>
          <a:lstStyle/>
          <a:p>
            <a:r>
              <a:rPr lang="en-US" sz="2800"/>
              <a:t>TRƯỜNG ĐẠI HỌC CÔNG NGHỆ THÔNG TIN, ĐHQG-HCM</a:t>
            </a:r>
          </a:p>
          <a:p>
            <a:r>
              <a:rPr lang="en-US" sz="3200" b="1"/>
              <a:t>KHOA HỆ THỐNG THÔNG TIN</a:t>
            </a:r>
          </a:p>
        </p:txBody>
      </p:sp>
      <p:sp>
        <p:nvSpPr>
          <p:cNvPr id="4" name="Subtitle 2">
            <a:extLst>
              <a:ext uri="{FF2B5EF4-FFF2-40B4-BE49-F238E27FC236}">
                <a16:creationId xmlns:a16="http://schemas.microsoft.com/office/drawing/2014/main" id="{2B6D3B68-9E5B-8A54-F2D4-E2C3B96F0CA8}"/>
              </a:ext>
            </a:extLst>
          </p:cNvPr>
          <p:cNvSpPr txBox="1">
            <a:spLocks noGrp="1" noRot="1" noMove="1" noResize="1" noEditPoints="1" noAdjustHandles="1" noChangeArrowheads="1" noChangeShapeType="1"/>
          </p:cNvSpPr>
          <p:nvPr/>
        </p:nvSpPr>
        <p:spPr>
          <a:xfrm>
            <a:off x="1066799" y="4814047"/>
            <a:ext cx="5029201" cy="2043953"/>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t>GVHD: </a:t>
            </a:r>
          </a:p>
          <a:p>
            <a:pPr algn="l"/>
            <a:r>
              <a:rPr lang="en-US" sz="1800"/>
              <a:t>PGS.TS Nguyễn Đình Thuân</a:t>
            </a:r>
          </a:p>
          <a:p>
            <a:pPr algn="l"/>
            <a:r>
              <a:rPr lang="en-US" sz="1800"/>
              <a:t>KS. Nguyễn Minh Nhựt</a:t>
            </a:r>
          </a:p>
          <a:p>
            <a:pPr algn="l"/>
            <a:r>
              <a:rPr lang="vi-VN" sz="1800"/>
              <a:t>Nguyễn Thị Viết Hương</a:t>
            </a:r>
          </a:p>
        </p:txBody>
      </p:sp>
      <p:sp>
        <p:nvSpPr>
          <p:cNvPr id="5" name="Subtitle 2">
            <a:extLst>
              <a:ext uri="{FF2B5EF4-FFF2-40B4-BE49-F238E27FC236}">
                <a16:creationId xmlns:a16="http://schemas.microsoft.com/office/drawing/2014/main" id="{333A49FF-FD18-975A-234F-AAAC2DACA31F}"/>
              </a:ext>
            </a:extLst>
          </p:cNvPr>
          <p:cNvSpPr txBox="1">
            <a:spLocks noGrp="1" noRot="1" noMove="1" noResize="1" noEditPoints="1" noAdjustHandles="1" noChangeArrowheads="1" noChangeShapeType="1"/>
          </p:cNvSpPr>
          <p:nvPr/>
        </p:nvSpPr>
        <p:spPr>
          <a:xfrm>
            <a:off x="6096000" y="4814047"/>
            <a:ext cx="5029201" cy="2043953"/>
          </a:xfrm>
          <a:prstGeom prst="rect">
            <a:avLst/>
          </a:prstGeom>
        </p:spPr>
        <p:txBody>
          <a:bodyPr vert="horz"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a:t>Nhóm sinh viên thực hiện:</a:t>
            </a:r>
          </a:p>
          <a:p>
            <a:pPr algn="l"/>
            <a:r>
              <a:rPr lang="en-US" sz="1800"/>
              <a:t>Trần Văn Quang		20520722</a:t>
            </a:r>
          </a:p>
          <a:p>
            <a:pPr algn="l"/>
            <a:r>
              <a:rPr lang="en-US" sz="1800"/>
              <a:t>Lê Công Thành		20520763</a:t>
            </a:r>
          </a:p>
          <a:p>
            <a:pPr algn="l"/>
            <a:r>
              <a:rPr lang="en-US" sz="1800"/>
              <a:t>Nguyễn Hoàng Nhật	20520673</a:t>
            </a:r>
          </a:p>
          <a:p>
            <a:pPr algn="l"/>
            <a:r>
              <a:rPr lang="en-US" sz="1800"/>
              <a:t>Võ Hoàng Phúc 		20520698</a:t>
            </a:r>
          </a:p>
        </p:txBody>
      </p:sp>
      <p:pic>
        <p:nvPicPr>
          <p:cNvPr id="7" name="Picture 6" descr="A picture containing text, vector graphics&#10;&#10;Description automatically generated">
            <a:extLst>
              <a:ext uri="{FF2B5EF4-FFF2-40B4-BE49-F238E27FC236}">
                <a16:creationId xmlns:a16="http://schemas.microsoft.com/office/drawing/2014/main" id="{D7FF730A-28BA-34F9-3FE9-45F72AD18635}"/>
              </a:ext>
            </a:extLst>
          </p:cNvPr>
          <p:cNvPicPr>
            <a:picLocks noGrp="1" noRot="1" noMove="1" noResize="1" noEditPoints="1" noAdjustHandles="1" noChangeArrowheads="1" noChangeShapeType="1" noCrop="1"/>
          </p:cNvPicPr>
          <p:nvPr/>
        </p:nvPicPr>
        <p:blipFill>
          <a:blip r:embed="rId2"/>
          <a:srcRect/>
          <a:stretch>
            <a:fillRect/>
          </a:stretch>
        </p:blipFill>
        <p:spPr>
          <a:xfrm>
            <a:off x="0" y="0"/>
            <a:ext cx="1900518" cy="1655762"/>
          </a:xfrm>
          <a:prstGeom prst="rect">
            <a:avLst/>
          </a:prstGeom>
          <a:ln/>
        </p:spPr>
      </p:pic>
      <p:pic>
        <p:nvPicPr>
          <p:cNvPr id="9" name="Picture 8" descr="A picture containing graphics, graphic design, art, design&#10;&#10;Description automatically generated">
            <a:extLst>
              <a:ext uri="{FF2B5EF4-FFF2-40B4-BE49-F238E27FC236}">
                <a16:creationId xmlns:a16="http://schemas.microsoft.com/office/drawing/2014/main" id="{3DCA30E9-5EE3-8F62-94B7-8B10F6F2DFD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23176" y="0"/>
            <a:ext cx="1568824" cy="1659425"/>
          </a:xfrm>
          <a:prstGeom prst="rect">
            <a:avLst/>
          </a:prstGeom>
        </p:spPr>
      </p:pic>
    </p:spTree>
    <p:extLst>
      <p:ext uri="{BB962C8B-B14F-4D97-AF65-F5344CB8AC3E}">
        <p14:creationId xmlns:p14="http://schemas.microsoft.com/office/powerpoint/2010/main" val="254763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7. Demo</a:t>
            </a:r>
            <a:endParaRPr lang="en-US" sz="5400">
              <a:solidFill>
                <a:srgbClr val="FFFFFF"/>
              </a:solidFill>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9" name="Content Placeholder 8">
            <a:extLst>
              <a:ext uri="{FF2B5EF4-FFF2-40B4-BE49-F238E27FC236}">
                <a16:creationId xmlns:a16="http://schemas.microsoft.com/office/drawing/2014/main" id="{651E7D93-B1BB-0413-3719-0B0AE6273BFC}"/>
              </a:ext>
            </a:extLst>
          </p:cNvPr>
          <p:cNvPicPr>
            <a:picLocks noGrp="1" noChangeAspect="1"/>
          </p:cNvPicPr>
          <p:nvPr>
            <p:ph idx="1"/>
          </p:nvPr>
        </p:nvPicPr>
        <p:blipFill>
          <a:blip r:embed="rId3"/>
          <a:stretch>
            <a:fillRect/>
          </a:stretch>
        </p:blipFill>
        <p:spPr>
          <a:xfrm>
            <a:off x="838198" y="2282847"/>
            <a:ext cx="10515600" cy="3722644"/>
          </a:xfrm>
        </p:spPr>
      </p:pic>
    </p:spTree>
    <p:extLst>
      <p:ext uri="{BB962C8B-B14F-4D97-AF65-F5344CB8AC3E}">
        <p14:creationId xmlns:p14="http://schemas.microsoft.com/office/powerpoint/2010/main" val="312025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54ADD-E7C1-79E8-FD97-164FF0147AD4}"/>
              </a:ext>
            </a:extLst>
          </p:cNvPr>
          <p:cNvSpPr>
            <a:spLocks noGrp="1"/>
          </p:cNvSpPr>
          <p:nvPr>
            <p:ph type="title"/>
          </p:nvPr>
        </p:nvSpPr>
        <p:spPr>
          <a:xfrm>
            <a:off x="1171074" y="1396686"/>
            <a:ext cx="3240506" cy="4064628"/>
          </a:xfrm>
        </p:spPr>
        <p:txBody>
          <a:bodyPr>
            <a:normAutofit/>
          </a:bodyPr>
          <a:lstStyle/>
          <a:p>
            <a:r>
              <a:rPr lang="en-US" sz="5400" b="1">
                <a:solidFill>
                  <a:srgbClr val="FFFFFF"/>
                </a:solidFill>
              </a:rPr>
              <a:t>Thanks for listening!</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5863E3-E9D7-9286-38CB-12D04CD535C8}"/>
              </a:ext>
            </a:extLst>
          </p:cNvPr>
          <p:cNvSpPr>
            <a:spLocks noGrp="1"/>
          </p:cNvSpPr>
          <p:nvPr>
            <p:ph idx="1"/>
          </p:nvPr>
        </p:nvSpPr>
        <p:spPr>
          <a:xfrm>
            <a:off x="5370153" y="1526033"/>
            <a:ext cx="5536397" cy="3935281"/>
          </a:xfrm>
        </p:spPr>
        <p:txBody>
          <a:bodyPr anchor="ctr">
            <a:normAutofit/>
          </a:bodyPr>
          <a:lstStyle/>
          <a:p>
            <a:pPr marL="0" indent="0">
              <a:buNone/>
            </a:pPr>
            <a:r>
              <a:rPr lang="en-US" sz="3200" b="1"/>
              <a:t>Team 14 contact (Represent ):</a:t>
            </a:r>
          </a:p>
          <a:p>
            <a:r>
              <a:rPr lang="en-US"/>
              <a:t>Email: </a:t>
            </a:r>
            <a:r>
              <a:rPr lang="en-US">
                <a:hlinkClick r:id="rId2"/>
              </a:rPr>
              <a:t>20520722@gm.uit.edu.vn</a:t>
            </a:r>
            <a:endParaRPr lang="en-US"/>
          </a:p>
          <a:p>
            <a:r>
              <a:rPr lang="en-US"/>
              <a:t>Phone: 0375 665412</a:t>
            </a:r>
          </a:p>
        </p:txBody>
      </p:sp>
    </p:spTree>
    <p:extLst>
      <p:ext uri="{BB962C8B-B14F-4D97-AF65-F5344CB8AC3E}">
        <p14:creationId xmlns:p14="http://schemas.microsoft.com/office/powerpoint/2010/main" val="202512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NỘI DUNG BÁO CÁO</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1371599" y="2318197"/>
            <a:ext cx="9724031" cy="3683358"/>
          </a:xfrm>
        </p:spPr>
        <p:txBody>
          <a:bodyPr anchor="t">
            <a:normAutofit/>
          </a:bodyPr>
          <a:lstStyle/>
          <a:p>
            <a:pPr marL="457200" indent="-457200">
              <a:buFont typeface="+mj-lt"/>
              <a:buAutoNum type="arabicPeriod"/>
            </a:pPr>
            <a:r>
              <a:rPr lang="en-US"/>
              <a:t>Giới thiệu đồ án</a:t>
            </a:r>
          </a:p>
          <a:p>
            <a:pPr marL="457200" indent="-457200">
              <a:buFont typeface="+mj-lt"/>
              <a:buAutoNum type="arabicPeriod"/>
            </a:pPr>
            <a:r>
              <a:rPr lang="en-US"/>
              <a:t>Các nghiên cứu liên quan</a:t>
            </a:r>
          </a:p>
          <a:p>
            <a:pPr marL="457200" indent="-457200">
              <a:buFont typeface="+mj-lt"/>
              <a:buAutoNum type="arabicPeriod"/>
            </a:pPr>
            <a:r>
              <a:rPr lang="en-US"/>
              <a:t>Mô hình dự đoán</a:t>
            </a:r>
          </a:p>
          <a:p>
            <a:pPr marL="457200" indent="-457200">
              <a:buFont typeface="+mj-lt"/>
              <a:buAutoNum type="arabicPeriod"/>
            </a:pPr>
            <a:r>
              <a:rPr lang="en-US"/>
              <a:t>Dữ liệu sử dụng</a:t>
            </a:r>
          </a:p>
          <a:p>
            <a:pPr marL="457200" indent="-457200">
              <a:buFont typeface="+mj-lt"/>
              <a:buAutoNum type="arabicPeriod"/>
            </a:pPr>
            <a:r>
              <a:rPr lang="en-US"/>
              <a:t>Kết quả dự đoán</a:t>
            </a:r>
          </a:p>
          <a:p>
            <a:pPr marL="457200" indent="-457200">
              <a:buFont typeface="+mj-lt"/>
              <a:buAutoNum type="arabicPeriod"/>
            </a:pPr>
            <a:r>
              <a:rPr lang="en-US"/>
              <a:t>Kết luận – Bàn luận</a:t>
            </a:r>
          </a:p>
          <a:p>
            <a:pPr marL="457200" indent="-457200">
              <a:buFont typeface="+mj-lt"/>
              <a:buAutoNum type="arabicPeriod"/>
            </a:pPr>
            <a:r>
              <a:rPr lang="en-US"/>
              <a:t>Demo</a:t>
            </a: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spTree>
    <p:extLst>
      <p:ext uri="{BB962C8B-B14F-4D97-AF65-F5344CB8AC3E}">
        <p14:creationId xmlns:p14="http://schemas.microsoft.com/office/powerpoint/2010/main" val="217439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1. Giới thiệu đồ án</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1137721" y="2316367"/>
            <a:ext cx="4957483" cy="3683358"/>
          </a:xfrm>
        </p:spPr>
        <p:txBody>
          <a:bodyPr anchor="ctr">
            <a:normAutofit/>
          </a:bodyPr>
          <a:lstStyle/>
          <a:p>
            <a:r>
              <a:rPr lang="en-US">
                <a:cs typeface="Arial" panose="020B0604020202020204" pitchFamily="34" charset="0"/>
              </a:rPr>
              <a:t>Cổ phiếu</a:t>
            </a:r>
          </a:p>
          <a:p>
            <a:r>
              <a:rPr lang="en-US">
                <a:cs typeface="Arial" panose="020B0604020202020204" pitchFamily="34" charset="0"/>
              </a:rPr>
              <a:t>Dự báo chuỗi thời gian</a:t>
            </a:r>
          </a:p>
          <a:p>
            <a:r>
              <a:rPr lang="en-US">
                <a:cs typeface="Arial" panose="020B0604020202020204" pitchFamily="34" charset="0"/>
              </a:rPr>
              <a:t>Dự báo giá cổ phiếu</a:t>
            </a:r>
          </a:p>
          <a:p>
            <a:r>
              <a:rPr lang="en-US">
                <a:cs typeface="Arial" panose="020B0604020202020204" pitchFamily="34" charset="0"/>
              </a:rPr>
              <a:t>Thuật toán máy học</a:t>
            </a: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7" name="Picture 6">
            <a:extLst>
              <a:ext uri="{FF2B5EF4-FFF2-40B4-BE49-F238E27FC236}">
                <a16:creationId xmlns:a16="http://schemas.microsoft.com/office/drawing/2014/main" id="{482BA218-1B0C-8961-2179-EB6BC3A42538}"/>
              </a:ext>
            </a:extLst>
          </p:cNvPr>
          <p:cNvPicPr>
            <a:picLocks noChangeAspect="1"/>
          </p:cNvPicPr>
          <p:nvPr/>
        </p:nvPicPr>
        <p:blipFill>
          <a:blip r:embed="rId3"/>
          <a:stretch>
            <a:fillRect/>
          </a:stretch>
        </p:blipFill>
        <p:spPr>
          <a:xfrm>
            <a:off x="5083210" y="2316368"/>
            <a:ext cx="6440870" cy="3683357"/>
          </a:xfrm>
          <a:prstGeom prst="rect">
            <a:avLst/>
          </a:prstGeom>
        </p:spPr>
      </p:pic>
    </p:spTree>
    <p:extLst>
      <p:ext uri="{BB962C8B-B14F-4D97-AF65-F5344CB8AC3E}">
        <p14:creationId xmlns:p14="http://schemas.microsoft.com/office/powerpoint/2010/main" val="325279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2. Các nghiên cứu liên quan</a:t>
            </a:r>
            <a:endParaRPr lang="en-US" sz="5400">
              <a:solidFill>
                <a:srgbClr val="FFFFFF"/>
              </a:solidFill>
            </a:endParaRPr>
          </a:p>
        </p:txBody>
      </p:sp>
      <p:graphicFrame>
        <p:nvGraphicFramePr>
          <p:cNvPr id="6" name="Table 7">
            <a:extLst>
              <a:ext uri="{FF2B5EF4-FFF2-40B4-BE49-F238E27FC236}">
                <a16:creationId xmlns:a16="http://schemas.microsoft.com/office/drawing/2014/main" id="{1DC2CC98-2F67-420F-06DF-837427E96386}"/>
              </a:ext>
            </a:extLst>
          </p:cNvPr>
          <p:cNvGraphicFramePr>
            <a:graphicFrameLocks noGrp="1"/>
          </p:cNvGraphicFramePr>
          <p:nvPr>
            <p:ph idx="1"/>
            <p:extLst>
              <p:ext uri="{D42A27DB-BD31-4B8C-83A1-F6EECF244321}">
                <p14:modId xmlns:p14="http://schemas.microsoft.com/office/powerpoint/2010/main" val="1520403928"/>
              </p:ext>
            </p:extLst>
          </p:nvPr>
        </p:nvGraphicFramePr>
        <p:xfrm>
          <a:off x="838200" y="1825625"/>
          <a:ext cx="10515597" cy="4485640"/>
        </p:xfrm>
        <a:graphic>
          <a:graphicData uri="http://schemas.openxmlformats.org/drawingml/2006/table">
            <a:tbl>
              <a:tblPr firstRow="1" bandRow="1">
                <a:tableStyleId>{5C22544A-7EE6-4342-B048-85BDC9FD1C3A}</a:tableStyleId>
              </a:tblPr>
              <a:tblGrid>
                <a:gridCol w="739588">
                  <a:extLst>
                    <a:ext uri="{9D8B030D-6E8A-4147-A177-3AD203B41FA5}">
                      <a16:colId xmlns:a16="http://schemas.microsoft.com/office/drawing/2014/main" val="180378902"/>
                    </a:ext>
                  </a:extLst>
                </a:gridCol>
                <a:gridCol w="3747247">
                  <a:extLst>
                    <a:ext uri="{9D8B030D-6E8A-4147-A177-3AD203B41FA5}">
                      <a16:colId xmlns:a16="http://schemas.microsoft.com/office/drawing/2014/main" val="837055549"/>
                    </a:ext>
                  </a:extLst>
                </a:gridCol>
                <a:gridCol w="6028762">
                  <a:extLst>
                    <a:ext uri="{9D8B030D-6E8A-4147-A177-3AD203B41FA5}">
                      <a16:colId xmlns:a16="http://schemas.microsoft.com/office/drawing/2014/main" val="1606391184"/>
                    </a:ext>
                  </a:extLst>
                </a:gridCol>
              </a:tblGrid>
              <a:tr h="370840">
                <a:tc>
                  <a:txBody>
                    <a:bodyPr/>
                    <a:lstStyle/>
                    <a:p>
                      <a:pPr algn="ctr"/>
                      <a:r>
                        <a:rPr lang="en-US" sz="2400"/>
                        <a:t>STT</a:t>
                      </a:r>
                    </a:p>
                  </a:txBody>
                  <a:tcPr/>
                </a:tc>
                <a:tc>
                  <a:txBody>
                    <a:bodyPr/>
                    <a:lstStyle/>
                    <a:p>
                      <a:pPr algn="ctr"/>
                      <a:r>
                        <a:rPr lang="en-US" sz="2400"/>
                        <a:t>Mô hình</a:t>
                      </a:r>
                    </a:p>
                  </a:txBody>
                  <a:tcPr/>
                </a:tc>
                <a:tc>
                  <a:txBody>
                    <a:bodyPr/>
                    <a:lstStyle/>
                    <a:p>
                      <a:pPr algn="ctr"/>
                      <a:r>
                        <a:rPr lang="en-US" sz="2400"/>
                        <a:t>Nghiên cứu</a:t>
                      </a:r>
                    </a:p>
                  </a:txBody>
                  <a:tcPr/>
                </a:tc>
                <a:extLst>
                  <a:ext uri="{0D108BD9-81ED-4DB2-BD59-A6C34878D82A}">
                    <a16:rowId xmlns:a16="http://schemas.microsoft.com/office/drawing/2014/main" val="2400905870"/>
                  </a:ext>
                </a:extLst>
              </a:tr>
              <a:tr h="370840">
                <a:tc>
                  <a:txBody>
                    <a:bodyPr/>
                    <a:lstStyle/>
                    <a:p>
                      <a:pPr algn="ctr"/>
                      <a:r>
                        <a:rPr lang="en-US" sz="1800"/>
                        <a:t>1</a:t>
                      </a:r>
                    </a:p>
                  </a:txBody>
                  <a:tcPr/>
                </a:tc>
                <a:tc>
                  <a:txBody>
                    <a:bodyPr/>
                    <a:lstStyle/>
                    <a:p>
                      <a:r>
                        <a:rPr lang="it-IT" sz="1800"/>
                        <a:t>Linear Regression</a:t>
                      </a:r>
                    </a:p>
                  </a:txBody>
                  <a:tcPr/>
                </a:tc>
                <a:tc>
                  <a:txBody>
                    <a:bodyPr/>
                    <a:lstStyle/>
                    <a:p>
                      <a:r>
                        <a:rPr lang="en-US" sz="1800" kern="1200">
                          <a:solidFill>
                            <a:schemeClr val="dk1"/>
                          </a:solidFill>
                          <a:effectLst/>
                          <a:latin typeface="+mn-lt"/>
                          <a:ea typeface="+mn-ea"/>
                          <a:cs typeface="+mn-cs"/>
                        </a:rPr>
                        <a:t>D. Bhuriya, G. Kaushal, A. Sharma và U. Singh, "Stock market predication using a linear regression,"</a:t>
                      </a:r>
                      <a:endParaRPr lang="en-US" sz="1800"/>
                    </a:p>
                  </a:txBody>
                  <a:tcPr/>
                </a:tc>
                <a:extLst>
                  <a:ext uri="{0D108BD9-81ED-4DB2-BD59-A6C34878D82A}">
                    <a16:rowId xmlns:a16="http://schemas.microsoft.com/office/drawing/2014/main" val="674221167"/>
                  </a:ext>
                </a:extLst>
              </a:tr>
              <a:tr h="370840">
                <a:tc>
                  <a:txBody>
                    <a:bodyPr/>
                    <a:lstStyle/>
                    <a:p>
                      <a:pPr algn="ctr"/>
                      <a:r>
                        <a:rPr lang="en-US" sz="180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a:t>RNN: </a:t>
                      </a:r>
                      <a:r>
                        <a:rPr lang="it-IT" sz="1800" b="0"/>
                        <a:t>Recruitment</a:t>
                      </a:r>
                      <a:r>
                        <a:rPr lang="it-IT" sz="1800" b="1"/>
                        <a:t> </a:t>
                      </a:r>
                      <a:r>
                        <a:rPr lang="it-IT" sz="1800" b="0"/>
                        <a:t>Neural Network</a:t>
                      </a:r>
                      <a:endParaRPr lang="it-IT" sz="1800" b="1"/>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a:t>ARIMA</a:t>
                      </a:r>
                      <a:r>
                        <a:rPr lang="it-IT" sz="1800"/>
                        <a:t> &amp; </a:t>
                      </a:r>
                      <a:r>
                        <a:rPr lang="it-IT" sz="1800" b="1"/>
                        <a:t>SARIMAX</a:t>
                      </a:r>
                      <a:r>
                        <a:rPr lang="it-IT" sz="1800"/>
                        <a:t>: Seasonal </a:t>
                      </a:r>
                      <a:r>
                        <a:rPr lang="it-IT" sz="1800" b="0"/>
                        <a:t>AutoRegression </a:t>
                      </a:r>
                      <a:r>
                        <a:rPr lang="en-US" sz="1800" b="0"/>
                        <a:t>Integrated Moving Average </a:t>
                      </a:r>
                      <a:r>
                        <a:rPr lang="en-US" sz="1800"/>
                        <a:t>with Exogenous input</a:t>
                      </a:r>
                      <a:endParaRPr lang="it-IT" sz="1800"/>
                    </a:p>
                  </a:txBody>
                  <a:tcPr/>
                </a:tc>
                <a:tc>
                  <a:txBody>
                    <a:bodyPr/>
                    <a:lstStyle/>
                    <a:p>
                      <a:r>
                        <a:rPr lang="en-US" sz="1800" kern="1200">
                          <a:solidFill>
                            <a:schemeClr val="dk1"/>
                          </a:solidFill>
                          <a:effectLst/>
                          <a:latin typeface="+mn-lt"/>
                          <a:ea typeface="+mn-ea"/>
                          <a:cs typeface="+mn-cs"/>
                        </a:rPr>
                        <a:t>F. V. Atabay, R. M. Pagkalinawan, S. D. Pajarillo, A. R. Villanueva và J. V. Taylar, "Multivariate Time Series Forecasting using ARIMAX, SARIMAX, and RNN-based Deep Learning Models on Electricity Consumption,"</a:t>
                      </a:r>
                      <a:endParaRPr lang="en-US" sz="1800"/>
                    </a:p>
                  </a:txBody>
                  <a:tcPr/>
                </a:tc>
                <a:extLst>
                  <a:ext uri="{0D108BD9-81ED-4DB2-BD59-A6C34878D82A}">
                    <a16:rowId xmlns:a16="http://schemas.microsoft.com/office/drawing/2014/main" val="4222715090"/>
                  </a:ext>
                </a:extLst>
              </a:tr>
              <a:tr h="370840">
                <a:tc>
                  <a:txBody>
                    <a:bodyPr/>
                    <a:lstStyle/>
                    <a:p>
                      <a:pPr algn="ctr"/>
                      <a:r>
                        <a:rPr lang="en-US" sz="180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b="1"/>
                        <a:t>DML</a:t>
                      </a:r>
                      <a:r>
                        <a:rPr lang="it-IT" sz="1800"/>
                        <a:t>: Dynamic Linear Model</a:t>
                      </a:r>
                    </a:p>
                  </a:txBody>
                  <a:tcPr/>
                </a:tc>
                <a:tc>
                  <a:txBody>
                    <a:bodyPr/>
                    <a:lstStyle/>
                    <a:p>
                      <a:r>
                        <a:rPr lang="en-US" sz="1800" kern="1200">
                          <a:solidFill>
                            <a:schemeClr val="dk1"/>
                          </a:solidFill>
                          <a:effectLst/>
                          <a:latin typeface="+mn-lt"/>
                          <a:ea typeface="+mn-ea"/>
                          <a:cs typeface="+mn-cs"/>
                        </a:rPr>
                        <a:t>S. Kwak và N. Geroliminis, "Travel Time Prediction for Congested Freeways With a Dynamic Linear Model,"</a:t>
                      </a:r>
                      <a:endParaRPr lang="en-US" sz="1800"/>
                    </a:p>
                  </a:txBody>
                  <a:tcPr/>
                </a:tc>
                <a:extLst>
                  <a:ext uri="{0D108BD9-81ED-4DB2-BD59-A6C34878D82A}">
                    <a16:rowId xmlns:a16="http://schemas.microsoft.com/office/drawing/2014/main" val="886236052"/>
                  </a:ext>
                </a:extLst>
              </a:tr>
              <a:tr h="370840">
                <a:tc>
                  <a:txBody>
                    <a:bodyPr/>
                    <a:lstStyle/>
                    <a:p>
                      <a:pPr algn="ctr"/>
                      <a:r>
                        <a:rPr lang="en-US" sz="1800"/>
                        <a:t>4</a:t>
                      </a:r>
                    </a:p>
                  </a:txBody>
                  <a:tcPr/>
                </a:tc>
                <a:tc>
                  <a:txBody>
                    <a:bodyPr/>
                    <a:lstStyle/>
                    <a:p>
                      <a:r>
                        <a:rPr lang="en-US" sz="1800" b="1"/>
                        <a:t>LSTM</a:t>
                      </a:r>
                      <a:r>
                        <a:rPr lang="en-US" sz="1800"/>
                        <a:t>: Long Short-Term Memory</a:t>
                      </a:r>
                    </a:p>
                    <a:p>
                      <a:r>
                        <a:rPr lang="en-US" sz="1800" b="1"/>
                        <a:t>CNN-LSTM</a:t>
                      </a:r>
                      <a:r>
                        <a:rPr lang="en-US" sz="1800"/>
                        <a:t>: Convolutional Neural Network and Long Short-Term Memory </a:t>
                      </a:r>
                    </a:p>
                  </a:txBody>
                  <a:tcPr/>
                </a:tc>
                <a:tc>
                  <a:txBody>
                    <a:bodyPr/>
                    <a:lstStyle/>
                    <a:p>
                      <a:r>
                        <a:rPr lang="en-US" sz="1800" kern="1200">
                          <a:solidFill>
                            <a:schemeClr val="dk1"/>
                          </a:solidFill>
                          <a:effectLst/>
                          <a:latin typeface="+mn-lt"/>
                          <a:ea typeface="+mn-ea"/>
                          <a:cs typeface="+mn-cs"/>
                        </a:rPr>
                        <a:t>S. Prakash, A. S. Jalal và P. Pathak, "Forecasting COVID-19 Pandemic using Prophet, LSTM, hybrid GRU-LSTM, CNN-LSTM, Bi-LSTM and Stacked-LSTM for India,"</a:t>
                      </a:r>
                      <a:endParaRPr lang="en-US" sz="1800"/>
                    </a:p>
                  </a:txBody>
                  <a:tcPr/>
                </a:tc>
                <a:extLst>
                  <a:ext uri="{0D108BD9-81ED-4DB2-BD59-A6C34878D82A}">
                    <a16:rowId xmlns:a16="http://schemas.microsoft.com/office/drawing/2014/main" val="3595248912"/>
                  </a:ext>
                </a:extLst>
              </a:tr>
              <a:tr h="370840">
                <a:tc>
                  <a:txBody>
                    <a:bodyPr/>
                    <a:lstStyle/>
                    <a:p>
                      <a:pPr algn="ctr"/>
                      <a:r>
                        <a:rPr lang="en-US" sz="1800"/>
                        <a:t>5</a:t>
                      </a:r>
                    </a:p>
                  </a:txBody>
                  <a:tcPr/>
                </a:tc>
                <a:tc>
                  <a:txBody>
                    <a:bodyPr/>
                    <a:lstStyle/>
                    <a:p>
                      <a:r>
                        <a:rPr lang="en-US" sz="1800" b="1"/>
                        <a:t>GRU</a:t>
                      </a:r>
                      <a:r>
                        <a:rPr lang="en-US" sz="1800"/>
                        <a:t>: Gated Recurrent Unit </a:t>
                      </a:r>
                    </a:p>
                  </a:txBody>
                  <a:tcPr/>
                </a:tc>
                <a:tc>
                  <a:txBody>
                    <a:bodyPr/>
                    <a:lstStyle/>
                    <a:p>
                      <a:r>
                        <a:rPr lang="en-US" sz="1800"/>
                        <a:t>Y. Liu, "Stock Prediction Using LSTM and GRU,"</a:t>
                      </a:r>
                    </a:p>
                  </a:txBody>
                  <a:tcPr/>
                </a:tc>
                <a:extLst>
                  <a:ext uri="{0D108BD9-81ED-4DB2-BD59-A6C34878D82A}">
                    <a16:rowId xmlns:a16="http://schemas.microsoft.com/office/drawing/2014/main" val="2987866187"/>
                  </a:ext>
                </a:extLst>
              </a:tr>
            </a:tbl>
          </a:graphicData>
        </a:graphic>
      </p:graphicFrame>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spTree>
    <p:extLst>
      <p:ext uri="{BB962C8B-B14F-4D97-AF65-F5344CB8AC3E}">
        <p14:creationId xmlns:p14="http://schemas.microsoft.com/office/powerpoint/2010/main" val="338196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3. Mô hình dự đoán</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855407" y="2038460"/>
            <a:ext cx="4798141" cy="4330735"/>
          </a:xfrm>
        </p:spPr>
        <p:txBody>
          <a:bodyPr anchor="ctr">
            <a:normAutofit/>
          </a:bodyPr>
          <a:lstStyle/>
          <a:p>
            <a:r>
              <a:rPr lang="en-US" sz="2400" b="1">
                <a:cs typeface="Arial" panose="020B0604020202020204" pitchFamily="34" charset="0"/>
              </a:rPr>
              <a:t>Mô hình dử dụng: </a:t>
            </a:r>
            <a:r>
              <a:rPr lang="en-US" sz="2400">
                <a:cs typeface="Arial" panose="020B0604020202020204" pitchFamily="34" charset="0"/>
              </a:rPr>
              <a:t>Linear Regression, ARIMA, SARIMAX, RNN, LSTM, GRU, CNN-LSTM, DLM, BDLM và GBT</a:t>
            </a:r>
          </a:p>
          <a:p>
            <a:r>
              <a:rPr lang="en-US" sz="2400" b="1">
                <a:cs typeface="Arial" panose="020B0604020202020204" pitchFamily="34" charset="0"/>
              </a:rPr>
              <a:t>Chia tập dữ liệu (train-test-valid)</a:t>
            </a:r>
            <a:r>
              <a:rPr lang="en-US" sz="2400">
                <a:cs typeface="Arial" panose="020B0604020202020204" pitchFamily="34" charset="0"/>
              </a:rPr>
              <a:t>: (6-2-2); (7-2-1); (8-1-1)</a:t>
            </a:r>
          </a:p>
          <a:p>
            <a:r>
              <a:rPr lang="en-US" sz="2400" b="1">
                <a:cs typeface="Arial" panose="020B0604020202020204" pitchFamily="34" charset="0"/>
              </a:rPr>
              <a:t>Chỉ số đánh giá</a:t>
            </a:r>
            <a:r>
              <a:rPr lang="en-US" sz="2400">
                <a:cs typeface="Arial" panose="020B0604020202020204" pitchFamily="34" charset="0"/>
              </a:rPr>
              <a:t>: RMSE, MAPE, MAE</a:t>
            </a:r>
          </a:p>
          <a:p>
            <a:r>
              <a:rPr lang="en-US" sz="2400" b="1">
                <a:cs typeface="Arial" panose="020B0604020202020204" pitchFamily="34" charset="0"/>
              </a:rPr>
              <a:t>Số ngày dự báo</a:t>
            </a:r>
            <a:r>
              <a:rPr lang="en-US" sz="2400">
                <a:cs typeface="Arial" panose="020B0604020202020204" pitchFamily="34" charset="0"/>
              </a:rPr>
              <a:t>: 30 ngày</a:t>
            </a:r>
          </a:p>
          <a:p>
            <a:endParaRPr lang="en-US" sz="2400">
              <a:cs typeface="Arial" panose="020B0604020202020204" pitchFamily="34" charset="0"/>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6" name="Picture 5">
            <a:extLst>
              <a:ext uri="{FF2B5EF4-FFF2-40B4-BE49-F238E27FC236}">
                <a16:creationId xmlns:a16="http://schemas.microsoft.com/office/drawing/2014/main" id="{554AB161-4641-DDCD-E3CE-D738B17A1B42}"/>
              </a:ext>
            </a:extLst>
          </p:cNvPr>
          <p:cNvPicPr>
            <a:picLocks noChangeAspect="1"/>
          </p:cNvPicPr>
          <p:nvPr/>
        </p:nvPicPr>
        <p:blipFill>
          <a:blip r:embed="rId3"/>
          <a:stretch>
            <a:fillRect/>
          </a:stretch>
        </p:blipFill>
        <p:spPr>
          <a:xfrm>
            <a:off x="5653548" y="2453897"/>
            <a:ext cx="6119999" cy="3499860"/>
          </a:xfrm>
          <a:prstGeom prst="rect">
            <a:avLst/>
          </a:prstGeom>
        </p:spPr>
      </p:pic>
    </p:spTree>
    <p:extLst>
      <p:ext uri="{BB962C8B-B14F-4D97-AF65-F5344CB8AC3E}">
        <p14:creationId xmlns:p14="http://schemas.microsoft.com/office/powerpoint/2010/main" val="173430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4. Dữ liệu sử dụng</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958643" y="2084398"/>
            <a:ext cx="6192390" cy="478598"/>
          </a:xfrm>
        </p:spPr>
        <p:txBody>
          <a:bodyPr anchor="t">
            <a:normAutofit/>
          </a:bodyPr>
          <a:lstStyle/>
          <a:p>
            <a:pPr marL="0" indent="0">
              <a:buNone/>
            </a:pPr>
            <a:r>
              <a:rPr lang="en-US" sz="2400" b="1">
                <a:cs typeface="Arial" panose="020B0604020202020204" pitchFamily="34" charset="0"/>
              </a:rPr>
              <a:t>Trang web:  </a:t>
            </a:r>
            <a:r>
              <a:rPr lang="en-US" sz="2400">
                <a:cs typeface="Arial" panose="020B0604020202020204" pitchFamily="34" charset="0"/>
                <a:hlinkClick r:id="rId2"/>
              </a:rPr>
              <a:t>https://finance.yahoo.com/</a:t>
            </a:r>
            <a:r>
              <a:rPr lang="en-US" sz="2400">
                <a:cs typeface="Arial" panose="020B0604020202020204" pitchFamily="34" charset="0"/>
              </a:rPr>
              <a:t> </a:t>
            </a:r>
          </a:p>
          <a:p>
            <a:endParaRPr lang="en-US" sz="2400">
              <a:cs typeface="Arial" panose="020B0604020202020204" pitchFamily="34" charset="0"/>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3">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7" name="Picture 6">
            <a:extLst>
              <a:ext uri="{FF2B5EF4-FFF2-40B4-BE49-F238E27FC236}">
                <a16:creationId xmlns:a16="http://schemas.microsoft.com/office/drawing/2014/main" id="{9B505D6A-71BF-5C0B-7D1D-A32BB19BE462}"/>
              </a:ext>
            </a:extLst>
          </p:cNvPr>
          <p:cNvPicPr>
            <a:picLocks noChangeAspect="1"/>
          </p:cNvPicPr>
          <p:nvPr/>
        </p:nvPicPr>
        <p:blipFill>
          <a:blip r:embed="rId4"/>
          <a:stretch>
            <a:fillRect/>
          </a:stretch>
        </p:blipFill>
        <p:spPr>
          <a:xfrm>
            <a:off x="958643" y="3049962"/>
            <a:ext cx="6192390" cy="3678220"/>
          </a:xfrm>
          <a:prstGeom prst="rect">
            <a:avLst/>
          </a:prstGeom>
        </p:spPr>
      </p:pic>
      <p:pic>
        <p:nvPicPr>
          <p:cNvPr id="9" name="Picture 8">
            <a:extLst>
              <a:ext uri="{FF2B5EF4-FFF2-40B4-BE49-F238E27FC236}">
                <a16:creationId xmlns:a16="http://schemas.microsoft.com/office/drawing/2014/main" id="{97380D36-BAC5-03D4-282D-7413810785AF}"/>
              </a:ext>
            </a:extLst>
          </p:cNvPr>
          <p:cNvPicPr>
            <a:picLocks noChangeAspect="1"/>
          </p:cNvPicPr>
          <p:nvPr/>
        </p:nvPicPr>
        <p:blipFill>
          <a:blip r:embed="rId5"/>
          <a:stretch>
            <a:fillRect/>
          </a:stretch>
        </p:blipFill>
        <p:spPr>
          <a:xfrm>
            <a:off x="7321964" y="2084398"/>
            <a:ext cx="4051393" cy="2273849"/>
          </a:xfrm>
          <a:prstGeom prst="rect">
            <a:avLst/>
          </a:prstGeom>
        </p:spPr>
      </p:pic>
      <p:pic>
        <p:nvPicPr>
          <p:cNvPr id="13" name="Picture 12">
            <a:extLst>
              <a:ext uri="{FF2B5EF4-FFF2-40B4-BE49-F238E27FC236}">
                <a16:creationId xmlns:a16="http://schemas.microsoft.com/office/drawing/2014/main" id="{0A3F62FC-6535-3523-DF68-36C9C4A8A8B5}"/>
              </a:ext>
            </a:extLst>
          </p:cNvPr>
          <p:cNvPicPr>
            <a:picLocks noChangeAspect="1"/>
          </p:cNvPicPr>
          <p:nvPr/>
        </p:nvPicPr>
        <p:blipFill>
          <a:blip r:embed="rId6"/>
          <a:stretch>
            <a:fillRect/>
          </a:stretch>
        </p:blipFill>
        <p:spPr>
          <a:xfrm>
            <a:off x="7320745" y="4339750"/>
            <a:ext cx="4052612" cy="2273848"/>
          </a:xfrm>
          <a:prstGeom prst="rect">
            <a:avLst/>
          </a:prstGeom>
        </p:spPr>
      </p:pic>
    </p:spTree>
    <p:extLst>
      <p:ext uri="{BB962C8B-B14F-4D97-AF65-F5344CB8AC3E}">
        <p14:creationId xmlns:p14="http://schemas.microsoft.com/office/powerpoint/2010/main" val="12161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5. Kết quả dự đoán</a:t>
            </a:r>
            <a:endParaRPr lang="en-US" sz="5400">
              <a:solidFill>
                <a:srgbClr val="FFFFFF"/>
              </a:solidFill>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graphicFrame>
        <p:nvGraphicFramePr>
          <p:cNvPr id="15" name="Table 14">
            <a:extLst>
              <a:ext uri="{FF2B5EF4-FFF2-40B4-BE49-F238E27FC236}">
                <a16:creationId xmlns:a16="http://schemas.microsoft.com/office/drawing/2014/main" id="{C91051B8-F7A8-280A-9979-C17ECF660A7C}"/>
              </a:ext>
            </a:extLst>
          </p:cNvPr>
          <p:cNvGraphicFramePr>
            <a:graphicFrameLocks noGrp="1"/>
          </p:cNvGraphicFramePr>
          <p:nvPr>
            <p:extLst>
              <p:ext uri="{D42A27DB-BD31-4B8C-83A1-F6EECF244321}">
                <p14:modId xmlns:p14="http://schemas.microsoft.com/office/powerpoint/2010/main" val="1488384212"/>
              </p:ext>
            </p:extLst>
          </p:nvPr>
        </p:nvGraphicFramePr>
        <p:xfrm>
          <a:off x="554600" y="1656678"/>
          <a:ext cx="3528208" cy="5120640"/>
        </p:xfrm>
        <a:graphic>
          <a:graphicData uri="http://schemas.openxmlformats.org/drawingml/2006/table">
            <a:tbl>
              <a:tblPr firstRow="1" firstCol="1" bandRow="1"/>
              <a:tblGrid>
                <a:gridCol w="862607">
                  <a:extLst>
                    <a:ext uri="{9D8B030D-6E8A-4147-A177-3AD203B41FA5}">
                      <a16:colId xmlns:a16="http://schemas.microsoft.com/office/drawing/2014/main" val="32572487"/>
                    </a:ext>
                  </a:extLst>
                </a:gridCol>
                <a:gridCol w="516368">
                  <a:extLst>
                    <a:ext uri="{9D8B030D-6E8A-4147-A177-3AD203B41FA5}">
                      <a16:colId xmlns:a16="http://schemas.microsoft.com/office/drawing/2014/main" val="2024008802"/>
                    </a:ext>
                  </a:extLst>
                </a:gridCol>
                <a:gridCol w="742950">
                  <a:extLst>
                    <a:ext uri="{9D8B030D-6E8A-4147-A177-3AD203B41FA5}">
                      <a16:colId xmlns:a16="http://schemas.microsoft.com/office/drawing/2014/main" val="1511049920"/>
                    </a:ext>
                  </a:extLst>
                </a:gridCol>
                <a:gridCol w="695325">
                  <a:extLst>
                    <a:ext uri="{9D8B030D-6E8A-4147-A177-3AD203B41FA5}">
                      <a16:colId xmlns:a16="http://schemas.microsoft.com/office/drawing/2014/main" val="2493213236"/>
                    </a:ext>
                  </a:extLst>
                </a:gridCol>
                <a:gridCol w="710958">
                  <a:extLst>
                    <a:ext uri="{9D8B030D-6E8A-4147-A177-3AD203B41FA5}">
                      <a16:colId xmlns:a16="http://schemas.microsoft.com/office/drawing/2014/main" val="2873156990"/>
                    </a:ext>
                  </a:extLst>
                </a:gridCol>
              </a:tblGrid>
              <a:tr h="349484">
                <a:tc>
                  <a:txBody>
                    <a:bodyPr/>
                    <a:lstStyle/>
                    <a:p>
                      <a:pPr algn="ctr"/>
                      <a:r>
                        <a:rPr lang="en-US" sz="1200" b="1">
                          <a:effectLst/>
                          <a:latin typeface="+mn-lt"/>
                          <a:ea typeface="SimSun" panose="02010600030101010101" pitchFamily="2" charset="-122"/>
                        </a:rPr>
                        <a:t>ERIC</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Train -Test - Valid</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MAPE</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RMSE</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MAE</a:t>
                      </a:r>
                      <a:endParaRPr lang="en-US" sz="11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311627"/>
                  </a:ext>
                </a:extLst>
              </a:tr>
              <a:tr h="127085">
                <a:tc rowSpan="3">
                  <a:txBody>
                    <a:bodyPr/>
                    <a:lstStyle/>
                    <a:p>
                      <a:pPr algn="l"/>
                      <a:r>
                        <a:rPr lang="en-US" sz="1300">
                          <a:effectLst/>
                          <a:latin typeface="+mn-lt"/>
                          <a:ea typeface="SimSun" panose="02010600030101010101" pitchFamily="2" charset="-122"/>
                        </a:rPr>
                        <a:t>Linear Regression</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22.679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2.966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2.773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22965603"/>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33.245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4.332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3.776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21244542"/>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37.808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4.706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4.601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551817169"/>
                  </a:ext>
                </a:extLst>
              </a:tr>
              <a:tr h="127085">
                <a:tc rowSpan="3">
                  <a:txBody>
                    <a:bodyPr/>
                    <a:lstStyle/>
                    <a:p>
                      <a:pPr algn="l"/>
                      <a:r>
                        <a:rPr lang="en-US" sz="1300">
                          <a:effectLst/>
                          <a:latin typeface="+mn-lt"/>
                          <a:ea typeface="SimSun" panose="02010600030101010101" pitchFamily="2" charset="-122"/>
                        </a:rPr>
                        <a:t>ARIMA</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16.438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1.805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1.510</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541404443"/>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15.798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1.950</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1.693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52931391"/>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10.938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1.684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1.386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163868128"/>
                  </a:ext>
                </a:extLst>
              </a:tr>
              <a:tr h="127085">
                <a:tc rowSpan="3">
                  <a:txBody>
                    <a:bodyPr/>
                    <a:lstStyle/>
                    <a:p>
                      <a:pPr algn="l"/>
                      <a:r>
                        <a:rPr lang="en-US" sz="1300">
                          <a:effectLst/>
                          <a:latin typeface="+mn-lt"/>
                          <a:ea typeface="SimSun" panose="02010600030101010101" pitchFamily="2" charset="-122"/>
                        </a:rPr>
                        <a:t>SARIMAX</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15.918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1.764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1.465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91322256"/>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15.794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1.983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1.706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4138715"/>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11.964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1.807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55124992"/>
                  </a:ext>
                </a:extLst>
              </a:tr>
              <a:tr h="127085">
                <a:tc rowSpan="3">
                  <a:txBody>
                    <a:bodyPr/>
                    <a:lstStyle/>
                    <a:p>
                      <a:pPr algn="l"/>
                      <a:r>
                        <a:rPr lang="en-US" sz="1300">
                          <a:effectLst/>
                          <a:latin typeface="+mn-lt"/>
                          <a:ea typeface="SimSun" panose="02010600030101010101" pitchFamily="2" charset="-122"/>
                        </a:rPr>
                        <a:t>DLM</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15.088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1.659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1.281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901937520"/>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20.709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2.597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2.107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383611555"/>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9.828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1.456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1.179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17030513"/>
                  </a:ext>
                </a:extLst>
              </a:tr>
              <a:tr h="127085">
                <a:tc rowSpan="3">
                  <a:txBody>
                    <a:bodyPr/>
                    <a:lstStyle/>
                    <a:p>
                      <a:pPr algn="l"/>
                      <a:r>
                        <a:rPr lang="en-US" sz="1300">
                          <a:effectLst/>
                          <a:latin typeface="+mn-lt"/>
                          <a:ea typeface="SimSun" panose="02010600030101010101" pitchFamily="2" charset="-122"/>
                        </a:rPr>
                        <a:t>BDLM</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34.347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3.314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3.075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31278135"/>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6-3-1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44.113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4.963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4.527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536390"/>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26.069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3.011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2.466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248789968"/>
                  </a:ext>
                </a:extLst>
              </a:tr>
              <a:tr h="127085">
                <a:tc rowSpan="3">
                  <a:txBody>
                    <a:bodyPr/>
                    <a:lstStyle/>
                    <a:p>
                      <a:pPr algn="l"/>
                      <a:r>
                        <a:rPr lang="en-US" sz="1300">
                          <a:effectLst/>
                          <a:latin typeface="+mn-lt"/>
                          <a:ea typeface="SimSun" panose="02010600030101010101" pitchFamily="2" charset="-122"/>
                        </a:rPr>
                        <a:t>GBT</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3.37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0.439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0.376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11878722"/>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0.169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29355969"/>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1.219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0.183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9513813"/>
                  </a:ext>
                </a:extLst>
              </a:tr>
              <a:tr h="127085">
                <a:tc rowSpan="3">
                  <a:txBody>
                    <a:bodyPr/>
                    <a:lstStyle/>
                    <a:p>
                      <a:pPr algn="l"/>
                      <a:r>
                        <a:rPr lang="en-US" sz="1300" b="1">
                          <a:effectLst/>
                          <a:latin typeface="+mn-lt"/>
                          <a:ea typeface="SimSun" panose="02010600030101010101" pitchFamily="2" charset="-122"/>
                        </a:rPr>
                        <a:t>RNN</a:t>
                      </a:r>
                      <a:endParaRPr lang="en-US" sz="13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0.208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0.146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57282897"/>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1.61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0.244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0.167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41000388"/>
                  </a:ext>
                </a:extLst>
              </a:tr>
              <a:tr h="127085">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1.242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0.213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0.15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833612119"/>
                  </a:ext>
                </a:extLst>
              </a:tr>
              <a:tr h="127085">
                <a:tc rowSpan="3">
                  <a:txBody>
                    <a:bodyPr/>
                    <a:lstStyle/>
                    <a:p>
                      <a:pPr algn="l"/>
                      <a:r>
                        <a:rPr lang="en-US" sz="1300">
                          <a:effectLst/>
                          <a:latin typeface="+mn-lt"/>
                          <a:ea typeface="SimSun" panose="02010600030101010101" pitchFamily="2" charset="-122"/>
                        </a:rPr>
                        <a:t>LSTM</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0.223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0.158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740081282"/>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0.235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0.159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43136194"/>
                  </a:ext>
                </a:extLst>
              </a:tr>
              <a:tr h="127085">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1.28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0.216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0.154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814887174"/>
                  </a:ext>
                </a:extLst>
              </a:tr>
              <a:tr h="127085">
                <a:tc rowSpan="3">
                  <a:txBody>
                    <a:bodyPr/>
                    <a:lstStyle/>
                    <a:p>
                      <a:pPr algn="l"/>
                      <a:r>
                        <a:rPr lang="en-US" sz="1300">
                          <a:effectLst/>
                          <a:latin typeface="+mn-lt"/>
                          <a:ea typeface="SimSun" panose="02010600030101010101" pitchFamily="2" charset="-122"/>
                        </a:rPr>
                        <a:t>CNN-LSTM</a:t>
                      </a: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3.049</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0.357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0.263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946009148"/>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2.814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0.407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0.302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58416150"/>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5.627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0.767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0.698</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552512617"/>
                  </a:ext>
                </a:extLst>
              </a:tr>
              <a:tr h="127085">
                <a:tc rowSpan="3">
                  <a:txBody>
                    <a:bodyPr/>
                    <a:lstStyle/>
                    <a:p>
                      <a:pPr algn="l"/>
                      <a:r>
                        <a:rPr lang="en-US" sz="1300" b="1">
                          <a:effectLst/>
                          <a:latin typeface="+mn-lt"/>
                          <a:ea typeface="SimSun" panose="02010600030101010101" pitchFamily="2" charset="-122"/>
                        </a:rPr>
                        <a:t>GRU</a:t>
                      </a:r>
                      <a:endParaRPr lang="en-US" sz="1300">
                        <a:effectLst/>
                        <a:latin typeface="+mn-lt"/>
                        <a:ea typeface="SimSun" panose="02010600030101010101" pitchFamily="2" charset="-122"/>
                      </a:endParaRPr>
                    </a:p>
                  </a:txBody>
                  <a:tcPr marL="47657" marR="47657"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1.875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0.222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0.165</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449915771"/>
                  </a:ext>
                </a:extLst>
              </a:tr>
              <a:tr h="127085">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1.497</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0.231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0.156</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46326463"/>
                  </a:ext>
                </a:extLst>
              </a:tr>
              <a:tr h="127085">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1.193</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0.2</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0.144</a:t>
                      </a:r>
                      <a:endParaRPr lang="en-US" sz="900">
                        <a:effectLst/>
                        <a:latin typeface="+mn-lt"/>
                        <a:ea typeface="SimSun" panose="02010600030101010101" pitchFamily="2" charset="-122"/>
                      </a:endParaRPr>
                    </a:p>
                  </a:txBody>
                  <a:tcPr marL="47657" marR="47657"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47042"/>
                  </a:ext>
                </a:extLst>
              </a:tr>
            </a:tbl>
          </a:graphicData>
        </a:graphic>
      </p:graphicFrame>
      <p:graphicFrame>
        <p:nvGraphicFramePr>
          <p:cNvPr id="17" name="Table 16">
            <a:extLst>
              <a:ext uri="{FF2B5EF4-FFF2-40B4-BE49-F238E27FC236}">
                <a16:creationId xmlns:a16="http://schemas.microsoft.com/office/drawing/2014/main" id="{FAD6B515-8D78-FCC5-6DAE-80DEFEC64F6F}"/>
              </a:ext>
            </a:extLst>
          </p:cNvPr>
          <p:cNvGraphicFramePr>
            <a:graphicFrameLocks noGrp="1"/>
          </p:cNvGraphicFramePr>
          <p:nvPr>
            <p:extLst>
              <p:ext uri="{D42A27DB-BD31-4B8C-83A1-F6EECF244321}">
                <p14:modId xmlns:p14="http://schemas.microsoft.com/office/powerpoint/2010/main" val="1617554821"/>
              </p:ext>
            </p:extLst>
          </p:nvPr>
        </p:nvGraphicFramePr>
        <p:xfrm>
          <a:off x="4300372" y="1656292"/>
          <a:ext cx="3527136" cy="5120640"/>
        </p:xfrm>
        <a:graphic>
          <a:graphicData uri="http://schemas.openxmlformats.org/drawingml/2006/table">
            <a:tbl>
              <a:tblPr firstRow="1" firstCol="1" bandRow="1"/>
              <a:tblGrid>
                <a:gridCol w="862345">
                  <a:extLst>
                    <a:ext uri="{9D8B030D-6E8A-4147-A177-3AD203B41FA5}">
                      <a16:colId xmlns:a16="http://schemas.microsoft.com/office/drawing/2014/main" val="3572530533"/>
                    </a:ext>
                  </a:extLst>
                </a:gridCol>
                <a:gridCol w="552283">
                  <a:extLst>
                    <a:ext uri="{9D8B030D-6E8A-4147-A177-3AD203B41FA5}">
                      <a16:colId xmlns:a16="http://schemas.microsoft.com/office/drawing/2014/main" val="4102232419"/>
                    </a:ext>
                  </a:extLst>
                </a:gridCol>
                <a:gridCol w="704850">
                  <a:extLst>
                    <a:ext uri="{9D8B030D-6E8A-4147-A177-3AD203B41FA5}">
                      <a16:colId xmlns:a16="http://schemas.microsoft.com/office/drawing/2014/main" val="3604817819"/>
                    </a:ext>
                  </a:extLst>
                </a:gridCol>
                <a:gridCol w="695325">
                  <a:extLst>
                    <a:ext uri="{9D8B030D-6E8A-4147-A177-3AD203B41FA5}">
                      <a16:colId xmlns:a16="http://schemas.microsoft.com/office/drawing/2014/main" val="3366250525"/>
                    </a:ext>
                  </a:extLst>
                </a:gridCol>
                <a:gridCol w="712333">
                  <a:extLst>
                    <a:ext uri="{9D8B030D-6E8A-4147-A177-3AD203B41FA5}">
                      <a16:colId xmlns:a16="http://schemas.microsoft.com/office/drawing/2014/main" val="595656156"/>
                    </a:ext>
                  </a:extLst>
                </a:gridCol>
              </a:tblGrid>
              <a:tr h="349377">
                <a:tc>
                  <a:txBody>
                    <a:bodyPr/>
                    <a:lstStyle/>
                    <a:p>
                      <a:pPr algn="ctr"/>
                      <a:r>
                        <a:rPr lang="en-US" sz="1200" b="1">
                          <a:effectLst/>
                          <a:latin typeface="+mn-lt"/>
                          <a:ea typeface="SimSun" panose="02010600030101010101" pitchFamily="2" charset="-122"/>
                        </a:rPr>
                        <a:t>HBAN</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Train -Test - Valid</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MAPE</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RMSE</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MAE</a:t>
                      </a:r>
                      <a:endParaRPr lang="en-US" sz="12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000667"/>
                  </a:ext>
                </a:extLst>
              </a:tr>
              <a:tr h="127046">
                <a:tc rowSpan="3">
                  <a:txBody>
                    <a:bodyPr/>
                    <a:lstStyle/>
                    <a:p>
                      <a:pPr algn="l"/>
                      <a:r>
                        <a:rPr lang="en-US" sz="1300">
                          <a:effectLst/>
                          <a:latin typeface="+mn-lt"/>
                          <a:ea typeface="SimSun" panose="02010600030101010101" pitchFamily="2" charset="-122"/>
                        </a:rPr>
                        <a:t>Linear Regression</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23.153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3.382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2.441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35484008"/>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30.385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4.059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3.251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09908938"/>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10.787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1.898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1.304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5174233"/>
                  </a:ext>
                </a:extLst>
              </a:tr>
              <a:tr h="127046">
                <a:tc rowSpan="3">
                  <a:txBody>
                    <a:bodyPr/>
                    <a:lstStyle/>
                    <a:p>
                      <a:pPr algn="l"/>
                      <a:r>
                        <a:rPr lang="en-US" sz="1300">
                          <a:effectLst/>
                          <a:latin typeface="+mn-lt"/>
                          <a:ea typeface="SimSun" panose="02010600030101010101" pitchFamily="2" charset="-122"/>
                        </a:rPr>
                        <a:t>ARIMA</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39.460</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5.403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4.271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73619183"/>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19.132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2.617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2.145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15667717"/>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38.461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6.075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5.755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387262206"/>
                  </a:ext>
                </a:extLst>
              </a:tr>
              <a:tr h="127046">
                <a:tc rowSpan="3">
                  <a:txBody>
                    <a:bodyPr/>
                    <a:lstStyle/>
                    <a:p>
                      <a:pPr algn="l"/>
                      <a:r>
                        <a:rPr lang="en-US" sz="1300">
                          <a:effectLst/>
                          <a:latin typeface="+mn-lt"/>
                          <a:ea typeface="SimSun" panose="02010600030101010101" pitchFamily="2" charset="-122"/>
                        </a:rPr>
                        <a:t>SARIMAX</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44.185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5.934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4.852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62154392"/>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19.188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2.614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2.181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12942075"/>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38.911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6.171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5.830</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532811749"/>
                  </a:ext>
                </a:extLst>
              </a:tr>
              <a:tr h="127046">
                <a:tc rowSpan="3">
                  <a:txBody>
                    <a:bodyPr/>
                    <a:lstStyle/>
                    <a:p>
                      <a:pPr algn="l"/>
                      <a:r>
                        <a:rPr lang="en-US" sz="1300">
                          <a:effectLst/>
                          <a:latin typeface="+mn-lt"/>
                          <a:ea typeface="SimSun" panose="02010600030101010101" pitchFamily="2" charset="-122"/>
                        </a:rPr>
                        <a:t>DLM</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22.064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3.414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2.581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38685721"/>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24.564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3.706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2.888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3564802"/>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15.662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2.796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2.067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791159422"/>
                  </a:ext>
                </a:extLst>
              </a:tr>
              <a:tr h="127046">
                <a:tc rowSpan="3">
                  <a:txBody>
                    <a:bodyPr/>
                    <a:lstStyle/>
                    <a:p>
                      <a:pPr algn="l"/>
                      <a:r>
                        <a:rPr lang="en-US" sz="1300">
                          <a:effectLst/>
                          <a:latin typeface="+mn-lt"/>
                          <a:ea typeface="SimSun" panose="02010600030101010101" pitchFamily="2" charset="-122"/>
                        </a:rPr>
                        <a:t>BDLM</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40.471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5.471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4.592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82172630"/>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6-3-1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48.072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6.814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5.814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272330135"/>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21.169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2.980</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2.661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060128934"/>
                  </a:ext>
                </a:extLst>
              </a:tr>
              <a:tr h="127046">
                <a:tc rowSpan="3">
                  <a:txBody>
                    <a:bodyPr/>
                    <a:lstStyle/>
                    <a:p>
                      <a:pPr algn="l"/>
                      <a:r>
                        <a:rPr lang="en-US" sz="1300">
                          <a:effectLst/>
                          <a:latin typeface="+mn-lt"/>
                          <a:ea typeface="SimSun" panose="02010600030101010101" pitchFamily="2" charset="-122"/>
                        </a:rPr>
                        <a:t>GBT</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2.987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0.348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0.279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11555452"/>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0.453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0.364</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293945864"/>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2.67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0.59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0.435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75401382"/>
                  </a:ext>
                </a:extLst>
              </a:tr>
              <a:tr h="127046">
                <a:tc rowSpan="3">
                  <a:txBody>
                    <a:bodyPr/>
                    <a:lstStyle/>
                    <a:p>
                      <a:pPr algn="l"/>
                      <a:r>
                        <a:rPr lang="en-US" sz="1300" b="1">
                          <a:effectLst/>
                          <a:latin typeface="+mn-lt"/>
                          <a:ea typeface="SimSun" panose="02010600030101010101" pitchFamily="2" charset="-122"/>
                        </a:rPr>
                        <a:t>RNN</a:t>
                      </a:r>
                      <a:endParaRPr lang="en-US" sz="13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0.295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0.212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05377761"/>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2.403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0.387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0.281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596722357"/>
                  </a:ext>
                </a:extLst>
              </a:tr>
              <a:tr h="127046">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1.552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0.313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0.237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66481877"/>
                  </a:ext>
                </a:extLst>
              </a:tr>
              <a:tr h="127046">
                <a:tc rowSpan="3">
                  <a:txBody>
                    <a:bodyPr/>
                    <a:lstStyle/>
                    <a:p>
                      <a:pPr algn="l"/>
                      <a:r>
                        <a:rPr lang="en-US" sz="1300">
                          <a:effectLst/>
                          <a:latin typeface="+mn-lt"/>
                          <a:ea typeface="SimSun" panose="02010600030101010101" pitchFamily="2" charset="-122"/>
                        </a:rPr>
                        <a:t>LSTM</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2.177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0.355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0.246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32653618"/>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2.517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0.416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0.293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47497969"/>
                  </a:ext>
                </a:extLst>
              </a:tr>
              <a:tr h="127046">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0.317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0.246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770390320"/>
                  </a:ext>
                </a:extLst>
              </a:tr>
              <a:tr h="127046">
                <a:tc rowSpan="3">
                  <a:txBody>
                    <a:bodyPr/>
                    <a:lstStyle/>
                    <a:p>
                      <a:pPr algn="l"/>
                      <a:r>
                        <a:rPr lang="en-US" sz="1300">
                          <a:effectLst/>
                          <a:latin typeface="+mn-lt"/>
                          <a:ea typeface="SimSun" panose="02010600030101010101" pitchFamily="2" charset="-122"/>
                        </a:rPr>
                        <a:t>CNN-LSTM</a:t>
                      </a: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8.741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1.279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1.155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32610214"/>
                  </a:ext>
                </a:extLst>
              </a:tr>
              <a:tr h="127046">
                <a:tc vMerge="1">
                  <a:txBody>
                    <a:bodyPr/>
                    <a:lstStyle/>
                    <a:p>
                      <a:endParaRPr lang="en-US"/>
                    </a:p>
                  </a:txBody>
                  <a:tcPr/>
                </a:tc>
                <a:tc>
                  <a:txBody>
                    <a:bodyPr/>
                    <a:lstStyle/>
                    <a:p>
                      <a:pPr algn="ctr"/>
                      <a:r>
                        <a:rPr lang="en-US" sz="1000" b="1">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8.141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1.251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1.111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605420917"/>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10.068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1.545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1.387</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732294407"/>
                  </a:ext>
                </a:extLst>
              </a:tr>
              <a:tr h="127046">
                <a:tc rowSpan="3">
                  <a:txBody>
                    <a:bodyPr/>
                    <a:lstStyle/>
                    <a:p>
                      <a:pPr algn="l"/>
                      <a:r>
                        <a:rPr lang="en-US" sz="1300" b="1">
                          <a:effectLst/>
                          <a:latin typeface="+mn-lt"/>
                          <a:ea typeface="SimSun" panose="02010600030101010101" pitchFamily="2" charset="-122"/>
                        </a:rPr>
                        <a:t>GRU</a:t>
                      </a:r>
                      <a:endParaRPr lang="en-US" sz="1300">
                        <a:effectLst/>
                        <a:latin typeface="+mn-lt"/>
                        <a:ea typeface="SimSun" panose="02010600030101010101" pitchFamily="2" charset="-122"/>
                      </a:endParaRPr>
                    </a:p>
                  </a:txBody>
                  <a:tcPr marL="47642" marR="4764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1.858</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0.213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729628767"/>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2.119</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0.342</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094255102"/>
                  </a:ext>
                </a:extLst>
              </a:tr>
              <a:tr h="127046">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1.525</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0.306</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0.233</a:t>
                      </a:r>
                      <a:endParaRPr lang="en-US" sz="900">
                        <a:effectLst/>
                        <a:latin typeface="+mn-lt"/>
                        <a:ea typeface="SimSun" panose="02010600030101010101" pitchFamily="2" charset="-122"/>
                      </a:endParaRPr>
                    </a:p>
                  </a:txBody>
                  <a:tcPr marL="47642" marR="4764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6955820"/>
                  </a:ext>
                </a:extLst>
              </a:tr>
            </a:tbl>
          </a:graphicData>
        </a:graphic>
      </p:graphicFrame>
      <p:graphicFrame>
        <p:nvGraphicFramePr>
          <p:cNvPr id="19" name="Table 18">
            <a:extLst>
              <a:ext uri="{FF2B5EF4-FFF2-40B4-BE49-F238E27FC236}">
                <a16:creationId xmlns:a16="http://schemas.microsoft.com/office/drawing/2014/main" id="{3A4E2D0A-8823-F8DC-5465-2624F9124078}"/>
              </a:ext>
            </a:extLst>
          </p:cNvPr>
          <p:cNvGraphicFramePr>
            <a:graphicFrameLocks noGrp="1"/>
          </p:cNvGraphicFramePr>
          <p:nvPr>
            <p:extLst>
              <p:ext uri="{D42A27DB-BD31-4B8C-83A1-F6EECF244321}">
                <p14:modId xmlns:p14="http://schemas.microsoft.com/office/powerpoint/2010/main" val="838788154"/>
              </p:ext>
            </p:extLst>
          </p:nvPr>
        </p:nvGraphicFramePr>
        <p:xfrm>
          <a:off x="8045024" y="1656292"/>
          <a:ext cx="3527851" cy="5120640"/>
        </p:xfrm>
        <a:graphic>
          <a:graphicData uri="http://schemas.openxmlformats.org/drawingml/2006/table">
            <a:tbl>
              <a:tblPr firstRow="1" firstCol="1" bandRow="1"/>
              <a:tblGrid>
                <a:gridCol w="862519">
                  <a:extLst>
                    <a:ext uri="{9D8B030D-6E8A-4147-A177-3AD203B41FA5}">
                      <a16:colId xmlns:a16="http://schemas.microsoft.com/office/drawing/2014/main" val="2907604605"/>
                    </a:ext>
                  </a:extLst>
                </a:gridCol>
                <a:gridCol w="531732">
                  <a:extLst>
                    <a:ext uri="{9D8B030D-6E8A-4147-A177-3AD203B41FA5}">
                      <a16:colId xmlns:a16="http://schemas.microsoft.com/office/drawing/2014/main" val="3323549579"/>
                    </a:ext>
                  </a:extLst>
                </a:gridCol>
                <a:gridCol w="685800">
                  <a:extLst>
                    <a:ext uri="{9D8B030D-6E8A-4147-A177-3AD203B41FA5}">
                      <a16:colId xmlns:a16="http://schemas.microsoft.com/office/drawing/2014/main" val="3652996645"/>
                    </a:ext>
                  </a:extLst>
                </a:gridCol>
                <a:gridCol w="733425">
                  <a:extLst>
                    <a:ext uri="{9D8B030D-6E8A-4147-A177-3AD203B41FA5}">
                      <a16:colId xmlns:a16="http://schemas.microsoft.com/office/drawing/2014/main" val="979707932"/>
                    </a:ext>
                  </a:extLst>
                </a:gridCol>
                <a:gridCol w="714375">
                  <a:extLst>
                    <a:ext uri="{9D8B030D-6E8A-4147-A177-3AD203B41FA5}">
                      <a16:colId xmlns:a16="http://schemas.microsoft.com/office/drawing/2014/main" val="3338818817"/>
                    </a:ext>
                  </a:extLst>
                </a:gridCol>
              </a:tblGrid>
              <a:tr h="349448">
                <a:tc>
                  <a:txBody>
                    <a:bodyPr/>
                    <a:lstStyle/>
                    <a:p>
                      <a:pPr algn="ctr"/>
                      <a:r>
                        <a:rPr lang="en-US" sz="1200" b="1">
                          <a:effectLst/>
                          <a:latin typeface="+mn-lt"/>
                          <a:ea typeface="SimSun" panose="02010600030101010101" pitchFamily="2" charset="-122"/>
                        </a:rPr>
                        <a:t>KEY</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Train -Test - Valid</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MAPE</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RMSE</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b="1">
                          <a:effectLst/>
                          <a:latin typeface="+mn-lt"/>
                          <a:ea typeface="SimSun" panose="02010600030101010101" pitchFamily="2" charset="-122"/>
                        </a:rPr>
                        <a:t>MAE</a:t>
                      </a:r>
                      <a:endParaRPr lang="en-US" sz="12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490901"/>
                  </a:ext>
                </a:extLst>
              </a:tr>
              <a:tr h="127072">
                <a:tc rowSpan="3">
                  <a:txBody>
                    <a:bodyPr/>
                    <a:lstStyle/>
                    <a:p>
                      <a:pPr algn="l"/>
                      <a:r>
                        <a:rPr lang="en-US" sz="1300">
                          <a:effectLst/>
                          <a:latin typeface="+mn-lt"/>
                          <a:ea typeface="SimSun" panose="02010600030101010101" pitchFamily="2" charset="-122"/>
                        </a:rPr>
                        <a:t>Linear Regression</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25.347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4.633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3.525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5163888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28.650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5.170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3.898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33446229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13.637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3.079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2.424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67844531"/>
                  </a:ext>
                </a:extLst>
              </a:tr>
              <a:tr h="127072">
                <a:tc rowSpan="3">
                  <a:txBody>
                    <a:bodyPr/>
                    <a:lstStyle/>
                    <a:p>
                      <a:pPr algn="l"/>
                      <a:r>
                        <a:rPr lang="en-US" sz="1300">
                          <a:effectLst/>
                          <a:latin typeface="+mn-lt"/>
                          <a:ea typeface="SimSun" panose="02010600030101010101" pitchFamily="2" charset="-122"/>
                        </a:rPr>
                        <a:t>ARIMA</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43.558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7.567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6.175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6220865"/>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21.700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4.197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3.578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34148803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40.342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9.144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8.471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624624137"/>
                  </a:ext>
                </a:extLst>
              </a:tr>
              <a:tr h="127072">
                <a:tc rowSpan="3">
                  <a:txBody>
                    <a:bodyPr/>
                    <a:lstStyle/>
                    <a:p>
                      <a:pPr algn="l"/>
                      <a:r>
                        <a:rPr lang="en-US" sz="1300">
                          <a:effectLst/>
                          <a:latin typeface="+mn-lt"/>
                          <a:ea typeface="SimSun" panose="02010600030101010101" pitchFamily="2" charset="-122"/>
                        </a:rPr>
                        <a:t>SARIMAX</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48.286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8.266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6.929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57164357"/>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21.709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4.214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3.594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649257766"/>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39.690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9.052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8.354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26285214"/>
                  </a:ext>
                </a:extLst>
              </a:tr>
              <a:tr h="127072">
                <a:tc rowSpan="3">
                  <a:txBody>
                    <a:bodyPr/>
                    <a:lstStyle/>
                    <a:p>
                      <a:pPr algn="l"/>
                      <a:r>
                        <a:rPr lang="en-US" sz="1300">
                          <a:effectLst/>
                          <a:latin typeface="+mn-lt"/>
                          <a:ea typeface="SimSun" panose="02010600030101010101" pitchFamily="2" charset="-122"/>
                        </a:rPr>
                        <a:t>DLM</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23.447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4.612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3.616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54445191"/>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28.955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5.77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4.642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6616384"/>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20.953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4.909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3.825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19085577"/>
                  </a:ext>
                </a:extLst>
              </a:tr>
              <a:tr h="127072">
                <a:tc rowSpan="3">
                  <a:txBody>
                    <a:bodyPr/>
                    <a:lstStyle/>
                    <a:p>
                      <a:pPr algn="l"/>
                      <a:r>
                        <a:rPr lang="en-US" sz="1300">
                          <a:effectLst/>
                          <a:latin typeface="+mn-lt"/>
                          <a:ea typeface="SimSun" panose="02010600030101010101" pitchFamily="2" charset="-122"/>
                        </a:rPr>
                        <a:t>BDLM</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49.510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8.495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7.390</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0776324"/>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6-3-1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56.217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10.318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8.914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55479614"/>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27.819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6.129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5.244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339983333"/>
                  </a:ext>
                </a:extLst>
              </a:tr>
              <a:tr h="127072">
                <a:tc rowSpan="3">
                  <a:txBody>
                    <a:bodyPr/>
                    <a:lstStyle/>
                    <a:p>
                      <a:pPr algn="l"/>
                      <a:r>
                        <a:rPr lang="en-US" sz="1300">
                          <a:effectLst/>
                          <a:latin typeface="+mn-lt"/>
                          <a:ea typeface="SimSun" panose="02010600030101010101" pitchFamily="2" charset="-122"/>
                        </a:rPr>
                        <a:t>GBT</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2.319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0.338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0.282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51683776"/>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4.471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1.457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0.932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5939867"/>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11.598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3.102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2.824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362400036"/>
                  </a:ext>
                </a:extLst>
              </a:tr>
              <a:tr h="127072">
                <a:tc rowSpan="3">
                  <a:txBody>
                    <a:bodyPr/>
                    <a:lstStyle/>
                    <a:p>
                      <a:pPr algn="l"/>
                      <a:r>
                        <a:rPr lang="en-US" sz="1300" b="1">
                          <a:effectLst/>
                          <a:latin typeface="+mn-lt"/>
                          <a:ea typeface="SimSun" panose="02010600030101010101" pitchFamily="2" charset="-122"/>
                        </a:rPr>
                        <a:t>RNN</a:t>
                      </a:r>
                      <a:endParaRPr lang="en-US" sz="13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2.016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0.423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0.293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7796230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2.405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0.513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0.383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90103053"/>
                  </a:ext>
                </a:extLst>
              </a:tr>
              <a:tr h="127072">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1.566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0.425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0.339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349002855"/>
                  </a:ext>
                </a:extLst>
              </a:tr>
              <a:tr h="127072">
                <a:tc rowSpan="3">
                  <a:txBody>
                    <a:bodyPr/>
                    <a:lstStyle/>
                    <a:p>
                      <a:pPr algn="l"/>
                      <a:r>
                        <a:rPr lang="en-US" sz="1300">
                          <a:effectLst/>
                          <a:latin typeface="+mn-lt"/>
                          <a:ea typeface="SimSun" panose="02010600030101010101" pitchFamily="2" charset="-122"/>
                        </a:rPr>
                        <a:t>LSTM</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2.432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0.525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0.355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98470931"/>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2.399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0.533</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38412303"/>
                  </a:ext>
                </a:extLst>
              </a:tr>
              <a:tr h="127072">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1.48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0.4092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0.318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70465453"/>
                  </a:ext>
                </a:extLst>
              </a:tr>
              <a:tr h="127072">
                <a:tc rowSpan="3">
                  <a:txBody>
                    <a:bodyPr/>
                    <a:lstStyle/>
                    <a:p>
                      <a:pPr algn="l"/>
                      <a:r>
                        <a:rPr lang="en-US" sz="1300">
                          <a:effectLst/>
                          <a:latin typeface="+mn-lt"/>
                          <a:ea typeface="SimSun" panose="02010600030101010101" pitchFamily="2" charset="-122"/>
                        </a:rPr>
                        <a:t>CNN-LSTM</a:t>
                      </a: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5.707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1.132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b="1">
                          <a:effectLst/>
                          <a:latin typeface="+mn-lt"/>
                          <a:ea typeface="SimSun" panose="02010600030101010101" pitchFamily="2" charset="-122"/>
                        </a:rPr>
                        <a:t>0.952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13839800"/>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7.849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1.748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1.462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4822499"/>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7.658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1.885</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1.711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736120"/>
                  </a:ext>
                </a:extLst>
              </a:tr>
              <a:tr h="127072">
                <a:tc rowSpan="3">
                  <a:txBody>
                    <a:bodyPr/>
                    <a:lstStyle/>
                    <a:p>
                      <a:pPr algn="l"/>
                      <a:r>
                        <a:rPr lang="en-US" sz="1300" b="1">
                          <a:effectLst/>
                          <a:latin typeface="+mn-lt"/>
                          <a:ea typeface="SimSun" panose="02010600030101010101" pitchFamily="2" charset="-122"/>
                        </a:rPr>
                        <a:t>GRU</a:t>
                      </a:r>
                      <a:endParaRPr lang="en-US" sz="1300">
                        <a:effectLst/>
                        <a:latin typeface="+mn-lt"/>
                        <a:ea typeface="SimSun" panose="02010600030101010101" pitchFamily="2" charset="-122"/>
                      </a:endParaRPr>
                    </a:p>
                  </a:txBody>
                  <a:tcPr marL="47652" marR="47652" marT="0" marB="0" anchor="ctr">
                    <a:lnL w="12700" cap="flat" cmpd="sng" algn="ctr">
                      <a:solidFill>
                        <a:srgbClr val="000000"/>
                      </a:solidFill>
                      <a:prstDash val="solid"/>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a:effectLst/>
                          <a:latin typeface="+mn-lt"/>
                          <a:ea typeface="SimSun" panose="02010600030101010101" pitchFamily="2" charset="-122"/>
                        </a:rPr>
                        <a:t>6-2-2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2.164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0.451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0.319</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5729898"/>
                  </a:ext>
                </a:extLst>
              </a:tr>
              <a:tr h="127072">
                <a:tc vMerge="1">
                  <a:txBody>
                    <a:bodyPr/>
                    <a:lstStyle/>
                    <a:p>
                      <a:endParaRPr lang="en-US"/>
                    </a:p>
                  </a:txBody>
                  <a:tcPr/>
                </a:tc>
                <a:tc>
                  <a:txBody>
                    <a:bodyPr/>
                    <a:lstStyle/>
                    <a:p>
                      <a:pPr algn="ctr"/>
                      <a:r>
                        <a:rPr lang="en-US" sz="1000">
                          <a:effectLst/>
                          <a:latin typeface="+mn-lt"/>
                          <a:ea typeface="SimSun" panose="02010600030101010101" pitchFamily="2" charset="-122"/>
                        </a:rPr>
                        <a:t>7-2-1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2.326</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0.498</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tc>
                  <a:txBody>
                    <a:bodyPr/>
                    <a:lstStyle/>
                    <a:p>
                      <a:pPr algn="ctr"/>
                      <a:r>
                        <a:rPr lang="en-US" sz="1000">
                          <a:effectLst/>
                          <a:latin typeface="+mn-lt"/>
                          <a:ea typeface="SimSun" panose="02010600030101010101" pitchFamily="2" charset="-122"/>
                        </a:rPr>
                        <a:t>0.37</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3175"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010144912"/>
                  </a:ext>
                </a:extLst>
              </a:tr>
              <a:tr h="127072">
                <a:tc vMerge="1">
                  <a:txBody>
                    <a:bodyPr/>
                    <a:lstStyle/>
                    <a:p>
                      <a:endParaRPr lang="en-US"/>
                    </a:p>
                  </a:txBody>
                  <a:tcPr/>
                </a:tc>
                <a:tc>
                  <a:txBody>
                    <a:bodyPr/>
                    <a:lstStyle/>
                    <a:p>
                      <a:pPr algn="ctr"/>
                      <a:r>
                        <a:rPr lang="en-US" sz="1000" b="1">
                          <a:effectLst/>
                          <a:latin typeface="+mn-lt"/>
                          <a:ea typeface="SimSun" panose="02010600030101010101" pitchFamily="2" charset="-122"/>
                        </a:rPr>
                        <a:t>8-1-1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1.494</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0.412</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3175" cap="flat" cmpd="sng" algn="ctr">
                      <a:solidFill>
                        <a:schemeClr val="tx1"/>
                      </a:solidFill>
                      <a:prstDash val="sysDash"/>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b="1">
                          <a:effectLst/>
                          <a:latin typeface="+mn-lt"/>
                          <a:ea typeface="SimSun" panose="02010600030101010101" pitchFamily="2" charset="-122"/>
                        </a:rPr>
                        <a:t>0.321</a:t>
                      </a:r>
                      <a:endParaRPr lang="en-US" sz="900">
                        <a:effectLst/>
                        <a:latin typeface="+mn-lt"/>
                        <a:ea typeface="SimSun" panose="02010600030101010101" pitchFamily="2" charset="-122"/>
                      </a:endParaRPr>
                    </a:p>
                  </a:txBody>
                  <a:tcPr marL="47652" marR="47652" marT="0" marB="0" anchor="ctr">
                    <a:lnL w="3175" cap="flat" cmpd="sng" algn="ctr">
                      <a:solidFill>
                        <a:schemeClr val="tx1"/>
                      </a:solidFill>
                      <a:prstDash val="sysDash"/>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chemeClr val="tx1"/>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407375"/>
                  </a:ext>
                </a:extLst>
              </a:tr>
            </a:tbl>
          </a:graphicData>
        </a:graphic>
      </p:graphicFrame>
    </p:spTree>
    <p:extLst>
      <p:ext uri="{BB962C8B-B14F-4D97-AF65-F5344CB8AC3E}">
        <p14:creationId xmlns:p14="http://schemas.microsoft.com/office/powerpoint/2010/main" val="343485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5. Kết quả dự đoán</a:t>
            </a:r>
            <a:endParaRPr lang="en-US" sz="5400">
              <a:solidFill>
                <a:srgbClr val="FFFFFF"/>
              </a:solidFill>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graphicFrame>
        <p:nvGraphicFramePr>
          <p:cNvPr id="13" name="Content Placeholder 12">
            <a:extLst>
              <a:ext uri="{FF2B5EF4-FFF2-40B4-BE49-F238E27FC236}">
                <a16:creationId xmlns:a16="http://schemas.microsoft.com/office/drawing/2014/main" id="{691961AD-849A-44D7-C9F3-70752D93D7C3}"/>
              </a:ext>
            </a:extLst>
          </p:cNvPr>
          <p:cNvGraphicFramePr>
            <a:graphicFrameLocks noGrp="1"/>
          </p:cNvGraphicFramePr>
          <p:nvPr>
            <p:ph idx="1"/>
            <p:extLst>
              <p:ext uri="{D42A27DB-BD31-4B8C-83A1-F6EECF244321}">
                <p14:modId xmlns:p14="http://schemas.microsoft.com/office/powerpoint/2010/main" val="42229784"/>
              </p:ext>
            </p:extLst>
          </p:nvPr>
        </p:nvGraphicFramePr>
        <p:xfrm>
          <a:off x="363011" y="2082401"/>
          <a:ext cx="11465974" cy="3801826"/>
        </p:xfrm>
        <a:graphic>
          <a:graphicData uri="http://schemas.openxmlformats.org/drawingml/2006/table">
            <a:tbl>
              <a:tblPr>
                <a:tableStyleId>{5C22544A-7EE6-4342-B048-85BDC9FD1C3A}</a:tableStyleId>
              </a:tblPr>
              <a:tblGrid>
                <a:gridCol w="665689">
                  <a:extLst>
                    <a:ext uri="{9D8B030D-6E8A-4147-A177-3AD203B41FA5}">
                      <a16:colId xmlns:a16="http://schemas.microsoft.com/office/drawing/2014/main" val="2206596477"/>
                    </a:ext>
                  </a:extLst>
                </a:gridCol>
                <a:gridCol w="710165">
                  <a:extLst>
                    <a:ext uri="{9D8B030D-6E8A-4147-A177-3AD203B41FA5}">
                      <a16:colId xmlns:a16="http://schemas.microsoft.com/office/drawing/2014/main" val="3207936277"/>
                    </a:ext>
                  </a:extLst>
                </a:gridCol>
                <a:gridCol w="504506">
                  <a:extLst>
                    <a:ext uri="{9D8B030D-6E8A-4147-A177-3AD203B41FA5}">
                      <a16:colId xmlns:a16="http://schemas.microsoft.com/office/drawing/2014/main" val="2803635320"/>
                    </a:ext>
                  </a:extLst>
                </a:gridCol>
                <a:gridCol w="504506">
                  <a:extLst>
                    <a:ext uri="{9D8B030D-6E8A-4147-A177-3AD203B41FA5}">
                      <a16:colId xmlns:a16="http://schemas.microsoft.com/office/drawing/2014/main" val="2965029474"/>
                    </a:ext>
                  </a:extLst>
                </a:gridCol>
                <a:gridCol w="504506">
                  <a:extLst>
                    <a:ext uri="{9D8B030D-6E8A-4147-A177-3AD203B41FA5}">
                      <a16:colId xmlns:a16="http://schemas.microsoft.com/office/drawing/2014/main" val="1115088831"/>
                    </a:ext>
                  </a:extLst>
                </a:gridCol>
                <a:gridCol w="504506">
                  <a:extLst>
                    <a:ext uri="{9D8B030D-6E8A-4147-A177-3AD203B41FA5}">
                      <a16:colId xmlns:a16="http://schemas.microsoft.com/office/drawing/2014/main" val="3326480789"/>
                    </a:ext>
                  </a:extLst>
                </a:gridCol>
                <a:gridCol w="504506">
                  <a:extLst>
                    <a:ext uri="{9D8B030D-6E8A-4147-A177-3AD203B41FA5}">
                      <a16:colId xmlns:a16="http://schemas.microsoft.com/office/drawing/2014/main" val="2301512583"/>
                    </a:ext>
                  </a:extLst>
                </a:gridCol>
                <a:gridCol w="504506">
                  <a:extLst>
                    <a:ext uri="{9D8B030D-6E8A-4147-A177-3AD203B41FA5}">
                      <a16:colId xmlns:a16="http://schemas.microsoft.com/office/drawing/2014/main" val="3145798478"/>
                    </a:ext>
                  </a:extLst>
                </a:gridCol>
                <a:gridCol w="504506">
                  <a:extLst>
                    <a:ext uri="{9D8B030D-6E8A-4147-A177-3AD203B41FA5}">
                      <a16:colId xmlns:a16="http://schemas.microsoft.com/office/drawing/2014/main" val="560075521"/>
                    </a:ext>
                  </a:extLst>
                </a:gridCol>
                <a:gridCol w="504506">
                  <a:extLst>
                    <a:ext uri="{9D8B030D-6E8A-4147-A177-3AD203B41FA5}">
                      <a16:colId xmlns:a16="http://schemas.microsoft.com/office/drawing/2014/main" val="1379461368"/>
                    </a:ext>
                  </a:extLst>
                </a:gridCol>
                <a:gridCol w="504506">
                  <a:extLst>
                    <a:ext uri="{9D8B030D-6E8A-4147-A177-3AD203B41FA5}">
                      <a16:colId xmlns:a16="http://schemas.microsoft.com/office/drawing/2014/main" val="975598892"/>
                    </a:ext>
                  </a:extLst>
                </a:gridCol>
                <a:gridCol w="504506">
                  <a:extLst>
                    <a:ext uri="{9D8B030D-6E8A-4147-A177-3AD203B41FA5}">
                      <a16:colId xmlns:a16="http://schemas.microsoft.com/office/drawing/2014/main" val="132541704"/>
                    </a:ext>
                  </a:extLst>
                </a:gridCol>
                <a:gridCol w="504506">
                  <a:extLst>
                    <a:ext uri="{9D8B030D-6E8A-4147-A177-3AD203B41FA5}">
                      <a16:colId xmlns:a16="http://schemas.microsoft.com/office/drawing/2014/main" val="1719141932"/>
                    </a:ext>
                  </a:extLst>
                </a:gridCol>
                <a:gridCol w="504506">
                  <a:extLst>
                    <a:ext uri="{9D8B030D-6E8A-4147-A177-3AD203B41FA5}">
                      <a16:colId xmlns:a16="http://schemas.microsoft.com/office/drawing/2014/main" val="1683575221"/>
                    </a:ext>
                  </a:extLst>
                </a:gridCol>
                <a:gridCol w="504506">
                  <a:extLst>
                    <a:ext uri="{9D8B030D-6E8A-4147-A177-3AD203B41FA5}">
                      <a16:colId xmlns:a16="http://schemas.microsoft.com/office/drawing/2014/main" val="1921107063"/>
                    </a:ext>
                  </a:extLst>
                </a:gridCol>
                <a:gridCol w="504506">
                  <a:extLst>
                    <a:ext uri="{9D8B030D-6E8A-4147-A177-3AD203B41FA5}">
                      <a16:colId xmlns:a16="http://schemas.microsoft.com/office/drawing/2014/main" val="1342648232"/>
                    </a:ext>
                  </a:extLst>
                </a:gridCol>
                <a:gridCol w="504506">
                  <a:extLst>
                    <a:ext uri="{9D8B030D-6E8A-4147-A177-3AD203B41FA5}">
                      <a16:colId xmlns:a16="http://schemas.microsoft.com/office/drawing/2014/main" val="1047980341"/>
                    </a:ext>
                  </a:extLst>
                </a:gridCol>
                <a:gridCol w="504506">
                  <a:extLst>
                    <a:ext uri="{9D8B030D-6E8A-4147-A177-3AD203B41FA5}">
                      <a16:colId xmlns:a16="http://schemas.microsoft.com/office/drawing/2014/main" val="2133909175"/>
                    </a:ext>
                  </a:extLst>
                </a:gridCol>
                <a:gridCol w="504506">
                  <a:extLst>
                    <a:ext uri="{9D8B030D-6E8A-4147-A177-3AD203B41FA5}">
                      <a16:colId xmlns:a16="http://schemas.microsoft.com/office/drawing/2014/main" val="2788620565"/>
                    </a:ext>
                  </a:extLst>
                </a:gridCol>
                <a:gridCol w="504506">
                  <a:extLst>
                    <a:ext uri="{9D8B030D-6E8A-4147-A177-3AD203B41FA5}">
                      <a16:colId xmlns:a16="http://schemas.microsoft.com/office/drawing/2014/main" val="1427214998"/>
                    </a:ext>
                  </a:extLst>
                </a:gridCol>
                <a:gridCol w="504506">
                  <a:extLst>
                    <a:ext uri="{9D8B030D-6E8A-4147-A177-3AD203B41FA5}">
                      <a16:colId xmlns:a16="http://schemas.microsoft.com/office/drawing/2014/main" val="3552441099"/>
                    </a:ext>
                  </a:extLst>
                </a:gridCol>
                <a:gridCol w="504506">
                  <a:extLst>
                    <a:ext uri="{9D8B030D-6E8A-4147-A177-3AD203B41FA5}">
                      <a16:colId xmlns:a16="http://schemas.microsoft.com/office/drawing/2014/main" val="2928879741"/>
                    </a:ext>
                  </a:extLst>
                </a:gridCol>
              </a:tblGrid>
              <a:tr h="543118">
                <a:tc>
                  <a:txBody>
                    <a:bodyPr/>
                    <a:lstStyle/>
                    <a:p>
                      <a:pPr algn="ctr" fontAlgn="b"/>
                      <a:r>
                        <a:rPr lang="en-US" sz="1600" b="1" i="0" u="none" strike="noStrike">
                          <a:solidFill>
                            <a:srgbClr val="000000"/>
                          </a:solidFill>
                          <a:effectLst/>
                          <a:latin typeface="+mn-lt"/>
                        </a:rPr>
                        <a:t>Model</a:t>
                      </a:r>
                    </a:p>
                  </a:txBody>
                  <a:tcPr marL="4108" marR="4108" marT="4108"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mn-lt"/>
                        </a:rPr>
                        <a:t>Dataset</a:t>
                      </a: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3/6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xx/6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15/6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16/6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17/6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18/6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19/6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20/6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21/6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22/6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23/6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24/6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25/6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26/6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27/6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28/6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29/6</a:t>
                      </a:r>
                      <a:endParaRPr lang="en-US" sz="1600" b="1"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b"/>
                      <a:r>
                        <a:rPr lang="en-US" sz="1600" b="1" u="none" strike="noStrike">
                          <a:effectLst/>
                          <a:latin typeface="+mn-lt"/>
                        </a:rPr>
                        <a:t>30/6</a:t>
                      </a:r>
                      <a:endParaRPr lang="en-US" sz="1600" b="1"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800881"/>
                  </a:ext>
                </a:extLst>
              </a:tr>
              <a:tr h="543118">
                <a:tc rowSpan="3">
                  <a:txBody>
                    <a:bodyPr/>
                    <a:lstStyle/>
                    <a:p>
                      <a:pPr algn="l" fontAlgn="b"/>
                      <a:r>
                        <a:rPr lang="en-US" sz="1800" b="1" u="none" strike="noStrike">
                          <a:effectLst/>
                          <a:latin typeface="+mn-lt"/>
                        </a:rPr>
                        <a:t>RNN</a:t>
                      </a:r>
                      <a:endParaRPr lang="en-US" sz="1800" b="1" i="0" u="none" strike="noStrike">
                        <a:solidFill>
                          <a:srgbClr val="000000"/>
                        </a:solidFill>
                        <a:effectLst/>
                        <a:latin typeface="+mn-lt"/>
                      </a:endParaRPr>
                    </a:p>
                  </a:txBody>
                  <a:tcPr marL="4108" marR="4108" marT="4108"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800" b="1" i="1" u="none" strike="noStrike">
                          <a:effectLst/>
                          <a:latin typeface="+mn-lt"/>
                        </a:rPr>
                        <a:t>HBAN</a:t>
                      </a:r>
                      <a:endParaRPr lang="en-US" sz="1800" b="1" i="1"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10.51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10.52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10.66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11.19</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11.21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11.36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11.42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11.31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11.34</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11.47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11.56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11.67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11.76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11.79</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11.81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11.91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12.02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12.13</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8867956"/>
                  </a:ext>
                </a:extLst>
              </a:tr>
              <a:tr h="543118">
                <a:tc vMerge="1">
                  <a:txBody>
                    <a:bodyPr/>
                    <a:lstStyle/>
                    <a:p>
                      <a:pPr algn="l" fontAlgn="b"/>
                      <a:endParaRPr lang="en-US" sz="1400" b="0" i="0" u="none" strike="noStrike">
                        <a:solidFill>
                          <a:srgbClr val="000000"/>
                        </a:solidFill>
                        <a:effectLst/>
                        <a:latin typeface="+mn-lt"/>
                      </a:endParaRPr>
                    </a:p>
                  </a:txBody>
                  <a:tcPr marL="4108" marR="4108" marT="4108" marB="0" anchor="b"/>
                </a:tc>
                <a:tc>
                  <a:txBody>
                    <a:bodyPr/>
                    <a:lstStyle/>
                    <a:p>
                      <a:pPr algn="l" fontAlgn="b"/>
                      <a:r>
                        <a:rPr lang="en-US" sz="1800" b="1" i="1" u="none" strike="noStrike">
                          <a:effectLst/>
                          <a:latin typeface="+mn-lt"/>
                        </a:rPr>
                        <a:t>KEY</a:t>
                      </a:r>
                      <a:endParaRPr lang="en-US" sz="1800" b="1" i="1"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9.77</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9.93</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9.91</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10.12</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9.87</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9.64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9.82</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10.03</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10.29</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10.33</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10.31</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10.55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10.81</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90362799"/>
                  </a:ext>
                </a:extLst>
              </a:tr>
              <a:tr h="543118">
                <a:tc vMerge="1">
                  <a:txBody>
                    <a:bodyPr/>
                    <a:lstStyle/>
                    <a:p>
                      <a:pPr algn="l" fontAlgn="b"/>
                      <a:endParaRPr lang="en-US" sz="1400" b="0" i="0" u="none" strike="noStrike">
                        <a:solidFill>
                          <a:srgbClr val="000000"/>
                        </a:solidFill>
                        <a:effectLst/>
                        <a:latin typeface="+mn-lt"/>
                      </a:endParaRPr>
                    </a:p>
                  </a:txBody>
                  <a:tcPr marL="4108" marR="4108" marT="4108" marB="0" anchor="b"/>
                </a:tc>
                <a:tc>
                  <a:txBody>
                    <a:bodyPr/>
                    <a:lstStyle/>
                    <a:p>
                      <a:pPr algn="l" fontAlgn="b"/>
                      <a:r>
                        <a:rPr lang="en-US" sz="1800" b="1" i="1" u="none" strike="noStrike">
                          <a:effectLst/>
                          <a:latin typeface="+mn-lt"/>
                        </a:rPr>
                        <a:t>ERIC</a:t>
                      </a:r>
                      <a:endParaRPr lang="en-US" sz="1800" b="1" i="1"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5.163</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5.177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5.203</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5.454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5.498</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5.481</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5.517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5.546</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5.531</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5.567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5.567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5.585</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5.649</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5.66</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5.687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5.678</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5.722</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5.73</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5.778</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142122"/>
                  </a:ext>
                </a:extLst>
              </a:tr>
              <a:tr h="543118">
                <a:tc rowSpan="3">
                  <a:txBody>
                    <a:bodyPr/>
                    <a:lstStyle/>
                    <a:p>
                      <a:pPr algn="l" fontAlgn="b"/>
                      <a:r>
                        <a:rPr lang="en-US" sz="1800" b="1" u="none" strike="noStrike">
                          <a:effectLst/>
                          <a:latin typeface="+mn-lt"/>
                        </a:rPr>
                        <a:t>GRU</a:t>
                      </a:r>
                      <a:endParaRPr lang="en-US" sz="1800" b="1" i="0" u="none" strike="noStrike">
                        <a:solidFill>
                          <a:srgbClr val="000000"/>
                        </a:solidFill>
                        <a:effectLst/>
                        <a:latin typeface="+mn-lt"/>
                      </a:endParaRPr>
                    </a:p>
                  </a:txBody>
                  <a:tcPr marL="4108" marR="4108" marT="4108"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en-US" sz="1800" b="1" i="1" u="none" strike="noStrike">
                          <a:effectLst/>
                          <a:latin typeface="+mn-lt"/>
                        </a:rPr>
                        <a:t>HBAN</a:t>
                      </a:r>
                      <a:endParaRPr lang="en-US" sz="1800" b="1" i="1"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10.3</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10.25</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10.2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9.61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9.56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9.51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9.46</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9.41</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9.37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9.32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9.27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9.22</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9.17</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9.13</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9.08</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9.04</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8.99</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8.94</a:t>
                      </a:r>
                      <a:endParaRPr lang="en-US" sz="1400" b="0" i="0" u="none" strike="noStrike">
                        <a:solidFill>
                          <a:srgbClr val="000000"/>
                        </a:solidFill>
                        <a:effectLst/>
                        <a:latin typeface="+mn-lt"/>
                      </a:endParaRPr>
                    </a:p>
                  </a:txBody>
                  <a:tcPr marL="4108" marR="4108" marT="4108" marB="0" anchor="ctr">
                    <a:lnT w="6350" cap="flat" cmpd="sng" algn="ctr">
                      <a:solidFill>
                        <a:schemeClr val="tx1"/>
                      </a:solidFill>
                      <a:prstDash val="solid"/>
                      <a:round/>
                      <a:headEnd type="none" w="med" len="med"/>
                      <a:tailEnd type="none" w="med" len="med"/>
                    </a:lnT>
                  </a:tcPr>
                </a:tc>
                <a:tc>
                  <a:txBody>
                    <a:bodyPr/>
                    <a:lstStyle/>
                    <a:p>
                      <a:pPr algn="ctr" fontAlgn="b"/>
                      <a:r>
                        <a:rPr lang="en-US" sz="1400" u="none" strike="noStrike">
                          <a:effectLst/>
                          <a:latin typeface="+mn-lt"/>
                        </a:rPr>
                        <a:t>9.9</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97791627"/>
                  </a:ext>
                </a:extLst>
              </a:tr>
              <a:tr h="543118">
                <a:tc vMerge="1">
                  <a:txBody>
                    <a:bodyPr/>
                    <a:lstStyle/>
                    <a:p>
                      <a:pPr algn="l" fontAlgn="b"/>
                      <a:endParaRPr lang="en-US" sz="1400" b="0" i="0" u="none" strike="noStrike">
                        <a:solidFill>
                          <a:srgbClr val="000000"/>
                        </a:solidFill>
                        <a:effectLst/>
                        <a:latin typeface="+mn-lt"/>
                      </a:endParaRPr>
                    </a:p>
                  </a:txBody>
                  <a:tcPr marL="4108" marR="4108" marT="4108" marB="0" anchor="b"/>
                </a:tc>
                <a:tc>
                  <a:txBody>
                    <a:bodyPr/>
                    <a:lstStyle/>
                    <a:p>
                      <a:pPr algn="l" fontAlgn="b"/>
                      <a:r>
                        <a:rPr lang="en-US" sz="1800" b="1" i="1" u="none" strike="noStrike">
                          <a:effectLst/>
                          <a:latin typeface="+mn-lt"/>
                        </a:rPr>
                        <a:t>KEY</a:t>
                      </a:r>
                      <a:endParaRPr lang="en-US" sz="1800" b="1" i="1"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9.516</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9.517</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9.58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10.29</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10.35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10.46</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10.52</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10.58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10.64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10.69</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10.75</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10.81</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10.87</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10.93</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10.98</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11.04</a:t>
                      </a:r>
                      <a:endParaRPr lang="en-US" sz="1400" b="0" i="0" u="none" strike="noStrike">
                        <a:solidFill>
                          <a:srgbClr val="000000"/>
                        </a:solidFill>
                        <a:effectLst/>
                        <a:latin typeface="+mn-lt"/>
                      </a:endParaRPr>
                    </a:p>
                  </a:txBody>
                  <a:tcPr marL="4108" marR="4108" marT="4108" marB="0" anchor="ctr"/>
                </a:tc>
                <a:tc>
                  <a:txBody>
                    <a:bodyPr/>
                    <a:lstStyle/>
                    <a:p>
                      <a:pPr algn="ctr" fontAlgn="b"/>
                      <a:r>
                        <a:rPr lang="en-US" sz="1400" u="none" strike="noStrike">
                          <a:effectLst/>
                          <a:latin typeface="+mn-lt"/>
                        </a:rPr>
                        <a:t>11.1</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85001090"/>
                  </a:ext>
                </a:extLst>
              </a:tr>
              <a:tr h="543118">
                <a:tc vMerge="1">
                  <a:txBody>
                    <a:bodyPr/>
                    <a:lstStyle/>
                    <a:p>
                      <a:pPr algn="l" fontAlgn="b"/>
                      <a:endParaRPr lang="en-US" sz="1400" b="0" i="0" u="none" strike="noStrike">
                        <a:solidFill>
                          <a:srgbClr val="000000"/>
                        </a:solidFill>
                        <a:effectLst/>
                        <a:latin typeface="+mn-lt"/>
                      </a:endParaRPr>
                    </a:p>
                  </a:txBody>
                  <a:tcPr marL="4108" marR="4108" marT="4108" marB="0" anchor="b"/>
                </a:tc>
                <a:tc>
                  <a:txBody>
                    <a:bodyPr/>
                    <a:lstStyle/>
                    <a:p>
                      <a:pPr algn="l" fontAlgn="b"/>
                      <a:r>
                        <a:rPr lang="en-US" sz="1800" b="1" i="1" u="none" strike="noStrike">
                          <a:effectLst/>
                          <a:latin typeface="+mn-lt"/>
                        </a:rPr>
                        <a:t>ERIC</a:t>
                      </a:r>
                      <a:endParaRPr lang="en-US" sz="1800" b="1" i="1"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5.18</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5.19</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5.199</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5.287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5.294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5.301</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5.307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5.314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5.321</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5.327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5.334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5.34</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5.347</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5.353</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5.36</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5.366</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5.372</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5.379</a:t>
                      </a:r>
                      <a:endParaRPr lang="en-US" sz="1400" b="0" i="0" u="none" strike="noStrike">
                        <a:solidFill>
                          <a:srgbClr val="000000"/>
                        </a:solidFill>
                        <a:effectLst/>
                        <a:latin typeface="+mn-lt"/>
                      </a:endParaRPr>
                    </a:p>
                  </a:txBody>
                  <a:tcPr marL="4108" marR="4108" marT="4108" marB="0" anchor="ctr">
                    <a:lnB w="635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latin typeface="+mn-lt"/>
                        </a:rPr>
                        <a:t>5.385</a:t>
                      </a:r>
                      <a:endParaRPr lang="en-US" sz="1400" b="0" i="0" u="none" strike="noStrike">
                        <a:solidFill>
                          <a:srgbClr val="000000"/>
                        </a:solidFill>
                        <a:effectLst/>
                        <a:latin typeface="+mn-lt"/>
                      </a:endParaRPr>
                    </a:p>
                  </a:txBody>
                  <a:tcPr marL="4108" marR="4108" marT="4108" marB="0" anchor="ctr">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141505"/>
                  </a:ext>
                </a:extLst>
              </a:tr>
            </a:tbl>
          </a:graphicData>
        </a:graphic>
      </p:graphicFrame>
    </p:spTree>
    <p:extLst>
      <p:ext uri="{BB962C8B-B14F-4D97-AF65-F5344CB8AC3E}">
        <p14:creationId xmlns:p14="http://schemas.microsoft.com/office/powerpoint/2010/main" val="328476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17388-6B07-2BEB-6CB1-2EBB3F2E5087}"/>
              </a:ext>
            </a:extLst>
          </p:cNvPr>
          <p:cNvSpPr>
            <a:spLocks noGrp="1" noRot="1" noMove="1" noResize="1" noEditPoints="1" noAdjustHandles="1" noChangeArrowheads="1" noChangeShapeType="1"/>
          </p:cNvSpPr>
          <p:nvPr>
            <p:ph type="title"/>
          </p:nvPr>
        </p:nvSpPr>
        <p:spPr>
          <a:xfrm>
            <a:off x="1137721" y="80682"/>
            <a:ext cx="10191785" cy="1381070"/>
          </a:xfrm>
        </p:spPr>
        <p:txBody>
          <a:bodyPr>
            <a:normAutofit/>
          </a:bodyPr>
          <a:lstStyle/>
          <a:p>
            <a:r>
              <a:rPr lang="en-US" sz="4800">
                <a:solidFill>
                  <a:srgbClr val="FFFFFF"/>
                </a:solidFill>
              </a:rPr>
              <a:t>6. Kết quả - Bàn luận</a:t>
            </a:r>
            <a:endParaRPr lang="en-US" sz="5400">
              <a:solidFill>
                <a:srgbClr val="FFFFFF"/>
              </a:solidFill>
            </a:endParaRPr>
          </a:p>
        </p:txBody>
      </p:sp>
      <p:sp>
        <p:nvSpPr>
          <p:cNvPr id="3" name="Content Placeholder 2">
            <a:extLst>
              <a:ext uri="{FF2B5EF4-FFF2-40B4-BE49-F238E27FC236}">
                <a16:creationId xmlns:a16="http://schemas.microsoft.com/office/drawing/2014/main" id="{68CC36AE-6268-95B7-9A05-64E81AFB2017}"/>
              </a:ext>
            </a:extLst>
          </p:cNvPr>
          <p:cNvSpPr>
            <a:spLocks noGrp="1"/>
          </p:cNvSpPr>
          <p:nvPr>
            <p:ph idx="1"/>
          </p:nvPr>
        </p:nvSpPr>
        <p:spPr>
          <a:xfrm>
            <a:off x="855407" y="2038460"/>
            <a:ext cx="4326193" cy="4330735"/>
          </a:xfrm>
        </p:spPr>
        <p:txBody>
          <a:bodyPr anchor="t">
            <a:normAutofit/>
          </a:bodyPr>
          <a:lstStyle/>
          <a:p>
            <a:r>
              <a:rPr lang="en-US">
                <a:cs typeface="Arial" panose="020B0604020202020204" pitchFamily="34" charset="0"/>
              </a:rPr>
              <a:t>Kết quả cho thấy, trong số các thuật toán này, RNN và GRU đã cho ra kết quả tốt nhất.</a:t>
            </a:r>
          </a:p>
          <a:p>
            <a:r>
              <a:rPr lang="vi-VN">
                <a:latin typeface="Calibri" panose="020F0502020204030204" pitchFamily="34" charset="0"/>
                <a:ea typeface="Calibri" panose="020F0502020204030204" pitchFamily="34" charset="0"/>
                <a:cs typeface="Calibri" panose="020F0502020204030204" pitchFamily="34" charset="0"/>
              </a:rPr>
              <a:t>Các kết quả này có thể cung cấp một cơ sở quan trọng cho việc phát triển và áp dụng các mô hình dự đoán giá cổ phiếu trong thực tế.</a:t>
            </a: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picture containing graphics, graphic design, art, design&#10;&#10;Description automatically generated">
            <a:extLst>
              <a:ext uri="{FF2B5EF4-FFF2-40B4-BE49-F238E27FC236}">
                <a16:creationId xmlns:a16="http://schemas.microsoft.com/office/drawing/2014/main" id="{657775E0-4F0E-2176-6FBC-5005091F7995}"/>
              </a:ext>
            </a:extLst>
          </p:cNvPr>
          <p:cNvPicPr/>
          <p:nvPr/>
        </p:nvPicPr>
        <p:blipFill>
          <a:blip r:embed="rId2">
            <a:extLst>
              <a:ext uri="{28A0092B-C50C-407E-A947-70E740481C1C}">
                <a14:useLocalDpi xmlns:a14="http://schemas.microsoft.com/office/drawing/2010/main" val="0"/>
              </a:ext>
            </a:extLst>
          </a:blip>
          <a:stretch>
            <a:fillRect/>
          </a:stretch>
        </p:blipFill>
        <p:spPr>
          <a:xfrm>
            <a:off x="0" y="6369196"/>
            <a:ext cx="462116" cy="488804"/>
          </a:xfrm>
          <a:prstGeom prst="rect">
            <a:avLst/>
          </a:prstGeom>
        </p:spPr>
      </p:pic>
      <p:pic>
        <p:nvPicPr>
          <p:cNvPr id="4" name="Picture 3" descr="A picture containing text, plot, line, diagram&#10;&#10;Description automatically generated">
            <a:extLst>
              <a:ext uri="{FF2B5EF4-FFF2-40B4-BE49-F238E27FC236}">
                <a16:creationId xmlns:a16="http://schemas.microsoft.com/office/drawing/2014/main" id="{1016635E-747A-1B4C-2A8C-03DF250B1900}"/>
              </a:ext>
            </a:extLst>
          </p:cNvPr>
          <p:cNvPicPr>
            <a:picLocks noChangeAspect="1"/>
          </p:cNvPicPr>
          <p:nvPr/>
        </p:nvPicPr>
        <p:blipFill>
          <a:blip r:embed="rId3"/>
          <a:stretch>
            <a:fillRect/>
          </a:stretch>
        </p:blipFill>
        <p:spPr>
          <a:xfrm>
            <a:off x="5181600" y="2038460"/>
            <a:ext cx="6400800" cy="2266287"/>
          </a:xfrm>
          <a:prstGeom prst="rect">
            <a:avLst/>
          </a:prstGeom>
        </p:spPr>
      </p:pic>
      <p:pic>
        <p:nvPicPr>
          <p:cNvPr id="6" name="Picture 5" descr="A picture containing text, plot, line, diagram&#10;&#10;Description automatically generated">
            <a:extLst>
              <a:ext uri="{FF2B5EF4-FFF2-40B4-BE49-F238E27FC236}">
                <a16:creationId xmlns:a16="http://schemas.microsoft.com/office/drawing/2014/main" id="{9150F16A-6C0D-B431-8F91-CD3D5BE663B8}"/>
              </a:ext>
            </a:extLst>
          </p:cNvPr>
          <p:cNvPicPr>
            <a:picLocks noChangeAspect="1"/>
          </p:cNvPicPr>
          <p:nvPr/>
        </p:nvPicPr>
        <p:blipFill>
          <a:blip r:embed="rId4"/>
          <a:stretch>
            <a:fillRect/>
          </a:stretch>
        </p:blipFill>
        <p:spPr>
          <a:xfrm>
            <a:off x="5187118" y="4304746"/>
            <a:ext cx="6400798" cy="2266287"/>
          </a:xfrm>
          <a:prstGeom prst="rect">
            <a:avLst/>
          </a:prstGeom>
        </p:spPr>
      </p:pic>
    </p:spTree>
    <p:extLst>
      <p:ext uri="{BB962C8B-B14F-4D97-AF65-F5344CB8AC3E}">
        <p14:creationId xmlns:p14="http://schemas.microsoft.com/office/powerpoint/2010/main" val="1759377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1100</Words>
  <Application>Microsoft Office PowerPoint</Application>
  <PresentationFormat>Widescreen</PresentationFormat>
  <Paragraphs>618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PHÂN TÍCH DỮ LIỆU KINH DOANH - IS403.N21  ĐÁNH GIÁ HIỆU QUẢ CỦA CÁC PHƯƠNG PHÁP DỰ ĐOÁN GIÁ CỔ PHIẾU BẰNG CÁC PHƯƠNG PHÁP HỌC MÁY</vt:lpstr>
      <vt:lpstr>NỘI DUNG BÁO CÁO</vt:lpstr>
      <vt:lpstr>1. Giới thiệu đồ án</vt:lpstr>
      <vt:lpstr>2. Các nghiên cứu liên quan</vt:lpstr>
      <vt:lpstr>3. Mô hình dự đoán</vt:lpstr>
      <vt:lpstr>4. Dữ liệu sử dụng</vt:lpstr>
      <vt:lpstr>5. Kết quả dự đoán</vt:lpstr>
      <vt:lpstr>5. Kết quả dự đoán</vt:lpstr>
      <vt:lpstr>6. Kết quả - Bàn luận</vt:lpstr>
      <vt:lpstr>7. Demo</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DỮ LIỆU KINH DOANH - IS403.N11  BÁO CÁO:  ĐÁNH GIÁ HIỆU QUẢ CỦA CÁC PHƯƠNG PHÁP DỰ ĐOÁN GIÁ CỔ PHIẾU BẰNG CÁC PHƯƠNG PHÁP HỌC MÁY</dc:title>
  <dc:creator>Trần Văn Quang</dc:creator>
  <cp:lastModifiedBy>Trần Văn Quang</cp:lastModifiedBy>
  <cp:revision>11</cp:revision>
  <dcterms:created xsi:type="dcterms:W3CDTF">2023-06-19T01:49:15Z</dcterms:created>
  <dcterms:modified xsi:type="dcterms:W3CDTF">2023-06-19T05:04:19Z</dcterms:modified>
</cp:coreProperties>
</file>