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75" r:id="rId5"/>
    <p:sldId id="267" r:id="rId6"/>
    <p:sldId id="257" r:id="rId7"/>
    <p:sldId id="258" r:id="rId8"/>
    <p:sldId id="259" r:id="rId9"/>
    <p:sldId id="263" r:id="rId10"/>
    <p:sldId id="264" r:id="rId11"/>
    <p:sldId id="268" r:id="rId12"/>
    <p:sldId id="270" r:id="rId13"/>
    <p:sldId id="269" r:id="rId14"/>
    <p:sldId id="271" r:id="rId15"/>
    <p:sldId id="273" r:id="rId16"/>
    <p:sldId id="274" r:id="rId17"/>
    <p:sldId id="277" r:id="rId18"/>
    <p:sldId id="278" r:id="rId19"/>
    <p:sldId id="276" r:id="rId20"/>
    <p:sldId id="279" r:id="rId21"/>
    <p:sldId id="281" r:id="rId22"/>
    <p:sldId id="280" r:id="rId23"/>
    <p:sldId id="282" r:id="rId24"/>
    <p:sldId id="284" r:id="rId25"/>
    <p:sldId id="283" r:id="rId26"/>
    <p:sldId id="321" r:id="rId27"/>
    <p:sldId id="288" r:id="rId28"/>
    <p:sldId id="285" r:id="rId29"/>
    <p:sldId id="286" r:id="rId30"/>
    <p:sldId id="287" r:id="rId31"/>
    <p:sldId id="289" r:id="rId32"/>
    <p:sldId id="290" r:id="rId33"/>
    <p:sldId id="291"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22" r:id="rId55"/>
    <p:sldId id="323" r:id="rId56"/>
    <p:sldId id="319" r:id="rId57"/>
    <p:sldId id="314" r:id="rId58"/>
    <p:sldId id="315" r:id="rId59"/>
    <p:sldId id="316" r:id="rId60"/>
    <p:sldId id="317" r:id="rId61"/>
    <p:sldId id="320" r:id="rId62"/>
    <p:sldId id="325" r:id="rId63"/>
    <p:sldId id="326" r:id="rId64"/>
    <p:sldId id="327" r:id="rId65"/>
    <p:sldId id="328" r:id="rId66"/>
    <p:sldId id="329" r:id="rId67"/>
    <p:sldId id="330" r:id="rId68"/>
    <p:sldId id="331" r:id="rId69"/>
    <p:sldId id="346" r:id="rId70"/>
    <p:sldId id="343" r:id="rId71"/>
    <p:sldId id="347" r:id="rId72"/>
    <p:sldId id="324" r:id="rId73"/>
    <p:sldId id="332" r:id="rId74"/>
    <p:sldId id="333" r:id="rId75"/>
    <p:sldId id="334" r:id="rId76"/>
    <p:sldId id="335" r:id="rId77"/>
    <p:sldId id="336" r:id="rId78"/>
    <p:sldId id="337" r:id="rId79"/>
    <p:sldId id="338" r:id="rId80"/>
    <p:sldId id="339" r:id="rId81"/>
    <p:sldId id="340" r:id="rId82"/>
    <p:sldId id="341" r:id="rId83"/>
    <p:sldId id="342" r:id="rId84"/>
    <p:sldId id="344" r:id="rId85"/>
    <p:sldId id="345" r:id="rId86"/>
    <p:sldId id="348" r:id="rId87"/>
    <p:sldId id="349" r:id="rId88"/>
    <p:sldId id="350" r:id="rId89"/>
    <p:sldId id="351" r:id="rId90"/>
    <p:sldId id="352" r:id="rId91"/>
    <p:sldId id="353" r:id="rId92"/>
    <p:sldId id="354" r:id="rId93"/>
  </p:sldIdLst>
  <p:sldSz cx="12192000" cy="6858000"/>
  <p:notesSz cx="6858000" cy="9144000"/>
  <p:custShowLst>
    <p:custShow name="TT1" id="0">
      <p:sldLst>
        <p:sld r:id="rId9"/>
        <p:sld r:id="rId10"/>
        <p:sld r:id="rId11"/>
        <p:sld r:id="rId12"/>
        <p:sld r:id="rId13"/>
        <p:sld r:id="rId14"/>
        <p:sld r:id="rId15"/>
        <p:sld r:id="rId16"/>
        <p:sld r:id="rId17"/>
      </p:sldLst>
    </p:custShow>
    <p:custShow name="TT2" id="1">
      <p:sldLst>
        <p:sld r:id="rId20"/>
        <p:sld r:id="rId21"/>
        <p:sld r:id="rId22"/>
        <p:sld r:id="rId23"/>
        <p:sld r:id="rId24"/>
        <p:sld r:id="rId25"/>
        <p:sld r:id="rId26"/>
        <p:sld r:id="rId27"/>
        <p:sld r:id="rId28"/>
        <p:sld r:id="rId29"/>
        <p:sld r:id="rId30"/>
        <p:sld r:id="rId31"/>
        <p:sld r:id="rId32"/>
        <p:sld r:id="rId33"/>
        <p:sld r:id="rId34"/>
        <p:sld r:id="rId35"/>
        <p:sld r:id="rId36"/>
        <p:sld r:id="rId37"/>
        <p:sld r:id="rId38"/>
        <p:sld r:id="rId39"/>
        <p:sld r:id="rId40"/>
        <p:sld r:id="rId41"/>
        <p:sld r:id="rId42"/>
        <p:sld r:id="rId43"/>
        <p:sld r:id="rId44"/>
        <p:sld r:id="rId45"/>
        <p:sld r:id="rId46"/>
        <p:sld r:id="rId47"/>
        <p:sld r:id="rId48"/>
        <p:sld r:id="rId49"/>
        <p:sld r:id="rId50"/>
        <p:sld r:id="rId51"/>
        <p:sld r:id="rId52"/>
        <p:sld r:id="rId53"/>
        <p:sld r:id="rId54"/>
        <p:sld r:id="rId55"/>
        <p:sld r:id="rId56"/>
        <p:sld r:id="rId57"/>
        <p:sld r:id="rId58"/>
        <p:sld r:id="rId59"/>
        <p:sld r:id="rId60"/>
        <p:sld r:id="rId61"/>
        <p:sld r:id="rId62"/>
        <p:sld r:id="rId63"/>
        <p:sld r:id="rId64"/>
        <p:sld r:id="rId65"/>
        <p:sld r:id="rId66"/>
        <p:sld r:id="rId67"/>
        <p:sld r:id="rId68"/>
        <p:sld r:id="rId69"/>
        <p:sld r:id="rId70"/>
        <p:sld r:id="rId71"/>
        <p:sld r:id="rId72"/>
        <p:sld r:id="rId73"/>
      </p:sldLst>
    </p:custShow>
    <p:custShow name="TK2" id="2">
      <p:sldLst>
        <p:sld r:id="rId74"/>
        <p:sld r:id="rId75"/>
        <p:sld r:id="rId76"/>
        <p:sld r:id="rId77"/>
        <p:sld r:id="rId78"/>
        <p:sld r:id="rId79"/>
        <p:sld r:id="rId80"/>
        <p:sld r:id="rId81"/>
        <p:sld r:id="rId82"/>
        <p:sld r:id="rId83"/>
        <p:sld r:id="rId84"/>
        <p:sld r:id="rId85"/>
        <p:sld r:id="rId86"/>
        <p:sld r:id="rId87"/>
        <p:sld r:id="rId88"/>
        <p:sld r:id="rId89"/>
        <p:sld r:id="rId90"/>
        <p:sld r:id="rId91"/>
        <p:sld r:id="rId9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010966-6078-4EB8-9A07-CA463B9D95B7}" type="datetimeFigureOut">
              <a:rPr lang="en-US" smtClean="0"/>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09E87-EADB-4B8C-B654-C298F707CCF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80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F010966-6078-4EB8-9A07-CA463B9D95B7}" type="datetimeFigureOut">
              <a:rPr lang="en-US" smtClean="0"/>
              <a:t>25/08/2023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9070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10966-6078-4EB8-9A07-CA463B9D95B7}" type="datetimeFigureOut">
              <a:rPr lang="en-US" smtClean="0"/>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273143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10966-6078-4EB8-9A07-CA463B9D95B7}" type="datetimeFigureOut">
              <a:rPr lang="en-US" smtClean="0"/>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09E87-EADB-4B8C-B654-C298F707CCF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880928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10966-6078-4EB8-9A07-CA463B9D95B7}" type="datetimeFigureOut">
              <a:rPr lang="en-US" smtClean="0"/>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3748473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10966-6078-4EB8-9A07-CA463B9D95B7}" type="datetimeFigureOut">
              <a:rPr lang="en-US" smtClean="0"/>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09E87-EADB-4B8C-B654-C298F707CCF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158162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10966-6078-4EB8-9A07-CA463B9D95B7}" type="datetimeFigureOut">
              <a:rPr lang="en-US" smtClean="0"/>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2001515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10966-6078-4EB8-9A07-CA463B9D95B7}" type="datetimeFigureOut">
              <a:rPr lang="en-US" smtClean="0"/>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10394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10966-6078-4EB8-9A07-CA463B9D95B7}" type="datetimeFigureOut">
              <a:rPr lang="en-US" smtClean="0"/>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124618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10966-6078-4EB8-9A07-CA463B9D95B7}" type="datetimeFigureOut">
              <a:rPr lang="en-US" smtClean="0"/>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4856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10966-6078-4EB8-9A07-CA463B9D95B7}" type="datetimeFigureOut">
              <a:rPr lang="en-US" smtClean="0"/>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314584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010966-6078-4EB8-9A07-CA463B9D95B7}" type="datetimeFigureOut">
              <a:rPr lang="en-US" smtClean="0"/>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12990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010966-6078-4EB8-9A07-CA463B9D95B7}" type="datetimeFigureOut">
              <a:rPr lang="en-US" smtClean="0"/>
              <a:t>25/08/2023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122682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010966-6078-4EB8-9A07-CA463B9D95B7}" type="datetimeFigureOut">
              <a:rPr lang="en-US" smtClean="0"/>
              <a:t>25/08/2023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391150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10966-6078-4EB8-9A07-CA463B9D95B7}" type="datetimeFigureOut">
              <a:rPr lang="en-US" smtClean="0"/>
              <a:t>25/08/2023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35108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10966-6078-4EB8-9A07-CA463B9D95B7}" type="datetimeFigureOut">
              <a:rPr lang="en-US" smtClean="0"/>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320027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10966-6078-4EB8-9A07-CA463B9D95B7}" type="datetimeFigureOut">
              <a:rPr lang="en-US" smtClean="0"/>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09E87-EADB-4B8C-B654-C298F707CCFC}" type="slidenum">
              <a:rPr lang="en-US" smtClean="0"/>
              <a:t>‹#›</a:t>
            </a:fld>
            <a:endParaRPr lang="en-US"/>
          </a:p>
        </p:txBody>
      </p:sp>
    </p:spTree>
    <p:extLst>
      <p:ext uri="{BB962C8B-B14F-4D97-AF65-F5344CB8AC3E}">
        <p14:creationId xmlns:p14="http://schemas.microsoft.com/office/powerpoint/2010/main" val="341907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F010966-6078-4EB8-9A07-CA463B9D95B7}" type="datetimeFigureOut">
              <a:rPr lang="en-US" smtClean="0"/>
              <a:t>25/08/2023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8F09E87-EADB-4B8C-B654-C298F707CCFC}" type="slidenum">
              <a:rPr lang="en-US" smtClean="0"/>
              <a:t>‹#›</a:t>
            </a:fld>
            <a:endParaRPr lang="en-US"/>
          </a:p>
        </p:txBody>
      </p:sp>
    </p:spTree>
    <p:extLst>
      <p:ext uri="{BB962C8B-B14F-4D97-AF65-F5344CB8AC3E}">
        <p14:creationId xmlns:p14="http://schemas.microsoft.com/office/powerpoint/2010/main" val="26507854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n.wikipedia.org/wiki/File:Overview_of_the_Common_Language_Infrastructure.sv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 Target="slide9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3134-7350-4D0E-BBAF-42BDBD67E1AB}"/>
              </a:ext>
            </a:extLst>
          </p:cNvPr>
          <p:cNvSpPr>
            <a:spLocks noGrp="1"/>
          </p:cNvSpPr>
          <p:nvPr>
            <p:ph type="ctrTitle"/>
          </p:nvPr>
        </p:nvSpPr>
        <p:spPr/>
        <p:txBody>
          <a:bodyPr/>
          <a:lstStyle/>
          <a:p>
            <a:r>
              <a:rPr lang="en-US" err="1">
                <a:latin typeface="Times New Roman" panose="02020603050405020304" pitchFamily="18" charset="0"/>
                <a:cs typeface="Times New Roman" panose="02020603050405020304" pitchFamily="18" charset="0"/>
              </a:rPr>
              <a:t>Lập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trình</a:t>
            </a:r>
            <a:r>
              <a:rPr lang="en-US">
                <a:latin typeface="Times New Roman" panose="02020603050405020304" pitchFamily="18" charset="0"/>
                <a:cs typeface="Times New Roman" panose="02020603050405020304" pitchFamily="18" charset="0"/>
              </a:rPr>
              <a:t> windows</a:t>
            </a:r>
          </a:p>
        </p:txBody>
      </p:sp>
      <p:sp>
        <p:nvSpPr>
          <p:cNvPr id="3" name="Subtitle 2">
            <a:extLst>
              <a:ext uri="{FF2B5EF4-FFF2-40B4-BE49-F238E27FC236}">
                <a16:creationId xmlns:a16="http://schemas.microsoft.com/office/drawing/2014/main" id="{FFCEBA0B-B0CD-41F5-9ECE-9743DD6C905B}"/>
              </a:ext>
            </a:extLst>
          </p:cNvPr>
          <p:cNvSpPr>
            <a:spLocks noGrp="1"/>
          </p:cNvSpPr>
          <p:nvPr>
            <p:ph type="subTitle" idx="1"/>
          </p:nvPr>
        </p:nvSpPr>
        <p:spPr>
          <a:xfrm>
            <a:off x="681253" y="4939316"/>
            <a:ext cx="6400800" cy="1568014"/>
          </a:xfrm>
        </p:spPr>
        <p:txBody>
          <a:bodyPr>
            <a:noAutofit/>
          </a:bodyPr>
          <a:lstStyle/>
          <a:p>
            <a:pPr algn="r"/>
            <a:r>
              <a:rPr lang="en-US" sz="2400">
                <a:solidFill>
                  <a:schemeClr val="tx1"/>
                </a:solidFill>
                <a:latin typeface="Times New Roman" panose="02020603050405020304" pitchFamily="18" charset="0"/>
                <a:ea typeface="Tahoma" panose="020B0604030504040204" pitchFamily="34" charset="0"/>
                <a:cs typeface="Times New Roman" panose="02020603050405020304" pitchFamily="18" charset="0"/>
              </a:rPr>
              <a:t>Giảng viên: ThS. LÊ NGUYÊN KHANH</a:t>
            </a:r>
          </a:p>
          <a:p>
            <a:pPr algn="r"/>
            <a:r>
              <a:rPr lang="en-US" sz="2400">
                <a:solidFill>
                  <a:schemeClr val="tx1"/>
                </a:solidFill>
                <a:latin typeface="Times New Roman" panose="02020603050405020304" pitchFamily="18" charset="0"/>
                <a:ea typeface="Tahoma" panose="020B0604030504040204" pitchFamily="34" charset="0"/>
                <a:cs typeface="Times New Roman" panose="02020603050405020304" pitchFamily="18" charset="0"/>
              </a:rPr>
              <a:t>Email: lekhanh1511@gmail.com</a:t>
            </a:r>
          </a:p>
          <a:p>
            <a:pPr algn="r"/>
            <a:r>
              <a:rPr lang="en-US" sz="2400">
                <a:solidFill>
                  <a:schemeClr val="tx1"/>
                </a:solidFill>
                <a:latin typeface="Times New Roman" panose="02020603050405020304" pitchFamily="18" charset="0"/>
                <a:ea typeface="Tahoma" panose="020B0604030504040204" pitchFamily="34" charset="0"/>
                <a:cs typeface="Times New Roman" panose="02020603050405020304" pitchFamily="18" charset="0"/>
              </a:rPr>
              <a:t>Nhóm :</a:t>
            </a:r>
          </a:p>
        </p:txBody>
      </p:sp>
      <p:cxnSp>
        <p:nvCxnSpPr>
          <p:cNvPr id="5" name="Straight Connector 4">
            <a:extLst>
              <a:ext uri="{FF2B5EF4-FFF2-40B4-BE49-F238E27FC236}">
                <a16:creationId xmlns:a16="http://schemas.microsoft.com/office/drawing/2014/main" id="{76C26744-B49A-4156-A87F-430AFFF61450}"/>
              </a:ext>
            </a:extLst>
          </p:cNvPr>
          <p:cNvCxnSpPr/>
          <p:nvPr/>
        </p:nvCxnSpPr>
        <p:spPr>
          <a:xfrm>
            <a:off x="2325949" y="4358936"/>
            <a:ext cx="0" cy="621437"/>
          </a:xfrm>
          <a:prstGeom prst="line">
            <a:avLst/>
          </a:prstGeom>
          <a:ln w="28575">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417D644-3830-461B-A6F4-B194C49455EA}"/>
              </a:ext>
            </a:extLst>
          </p:cNvPr>
          <p:cNvCxnSpPr/>
          <p:nvPr/>
        </p:nvCxnSpPr>
        <p:spPr>
          <a:xfrm>
            <a:off x="2006353" y="4696288"/>
            <a:ext cx="3006571" cy="0"/>
          </a:xfrm>
          <a:prstGeom prst="line">
            <a:avLst/>
          </a:prstGeom>
          <a:ln w="28575">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91BE20-0441-4E80-BBE5-FDF66603AF58}"/>
              </a:ext>
            </a:extLst>
          </p:cNvPr>
          <p:cNvCxnSpPr/>
          <p:nvPr/>
        </p:nvCxnSpPr>
        <p:spPr>
          <a:xfrm>
            <a:off x="2183907" y="4563123"/>
            <a:ext cx="3133817" cy="0"/>
          </a:xfrm>
          <a:prstGeom prst="line">
            <a:avLst/>
          </a:prstGeom>
          <a:ln w="127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118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132508"/>
            <a:ext cx="10146250" cy="1016822"/>
          </a:xfrm>
        </p:spPr>
        <p:txBody>
          <a:bodyPr>
            <a:noAutofi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Common Language iNFRASTRUCTURE (CLI)</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0" y="1149330"/>
            <a:ext cx="6981842" cy="5447106"/>
          </a:xfrm>
        </p:spPr>
        <p:txBody>
          <a:bodyPr>
            <a:noAutofit/>
          </a:bodyPr>
          <a:lstStyle/>
          <a:p>
            <a:pPr indent="-274320">
              <a:lnSpc>
                <a:spcPct val="130000"/>
              </a:lnSpc>
              <a:spcBef>
                <a:spcPts val="600"/>
              </a:spcBef>
            </a:pPr>
            <a:r>
              <a:rPr lang="vi-VN" sz="1900" b="1">
                <a:solidFill>
                  <a:schemeClr val="tx1"/>
                </a:solidFill>
                <a:latin typeface="Tahoma" panose="020B0604030504040204" pitchFamily="34" charset="0"/>
                <a:ea typeface="Tahoma" panose="020B0604030504040204" pitchFamily="34" charset="0"/>
                <a:cs typeface="Tahoma" panose="020B0604030504040204" pitchFamily="34" charset="0"/>
              </a:rPr>
              <a:t>Hệ thống kiểu dữ liệu dùng chung (CTS): </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Một tập hợp các kiểu dữ liệu và các toán tử được dùng chung bởi tất cả các ngôn ngữ </a:t>
            </a:r>
            <a:endParaRPr lang="en-US" sz="190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274320">
              <a:lnSpc>
                <a:spcPct val="130000"/>
              </a:lnSpc>
              <a:spcBef>
                <a:spcPts val="600"/>
              </a:spcBef>
            </a:pPr>
            <a:r>
              <a:rPr lang="vi-VN" sz="1900" b="1">
                <a:solidFill>
                  <a:schemeClr val="tx1"/>
                </a:solidFill>
                <a:latin typeface="Tahoma" panose="020B0604030504040204" pitchFamily="34" charset="0"/>
                <a:ea typeface="Tahoma" panose="020B0604030504040204" pitchFamily="34" charset="0"/>
                <a:cs typeface="Tahoma" panose="020B0604030504040204" pitchFamily="34" charset="0"/>
              </a:rPr>
              <a:t>Metadata:</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 Các thông tin về cấu trúc chương trình là độc lập với ngôn ngữ, để có thể được tham chiếu giữa các ngôn ngữ và các công cụ khác nhau</a:t>
            </a:r>
          </a:p>
          <a:p>
            <a:pPr indent="-274320">
              <a:lnSpc>
                <a:spcPct val="130000"/>
              </a:lnSpc>
              <a:spcBef>
                <a:spcPts val="600"/>
              </a:spcBef>
            </a:pPr>
            <a:r>
              <a:rPr lang="vi-VN" sz="1900" b="1">
                <a:solidFill>
                  <a:schemeClr val="tx1"/>
                </a:solidFill>
                <a:latin typeface="Tahoma" panose="020B0604030504040204" pitchFamily="34" charset="0"/>
                <a:ea typeface="Tahoma" panose="020B0604030504040204" pitchFamily="34" charset="0"/>
                <a:cs typeface="Tahoma" panose="020B0604030504040204" pitchFamily="34" charset="0"/>
              </a:rPr>
              <a:t>Đặc điểm kỹ thuật ngôn ngữ dùng chung (CLS): </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Một tập hợp các quy tắc cơ bản mà bất kỳ ngôn ngữ nào sử dụng CLI phải tuân theo để tương tác với các ngôn ngữ CLS khác</a:t>
            </a:r>
          </a:p>
          <a:p>
            <a:pPr indent="-274320">
              <a:lnSpc>
                <a:spcPct val="130000"/>
              </a:lnSpc>
              <a:spcBef>
                <a:spcPts val="600"/>
              </a:spcBef>
            </a:pPr>
            <a:r>
              <a:rPr lang="vi-VN" sz="1900" b="1">
                <a:solidFill>
                  <a:schemeClr val="tx1"/>
                </a:solidFill>
                <a:latin typeface="Tahoma" panose="020B0604030504040204" pitchFamily="34" charset="0"/>
                <a:ea typeface="Tahoma" panose="020B0604030504040204" pitchFamily="34" charset="0"/>
                <a:cs typeface="Tahoma" panose="020B0604030504040204" pitchFamily="34" charset="0"/>
              </a:rPr>
              <a:t>Hệ thống thực thi ảo (VES): </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VES tải và thực thi các chương trình tương thích với CLI, sử dụng metadata để kết hợp các đoạn mã được tạo riêng biệt trong thời gian chạy.</a:t>
            </a:r>
          </a:p>
        </p:txBody>
      </p:sp>
      <p:pic>
        <p:nvPicPr>
          <p:cNvPr id="6" name="Picture 4" descr="http://upload.wikimedia.org/wikipedia/commons/thumb/8/85/Overview_of_the_Common_Language_Infrastructure.svg/300px-Overview_of_the_Common_Language_Infrastructure.svg.png">
            <a:hlinkClick r:id="rId2" tooltip="Visual overview of the Common Language Infrastructure (CLI)"/>
            <a:extLst>
              <a:ext uri="{FF2B5EF4-FFF2-40B4-BE49-F238E27FC236}">
                <a16:creationId xmlns:a16="http://schemas.microsoft.com/office/drawing/2014/main" id="{DD331FAC-9DC3-4731-9631-E86C263C4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612" y="1652962"/>
            <a:ext cx="4359627"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29B1C0D-26B4-46C2-A26D-EA9F39054664}"/>
              </a:ext>
            </a:extLst>
          </p:cNvPr>
          <p:cNvSpPr txBox="1"/>
          <p:nvPr/>
        </p:nvSpPr>
        <p:spPr>
          <a:xfrm>
            <a:off x="3899921" y="1278385"/>
            <a:ext cx="7678889"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b="1" i="0">
                <a:solidFill>
                  <a:srgbClr val="202122"/>
                </a:solidFill>
                <a:effectLst/>
                <a:latin typeface="Arial" panose="020B0604020202020204" pitchFamily="34" charset="0"/>
              </a:rPr>
              <a:t>Cơ sở ngôn ngữ dùng chung</a:t>
            </a:r>
            <a:r>
              <a:rPr lang="vi-VN" b="0" i="0">
                <a:solidFill>
                  <a:srgbClr val="202122"/>
                </a:solidFill>
                <a:effectLst/>
                <a:latin typeface="Arial" panose="020B0604020202020204" pitchFamily="34" charset="0"/>
              </a:rPr>
              <a:t> hoặc </a:t>
            </a:r>
            <a:r>
              <a:rPr lang="vi-VN" b="1" i="0">
                <a:solidFill>
                  <a:srgbClr val="202122"/>
                </a:solidFill>
                <a:effectLst/>
                <a:latin typeface="Arial" panose="020B0604020202020204" pitchFamily="34" charset="0"/>
              </a:rPr>
              <a:t>Cơ sở hạ tầng ngôn ngữ dùng chung</a:t>
            </a:r>
            <a:r>
              <a:rPr lang="vi-VN" b="0" i="0">
                <a:solidFill>
                  <a:srgbClr val="202122"/>
                </a:solidFill>
                <a:effectLst/>
                <a:latin typeface="Arial" panose="020B0604020202020204" pitchFamily="34" charset="0"/>
              </a:rPr>
              <a:t> (</a:t>
            </a:r>
            <a:r>
              <a:rPr lang="vi-VN" b="1" i="0">
                <a:solidFill>
                  <a:srgbClr val="202122"/>
                </a:solidFill>
                <a:effectLst/>
                <a:latin typeface="Arial" panose="020B0604020202020204" pitchFamily="34" charset="0"/>
              </a:rPr>
              <a:t>Common Language Infrastructure - CLI</a:t>
            </a:r>
            <a:r>
              <a:rPr lang="vi-VN" b="0" i="0">
                <a:solidFill>
                  <a:srgbClr val="202122"/>
                </a:solidFill>
                <a:effectLst/>
                <a:latin typeface="Arial" panose="020B0604020202020204" pitchFamily="34" charset="0"/>
              </a:rPr>
              <a:t>) là một tiêu chuẩn kỹ thuật được phát triển bởi </a:t>
            </a:r>
            <a:r>
              <a:rPr lang="vi-VN" b="1" i="0" u="sng" strike="noStrike">
                <a:solidFill>
                  <a:schemeClr val="bg1"/>
                </a:solidFill>
                <a:effectLst/>
                <a:latin typeface="Arial" panose="020B0604020202020204" pitchFamily="34" charset="0"/>
              </a:rPr>
              <a:t>Microsoft</a:t>
            </a:r>
            <a:r>
              <a:rPr lang="vi-VN" b="0" i="0">
                <a:solidFill>
                  <a:srgbClr val="202122"/>
                </a:solidFill>
                <a:effectLst/>
                <a:latin typeface="Arial" panose="020B0604020202020204" pitchFamily="34" charset="0"/>
              </a:rPr>
              <a:t> và được tiêu chuẩn hoá</a:t>
            </a:r>
            <a:r>
              <a:rPr lang="en-US" b="0" i="0">
                <a:solidFill>
                  <a:srgbClr val="202122"/>
                </a:solidFill>
                <a:effectLst/>
                <a:latin typeface="Arial" panose="020B0604020202020204" pitchFamily="34" charset="0"/>
              </a:rPr>
              <a:t> </a:t>
            </a:r>
            <a:r>
              <a:rPr lang="vi-VN" b="0" i="0">
                <a:solidFill>
                  <a:srgbClr val="202122"/>
                </a:solidFill>
                <a:effectLst/>
                <a:latin typeface="Arial" panose="020B0604020202020204" pitchFamily="34" charset="0"/>
              </a:rPr>
              <a:t>bởi </a:t>
            </a:r>
            <a:r>
              <a:rPr lang="vi-VN" b="1" i="0" u="sng" strike="noStrike">
                <a:solidFill>
                  <a:schemeClr val="bg1"/>
                </a:solidFill>
                <a:effectLst/>
                <a:latin typeface="Arial" panose="020B0604020202020204" pitchFamily="34" charset="0"/>
              </a:rPr>
              <a:t>ISO</a:t>
            </a:r>
            <a:r>
              <a:rPr lang="vi-VN" b="0" i="0">
                <a:solidFill>
                  <a:srgbClr val="202122"/>
                </a:solidFill>
                <a:effectLst/>
                <a:latin typeface="Arial" panose="020B0604020202020204" pitchFamily="34" charset="0"/>
              </a:rPr>
              <a:t> và </a:t>
            </a:r>
            <a:r>
              <a:rPr lang="vi-VN" b="1" i="0" u="sng" strike="noStrike">
                <a:solidFill>
                  <a:schemeClr val="bg1"/>
                </a:solidFill>
                <a:effectLst/>
                <a:latin typeface="Arial" panose="020B0604020202020204" pitchFamily="34" charset="0"/>
              </a:rPr>
              <a:t>ECMA</a:t>
            </a:r>
            <a:r>
              <a:rPr lang="vi-VN" b="0" i="0">
                <a:solidFill>
                  <a:srgbClr val="202122"/>
                </a:solidFill>
                <a:effectLst/>
                <a:latin typeface="Arial" panose="020B0604020202020204" pitchFamily="34" charset="0"/>
              </a:rPr>
              <a:t>, mô tả </a:t>
            </a:r>
            <a:r>
              <a:rPr lang="vi-VN" b="1" i="0" u="none" strike="noStrike">
                <a:solidFill>
                  <a:schemeClr val="bg1"/>
                </a:solidFill>
                <a:effectLst/>
                <a:latin typeface="Arial" panose="020B0604020202020204" pitchFamily="34" charset="0"/>
              </a:rPr>
              <a:t>mã thực thi</a:t>
            </a:r>
            <a:r>
              <a:rPr lang="vi-VN" b="0" i="0">
                <a:solidFill>
                  <a:srgbClr val="202122"/>
                </a:solidFill>
                <a:effectLst/>
                <a:latin typeface="Arial" panose="020B0604020202020204" pitchFamily="34" charset="0"/>
              </a:rPr>
              <a:t> và </a:t>
            </a:r>
            <a:r>
              <a:rPr lang="vi-VN" b="1" i="0">
                <a:solidFill>
                  <a:schemeClr val="bg1"/>
                </a:solidFill>
                <a:effectLst/>
                <a:latin typeface="Arial" panose="020B0604020202020204" pitchFamily="34" charset="0"/>
              </a:rPr>
              <a:t>môi trường runtime</a:t>
            </a:r>
            <a:r>
              <a:rPr lang="vi-VN" b="0" i="0">
                <a:solidFill>
                  <a:srgbClr val="202122"/>
                </a:solidFill>
                <a:effectLst/>
                <a:latin typeface="Arial" panose="020B0604020202020204" pitchFamily="34" charset="0"/>
              </a:rPr>
              <a:t> cho phép nhiều ngôn ngữ lập trình cấp cao được sử dụng trên các </a:t>
            </a:r>
            <a:r>
              <a:rPr lang="vi-VN" b="1" i="0" u="none" strike="noStrike">
                <a:solidFill>
                  <a:schemeClr val="bg1"/>
                </a:solidFill>
                <a:effectLst/>
                <a:latin typeface="Arial" panose="020B0604020202020204" pitchFamily="34" charset="0"/>
              </a:rPr>
              <a:t>nền tảng máy tính</a:t>
            </a:r>
            <a:r>
              <a:rPr lang="vi-VN" b="0" i="0">
                <a:solidFill>
                  <a:srgbClr val="202122"/>
                </a:solidFill>
                <a:effectLst/>
                <a:latin typeface="Arial" panose="020B0604020202020204" pitchFamily="34" charset="0"/>
              </a:rPr>
              <a:t> khác nhau mà không cần viết lại mã cho một nền tảng cụ thể</a:t>
            </a:r>
            <a:endParaRPr lang="en-US" b="0" i="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7339830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nextCondLst>
                <p:cond evt="onClick" delay="0">
                  <p:tgtEl>
                    <p:spTgt spid="2"/>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596454" y="321008"/>
            <a:ext cx="8534400" cy="1096080"/>
          </a:xfrm>
        </p:spPr>
        <p:txBody>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Common Language Runtime (CLR)</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381740" y="1296140"/>
            <a:ext cx="6303541" cy="5431476"/>
          </a:xfrm>
        </p:spPr>
        <p:txBody>
          <a:bodyPr>
            <a:noAutofit/>
          </a:bodyPr>
          <a:lstStyle/>
          <a:p>
            <a:pPr indent="-274320">
              <a:lnSpc>
                <a:spcPct val="130000"/>
              </a:lnSpc>
              <a:spcBef>
                <a:spcPts val="600"/>
              </a:spcBef>
            </a:pPr>
            <a:r>
              <a:rPr lang="vi-VN" sz="1900" b="1">
                <a:solidFill>
                  <a:schemeClr val="tx1"/>
                </a:solidFill>
                <a:latin typeface="Tahoma" panose="020B0604030504040204" pitchFamily="34" charset="0"/>
                <a:ea typeface="Tahoma" panose="020B0604030504040204" pitchFamily="34" charset="0"/>
                <a:cs typeface="Tahoma" panose="020B0604030504040204" pitchFamily="34" charset="0"/>
              </a:rPr>
              <a:t>CLR</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 thực hiện quản lý bộ nhớ, quản lý thực thi tiểu trình, thực</a:t>
            </a:r>
            <a:r>
              <a:rPr lang="en-US" sz="19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thi mã nguồn, xác nhận mã nguồn an toàn, biên bịch và các dịch vụ hệ thống khác</a:t>
            </a:r>
            <a:endParaRPr lang="en-US" sz="190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274320">
              <a:lnSpc>
                <a:spcPct val="130000"/>
              </a:lnSpc>
              <a:spcBef>
                <a:spcPts val="600"/>
              </a:spcBef>
            </a:pPr>
            <a:r>
              <a:rPr lang="vi-VN" sz="1900" b="1">
                <a:solidFill>
                  <a:schemeClr val="tx1"/>
                </a:solidFill>
                <a:latin typeface="Tahoma" panose="020B0604030504040204" pitchFamily="34" charset="0"/>
                <a:ea typeface="Tahoma" panose="020B0604030504040204" pitchFamily="34" charset="0"/>
                <a:cs typeface="Tahoma" panose="020B0604030504040204" pitchFamily="34" charset="0"/>
              </a:rPr>
              <a:t>CLR</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 còn thúc đẩy cho mã nguồn được thực thi mạnh mẽ hơn bằng việc thực thi mã</a:t>
            </a:r>
            <a:r>
              <a:rPr lang="en-US" sz="19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nguồn chính xác và sự xác nhận mã nguồn.</a:t>
            </a:r>
            <a:r>
              <a:rPr lang="en-US" sz="19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Nền tảng của việc thực hiện này là</a:t>
            </a:r>
            <a:r>
              <a:rPr lang="en-US" sz="19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1900" b="1">
                <a:solidFill>
                  <a:schemeClr val="tx1"/>
                </a:solidFill>
                <a:latin typeface="Tahoma" panose="020B0604030504040204" pitchFamily="34" charset="0"/>
                <a:ea typeface="Tahoma" panose="020B0604030504040204" pitchFamily="34" charset="0"/>
                <a:cs typeface="Tahoma" panose="020B0604030504040204" pitchFamily="34" charset="0"/>
              </a:rPr>
              <a:t>Common Type System (CTS)</a:t>
            </a:r>
            <a:endParaRPr lang="en-US" sz="1900" b="1">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274320">
              <a:lnSpc>
                <a:spcPct val="130000"/>
              </a:lnSpc>
              <a:spcBef>
                <a:spcPts val="600"/>
              </a:spcBef>
            </a:pPr>
            <a:r>
              <a:rPr lang="en-US" sz="1900">
                <a:solidFill>
                  <a:schemeClr val="tx1"/>
                </a:solidFill>
                <a:latin typeface="Tahoma" panose="020B0604030504040204" pitchFamily="34" charset="0"/>
                <a:ea typeface="Tahoma" panose="020B0604030504040204" pitchFamily="34" charset="0"/>
                <a:cs typeface="Tahoma" panose="020B0604030504040204" pitchFamily="34" charset="0"/>
              </a:rPr>
              <a:t>T</a:t>
            </a:r>
            <a:r>
              <a:rPr lang="vi-VN" sz="1900">
                <a:solidFill>
                  <a:schemeClr val="tx1"/>
                </a:solidFill>
                <a:ea typeface="Tahoma" panose="020B0604030504040204" pitchFamily="34" charset="0"/>
                <a:cs typeface="Tahoma" panose="020B0604030504040204" pitchFamily="34" charset="0"/>
              </a:rPr>
              <a:t>hực hiện việc tự động xử lý</a:t>
            </a:r>
            <a:r>
              <a:rPr lang="en-US" sz="1900">
                <a:solidFill>
                  <a:schemeClr val="tx1"/>
                </a:solidFill>
                <a:ea typeface="Tahoma" panose="020B0604030504040204" pitchFamily="34" charset="0"/>
                <a:cs typeface="Tahoma" panose="020B0604030504040204" pitchFamily="34" charset="0"/>
              </a:rPr>
              <a:t> </a:t>
            </a:r>
            <a:r>
              <a:rPr lang="vi-VN" sz="1900">
                <a:solidFill>
                  <a:schemeClr val="tx1"/>
                </a:solidFill>
                <a:ea typeface="Tahoma" panose="020B0604030504040204" pitchFamily="34" charset="0"/>
                <a:cs typeface="Tahoma" panose="020B0604030504040204" pitchFamily="34" charset="0"/>
              </a:rPr>
              <a:t>layout của đối tượng và quản lý những tham chiếu đến đối tượng, giải phóng chúng</a:t>
            </a:r>
            <a:r>
              <a:rPr lang="en-US" sz="1900">
                <a:solidFill>
                  <a:schemeClr val="tx1"/>
                </a:solidFill>
                <a:ea typeface="Tahoma" panose="020B0604030504040204" pitchFamily="34" charset="0"/>
                <a:cs typeface="Tahoma" panose="020B0604030504040204" pitchFamily="34" charset="0"/>
              </a:rPr>
              <a:t> </a:t>
            </a:r>
            <a:r>
              <a:rPr lang="vi-VN" sz="1900">
                <a:solidFill>
                  <a:schemeClr val="tx1"/>
                </a:solidFill>
                <a:ea typeface="Tahoma" panose="020B0604030504040204" pitchFamily="34" charset="0"/>
                <a:cs typeface="Tahoma" panose="020B0604030504040204" pitchFamily="34" charset="0"/>
              </a:rPr>
              <a:t>khi chúng không còn được sử dụng nữa. Việc quản lý bộ nhớ tự động này còn giải</a:t>
            </a:r>
            <a:r>
              <a:rPr lang="en-US" sz="1900">
                <a:solidFill>
                  <a:schemeClr val="tx1"/>
                </a:solidFill>
                <a:ea typeface="Tahoma" panose="020B0604030504040204" pitchFamily="34" charset="0"/>
                <a:cs typeface="Tahoma" panose="020B0604030504040204" pitchFamily="34" charset="0"/>
              </a:rPr>
              <a:t> </a:t>
            </a:r>
            <a:r>
              <a:rPr lang="vi-VN" sz="1900">
                <a:solidFill>
                  <a:schemeClr val="tx1"/>
                </a:solidFill>
                <a:ea typeface="Tahoma" panose="020B0604030504040204" pitchFamily="34" charset="0"/>
                <a:cs typeface="Tahoma" panose="020B0604030504040204" pitchFamily="34" charset="0"/>
              </a:rPr>
              <a:t>quyết hai lỗi chung của ứng dụng: thiếu bộ nhớ và tham chiếu bộ nhớ không hợp lệ</a:t>
            </a:r>
            <a:endParaRPr lang="en-US" sz="1900">
              <a:solidFill>
                <a:schemeClr val="tx1"/>
              </a:solidFill>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47590B53-55FF-4C75-BFEF-47DAC0B28F9D}"/>
              </a:ext>
            </a:extLst>
          </p:cNvPr>
          <p:cNvPicPr>
            <a:picLocks noChangeAspect="1"/>
          </p:cNvPicPr>
          <p:nvPr/>
        </p:nvPicPr>
        <p:blipFill>
          <a:blip r:embed="rId2"/>
          <a:stretch>
            <a:fillRect/>
          </a:stretch>
        </p:blipFill>
        <p:spPr>
          <a:xfrm>
            <a:off x="6847840" y="1937039"/>
            <a:ext cx="5219254" cy="3900787"/>
          </a:xfrm>
          <a:prstGeom prst="rect">
            <a:avLst/>
          </a:prstGeom>
        </p:spPr>
      </p:pic>
      <p:sp>
        <p:nvSpPr>
          <p:cNvPr id="7" name="TextBox 6">
            <a:extLst>
              <a:ext uri="{FF2B5EF4-FFF2-40B4-BE49-F238E27FC236}">
                <a16:creationId xmlns:a16="http://schemas.microsoft.com/office/drawing/2014/main" id="{019603A1-E8ED-491E-A2C5-BA37EB90972C}"/>
              </a:ext>
            </a:extLst>
          </p:cNvPr>
          <p:cNvSpPr txBox="1"/>
          <p:nvPr/>
        </p:nvSpPr>
        <p:spPr>
          <a:xfrm>
            <a:off x="5645974" y="281510"/>
            <a:ext cx="6421120"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vi-VN" sz="1800" b="0" i="0">
                <a:solidFill>
                  <a:srgbClr val="000000"/>
                </a:solidFill>
                <a:effectLst/>
                <a:latin typeface="Verdana" panose="020B0604030504040204" pitchFamily="34" charset="0"/>
              </a:rPr>
              <a:t>Mã nguồn mà</a:t>
            </a:r>
            <a:r>
              <a:rPr lang="en-US" sz="1800" b="0" i="0">
                <a:solidFill>
                  <a:srgbClr val="000000"/>
                </a:solidFill>
                <a:effectLst/>
                <a:latin typeface="Verdana" panose="020B0604030504040204" pitchFamily="34" charset="0"/>
              </a:rPr>
              <a:t> </a:t>
            </a:r>
            <a:r>
              <a:rPr lang="vi-VN" sz="1800" b="0" i="0">
                <a:solidFill>
                  <a:srgbClr val="000000"/>
                </a:solidFill>
                <a:effectLst/>
                <a:latin typeface="Verdana" panose="020B0604030504040204" pitchFamily="34" charset="0"/>
              </a:rPr>
              <a:t>đích tới runtime thì được biết như là mã nguồn được quản lý (managed code).</a:t>
            </a:r>
            <a:endParaRPr lang="en-US" sz="1800" b="0" i="0">
              <a:solidFill>
                <a:srgbClr val="000000"/>
              </a:solidFill>
              <a:effectLst/>
              <a:latin typeface="Verdana" panose="020B0604030504040204" pitchFamily="34" charset="0"/>
            </a:endParaRPr>
          </a:p>
          <a:p>
            <a:pPr marL="285750" indent="-285750">
              <a:buFont typeface="Arial" panose="020B0604020202020204" pitchFamily="34" charset="0"/>
              <a:buChar char="•"/>
            </a:pPr>
            <a:r>
              <a:rPr lang="vi-VN" sz="1800" b="0" i="0">
                <a:solidFill>
                  <a:srgbClr val="000000"/>
                </a:solidFill>
                <a:effectLst/>
                <a:latin typeface="Verdana" panose="020B0604030504040204" pitchFamily="34" charset="0"/>
              </a:rPr>
              <a:t>Trong khi đó mã nguồn mà không có đích tới</a:t>
            </a:r>
            <a:r>
              <a:rPr lang="en-US" sz="1800" b="0" i="0">
                <a:solidFill>
                  <a:srgbClr val="000000"/>
                </a:solidFill>
                <a:effectLst/>
                <a:latin typeface="Verdana" panose="020B0604030504040204" pitchFamily="34" charset="0"/>
              </a:rPr>
              <a:t> </a:t>
            </a:r>
            <a:r>
              <a:rPr lang="vi-VN" sz="1800" b="0" i="0">
                <a:solidFill>
                  <a:srgbClr val="000000"/>
                </a:solidFill>
                <a:effectLst/>
                <a:latin typeface="Verdana" panose="020B0604030504040204" pitchFamily="34" charset="0"/>
              </a:rPr>
              <a:t>runtime thì được biết như mã nguồn</a:t>
            </a:r>
            <a:r>
              <a:rPr lang="en-US" sz="1800" b="0" i="0">
                <a:solidFill>
                  <a:srgbClr val="000000"/>
                </a:solidFill>
                <a:effectLst/>
                <a:latin typeface="Verdana" panose="020B0604030504040204" pitchFamily="34" charset="0"/>
              </a:rPr>
              <a:t> </a:t>
            </a:r>
            <a:r>
              <a:rPr lang="vi-VN" sz="1800" b="0" i="0">
                <a:solidFill>
                  <a:srgbClr val="000000"/>
                </a:solidFill>
                <a:effectLst/>
                <a:latin typeface="Verdana" panose="020B0604030504040204" pitchFamily="34" charset="0"/>
              </a:rPr>
              <a:t>không được quản lý (unmanaged code)</a:t>
            </a:r>
            <a:endParaRPr lang="en-US"/>
          </a:p>
        </p:txBody>
      </p:sp>
    </p:spTree>
    <p:extLst>
      <p:ext uri="{BB962C8B-B14F-4D97-AF65-F5344CB8AC3E}">
        <p14:creationId xmlns:p14="http://schemas.microsoft.com/office/powerpoint/2010/main" val="17852429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534310" y="137604"/>
            <a:ext cx="4371786" cy="1096080"/>
          </a:xfrm>
        </p:spPr>
        <p:txBody>
          <a:bodyPr/>
          <a:lstStyle/>
          <a:p>
            <a:r>
              <a:rPr lang="vi-VN" sz="3600">
                <a:solidFill>
                  <a:schemeClr val="tx1"/>
                </a:solidFill>
                <a:ea typeface="Tahoma" panose="020B0604030504040204" pitchFamily="34" charset="0"/>
                <a:cs typeface="Tahoma" panose="020B0604030504040204" pitchFamily="34" charset="0"/>
              </a:rPr>
              <a:t>Just-in-Time (JIT)</a:t>
            </a:r>
            <a:endParaRPr lang="en-US">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138583" y="1083076"/>
            <a:ext cx="4998719" cy="5637320"/>
          </a:xfrm>
        </p:spPr>
        <p:txBody>
          <a:bodyPr>
            <a:noAutofit/>
          </a:bodyPr>
          <a:lstStyle/>
          <a:p>
            <a:pPr indent="-274320">
              <a:lnSpc>
                <a:spcPct val="130000"/>
              </a:lnSpc>
              <a:spcBef>
                <a:spcPts val="600"/>
              </a:spcBef>
            </a:pPr>
            <a:r>
              <a:rPr lang="en-US" sz="1900">
                <a:solidFill>
                  <a:schemeClr val="tx1"/>
                </a:solidFill>
                <a:ea typeface="Tahoma" panose="020B0604030504040204" pitchFamily="34" charset="0"/>
                <a:cs typeface="Tahoma" panose="020B0604030504040204" pitchFamily="34" charset="0"/>
              </a:rPr>
              <a:t>C</a:t>
            </a:r>
            <a:r>
              <a:rPr lang="vi-VN" sz="1900">
                <a:solidFill>
                  <a:schemeClr val="tx1"/>
                </a:solidFill>
                <a:ea typeface="Tahoma" panose="020B0604030504040204" pitchFamily="34" charset="0"/>
                <a:cs typeface="Tahoma" panose="020B0604030504040204" pitchFamily="34" charset="0"/>
              </a:rPr>
              <a:t>hương trình không được biên dịch vào các tập tin thực thi</a:t>
            </a:r>
            <a:r>
              <a:rPr lang="en-US" sz="1900">
                <a:solidFill>
                  <a:schemeClr val="tx1"/>
                </a:solidFill>
                <a:ea typeface="Tahoma" panose="020B0604030504040204" pitchFamily="34" charset="0"/>
                <a:cs typeface="Tahoma" panose="020B0604030504040204" pitchFamily="34" charset="0"/>
              </a:rPr>
              <a:t> </a:t>
            </a:r>
            <a:r>
              <a:rPr lang="vi-VN" sz="1900">
                <a:solidFill>
                  <a:schemeClr val="tx1"/>
                </a:solidFill>
                <a:ea typeface="Tahoma" panose="020B0604030504040204" pitchFamily="34" charset="0"/>
                <a:cs typeface="Tahoma" panose="020B0604030504040204" pitchFamily="34" charset="0"/>
              </a:rPr>
              <a:t>mà thay vào đó chúng được biên dịch vào những tập tin trung gian gọi là Microsoft</a:t>
            </a:r>
            <a:r>
              <a:rPr lang="en-US" sz="1900">
                <a:solidFill>
                  <a:schemeClr val="tx1"/>
                </a:solidFill>
                <a:ea typeface="Tahoma" panose="020B0604030504040204" pitchFamily="34" charset="0"/>
                <a:cs typeface="Tahoma" panose="020B0604030504040204" pitchFamily="34" charset="0"/>
              </a:rPr>
              <a:t> </a:t>
            </a:r>
            <a:r>
              <a:rPr lang="vi-VN" sz="1900">
                <a:solidFill>
                  <a:schemeClr val="tx1"/>
                </a:solidFill>
                <a:ea typeface="Tahoma" panose="020B0604030504040204" pitchFamily="34" charset="0"/>
                <a:cs typeface="Tahoma" panose="020B0604030504040204" pitchFamily="34" charset="0"/>
              </a:rPr>
              <a:t>Intermediate Language (MSIL) </a:t>
            </a:r>
            <a:endParaRPr lang="en-US" sz="1900">
              <a:solidFill>
                <a:schemeClr val="tx1"/>
              </a:solidFill>
              <a:ea typeface="Tahoma" panose="020B0604030504040204" pitchFamily="34" charset="0"/>
              <a:cs typeface="Tahoma" panose="020B0604030504040204" pitchFamily="34" charset="0"/>
            </a:endParaRPr>
          </a:p>
          <a:p>
            <a:pPr indent="-274320">
              <a:lnSpc>
                <a:spcPct val="130000"/>
              </a:lnSpc>
              <a:spcBef>
                <a:spcPts val="600"/>
              </a:spcBef>
            </a:pPr>
            <a:r>
              <a:rPr lang="vi-VN" sz="1900" b="1">
                <a:solidFill>
                  <a:schemeClr val="tx1"/>
                </a:solidFill>
                <a:ea typeface="Tahoma" panose="020B0604030504040204" pitchFamily="34" charset="0"/>
                <a:cs typeface="Tahoma" panose="020B0604030504040204" pitchFamily="34" charset="0"/>
              </a:rPr>
              <a:t>Just-in-Time (JIT) </a:t>
            </a:r>
            <a:r>
              <a:rPr lang="vi-VN" sz="1900">
                <a:solidFill>
                  <a:schemeClr val="tx1"/>
                </a:solidFill>
                <a:ea typeface="Tahoma" panose="020B0604030504040204" pitchFamily="34" charset="0"/>
                <a:cs typeface="Tahoma" panose="020B0604030504040204" pitchFamily="34" charset="0"/>
              </a:rPr>
              <a:t>biên dịch tất cả những mã nguồn được</a:t>
            </a:r>
            <a:r>
              <a:rPr lang="en-US" sz="1900">
                <a:solidFill>
                  <a:schemeClr val="tx1"/>
                </a:solidFill>
                <a:ea typeface="Tahoma" panose="020B0604030504040204" pitchFamily="34" charset="0"/>
                <a:cs typeface="Tahoma" panose="020B0604030504040204" pitchFamily="34" charset="0"/>
              </a:rPr>
              <a:t> </a:t>
            </a:r>
            <a:r>
              <a:rPr lang="vi-VN" sz="1900">
                <a:solidFill>
                  <a:schemeClr val="tx1"/>
                </a:solidFill>
                <a:ea typeface="Tahoma" panose="020B0604030504040204" pitchFamily="34" charset="0"/>
                <a:cs typeface="Tahoma" panose="020B0604030504040204" pitchFamily="34" charset="0"/>
              </a:rPr>
              <a:t>quản lý vào trong ngôn ngữ máy của hệ thống vào lúc mà nó được thực thi</a:t>
            </a:r>
            <a:endParaRPr lang="en-US" sz="1900">
              <a:solidFill>
                <a:schemeClr val="tx1"/>
              </a:solidFill>
              <a:ea typeface="Tahoma" panose="020B0604030504040204" pitchFamily="34" charset="0"/>
              <a:cs typeface="Tahoma" panose="020B0604030504040204" pitchFamily="34" charset="0"/>
            </a:endParaRPr>
          </a:p>
          <a:p>
            <a:pPr indent="-274320">
              <a:lnSpc>
                <a:spcPct val="130000"/>
              </a:lnSpc>
              <a:spcBef>
                <a:spcPts val="600"/>
              </a:spcBef>
            </a:pP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Trình biên dịch JIT đủ thông minh để nhận ra khi</a:t>
            </a:r>
            <a:r>
              <a:rPr lang="en-US" sz="19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một mã đ</a:t>
            </a:r>
            <a:r>
              <a:rPr lang="en-US" sz="1900">
                <a:solidFill>
                  <a:schemeClr val="tx1"/>
                </a:solidFill>
                <a:latin typeface="Tahoma" panose="020B0604030504040204" pitchFamily="34" charset="0"/>
                <a:ea typeface="Tahoma" panose="020B0604030504040204" pitchFamily="34" charset="0"/>
                <a:cs typeface="Tahoma" panose="020B0604030504040204" pitchFamily="34" charset="0"/>
              </a:rPr>
              <a:t>ã</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 được biên dịch, do vậy khi ứng dụng chạy thì việc biên dịch chỉ xảy ra khi</a:t>
            </a:r>
            <a:r>
              <a:rPr lang="en-US" sz="19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1900">
                <a:solidFill>
                  <a:schemeClr val="tx1"/>
                </a:solidFill>
                <a:latin typeface="Tahoma" panose="020B0604030504040204" pitchFamily="34" charset="0"/>
                <a:ea typeface="Tahoma" panose="020B0604030504040204" pitchFamily="34" charset="0"/>
                <a:cs typeface="Tahoma" panose="020B0604030504040204" pitchFamily="34" charset="0"/>
              </a:rPr>
              <a:t>cần thiết, tức là chỉ biên dịch mã MSIL chưa biên dịch ra mã máy</a:t>
            </a:r>
          </a:p>
        </p:txBody>
      </p:sp>
      <p:pic>
        <p:nvPicPr>
          <p:cNvPr id="5" name="Picture 4">
            <a:extLst>
              <a:ext uri="{FF2B5EF4-FFF2-40B4-BE49-F238E27FC236}">
                <a16:creationId xmlns:a16="http://schemas.microsoft.com/office/drawing/2014/main" id="{9C9A1498-321D-4F06-87CF-8F1B2A42D995}"/>
              </a:ext>
            </a:extLst>
          </p:cNvPr>
          <p:cNvPicPr>
            <a:picLocks noChangeAspect="1"/>
          </p:cNvPicPr>
          <p:nvPr/>
        </p:nvPicPr>
        <p:blipFill>
          <a:blip r:embed="rId2"/>
          <a:stretch>
            <a:fillRect/>
          </a:stretch>
        </p:blipFill>
        <p:spPr>
          <a:xfrm>
            <a:off x="5533029" y="452022"/>
            <a:ext cx="6520388" cy="5953956"/>
          </a:xfrm>
          <a:prstGeom prst="rect">
            <a:avLst/>
          </a:prstGeom>
        </p:spPr>
      </p:pic>
    </p:spTree>
    <p:extLst>
      <p:ext uri="{BB962C8B-B14F-4D97-AF65-F5344CB8AC3E}">
        <p14:creationId xmlns:p14="http://schemas.microsoft.com/office/powerpoint/2010/main" val="290808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1" y="261563"/>
            <a:ext cx="8534400" cy="1016822"/>
          </a:xfrm>
        </p:spPr>
        <p:txBody>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Common Type System (CTS)</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1" y="1278385"/>
            <a:ext cx="9394409" cy="2150615"/>
          </a:xfrm>
        </p:spPr>
        <p:txBody>
          <a:bodyPr>
            <a:noAutofit/>
          </a:bodyPr>
          <a:lstStyle/>
          <a:p>
            <a:pPr indent="-274320">
              <a:lnSpc>
                <a:spcPct val="130000"/>
              </a:lnSpc>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Mục đích hỗ trợ thực thi chéo ngôn ngữ</a:t>
            </a:r>
          </a:p>
          <a:p>
            <a:pPr indent="-274320">
              <a:lnSpc>
                <a:spcPct val="130000"/>
              </a:lnSpc>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Tất cả compiler hướng .NET đều phải tuân thủ theo CTS</a:t>
            </a:r>
          </a:p>
          <a:p>
            <a:pPr indent="-274320">
              <a:lnSpc>
                <a:spcPct val="130000"/>
              </a:lnSpc>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Định nghĩa kiểu dữ liệu tiền định và có sẵn trong IL</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 tất cả ngôn ngữ .NET sẽ được</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sinh ra mã cuối trên cơ sở kiểu dữ liệu này</a:t>
            </a:r>
          </a:p>
        </p:txBody>
      </p:sp>
      <p:pic>
        <p:nvPicPr>
          <p:cNvPr id="6" name="Picture 5">
            <a:extLst>
              <a:ext uri="{FF2B5EF4-FFF2-40B4-BE49-F238E27FC236}">
                <a16:creationId xmlns:a16="http://schemas.microsoft.com/office/drawing/2014/main" id="{0CEA267E-1F7C-422B-A878-D0D47054F976}"/>
              </a:ext>
            </a:extLst>
          </p:cNvPr>
          <p:cNvPicPr>
            <a:picLocks noChangeAspect="1"/>
          </p:cNvPicPr>
          <p:nvPr/>
        </p:nvPicPr>
        <p:blipFill>
          <a:blip r:embed="rId2"/>
          <a:stretch>
            <a:fillRect/>
          </a:stretch>
        </p:blipFill>
        <p:spPr>
          <a:xfrm>
            <a:off x="1583817" y="3836404"/>
            <a:ext cx="7453156" cy="1893835"/>
          </a:xfrm>
          <a:prstGeom prst="rect">
            <a:avLst/>
          </a:prstGeom>
        </p:spPr>
      </p:pic>
    </p:spTree>
    <p:extLst>
      <p:ext uri="{BB962C8B-B14F-4D97-AF65-F5344CB8AC3E}">
        <p14:creationId xmlns:p14="http://schemas.microsoft.com/office/powerpoint/2010/main" val="42060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22069" y="173115"/>
            <a:ext cx="8534400" cy="1016822"/>
          </a:xfrm>
        </p:spPr>
        <p:txBody>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THƯ VIỆN LỚP .NET FRAMEWORK</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231451" y="1278385"/>
            <a:ext cx="4402693" cy="5406500"/>
          </a:xfrm>
        </p:spPr>
        <p:txBody>
          <a:bodyPr numCol="1">
            <a:noAutofit/>
          </a:bodyPr>
          <a:lstStyle/>
          <a:p>
            <a:pPr indent="-274320">
              <a:lnSpc>
                <a:spcPct val="130000"/>
              </a:lnSpc>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Là những thư viện hỗ trợ việc xây dựng các chương trình</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phần mềm như:</a:t>
            </a:r>
          </a:p>
          <a:p>
            <a:pPr marL="754380" lvl="1">
              <a:lnSpc>
                <a:spcPct val="130000"/>
              </a:lnSpc>
              <a:spcBef>
                <a:spcPts val="600"/>
              </a:spcBef>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Lập trình giao diện</a:t>
            </a:r>
          </a:p>
          <a:p>
            <a:pPr marL="754380" lvl="1">
              <a:lnSpc>
                <a:spcPct val="130000"/>
              </a:lnSpc>
              <a:spcBef>
                <a:spcPts val="600"/>
              </a:spcBef>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Truy cập, kết nối cơ sở dữ liệu</a:t>
            </a:r>
          </a:p>
          <a:p>
            <a:pPr marL="754380" lvl="1">
              <a:lnSpc>
                <a:spcPct val="130000"/>
              </a:lnSpc>
              <a:spcBef>
                <a:spcPts val="600"/>
              </a:spcBef>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Ứng dụng web</a:t>
            </a:r>
          </a:p>
          <a:p>
            <a:pPr marL="754380" lvl="1">
              <a:lnSpc>
                <a:spcPct val="130000"/>
              </a:lnSpc>
              <a:spcBef>
                <a:spcPts val="600"/>
              </a:spcBef>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Các giải thuật, cấu trúc dữ liệu</a:t>
            </a:r>
          </a:p>
          <a:p>
            <a:pPr marL="754380" lvl="1">
              <a:lnSpc>
                <a:spcPct val="130000"/>
              </a:lnSpc>
              <a:spcBef>
                <a:spcPts val="600"/>
              </a:spcBef>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Giao tiếp mạng</a:t>
            </a:r>
          </a:p>
          <a:p>
            <a:pPr marL="754380" lvl="1">
              <a:lnSpc>
                <a:spcPct val="130000"/>
              </a:lnSpc>
              <a:spcBef>
                <a:spcPts val="600"/>
              </a:spcBef>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pic>
        <p:nvPicPr>
          <p:cNvPr id="5" name="Picture 4">
            <a:extLst>
              <a:ext uri="{FF2B5EF4-FFF2-40B4-BE49-F238E27FC236}">
                <a16:creationId xmlns:a16="http://schemas.microsoft.com/office/drawing/2014/main" id="{181F9D49-7F48-4E5C-82A1-E51ABE746D12}"/>
              </a:ext>
            </a:extLst>
          </p:cNvPr>
          <p:cNvPicPr>
            <a:picLocks noChangeAspect="1"/>
          </p:cNvPicPr>
          <p:nvPr/>
        </p:nvPicPr>
        <p:blipFill>
          <a:blip r:embed="rId2"/>
          <a:stretch>
            <a:fillRect/>
          </a:stretch>
        </p:blipFill>
        <p:spPr>
          <a:xfrm>
            <a:off x="5015883" y="1687976"/>
            <a:ext cx="6944666" cy="3691892"/>
          </a:xfrm>
          <a:prstGeom prst="rect">
            <a:avLst/>
          </a:prstGeom>
        </p:spPr>
      </p:pic>
    </p:spTree>
    <p:extLst>
      <p:ext uri="{BB962C8B-B14F-4D97-AF65-F5344CB8AC3E}">
        <p14:creationId xmlns:p14="http://schemas.microsoft.com/office/powerpoint/2010/main" val="96562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Garbage collection - bộ thu dọn rác</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1" y="1278385"/>
            <a:ext cx="11202988" cy="1850995"/>
          </a:xfrm>
        </p:spPr>
        <p:txBody>
          <a:bodyPr>
            <a:noAutofit/>
          </a:bodyPr>
          <a:lstStyle/>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GC xuất hiện (ko định trước) khi ko đủ bộ nhớ để cung cấp cho ứng dụng.</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GC thực hiện việc tìm kiếm những đối tượng trong managed heap, xoá nếu ko còn</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tham chiếu tới.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Có thể gọi GC một cách tường minh</a:t>
            </a:r>
          </a:p>
        </p:txBody>
      </p:sp>
      <p:pic>
        <p:nvPicPr>
          <p:cNvPr id="5" name="Picture 4">
            <a:extLst>
              <a:ext uri="{FF2B5EF4-FFF2-40B4-BE49-F238E27FC236}">
                <a16:creationId xmlns:a16="http://schemas.microsoft.com/office/drawing/2014/main" id="{5FD7CF72-4703-4719-9B93-E88424B253C0}"/>
              </a:ext>
            </a:extLst>
          </p:cNvPr>
          <p:cNvPicPr>
            <a:picLocks noChangeAspect="1"/>
          </p:cNvPicPr>
          <p:nvPr/>
        </p:nvPicPr>
        <p:blipFill>
          <a:blip r:embed="rId2"/>
          <a:stretch>
            <a:fillRect/>
          </a:stretch>
        </p:blipFill>
        <p:spPr>
          <a:xfrm>
            <a:off x="1257335" y="3318028"/>
            <a:ext cx="9012096" cy="3316139"/>
          </a:xfrm>
          <a:prstGeom prst="rect">
            <a:avLst/>
          </a:prstGeom>
        </p:spPr>
      </p:pic>
    </p:spTree>
    <p:extLst>
      <p:ext uri="{BB962C8B-B14F-4D97-AF65-F5344CB8AC3E}">
        <p14:creationId xmlns:p14="http://schemas.microsoft.com/office/powerpoint/2010/main" val="78888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Namespace</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396852" y="1171853"/>
            <a:ext cx="11398296" cy="5273336"/>
          </a:xfrm>
        </p:spPr>
        <p:txBody>
          <a:bodyPr>
            <a:noAutofit/>
          </a:bodyPr>
          <a:lstStyle/>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Nhằm giải quyết bài toán xung đột tên class (cùng tên lớp) trong cùng một</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project. Cấu trúc chương trình được tổ chức theo dạng cây phân cấp như thư mục</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(directory). Một Namespace có thể chứa nhiều class.</a:t>
            </a: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Ta có thể hiểu Namespace là một gói </a:t>
            </a:r>
            <a:br>
              <a:rPr lang="en-US">
                <a:solidFill>
                  <a:schemeClr val="tx1"/>
                </a:solidFill>
                <a:latin typeface="Tahoma" panose="020B0604030504040204" pitchFamily="34" charset="0"/>
                <a:ea typeface="Tahoma" panose="020B0604030504040204" pitchFamily="34" charset="0"/>
                <a:cs typeface="Tahoma" panose="020B0604030504040204" pitchFamily="34" charset="0"/>
              </a:rPr>
            </a:br>
            <a:r>
              <a:rPr lang="vi-VN">
                <a:solidFill>
                  <a:schemeClr val="tx1"/>
                </a:solidFill>
                <a:latin typeface="Tahoma" panose="020B0604030504040204" pitchFamily="34" charset="0"/>
                <a:ea typeface="Tahoma" panose="020B0604030504040204" pitchFamily="34" charset="0"/>
                <a:cs typeface="Tahoma" panose="020B0604030504040204" pitchFamily="34" charset="0"/>
              </a:rPr>
              <a:t>những thực thể có thuộc tính và hành </a:t>
            </a:r>
            <a:br>
              <a:rPr lang="en-US">
                <a:solidFill>
                  <a:schemeClr val="tx1"/>
                </a:solidFill>
                <a:latin typeface="Tahoma" panose="020B0604030504040204" pitchFamily="34" charset="0"/>
                <a:ea typeface="Tahoma" panose="020B0604030504040204" pitchFamily="34" charset="0"/>
                <a:cs typeface="Tahoma" panose="020B0604030504040204" pitchFamily="34" charset="0"/>
              </a:rPr>
            </a:br>
            <a:r>
              <a:rPr lang="vi-VN">
                <a:solidFill>
                  <a:schemeClr val="tx1"/>
                </a:solidFill>
                <a:latin typeface="Tahoma" panose="020B0604030504040204" pitchFamily="34" charset="0"/>
                <a:ea typeface="Tahoma" panose="020B0604030504040204" pitchFamily="34" charset="0"/>
                <a:cs typeface="Tahoma" panose="020B0604030504040204" pitchFamily="34" charset="0"/>
              </a:rPr>
              <a:t>vi độc</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lập với bên ngoài. Những ưu điểm</a:t>
            </a:r>
            <a:br>
              <a:rPr lang="en-US">
                <a:solidFill>
                  <a:schemeClr val="tx1"/>
                </a:solidFill>
                <a:latin typeface="Tahoma" panose="020B0604030504040204" pitchFamily="34" charset="0"/>
                <a:ea typeface="Tahoma" panose="020B0604030504040204" pitchFamily="34" charset="0"/>
                <a:cs typeface="Tahoma" panose="020B0604030504040204" pitchFamily="34" charset="0"/>
              </a:rPr>
            </a:br>
            <a:r>
              <a:rPr lang="vi-VN">
                <a:solidFill>
                  <a:schemeClr val="tx1"/>
                </a:solidFill>
                <a:latin typeface="Tahoma" panose="020B0604030504040204" pitchFamily="34" charset="0"/>
                <a:ea typeface="Tahoma" panose="020B0604030504040204" pitchFamily="34" charset="0"/>
                <a:cs typeface="Tahoma" panose="020B0604030504040204" pitchFamily="34" charset="0"/>
              </a:rPr>
              <a:t>của namespace được liệt kê như sau:</a:t>
            </a:r>
          </a:p>
          <a:p>
            <a:pPr marL="754380" lvl="1">
              <a:spcBef>
                <a:spcPts val="600"/>
              </a:spcBef>
              <a:buFont typeface="Wingdings" panose="05000000000000000000" pitchFamily="2" charset="2"/>
              <a:buChar char="§"/>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Tránh được sự trùng lặp tên giữa các </a:t>
            </a:r>
            <a:br>
              <a:rPr lang="en-US">
                <a:solidFill>
                  <a:schemeClr val="tx1"/>
                </a:solidFill>
                <a:latin typeface="Tahoma" panose="020B0604030504040204" pitchFamily="34" charset="0"/>
                <a:ea typeface="Tahoma" panose="020B0604030504040204" pitchFamily="34" charset="0"/>
                <a:cs typeface="Tahoma" panose="020B0604030504040204" pitchFamily="34" charset="0"/>
              </a:rPr>
            </a:br>
            <a:r>
              <a:rPr lang="vi-VN">
                <a:solidFill>
                  <a:schemeClr val="tx1"/>
                </a:solidFill>
                <a:latin typeface="Tahoma" panose="020B0604030504040204" pitchFamily="34" charset="0"/>
                <a:ea typeface="Tahoma" panose="020B0604030504040204" pitchFamily="34" charset="0"/>
                <a:cs typeface="Tahoma" panose="020B0604030504040204" pitchFamily="34" charset="0"/>
              </a:rPr>
              <a:t>class.</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Cho phép </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tổ chứ</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c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mã nguồn </a:t>
            </a:r>
            <a:br>
              <a:rPr lang="en-US">
                <a:solidFill>
                  <a:schemeClr val="tx1"/>
                </a:solidFill>
                <a:latin typeface="Tahoma" panose="020B0604030504040204" pitchFamily="34" charset="0"/>
                <a:ea typeface="Tahoma" panose="020B0604030504040204" pitchFamily="34" charset="0"/>
                <a:cs typeface="Tahoma" panose="020B0604030504040204" pitchFamily="34" charset="0"/>
              </a:rPr>
            </a:br>
            <a:r>
              <a:rPr lang="vi-VN">
                <a:solidFill>
                  <a:schemeClr val="tx1"/>
                </a:solidFill>
                <a:latin typeface="Tahoma" panose="020B0604030504040204" pitchFamily="34" charset="0"/>
                <a:ea typeface="Tahoma" panose="020B0604030504040204" pitchFamily="34" charset="0"/>
                <a:cs typeface="Tahoma" panose="020B0604030504040204" pitchFamily="34" charset="0"/>
              </a:rPr>
              <a:t>một cách</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có khoa học và hợp lý.</a:t>
            </a:r>
          </a:p>
          <a:p>
            <a:pPr marL="754380" lvl="1">
              <a:spcBef>
                <a:spcPts val="600"/>
              </a:spcBef>
              <a:buFont typeface="Wingdings" panose="05000000000000000000" pitchFamily="2" charset="2"/>
              <a:buChar char="§"/>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Cho phép nest</a:t>
            </a:r>
          </a:p>
          <a:p>
            <a:pPr marL="754380" lvl="1">
              <a:spcBef>
                <a:spcPts val="600"/>
              </a:spcBef>
              <a:buFont typeface="Wingdings" panose="05000000000000000000" pitchFamily="2" charset="2"/>
              <a:buChar char="§"/>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Truy cập đầy đủ qua tên</a:t>
            </a:r>
          </a:p>
          <a:p>
            <a:pPr marL="754380" lvl="1">
              <a:spcBef>
                <a:spcPts val="600"/>
              </a:spcBef>
              <a:buFont typeface="Wingdings" panose="05000000000000000000" pitchFamily="2" charset="2"/>
              <a:buChar char="§"/>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Tất cả data type có tiếp đầu ngữ là tên</a:t>
            </a:r>
            <a:br>
              <a:rPr lang="en-US">
                <a:solidFill>
                  <a:schemeClr val="tx1"/>
                </a:solidFill>
                <a:latin typeface="Tahoma" panose="020B0604030504040204" pitchFamily="34" charset="0"/>
                <a:ea typeface="Tahoma" panose="020B0604030504040204" pitchFamily="34" charset="0"/>
                <a:cs typeface="Tahoma" panose="020B0604030504040204" pitchFamily="34" charset="0"/>
              </a:rPr>
            </a:br>
            <a:r>
              <a:rPr lang="vi-VN">
                <a:solidFill>
                  <a:schemeClr val="tx1"/>
                </a:solidFill>
                <a:latin typeface="Tahoma" panose="020B0604030504040204" pitchFamily="34" charset="0"/>
                <a:ea typeface="Tahoma" panose="020B0604030504040204" pitchFamily="34" charset="0"/>
                <a:cs typeface="Tahoma" panose="020B0604030504040204" pitchFamily="34" charset="0"/>
              </a:rPr>
              <a:t>namespace</a:t>
            </a:r>
          </a:p>
        </p:txBody>
      </p:sp>
      <p:pic>
        <p:nvPicPr>
          <p:cNvPr id="6" name="Picture 5">
            <a:extLst>
              <a:ext uri="{FF2B5EF4-FFF2-40B4-BE49-F238E27FC236}">
                <a16:creationId xmlns:a16="http://schemas.microsoft.com/office/drawing/2014/main" id="{A1841E56-52D3-48D5-B0A0-078CEDABC0A4}"/>
              </a:ext>
            </a:extLst>
          </p:cNvPr>
          <p:cNvPicPr>
            <a:picLocks noChangeAspect="1"/>
          </p:cNvPicPr>
          <p:nvPr/>
        </p:nvPicPr>
        <p:blipFill>
          <a:blip r:embed="rId2"/>
          <a:stretch>
            <a:fillRect/>
          </a:stretch>
        </p:blipFill>
        <p:spPr>
          <a:xfrm>
            <a:off x="5513031" y="2321840"/>
            <a:ext cx="6542843" cy="4376692"/>
          </a:xfrm>
          <a:prstGeom prst="rect">
            <a:avLst/>
          </a:prstGeom>
        </p:spPr>
      </p:pic>
    </p:spTree>
    <p:extLst>
      <p:ext uri="{BB962C8B-B14F-4D97-AF65-F5344CB8AC3E}">
        <p14:creationId xmlns:p14="http://schemas.microsoft.com/office/powerpoint/2010/main" val="180078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F90C-002D-4BC9-8101-AF97233E0122}"/>
              </a:ext>
            </a:extLst>
          </p:cNvPr>
          <p:cNvSpPr>
            <a:spLocks noGrp="1"/>
          </p:cNvSpPr>
          <p:nvPr>
            <p:ph type="ctrTitle"/>
          </p:nvPr>
        </p:nvSpPr>
        <p:spPr/>
        <p:txBody>
          <a:bodyPr/>
          <a:lstStyle/>
          <a:p>
            <a:r>
              <a:rPr lang="en-US" sz="3200" u="sng">
                <a:latin typeface="Times New Roman" panose="02020603050405020304" pitchFamily="18" charset="0"/>
                <a:cs typeface="Times New Roman" panose="02020603050405020304" pitchFamily="18" charset="0"/>
              </a:rPr>
              <a:t>CHƯƠNG 2</a:t>
            </a:r>
            <a:r>
              <a:rPr lang="en-US" sz="4000" u="sng">
                <a:latin typeface="Times New Roman" panose="02020603050405020304" pitchFamily="18" charset="0"/>
                <a:cs typeface="Times New Roman" panose="02020603050405020304" pitchFamily="18" charset="0"/>
              </a:rPr>
              <a:t>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NGÔN NGỮ C#</a:t>
            </a:r>
          </a:p>
        </p:txBody>
      </p:sp>
      <p:sp>
        <p:nvSpPr>
          <p:cNvPr id="3" name="TextBox 2">
            <a:extLst>
              <a:ext uri="{FF2B5EF4-FFF2-40B4-BE49-F238E27FC236}">
                <a16:creationId xmlns:a16="http://schemas.microsoft.com/office/drawing/2014/main" id="{BD3C4F8D-04D5-41E1-8C53-C334358C68F6}"/>
              </a:ext>
            </a:extLst>
          </p:cNvPr>
          <p:cNvSpPr txBox="1"/>
          <p:nvPr/>
        </p:nvSpPr>
        <p:spPr>
          <a:xfrm>
            <a:off x="4735019" y="3926297"/>
            <a:ext cx="6935729"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
            </a:pPr>
            <a:r>
              <a:rPr lang="vi-VN"/>
              <a:t>Ngôn ngữ C# ra đời cùng với sự phát triển của công nghệ .Net.</a:t>
            </a:r>
            <a:endParaRPr lang="en-US"/>
          </a:p>
          <a:p>
            <a:pPr marL="285750" indent="-285750">
              <a:buFont typeface="Wingdings" panose="05000000000000000000" pitchFamily="2" charset="2"/>
              <a:buChar char="§"/>
            </a:pPr>
            <a:r>
              <a:rPr lang="vi-VN"/>
              <a:t>Nó là một ngôn</a:t>
            </a:r>
            <a:r>
              <a:rPr lang="en-US"/>
              <a:t> </a:t>
            </a:r>
            <a:r>
              <a:rPr lang="vi-VN"/>
              <a:t>ngữ được dẫn xuất từ C và C++, nhưng nó được tạo từ nền tảng phát triển hơn.</a:t>
            </a:r>
          </a:p>
          <a:p>
            <a:pPr marL="285750" indent="-285750">
              <a:buFont typeface="Wingdings" panose="05000000000000000000" pitchFamily="2" charset="2"/>
              <a:buChar char="§"/>
            </a:pPr>
            <a:r>
              <a:rPr lang="vi-VN"/>
              <a:t>Microsoft bắt đầu với công việc trong C và C++ và thêm vào những đặc tính mới để</a:t>
            </a:r>
            <a:r>
              <a:rPr lang="en-US"/>
              <a:t> </a:t>
            </a:r>
            <a:r>
              <a:rPr lang="vi-VN"/>
              <a:t>làm cho ngôn ngữ này dễ sử dụng hơn.</a:t>
            </a:r>
            <a:r>
              <a:rPr lang="en-US"/>
              <a:t> </a:t>
            </a:r>
            <a:r>
              <a:rPr lang="vi-VN"/>
              <a:t>Nhiều trong số những đặc tính này khá giống</a:t>
            </a:r>
            <a:r>
              <a:rPr lang="en-US"/>
              <a:t> </a:t>
            </a:r>
            <a:r>
              <a:rPr lang="vi-VN"/>
              <a:t>với những đặc tính có trong ngôn ngữ Java.</a:t>
            </a:r>
            <a:endParaRPr lang="en-US"/>
          </a:p>
        </p:txBody>
      </p:sp>
    </p:spTree>
    <p:extLst>
      <p:ext uri="{BB962C8B-B14F-4D97-AF65-F5344CB8AC3E}">
        <p14:creationId xmlns:p14="http://schemas.microsoft.com/office/powerpoint/2010/main" val="30633381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nextCondLst>
                <p:cond evt="onClick" delay="0">
                  <p:tgtEl>
                    <p:spTgt spid="2"/>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3" grpId="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1" y="261563"/>
            <a:ext cx="8534400" cy="1016822"/>
          </a:xfrm>
        </p:spPr>
        <p:txBody>
          <a:bodyPr/>
          <a:lstStyle/>
          <a:p>
            <a:r>
              <a:rPr lang="en-US">
                <a:latin typeface="Tahoma" panose="020B0604030504040204" pitchFamily="34" charset="0"/>
                <a:ea typeface="Tahoma" panose="020B0604030504040204" pitchFamily="34" charset="0"/>
                <a:cs typeface="Tahoma" panose="020B0604030504040204" pitchFamily="34" charset="0"/>
              </a:rPr>
              <a:t>MỤC LỤC</a:t>
            </a: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0" y="1171853"/>
            <a:ext cx="8024783" cy="5424584"/>
          </a:xfrm>
        </p:spPr>
        <p:txBody>
          <a:bodyPr>
            <a:normAutofit fontScale="92500" lnSpcReduction="10000"/>
          </a:bodyPr>
          <a:lstStyle/>
          <a:p>
            <a:pPr marL="457200" indent="-457200">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CÁC ĐẶC ĐIỂM CỦA NGÔN NGỮ C#</a:t>
            </a:r>
          </a:p>
          <a:p>
            <a:pPr marL="914400" lvl="1" indent="-457200">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Đặc điểm của ngôn ngữ C#</a:t>
            </a:r>
          </a:p>
          <a:p>
            <a:pPr marL="914400" lvl="1" indent="-457200">
              <a:buFont typeface="+mj-lt"/>
              <a:buAutoNum type="arabicPeriod"/>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Cấu trúc chương trình C#</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NGÔN NGỮ C#</a:t>
            </a:r>
          </a:p>
          <a:p>
            <a:pPr marL="914400" lvl="1" indent="-457200">
              <a:buFont typeface="+mj-lt"/>
              <a:buAutoNum type="arabicPeriod"/>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Kiểu dữ liệu, từ khoá, định danh biến, hằng…</a:t>
            </a:r>
          </a:p>
          <a:p>
            <a:pPr marL="914400" lvl="1" indent="-457200">
              <a:buFont typeface="+mj-lt"/>
              <a:buAutoNum type="arabicPeriod"/>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Chuyển đổi kiểu</a:t>
            </a:r>
          </a:p>
          <a:p>
            <a:pPr marL="914400" lvl="1" indent="-457200">
              <a:buFont typeface="+mj-lt"/>
              <a:buAutoNum type="arabicPeriod"/>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Console I/O</a:t>
            </a:r>
          </a:p>
          <a:p>
            <a:pPr marL="914400" lvl="1" indent="-457200">
              <a:buFont typeface="+mj-lt"/>
              <a:buAutoNum type="arabicPeriod"/>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Tham số ref, out, param</a:t>
            </a:r>
          </a:p>
          <a:p>
            <a:pPr marL="914400" lvl="1" indent="-457200">
              <a:buFont typeface="+mj-lt"/>
              <a:buAutoNum type="arabicPeriod"/>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Lệnh phân nhánh</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Lệnh lặp for, while, do while, foreach, lệnh nhảy</a:t>
            </a:r>
          </a:p>
          <a:p>
            <a:pPr marL="914400" lvl="1" indent="-457200">
              <a:buFont typeface="+mj-lt"/>
              <a:buAutoNum type="arabicPeriod"/>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Mảng 1 chiều, đa chiều</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List</a:t>
            </a:r>
            <a:endParaRPr lang="vi-VN"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Action Button: Go Forward or Next 4">
            <a:hlinkClick r:id="" action="ppaction://customshow?id=1&amp;return=true" highlightClick="1"/>
            <a:extLst>
              <a:ext uri="{FF2B5EF4-FFF2-40B4-BE49-F238E27FC236}">
                <a16:creationId xmlns:a16="http://schemas.microsoft.com/office/drawing/2014/main" id="{45390AD5-C43B-4016-B741-CFAA0F6E7BAB}"/>
              </a:ext>
            </a:extLst>
          </p:cNvPr>
          <p:cNvSpPr/>
          <p:nvPr/>
        </p:nvSpPr>
        <p:spPr>
          <a:xfrm>
            <a:off x="9843640" y="5868138"/>
            <a:ext cx="600091" cy="692787"/>
          </a:xfrm>
          <a:prstGeom prst="actionButtonForwardNex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Action Button: Go to End 5">
            <a:hlinkClick r:id="rId2" action="ppaction://hlinksldjump" highlightClick="1"/>
            <a:extLst>
              <a:ext uri="{FF2B5EF4-FFF2-40B4-BE49-F238E27FC236}">
                <a16:creationId xmlns:a16="http://schemas.microsoft.com/office/drawing/2014/main" id="{0073A3CA-6AD5-4FD9-A10A-F9A695C9B5FE}"/>
              </a:ext>
            </a:extLst>
          </p:cNvPr>
          <p:cNvSpPr/>
          <p:nvPr/>
        </p:nvSpPr>
        <p:spPr>
          <a:xfrm>
            <a:off x="11224966" y="5868138"/>
            <a:ext cx="600091" cy="692787"/>
          </a:xfrm>
          <a:prstGeom prst="actionButtonE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Action Button: Get Information 3">
            <a:hlinkClick r:id="" action="ppaction://customshow?id=2&amp;return=true" highlightClick="1"/>
            <a:extLst>
              <a:ext uri="{FF2B5EF4-FFF2-40B4-BE49-F238E27FC236}">
                <a16:creationId xmlns:a16="http://schemas.microsoft.com/office/drawing/2014/main" id="{B95BD6F1-9DD2-4B5F-83AB-1AE0D67FBEE1}"/>
              </a:ext>
            </a:extLst>
          </p:cNvPr>
          <p:cNvSpPr/>
          <p:nvPr/>
        </p:nvSpPr>
        <p:spPr>
          <a:xfrm>
            <a:off x="10508518" y="5868137"/>
            <a:ext cx="651661" cy="692788"/>
          </a:xfrm>
          <a:prstGeom prst="actionButtonInformat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018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Đặc điểm của ngôn ngữ C#</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243840" y="1278385"/>
            <a:ext cx="11816080" cy="5388745"/>
          </a:xfrm>
        </p:spPr>
        <p:txBody>
          <a:bodyPr numCol="2" spcCol="365760">
            <a:noAutofit/>
          </a:bodyPr>
          <a:lstStyle/>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Mọi thứ trong C# đều Object oriented, </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k</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ể cả kiểu dữ liệu cơ bản</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Chỉ cho phép đơn kế thừa</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d</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ùng interface để khắc phục</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Lớp Object là cha của tất cả các lớp. Mọi lớp đều dẫn xuất từ Object</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Cho phép chia chương trình thành các thành phần nhỏ độc lập nhau</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Mỗi lớp gói gọn trong một file, không cần file header như C/C++</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Bổ sung khái niệm namespace để gom nhóm các lớp</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Bổ sung khái niệm “property” cho các lớp</a:t>
            </a: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Khái niệm delegate &amp; event</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Garbage Collector tự động thu hồi vùng nhớ không dùng</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Kiểm soát và xử lý ngoại lệ exception, </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đ</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oạn mã bị lỗi sẽ không được thực thi</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Type – safe: không cho gán các kiểu dữ liệu khác nhau, đảm bảo sự tương thích</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giữa lớp con và lớp cha</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Mã nguồn C# (tập tin *.cs) được biên dịch qua MSIL</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tập tin .exe hoặc .dll</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a:solidFill>
                  <a:schemeClr val="tx1"/>
                </a:solidFill>
                <a:latin typeface="Tahoma" panose="020B0604030504040204" pitchFamily="34" charset="0"/>
                <a:ea typeface="Tahoma" panose="020B0604030504040204" pitchFamily="34" charset="0"/>
                <a:cs typeface="Tahoma" panose="020B0604030504040204" pitchFamily="34" charset="0"/>
              </a:rPr>
              <a:t>MSIL được CLR thông dịch qua mã máy</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Dùng kỹ thuật JIT (just-in-time) để tăng tốc độ</a:t>
            </a:r>
          </a:p>
          <a:p>
            <a:pPr indent="-274320">
              <a:spcBef>
                <a:spcPts val="600"/>
              </a:spcBef>
            </a:pPr>
            <a:r>
              <a:rPr lang="vi-VN">
                <a:solidFill>
                  <a:schemeClr val="tx1"/>
                </a:solidFill>
                <a:latin typeface="Tahoma" panose="020B0604030504040204" pitchFamily="34" charset="0"/>
                <a:ea typeface="Tahoma" panose="020B0604030504040204" pitchFamily="34" charset="0"/>
                <a:cs typeface="Tahoma" panose="020B0604030504040204" pitchFamily="34" charset="0"/>
              </a:rPr>
              <a:t>Là ngôn ngữ case sentitive, code phân biệt hoa thường</a:t>
            </a:r>
          </a:p>
        </p:txBody>
      </p:sp>
    </p:spTree>
    <p:extLst>
      <p:ext uri="{BB962C8B-B14F-4D97-AF65-F5344CB8AC3E}">
        <p14:creationId xmlns:p14="http://schemas.microsoft.com/office/powerpoint/2010/main" val="1539546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1" y="261563"/>
            <a:ext cx="8534400" cy="1016822"/>
          </a:xfrm>
        </p:spPr>
        <p:txBody>
          <a:bodyPr/>
          <a:lstStyle/>
          <a:p>
            <a:r>
              <a:rPr lang="en-US">
                <a:latin typeface="Tahoma" panose="020B0604030504040204" pitchFamily="34" charset="0"/>
                <a:ea typeface="Tahoma" panose="020B0604030504040204" pitchFamily="34" charset="0"/>
                <a:cs typeface="Tahoma" panose="020B0604030504040204" pitchFamily="34" charset="0"/>
              </a:rPr>
              <a:t>Giới thiệu môn học</a:t>
            </a: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1" y="1278386"/>
            <a:ext cx="8534400" cy="3019294"/>
          </a:xfrm>
        </p:spPr>
        <p:txBody>
          <a:bodyPr>
            <a:normAutofit/>
          </a:bodyPr>
          <a:lstStyle/>
          <a:p>
            <a:r>
              <a:rPr lang="vi-VN" sz="2400" b="1">
                <a:solidFill>
                  <a:schemeClr val="tx1"/>
                </a:solidFill>
                <a:latin typeface="Tahoma" panose="020B0604030504040204" pitchFamily="34" charset="0"/>
                <a:ea typeface="Tahoma" panose="020B0604030504040204" pitchFamily="34" charset="0"/>
                <a:cs typeface="Tahoma" panose="020B0604030504040204" pitchFamily="34" charset="0"/>
              </a:rPr>
              <a:t>Mục tiêu</a:t>
            </a:r>
          </a:p>
          <a:p>
            <a:pPr lvl="1">
              <a:buFont typeface="Wingdings" panose="05000000000000000000" pitchFamily="2" charset="2"/>
              <a:buChar char="v"/>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Cung cấp kiến thức và kỹ năng lập trình ứng dụng trong môi trường Windows cơ bản &amp; nâng cao.</a:t>
            </a:r>
          </a:p>
          <a:p>
            <a:pPr lvl="1">
              <a:buFont typeface="Wingdings" panose="05000000000000000000" pitchFamily="2" charset="2"/>
              <a:buChar char="v"/>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Cung cấp kiến thức lập trình C# cho các ứng dụng Windows và các hàm thư viện cơ bản MS.NET.</a:t>
            </a:r>
          </a:p>
          <a:p>
            <a:pPr lvl="1">
              <a:buFont typeface="Wingdings" panose="05000000000000000000" pitchFamily="2" charset="2"/>
              <a:buChar char="v"/>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Giúp sinh viên làm quen với môi trường phát triển tích hợp hiện đại &amp; mạnh mẽ của M</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icrosoft</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 là Visual Studio .NET</a:t>
            </a:r>
          </a:p>
        </p:txBody>
      </p:sp>
    </p:spTree>
    <p:extLst>
      <p:ext uri="{BB962C8B-B14F-4D97-AF65-F5344CB8AC3E}">
        <p14:creationId xmlns:p14="http://schemas.microsoft.com/office/powerpoint/2010/main" val="4017839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vi-VN" sz="3600">
                <a:solidFill>
                  <a:schemeClr val="tx1"/>
                </a:solidFill>
                <a:latin typeface="Tahoma" panose="020B0604030504040204" pitchFamily="34" charset="0"/>
                <a:ea typeface="Tahoma" panose="020B0604030504040204" pitchFamily="34" charset="0"/>
                <a:cs typeface="Tahoma" panose="020B0604030504040204" pitchFamily="34" charset="0"/>
              </a:rPr>
              <a:t>Cấu trúc chương trình C#</a:t>
            </a:r>
          </a:p>
        </p:txBody>
      </p:sp>
      <p:pic>
        <p:nvPicPr>
          <p:cNvPr id="8" name="Picture 7">
            <a:extLst>
              <a:ext uri="{FF2B5EF4-FFF2-40B4-BE49-F238E27FC236}">
                <a16:creationId xmlns:a16="http://schemas.microsoft.com/office/drawing/2014/main" id="{C8A750C8-7A7F-4D39-ABF0-8F6114E92D5C}"/>
              </a:ext>
            </a:extLst>
          </p:cNvPr>
          <p:cNvPicPr>
            <a:picLocks noChangeAspect="1"/>
          </p:cNvPicPr>
          <p:nvPr/>
        </p:nvPicPr>
        <p:blipFill>
          <a:blip r:embed="rId2"/>
          <a:stretch>
            <a:fillRect/>
          </a:stretch>
        </p:blipFill>
        <p:spPr>
          <a:xfrm>
            <a:off x="1786291" y="1699942"/>
            <a:ext cx="7825041" cy="3806777"/>
          </a:xfrm>
          <a:prstGeom prst="rect">
            <a:avLst/>
          </a:prstGeom>
        </p:spPr>
      </p:pic>
    </p:spTree>
    <p:extLst>
      <p:ext uri="{BB962C8B-B14F-4D97-AF65-F5344CB8AC3E}">
        <p14:creationId xmlns:p14="http://schemas.microsoft.com/office/powerpoint/2010/main" val="46583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vi-VN" sz="3600">
                <a:solidFill>
                  <a:schemeClr val="tx1"/>
                </a:solidFill>
                <a:latin typeface="Tahoma" panose="020B0604030504040204" pitchFamily="34" charset="0"/>
                <a:ea typeface="Tahoma" panose="020B0604030504040204" pitchFamily="34" charset="0"/>
                <a:cs typeface="Tahoma" panose="020B0604030504040204" pitchFamily="34" charset="0"/>
              </a:rPr>
              <a:t>Cấu trúc chương trình C#</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 name="Text Box 3">
            <a:extLst>
              <a:ext uri="{FF2B5EF4-FFF2-40B4-BE49-F238E27FC236}">
                <a16:creationId xmlns:a16="http://schemas.microsoft.com/office/drawing/2014/main" id="{DCB576FC-EC36-480D-9193-39417FD1FBE2}"/>
              </a:ext>
            </a:extLst>
          </p:cNvPr>
          <p:cNvSpPr txBox="1">
            <a:spLocks noChangeArrowheads="1"/>
          </p:cNvSpPr>
          <p:nvPr/>
        </p:nvSpPr>
        <p:spPr bwMode="auto">
          <a:xfrm>
            <a:off x="1869440" y="1468119"/>
            <a:ext cx="8242226" cy="5016758"/>
          </a:xfrm>
          <a:prstGeom prst="rect">
            <a:avLst/>
          </a:prstGeom>
          <a:ln w="38100">
            <a:solidFill>
              <a:schemeClr val="bg1">
                <a:alpha val="60000"/>
              </a:schemeClr>
            </a:solid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spcBef>
                <a:spcPct val="50000"/>
              </a:spcBef>
              <a:defRPr/>
            </a:pPr>
            <a:r>
              <a:rPr lang="en-US" sz="2000">
                <a:solidFill>
                  <a:srgbClr val="FF3300"/>
                </a:solidFill>
                <a:latin typeface="Arial Black" pitchFamily="34" charset="0"/>
                <a:cs typeface="Arial" charset="0"/>
              </a:rPr>
              <a:t>using</a:t>
            </a:r>
            <a:r>
              <a:rPr lang="en-US" sz="2000">
                <a:solidFill>
                  <a:schemeClr val="tx1"/>
                </a:solidFill>
                <a:latin typeface="Arial Black" pitchFamily="34" charset="0"/>
                <a:cs typeface="Arial" charset="0"/>
              </a:rPr>
              <a:t> &lt;namespace </a:t>
            </a:r>
            <a:r>
              <a:rPr lang="en-US" sz="2000" err="1">
                <a:solidFill>
                  <a:schemeClr val="tx1"/>
                </a:solidFill>
                <a:latin typeface="Arial Black" pitchFamily="34" charset="0"/>
                <a:cs typeface="Arial" charset="0"/>
              </a:rPr>
              <a:t>sử</a:t>
            </a:r>
            <a:r>
              <a:rPr lang="en-US" sz="2000">
                <a:solidFill>
                  <a:schemeClr val="tx1"/>
                </a:solidFill>
                <a:latin typeface="Arial Black" pitchFamily="34" charset="0"/>
                <a:cs typeface="Arial" charset="0"/>
              </a:rPr>
              <a:t> </a:t>
            </a:r>
            <a:r>
              <a:rPr lang="en-US" sz="2000" err="1">
                <a:solidFill>
                  <a:schemeClr val="tx1"/>
                </a:solidFill>
                <a:latin typeface="Arial Black" pitchFamily="34" charset="0"/>
                <a:cs typeface="Arial" charset="0"/>
              </a:rPr>
              <a:t>dụng</a:t>
            </a:r>
            <a:r>
              <a:rPr lang="en-US" sz="2000">
                <a:solidFill>
                  <a:schemeClr val="tx1"/>
                </a:solidFill>
                <a:latin typeface="Arial Black" pitchFamily="34" charset="0"/>
                <a:cs typeface="Arial" charset="0"/>
              </a:rPr>
              <a:t>&gt;</a:t>
            </a:r>
          </a:p>
          <a:p>
            <a:pPr eaLnBrk="1" hangingPunct="1">
              <a:spcBef>
                <a:spcPct val="50000"/>
              </a:spcBef>
              <a:defRPr/>
            </a:pPr>
            <a:r>
              <a:rPr lang="en-US" sz="2000">
                <a:solidFill>
                  <a:schemeClr val="tx1"/>
                </a:solidFill>
                <a:latin typeface="Arial Black" pitchFamily="34" charset="0"/>
                <a:cs typeface="Arial" charset="0"/>
              </a:rPr>
              <a:t>…</a:t>
            </a:r>
            <a:br>
              <a:rPr lang="en-US" sz="2000">
                <a:solidFill>
                  <a:schemeClr val="tx1"/>
                </a:solidFill>
                <a:latin typeface="Arial Black" pitchFamily="34" charset="0"/>
                <a:cs typeface="Arial" charset="0"/>
              </a:rPr>
            </a:br>
            <a:r>
              <a:rPr lang="en-US" sz="2000">
                <a:solidFill>
                  <a:srgbClr val="FF3300"/>
                </a:solidFill>
                <a:latin typeface="Arial Black" pitchFamily="34" charset="0"/>
                <a:cs typeface="Arial" charset="0"/>
              </a:rPr>
              <a:t>namespace</a:t>
            </a:r>
            <a:r>
              <a:rPr lang="en-US" sz="2000">
                <a:solidFill>
                  <a:schemeClr val="tx1"/>
                </a:solidFill>
                <a:latin typeface="Arial Black" pitchFamily="34" charset="0"/>
                <a:cs typeface="Arial" charset="0"/>
              </a:rPr>
              <a:t> &lt;</a:t>
            </a:r>
            <a:r>
              <a:rPr lang="en-US" sz="2000" err="1">
                <a:solidFill>
                  <a:schemeClr val="tx1"/>
                </a:solidFill>
                <a:latin typeface="Arial Black" pitchFamily="34" charset="0"/>
                <a:cs typeface="Arial" charset="0"/>
              </a:rPr>
              <a:t>Tên</a:t>
            </a:r>
            <a:r>
              <a:rPr lang="en-US" sz="2000">
                <a:solidFill>
                  <a:schemeClr val="tx1"/>
                </a:solidFill>
                <a:latin typeface="Arial Black" pitchFamily="34" charset="0"/>
                <a:cs typeface="Arial" charset="0"/>
              </a:rPr>
              <a:t> Namespace&gt;</a:t>
            </a:r>
            <a:br>
              <a:rPr lang="en-US" sz="2000">
                <a:solidFill>
                  <a:schemeClr val="tx1"/>
                </a:solidFill>
                <a:latin typeface="Arial Black" pitchFamily="34" charset="0"/>
                <a:cs typeface="Arial" charset="0"/>
              </a:rPr>
            </a:br>
            <a:r>
              <a:rPr lang="en-US" sz="2000">
                <a:solidFill>
                  <a:schemeClr val="tx1"/>
                </a:solidFill>
                <a:latin typeface="Arial Black" pitchFamily="34" charset="0"/>
                <a:cs typeface="Arial" charset="0"/>
              </a:rPr>
              <a:t>{</a:t>
            </a:r>
            <a:br>
              <a:rPr lang="en-US" sz="2000">
                <a:solidFill>
                  <a:schemeClr val="tx1"/>
                </a:solidFill>
                <a:latin typeface="Arial Black" pitchFamily="34" charset="0"/>
                <a:cs typeface="Arial" charset="0"/>
              </a:rPr>
            </a:br>
            <a:r>
              <a:rPr lang="en-US" sz="2000">
                <a:solidFill>
                  <a:schemeClr val="tx1"/>
                </a:solidFill>
                <a:latin typeface="Arial Black" pitchFamily="34" charset="0"/>
                <a:cs typeface="Arial" charset="0"/>
              </a:rPr>
              <a:t>	[</a:t>
            </a:r>
            <a:r>
              <a:rPr lang="en-US" sz="2000" err="1">
                <a:solidFill>
                  <a:schemeClr val="tx1"/>
                </a:solidFill>
                <a:latin typeface="Arial Black" pitchFamily="34" charset="0"/>
                <a:cs typeface="Arial" charset="0"/>
              </a:rPr>
              <a:t>Khóa</a:t>
            </a:r>
            <a:r>
              <a:rPr lang="en-US" sz="2000">
                <a:solidFill>
                  <a:schemeClr val="tx1"/>
                </a:solidFill>
                <a:latin typeface="Arial Black" pitchFamily="34" charset="0"/>
                <a:cs typeface="Arial" charset="0"/>
              </a:rPr>
              <a:t> </a:t>
            </a:r>
            <a:r>
              <a:rPr lang="en-US" sz="2000" err="1">
                <a:solidFill>
                  <a:schemeClr val="tx1"/>
                </a:solidFill>
                <a:latin typeface="Arial Black" pitchFamily="34" charset="0"/>
                <a:cs typeface="Arial" charset="0"/>
              </a:rPr>
              <a:t>truy</a:t>
            </a:r>
            <a:r>
              <a:rPr lang="en-US" sz="2000">
                <a:solidFill>
                  <a:schemeClr val="tx1"/>
                </a:solidFill>
                <a:latin typeface="Arial Black" pitchFamily="34" charset="0"/>
                <a:cs typeface="Arial" charset="0"/>
              </a:rPr>
              <a:t> </a:t>
            </a:r>
            <a:r>
              <a:rPr lang="en-US" sz="2000" err="1">
                <a:solidFill>
                  <a:schemeClr val="tx1"/>
                </a:solidFill>
                <a:latin typeface="Arial Black" pitchFamily="34" charset="0"/>
                <a:cs typeface="Arial" charset="0"/>
              </a:rPr>
              <a:t>xuất</a:t>
            </a:r>
            <a:r>
              <a:rPr lang="en-US" sz="2000">
                <a:solidFill>
                  <a:schemeClr val="tx1"/>
                </a:solidFill>
                <a:latin typeface="Arial Black" pitchFamily="34" charset="0"/>
                <a:cs typeface="Arial" charset="0"/>
              </a:rPr>
              <a:t>] </a:t>
            </a:r>
            <a:r>
              <a:rPr lang="en-US" sz="2000">
                <a:solidFill>
                  <a:srgbClr val="FF3300"/>
                </a:solidFill>
                <a:latin typeface="Arial Black" pitchFamily="34" charset="0"/>
                <a:cs typeface="Arial" charset="0"/>
              </a:rPr>
              <a:t>class</a:t>
            </a:r>
            <a:r>
              <a:rPr lang="en-US" sz="2000">
                <a:solidFill>
                  <a:schemeClr val="tx1"/>
                </a:solidFill>
                <a:latin typeface="Arial Black" pitchFamily="34" charset="0"/>
                <a:cs typeface="Arial" charset="0"/>
              </a:rPr>
              <a:t> &lt;</a:t>
            </a:r>
            <a:r>
              <a:rPr lang="en-US" sz="2000" err="1">
                <a:solidFill>
                  <a:schemeClr val="tx1"/>
                </a:solidFill>
                <a:latin typeface="Arial Black" pitchFamily="34" charset="0"/>
                <a:cs typeface="Arial" charset="0"/>
              </a:rPr>
              <a:t>Tên</a:t>
            </a:r>
            <a:r>
              <a:rPr lang="en-US" sz="2000">
                <a:solidFill>
                  <a:schemeClr val="tx1"/>
                </a:solidFill>
                <a:latin typeface="Arial Black" pitchFamily="34" charset="0"/>
                <a:cs typeface="Arial" charset="0"/>
              </a:rPr>
              <a:t> </a:t>
            </a:r>
            <a:r>
              <a:rPr lang="en-US" sz="2000" err="1">
                <a:solidFill>
                  <a:schemeClr val="tx1"/>
                </a:solidFill>
                <a:latin typeface="Arial Black" pitchFamily="34" charset="0"/>
                <a:cs typeface="Arial" charset="0"/>
              </a:rPr>
              <a:t>lớp</a:t>
            </a:r>
            <a:r>
              <a:rPr lang="en-US" sz="2000">
                <a:solidFill>
                  <a:schemeClr val="tx1"/>
                </a:solidFill>
                <a:latin typeface="Arial Black" pitchFamily="34" charset="0"/>
                <a:cs typeface="Arial" charset="0"/>
              </a:rPr>
              <a:t>&gt; </a:t>
            </a:r>
            <a:br>
              <a:rPr lang="en-US" sz="2000">
                <a:solidFill>
                  <a:schemeClr val="tx1"/>
                </a:solidFill>
                <a:latin typeface="Arial Black" pitchFamily="34" charset="0"/>
                <a:cs typeface="Arial" charset="0"/>
              </a:rPr>
            </a:br>
            <a:r>
              <a:rPr lang="en-US" sz="2000">
                <a:solidFill>
                  <a:schemeClr val="tx1"/>
                </a:solidFill>
                <a:latin typeface="Arial Black" pitchFamily="34" charset="0"/>
                <a:cs typeface="Arial" charset="0"/>
              </a:rPr>
              <a:t>	{ </a:t>
            </a:r>
          </a:p>
          <a:p>
            <a:pPr lvl="4" eaLnBrk="1" hangingPunct="1">
              <a:spcBef>
                <a:spcPct val="50000"/>
              </a:spcBef>
              <a:defRPr/>
            </a:pPr>
            <a:r>
              <a:rPr lang="en-US" sz="2000">
                <a:solidFill>
                  <a:srgbClr val="FF3300"/>
                </a:solidFill>
                <a:latin typeface="Arial Black" pitchFamily="34" charset="0"/>
                <a:cs typeface="Arial" charset="0"/>
              </a:rPr>
              <a:t>public</a:t>
            </a:r>
            <a:r>
              <a:rPr lang="en-US" sz="2000">
                <a:solidFill>
                  <a:schemeClr val="tx1"/>
                </a:solidFill>
                <a:latin typeface="Arial Black" pitchFamily="34" charset="0"/>
                <a:cs typeface="Arial" charset="0"/>
              </a:rPr>
              <a:t> </a:t>
            </a:r>
            <a:r>
              <a:rPr lang="en-US" sz="2000">
                <a:solidFill>
                  <a:srgbClr val="FF3300"/>
                </a:solidFill>
                <a:latin typeface="Arial Black" pitchFamily="34" charset="0"/>
                <a:cs typeface="Arial" charset="0"/>
              </a:rPr>
              <a:t>static</a:t>
            </a:r>
            <a:r>
              <a:rPr lang="en-US" sz="2000">
                <a:solidFill>
                  <a:schemeClr val="tx1"/>
                </a:solidFill>
                <a:latin typeface="Arial Black" pitchFamily="34" charset="0"/>
                <a:cs typeface="Arial" charset="0"/>
              </a:rPr>
              <a:t> </a:t>
            </a:r>
            <a:r>
              <a:rPr lang="en-US" sz="2000">
                <a:solidFill>
                  <a:srgbClr val="FF3300"/>
                </a:solidFill>
                <a:latin typeface="Arial Black" pitchFamily="34" charset="0"/>
                <a:cs typeface="Arial" charset="0"/>
              </a:rPr>
              <a:t>void</a:t>
            </a:r>
            <a:r>
              <a:rPr lang="en-US" sz="2000">
                <a:solidFill>
                  <a:schemeClr val="tx1"/>
                </a:solidFill>
                <a:latin typeface="Arial Black" pitchFamily="34" charset="0"/>
                <a:cs typeface="Arial" charset="0"/>
              </a:rPr>
              <a:t> Main()</a:t>
            </a:r>
            <a:br>
              <a:rPr lang="en-US" sz="2000">
                <a:solidFill>
                  <a:schemeClr val="tx1"/>
                </a:solidFill>
                <a:latin typeface="Arial Black" pitchFamily="34" charset="0"/>
                <a:cs typeface="Arial" charset="0"/>
              </a:rPr>
            </a:br>
            <a:r>
              <a:rPr lang="en-US" sz="2000">
                <a:solidFill>
                  <a:schemeClr val="tx1"/>
                </a:solidFill>
                <a:latin typeface="Arial Black" pitchFamily="34" charset="0"/>
                <a:cs typeface="Arial" charset="0"/>
              </a:rPr>
              <a:t>{ </a:t>
            </a:r>
            <a:br>
              <a:rPr lang="en-US" sz="2000">
                <a:solidFill>
                  <a:schemeClr val="tx1"/>
                </a:solidFill>
                <a:latin typeface="Arial Black" pitchFamily="34" charset="0"/>
                <a:cs typeface="Arial" charset="0"/>
              </a:rPr>
            </a:br>
            <a:r>
              <a:rPr lang="en-US" sz="2000">
                <a:solidFill>
                  <a:schemeClr val="tx1"/>
                </a:solidFill>
                <a:latin typeface="Arial Black" pitchFamily="34" charset="0"/>
                <a:cs typeface="Arial" charset="0"/>
              </a:rPr>
              <a:t>	…</a:t>
            </a:r>
          </a:p>
          <a:p>
            <a:pPr lvl="4" eaLnBrk="1" hangingPunct="1">
              <a:spcBef>
                <a:spcPct val="50000"/>
              </a:spcBef>
              <a:defRPr/>
            </a:pPr>
            <a:r>
              <a:rPr lang="en-US" sz="2000">
                <a:solidFill>
                  <a:schemeClr val="tx1"/>
                </a:solidFill>
                <a:latin typeface="Arial Black" pitchFamily="34" charset="0"/>
                <a:cs typeface="Arial" charset="0"/>
              </a:rPr>
              <a:t>}</a:t>
            </a:r>
          </a:p>
          <a:p>
            <a:pPr lvl="4" eaLnBrk="1" hangingPunct="1">
              <a:spcBef>
                <a:spcPct val="50000"/>
              </a:spcBef>
              <a:defRPr/>
            </a:pPr>
            <a:r>
              <a:rPr lang="en-US" sz="2000">
                <a:solidFill>
                  <a:schemeClr val="tx1"/>
                </a:solidFill>
                <a:latin typeface="Arial Black" pitchFamily="34" charset="0"/>
                <a:cs typeface="Arial" charset="0"/>
              </a:rPr>
              <a:t>// </a:t>
            </a:r>
            <a:r>
              <a:rPr lang="en-US" sz="2000" err="1">
                <a:solidFill>
                  <a:schemeClr val="tx1"/>
                </a:solidFill>
                <a:latin typeface="Arial Black" pitchFamily="34" charset="0"/>
                <a:cs typeface="Arial" charset="0"/>
              </a:rPr>
              <a:t>thành</a:t>
            </a:r>
            <a:r>
              <a:rPr lang="en-US" sz="2000">
                <a:solidFill>
                  <a:schemeClr val="tx1"/>
                </a:solidFill>
                <a:latin typeface="Arial Black" pitchFamily="34" charset="0"/>
                <a:cs typeface="Arial" charset="0"/>
              </a:rPr>
              <a:t> </a:t>
            </a:r>
            <a:r>
              <a:rPr lang="en-US" sz="2000" err="1">
                <a:solidFill>
                  <a:schemeClr val="tx1"/>
                </a:solidFill>
                <a:latin typeface="Arial Black" pitchFamily="34" charset="0"/>
                <a:cs typeface="Arial" charset="0"/>
              </a:rPr>
              <a:t>viên</a:t>
            </a:r>
            <a:r>
              <a:rPr lang="en-US" sz="2000">
                <a:solidFill>
                  <a:schemeClr val="tx1"/>
                </a:solidFill>
                <a:latin typeface="Arial Black" pitchFamily="34" charset="0"/>
                <a:cs typeface="Arial" charset="0"/>
              </a:rPr>
              <a:t> </a:t>
            </a:r>
            <a:r>
              <a:rPr lang="en-US" sz="2000" err="1">
                <a:solidFill>
                  <a:schemeClr val="tx1"/>
                </a:solidFill>
                <a:latin typeface="Arial Black" pitchFamily="34" charset="0"/>
                <a:cs typeface="Arial" charset="0"/>
              </a:rPr>
              <a:t>khác</a:t>
            </a:r>
            <a:r>
              <a:rPr lang="en-US" sz="2000">
                <a:solidFill>
                  <a:schemeClr val="tx1"/>
                </a:solidFill>
                <a:latin typeface="Arial Black" pitchFamily="34" charset="0"/>
                <a:cs typeface="Arial" charset="0"/>
              </a:rPr>
              <a:t> …</a:t>
            </a:r>
          </a:p>
          <a:p>
            <a:pPr lvl="2" eaLnBrk="1" hangingPunct="1">
              <a:spcBef>
                <a:spcPct val="50000"/>
              </a:spcBef>
              <a:defRPr/>
            </a:pPr>
            <a:r>
              <a:rPr lang="en-US" sz="2000">
                <a:solidFill>
                  <a:schemeClr val="tx1"/>
                </a:solidFill>
                <a:latin typeface="Arial Black" pitchFamily="34" charset="0"/>
                <a:cs typeface="Arial" charset="0"/>
              </a:rPr>
              <a:t>}</a:t>
            </a:r>
          </a:p>
          <a:p>
            <a:pPr lvl="2" eaLnBrk="1" hangingPunct="1">
              <a:spcBef>
                <a:spcPct val="50000"/>
              </a:spcBef>
              <a:defRPr/>
            </a:pPr>
            <a:r>
              <a:rPr lang="en-US" sz="2000">
                <a:solidFill>
                  <a:schemeClr val="tx1"/>
                </a:solidFill>
                <a:latin typeface="Arial Black" pitchFamily="34" charset="0"/>
                <a:cs typeface="Arial" charset="0"/>
              </a:rPr>
              <a:t>// </a:t>
            </a:r>
            <a:r>
              <a:rPr lang="en-US" sz="2000" err="1">
                <a:solidFill>
                  <a:schemeClr val="tx1"/>
                </a:solidFill>
                <a:latin typeface="Arial Black" pitchFamily="34" charset="0"/>
                <a:cs typeface="Arial" charset="0"/>
              </a:rPr>
              <a:t>lớp</a:t>
            </a:r>
            <a:r>
              <a:rPr lang="en-US" sz="2000">
                <a:solidFill>
                  <a:schemeClr val="tx1"/>
                </a:solidFill>
                <a:latin typeface="Arial Black" pitchFamily="34" charset="0"/>
                <a:cs typeface="Arial" charset="0"/>
              </a:rPr>
              <a:t> </a:t>
            </a:r>
            <a:r>
              <a:rPr lang="en-US" sz="2000" err="1">
                <a:solidFill>
                  <a:schemeClr val="tx1"/>
                </a:solidFill>
                <a:latin typeface="Arial Black" pitchFamily="34" charset="0"/>
                <a:cs typeface="Arial" charset="0"/>
              </a:rPr>
              <a:t>khác</a:t>
            </a:r>
            <a:r>
              <a:rPr lang="en-US" sz="2000">
                <a:solidFill>
                  <a:schemeClr val="tx1"/>
                </a:solidFill>
                <a:latin typeface="Arial Black" pitchFamily="34" charset="0"/>
                <a:cs typeface="Arial" charset="0"/>
              </a:rPr>
              <a:t> …</a:t>
            </a:r>
          </a:p>
        </p:txBody>
      </p:sp>
    </p:spTree>
    <p:extLst>
      <p:ext uri="{BB962C8B-B14F-4D97-AF65-F5344CB8AC3E}">
        <p14:creationId xmlns:p14="http://schemas.microsoft.com/office/powerpoint/2010/main" val="799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vi-VN" sz="3600">
                <a:solidFill>
                  <a:schemeClr val="tx1"/>
                </a:solidFill>
                <a:latin typeface="Tahoma" panose="020B0604030504040204" pitchFamily="34" charset="0"/>
                <a:ea typeface="Tahoma" panose="020B0604030504040204" pitchFamily="34" charset="0"/>
                <a:cs typeface="Tahoma" panose="020B0604030504040204" pitchFamily="34" charset="0"/>
              </a:rPr>
              <a:t>Cấu trúc chương trình C#</a:t>
            </a:r>
          </a:p>
        </p:txBody>
      </p:sp>
      <p:grpSp>
        <p:nvGrpSpPr>
          <p:cNvPr id="16" name="Group 15">
            <a:extLst>
              <a:ext uri="{FF2B5EF4-FFF2-40B4-BE49-F238E27FC236}">
                <a16:creationId xmlns:a16="http://schemas.microsoft.com/office/drawing/2014/main" id="{13C42327-F6BE-4132-BA97-F4F108534380}"/>
              </a:ext>
            </a:extLst>
          </p:cNvPr>
          <p:cNvGrpSpPr/>
          <p:nvPr/>
        </p:nvGrpSpPr>
        <p:grpSpPr>
          <a:xfrm>
            <a:off x="940400" y="1376040"/>
            <a:ext cx="10591061" cy="5220398"/>
            <a:chOff x="5374640" y="2980929"/>
            <a:chExt cx="6742757" cy="3220407"/>
          </a:xfrm>
        </p:grpSpPr>
        <p:pic>
          <p:nvPicPr>
            <p:cNvPr id="12" name="Picture 11">
              <a:extLst>
                <a:ext uri="{FF2B5EF4-FFF2-40B4-BE49-F238E27FC236}">
                  <a16:creationId xmlns:a16="http://schemas.microsoft.com/office/drawing/2014/main" id="{F5B624C2-5D68-46DD-A519-71F948A1746C}"/>
                </a:ext>
              </a:extLst>
            </p:cNvPr>
            <p:cNvPicPr>
              <a:picLocks noChangeAspect="1"/>
            </p:cNvPicPr>
            <p:nvPr/>
          </p:nvPicPr>
          <p:blipFill>
            <a:blip r:embed="rId2"/>
            <a:stretch>
              <a:fillRect/>
            </a:stretch>
          </p:blipFill>
          <p:spPr>
            <a:xfrm>
              <a:off x="5374640" y="3761883"/>
              <a:ext cx="6742757" cy="2439453"/>
            </a:xfrm>
            <a:prstGeom prst="rect">
              <a:avLst/>
            </a:prstGeom>
          </p:spPr>
        </p:pic>
        <p:pic>
          <p:nvPicPr>
            <p:cNvPr id="14" name="Picture 13">
              <a:extLst>
                <a:ext uri="{FF2B5EF4-FFF2-40B4-BE49-F238E27FC236}">
                  <a16:creationId xmlns:a16="http://schemas.microsoft.com/office/drawing/2014/main" id="{D1110EBA-5474-49B7-80D9-B71B4957BC20}"/>
                </a:ext>
              </a:extLst>
            </p:cNvPr>
            <p:cNvPicPr>
              <a:picLocks noChangeAspect="1"/>
            </p:cNvPicPr>
            <p:nvPr/>
          </p:nvPicPr>
          <p:blipFill>
            <a:blip r:embed="rId3"/>
            <a:stretch>
              <a:fillRect/>
            </a:stretch>
          </p:blipFill>
          <p:spPr>
            <a:xfrm>
              <a:off x="7534098" y="2980929"/>
              <a:ext cx="4583299" cy="780954"/>
            </a:xfrm>
            <a:prstGeom prst="rect">
              <a:avLst/>
            </a:prstGeom>
          </p:spPr>
        </p:pic>
      </p:grpSp>
    </p:spTree>
    <p:extLst>
      <p:ext uri="{BB962C8B-B14F-4D97-AF65-F5344CB8AC3E}">
        <p14:creationId xmlns:p14="http://schemas.microsoft.com/office/powerpoint/2010/main" val="3497817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vi-VN" sz="3600">
                <a:solidFill>
                  <a:schemeClr val="tx1"/>
                </a:solidFill>
                <a:latin typeface="Tahoma" panose="020B0604030504040204" pitchFamily="34" charset="0"/>
                <a:ea typeface="Tahoma" panose="020B0604030504040204" pitchFamily="34" charset="0"/>
                <a:cs typeface="Tahoma" panose="020B0604030504040204" pitchFamily="34" charset="0"/>
              </a:rPr>
              <a:t>Cấu trúc chương trình C#</a:t>
            </a:r>
          </a:p>
        </p:txBody>
      </p:sp>
      <p:pic>
        <p:nvPicPr>
          <p:cNvPr id="4" name="Picture 3">
            <a:extLst>
              <a:ext uri="{FF2B5EF4-FFF2-40B4-BE49-F238E27FC236}">
                <a16:creationId xmlns:a16="http://schemas.microsoft.com/office/drawing/2014/main" id="{3BB124D4-27FA-4DE7-B79F-59BCB73122D3}"/>
              </a:ext>
            </a:extLst>
          </p:cNvPr>
          <p:cNvPicPr>
            <a:picLocks noChangeAspect="1"/>
          </p:cNvPicPr>
          <p:nvPr/>
        </p:nvPicPr>
        <p:blipFill>
          <a:blip r:embed="rId2"/>
          <a:stretch>
            <a:fillRect/>
          </a:stretch>
        </p:blipFill>
        <p:spPr>
          <a:xfrm>
            <a:off x="998965" y="1145219"/>
            <a:ext cx="10009345" cy="5625346"/>
          </a:xfrm>
          <a:prstGeom prst="rect">
            <a:avLst/>
          </a:prstGeom>
        </p:spPr>
      </p:pic>
    </p:spTree>
    <p:extLst>
      <p:ext uri="{BB962C8B-B14F-4D97-AF65-F5344CB8AC3E}">
        <p14:creationId xmlns:p14="http://schemas.microsoft.com/office/powerpoint/2010/main" val="23036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KIỂU DỮ LIỆU (DATA TYPE)</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429825" y="1516445"/>
            <a:ext cx="6092407" cy="2846575"/>
          </a:xfrm>
        </p:spPr>
        <p:txBody>
          <a:bodyPr numCol="1" spcCol="365760">
            <a:noAutofit/>
          </a:bodyPr>
          <a:lstStyle/>
          <a:p>
            <a:pPr marL="297180">
              <a:spcBef>
                <a:spcPts val="600"/>
              </a:spcBef>
              <a:buFont typeface="Wingdings" panose="05000000000000000000" pitchFamily="2" charset="2"/>
              <a:buChar char="q"/>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Sử dụng kiểu dữ liệu</a:t>
            </a:r>
          </a:p>
          <a:p>
            <a:pPr lvl="1" indent="-274320">
              <a:spcBef>
                <a:spcPts val="600"/>
              </a:spcBef>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Định nghĩa trước (C#)</a:t>
            </a:r>
          </a:p>
          <a:p>
            <a:pPr marL="1211580" lvl="2">
              <a:spcBef>
                <a:spcPts val="600"/>
              </a:spcBef>
              <a:buFont typeface="Wingdings" panose="05000000000000000000" pitchFamily="2" charset="2"/>
              <a:buChar char="§"/>
            </a:pPr>
            <a:r>
              <a:rPr lang="vi-VN" sz="1800">
                <a:solidFill>
                  <a:schemeClr val="tx1"/>
                </a:solidFill>
                <a:latin typeface="Tahoma" panose="020B0604030504040204" pitchFamily="34" charset="0"/>
                <a:ea typeface="Tahoma" panose="020B0604030504040204" pitchFamily="34" charset="0"/>
                <a:cs typeface="Tahoma" panose="020B0604030504040204" pitchFamily="34" charset="0"/>
              </a:rPr>
              <a:t>Built-in value type: int, long, string, object…</a:t>
            </a:r>
          </a:p>
          <a:p>
            <a:pPr lvl="1" indent="-274320">
              <a:spcBef>
                <a:spcPts val="600"/>
              </a:spcBef>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Chương trình định nghĩa</a:t>
            </a:r>
          </a:p>
          <a:p>
            <a:pPr marL="1211580" lvl="2">
              <a:spcBef>
                <a:spcPts val="600"/>
              </a:spcBef>
              <a:buFont typeface="Wingdings" panose="05000000000000000000" pitchFamily="2" charset="2"/>
              <a:buChar char="§"/>
            </a:pPr>
            <a:r>
              <a:rPr lang="vi-VN" sz="1800">
                <a:solidFill>
                  <a:schemeClr val="tx1"/>
                </a:solidFill>
                <a:latin typeface="Tahoma" panose="020B0604030504040204" pitchFamily="34" charset="0"/>
                <a:ea typeface="Tahoma" panose="020B0604030504040204" pitchFamily="34" charset="0"/>
                <a:cs typeface="Tahoma" panose="020B0604030504040204" pitchFamily="34" charset="0"/>
              </a:rPr>
              <a:t>Class, struct, enum…</a:t>
            </a:r>
          </a:p>
        </p:txBody>
      </p:sp>
      <p:grpSp>
        <p:nvGrpSpPr>
          <p:cNvPr id="5" name="Group 4">
            <a:extLst>
              <a:ext uri="{FF2B5EF4-FFF2-40B4-BE49-F238E27FC236}">
                <a16:creationId xmlns:a16="http://schemas.microsoft.com/office/drawing/2014/main" id="{E1050FED-D215-4C1F-9765-43FA956EEA68}"/>
              </a:ext>
            </a:extLst>
          </p:cNvPr>
          <p:cNvGrpSpPr/>
          <p:nvPr/>
        </p:nvGrpSpPr>
        <p:grpSpPr>
          <a:xfrm>
            <a:off x="6685234" y="1635734"/>
            <a:ext cx="4554219" cy="1583919"/>
            <a:chOff x="2362200" y="4648200"/>
            <a:chExt cx="5105400" cy="1828800"/>
          </a:xfrm>
        </p:grpSpPr>
        <p:sp>
          <p:nvSpPr>
            <p:cNvPr id="6" name="Rounded Rectangle 4">
              <a:extLst>
                <a:ext uri="{FF2B5EF4-FFF2-40B4-BE49-F238E27FC236}">
                  <a16:creationId xmlns:a16="http://schemas.microsoft.com/office/drawing/2014/main" id="{73356D88-2B0B-448A-AA93-D2E6E1EA06DE}"/>
                </a:ext>
              </a:extLst>
            </p:cNvPr>
            <p:cNvSpPr/>
            <p:nvPr/>
          </p:nvSpPr>
          <p:spPr>
            <a:xfrm>
              <a:off x="2362200" y="4648200"/>
              <a:ext cx="5105400" cy="1828800"/>
            </a:xfrm>
            <a:prstGeom prst="roundRect">
              <a:avLst/>
            </a:prstGeom>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TextBox 5">
              <a:extLst>
                <a:ext uri="{FF2B5EF4-FFF2-40B4-BE49-F238E27FC236}">
                  <a16:creationId xmlns:a16="http://schemas.microsoft.com/office/drawing/2014/main" id="{BB8CE6C6-2FBA-4B51-AC4F-797B7F282031}"/>
                </a:ext>
              </a:extLst>
            </p:cNvPr>
            <p:cNvSpPr txBox="1">
              <a:spLocks noChangeArrowheads="1"/>
            </p:cNvSpPr>
            <p:nvPr/>
          </p:nvSpPr>
          <p:spPr bwMode="auto">
            <a:xfrm>
              <a:off x="2438400" y="4724400"/>
              <a:ext cx="495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800">
                  <a:solidFill>
                    <a:schemeClr val="tx2"/>
                  </a:solidFill>
                  <a:latin typeface="Arial" panose="020B0604020202020204" pitchFamily="34" charset="0"/>
                </a:rPr>
                <a:t>Data Type</a:t>
              </a:r>
            </a:p>
          </p:txBody>
        </p:sp>
        <p:sp>
          <p:nvSpPr>
            <p:cNvPr id="8" name="Rounded Rectangle 6">
              <a:extLst>
                <a:ext uri="{FF2B5EF4-FFF2-40B4-BE49-F238E27FC236}">
                  <a16:creationId xmlns:a16="http://schemas.microsoft.com/office/drawing/2014/main" id="{51F2E24D-ED01-47F4-9AE4-352B90CB52A0}"/>
                </a:ext>
              </a:extLst>
            </p:cNvPr>
            <p:cNvSpPr/>
            <p:nvPr/>
          </p:nvSpPr>
          <p:spPr>
            <a:xfrm>
              <a:off x="2438400" y="5334000"/>
              <a:ext cx="21336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2800"/>
                <a:t>Built-in</a:t>
              </a:r>
            </a:p>
          </p:txBody>
        </p:sp>
        <p:sp>
          <p:nvSpPr>
            <p:cNvPr id="9" name="Rounded Rectangle 7">
              <a:extLst>
                <a:ext uri="{FF2B5EF4-FFF2-40B4-BE49-F238E27FC236}">
                  <a16:creationId xmlns:a16="http://schemas.microsoft.com/office/drawing/2014/main" id="{33961E61-3ADB-4898-BB32-2271BD845284}"/>
                </a:ext>
              </a:extLst>
            </p:cNvPr>
            <p:cNvSpPr/>
            <p:nvPr/>
          </p:nvSpPr>
          <p:spPr>
            <a:xfrm>
              <a:off x="4648200" y="5334000"/>
              <a:ext cx="27432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2800"/>
                <a:t>User defined</a:t>
              </a:r>
            </a:p>
          </p:txBody>
        </p:sp>
      </p:grpSp>
      <p:sp>
        <p:nvSpPr>
          <p:cNvPr id="10" name="TextBox 9">
            <a:extLst>
              <a:ext uri="{FF2B5EF4-FFF2-40B4-BE49-F238E27FC236}">
                <a16:creationId xmlns:a16="http://schemas.microsoft.com/office/drawing/2014/main" id="{FDDE80FB-C65A-4184-B333-860916C83D0E}"/>
              </a:ext>
            </a:extLst>
          </p:cNvPr>
          <p:cNvSpPr txBox="1"/>
          <p:nvPr/>
        </p:nvSpPr>
        <p:spPr>
          <a:xfrm>
            <a:off x="468289" y="1258993"/>
            <a:ext cx="11293886" cy="50783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eaLnBrk="1" hangingPunct="1">
              <a:lnSpc>
                <a:spcPct val="90000"/>
              </a:lnSpc>
            </a:pPr>
            <a:r>
              <a:rPr lang="en-US" altLang="en-US" sz="2000">
                <a:latin typeface="Arial" panose="020B0604020202020204" pitchFamily="34" charset="0"/>
              </a:rPr>
              <a:t>C# là một ngôn ngữ được kiểm soát chặt chẽ về mặt kiểu dữ liệu, ngoài ra C# còn chia các kiểu dữ liệu thành hai loại khác nhau:  </a:t>
            </a:r>
            <a:r>
              <a:rPr lang="en-US" altLang="en-US" sz="2000" b="1" i="1">
                <a:latin typeface="Arial" panose="020B0604020202020204" pitchFamily="34" charset="0"/>
              </a:rPr>
              <a:t>kiểu trị </a:t>
            </a:r>
            <a:r>
              <a:rPr lang="en-US" altLang="en-US" sz="2000">
                <a:latin typeface="Arial" panose="020B0604020202020204" pitchFamily="34" charset="0"/>
              </a:rPr>
              <a:t>(value type) và </a:t>
            </a:r>
            <a:r>
              <a:rPr lang="en-US" altLang="en-US" sz="2000" b="1" i="1">
                <a:latin typeface="Arial" panose="020B0604020202020204" pitchFamily="34" charset="0"/>
              </a:rPr>
              <a:t>kiểu qui chiếu</a:t>
            </a:r>
            <a:r>
              <a:rPr lang="en-US" altLang="en-US" sz="2000">
                <a:latin typeface="Arial" panose="020B0604020202020204" pitchFamily="34" charset="0"/>
              </a:rPr>
              <a:t> (reference type). Nghĩa là trên một chương trình C# dữ liệu được lưu trữ một hoặc hai nơi tuỳ theo đặc thù của kiểu dữ liệu.</a:t>
            </a:r>
          </a:p>
          <a:p>
            <a:pPr eaLnBrk="1" hangingPunct="1">
              <a:lnSpc>
                <a:spcPct val="90000"/>
              </a:lnSpc>
            </a:pPr>
            <a:r>
              <a:rPr lang="en-US" altLang="en-US" sz="2000">
                <a:latin typeface="Arial" panose="020B0604020202020204" pitchFamily="34" charset="0"/>
              </a:rPr>
              <a:t>	Chỗ thứ nhất là </a:t>
            </a:r>
            <a:r>
              <a:rPr lang="en-US" altLang="en-US" sz="2000" b="1">
                <a:latin typeface="Arial" panose="020B0604020202020204" pitchFamily="34" charset="0"/>
              </a:rPr>
              <a:t>stack</a:t>
            </a:r>
            <a:r>
              <a:rPr lang="en-US" altLang="en-US" sz="2000">
                <a:latin typeface="Arial" panose="020B0604020202020204" pitchFamily="34" charset="0"/>
              </a:rPr>
              <a:t> một vùng ký ức dành lưu trữ dữ liệu chiều dài cố định, chẳng hạn int chiếm dụng 4 bytes . Mỗi chương trình khi đang thi hành đều được cấp phát riêng một stack riêng biệt mà các chương trình khác không được đụng tới. Khi một hàm được gọi hàm thi hành thì tất cả các biến cục bộ của hàm được ấn vào stack và khi hàm hoàn thành công tác thì những biến cục bộ của hàm đều bị tống ra. Đây là cách thu hồi khi hàm hết hoạt động.</a:t>
            </a:r>
          </a:p>
          <a:p>
            <a:pPr eaLnBrk="1" hangingPunct="1">
              <a:lnSpc>
                <a:spcPct val="90000"/>
              </a:lnSpc>
            </a:pPr>
            <a:r>
              <a:rPr lang="en-US" altLang="en-US" sz="2000">
                <a:latin typeface="Arial" panose="020B0604020202020204" pitchFamily="34" charset="0"/>
              </a:rPr>
              <a:t>	Chỗ thứ hai là </a:t>
            </a:r>
            <a:r>
              <a:rPr lang="en-US" altLang="en-US" sz="2000" b="1">
                <a:latin typeface="Arial" panose="020B0604020202020204" pitchFamily="34" charset="0"/>
              </a:rPr>
              <a:t>heap</a:t>
            </a:r>
            <a:r>
              <a:rPr lang="en-US" altLang="en-US" sz="2000">
                <a:latin typeface="Arial" panose="020B0604020202020204" pitchFamily="34" charset="0"/>
              </a:rPr>
              <a:t>, một vùng ký ức dùng lưu trữ dữ liệu có bề dày thay đổi và khá đồ sộ, string chẳng hạn, hoặc dữ liệu có một cuộc sống dài hơn phương thức của một đối tượng chẳng hạn, Thí dụ khi phương thức thể hiện (instantiate) một đối tượng , đối tượng đuợc lưu trữ trên heap, và nó không bị tống ra khi hàm hoàn thành giống như stack, mà ở nguyên tại chỗ và có thể trao cho các phương thức khác thông qua một qui chiếu. Trên C# heap này được gọi là </a:t>
            </a:r>
            <a:r>
              <a:rPr lang="en-US" altLang="en-US" sz="2000" b="1">
                <a:latin typeface="Arial" panose="020B0604020202020204" pitchFamily="34" charset="0"/>
              </a:rPr>
              <a:t>managed heap </a:t>
            </a:r>
            <a:r>
              <a:rPr lang="en-US" altLang="en-US" sz="2000">
                <a:latin typeface="Arial" panose="020B0604020202020204" pitchFamily="34" charset="0"/>
              </a:rPr>
              <a:t>vì heap này có một bộ phận gọi là garbage collector (GC,dịch vụ hốt rác) chuyên lo thu hồi bộ nhớ lâu ngày không dùng đến (nghĩa là không quy chiếu đến).</a:t>
            </a:r>
          </a:p>
          <a:p>
            <a:pPr eaLnBrk="1" hangingPunct="1">
              <a:lnSpc>
                <a:spcPct val="90000"/>
              </a:lnSpc>
            </a:pPr>
            <a:r>
              <a:rPr lang="en-US" altLang="en-US" sz="2000">
                <a:latin typeface="Arial" panose="020B0604020202020204" pitchFamily="34" charset="0"/>
              </a:rPr>
              <a:t>	C# cũng hỗ trợ kiểu con trỏ (pointer type) giống như C++ nhưng ít khi dùng đến và chỉ dùng khi làm việc với đoạn mã unmanaged. Đoạn mã unmanaged là đoạn mã đuợc tạo ra ngoài sàn diễn .NET, chẳng hạn những đối tượng COM</a:t>
            </a:r>
            <a:r>
              <a:rPr lang="en-US" altLang="en-US" sz="2000" b="1">
                <a:latin typeface="Arial" panose="020B0604020202020204" pitchFamily="34" charset="0"/>
              </a:rPr>
              <a:t>.</a:t>
            </a:r>
          </a:p>
        </p:txBody>
      </p:sp>
    </p:spTree>
    <p:extLst>
      <p:ext uri="{BB962C8B-B14F-4D97-AF65-F5344CB8AC3E}">
        <p14:creationId xmlns:p14="http://schemas.microsoft.com/office/powerpoint/2010/main" val="8700948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nextCondLst>
                <p:cond evt="onClick" delay="0">
                  <p:tgtEl>
                    <p:spTgt spid="2"/>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nextCondLst>
                <p:cond evt="onClick" delay="0">
                  <p:tgtEl>
                    <p:spTgt spid="3"/>
                  </p:tgtEl>
                </p:cond>
              </p:nextCondLst>
            </p:seq>
            <p:seq concurrent="1" nextAc="seek">
              <p:cTn id="12" restart="whenNotActive" fill="hold" evtFilter="cancelBubble" nodeType="interactiveSeq">
                <p:stCondLst>
                  <p:cond evt="onClick" delay="0">
                    <p:tgtEl>
                      <p:spTgt spid="10"/>
                    </p:tgtEl>
                  </p:cond>
                </p:stCondLst>
                <p:endSync evt="end" delay="0">
                  <p:rtn val="all"/>
                </p:endSync>
                <p:childTnLst>
                  <p:par>
                    <p:cTn id="13" fill="hold">
                      <p:stCondLst>
                        <p:cond delay="0"/>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0" grpId="0" animBg="1"/>
      <p:bldP spid="10" grpId="1" animBg="1"/>
      <p:bldP spid="10"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84338"/>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KIỂU DỮ LIỆU (DATA TYPE)</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0" y="994299"/>
            <a:ext cx="10965620" cy="5779363"/>
          </a:xfrm>
        </p:spPr>
        <p:txBody>
          <a:bodyPr numCol="1" spcCol="365760">
            <a:noAutofit/>
          </a:bodyPr>
          <a:lstStyle/>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Bao gồm</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Lớp đối tượng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object</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Ký tự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char</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Chuỗi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string</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Số nguyên có dấu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sbyte, short, int, long </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Số nguyên không dấu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byte, ushort, uint, ulong</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Số thực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float, double, decimal</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Kiểu logic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bool</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Là alias của lớp dữ liệu trong .NET</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string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System.String</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int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System.Int32</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object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System.Object</a:t>
            </a:r>
          </a:p>
        </p:txBody>
      </p:sp>
    </p:spTree>
    <p:extLst>
      <p:ext uri="{BB962C8B-B14F-4D97-AF65-F5344CB8AC3E}">
        <p14:creationId xmlns:p14="http://schemas.microsoft.com/office/powerpoint/2010/main" val="225464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KIỂU DỮ LIỆU (DATA TYPE)</a:t>
            </a:r>
            <a:endParaRPr lang="en-US">
              <a:latin typeface="Tahoma" panose="020B0604030504040204" pitchFamily="34" charset="0"/>
              <a:ea typeface="Tahoma" panose="020B0604030504040204" pitchFamily="34" charset="0"/>
              <a:cs typeface="Tahoma" panose="020B0604030504040204" pitchFamily="34" charset="0"/>
            </a:endParaRPr>
          </a:p>
        </p:txBody>
      </p:sp>
      <p:grpSp>
        <p:nvGrpSpPr>
          <p:cNvPr id="6" name="Group 5">
            <a:extLst>
              <a:ext uri="{FF2B5EF4-FFF2-40B4-BE49-F238E27FC236}">
                <a16:creationId xmlns:a16="http://schemas.microsoft.com/office/drawing/2014/main" id="{911EA2C4-CD2C-4FB7-95B0-67C946DD7482}"/>
              </a:ext>
            </a:extLst>
          </p:cNvPr>
          <p:cNvGrpSpPr/>
          <p:nvPr/>
        </p:nvGrpSpPr>
        <p:grpSpPr>
          <a:xfrm>
            <a:off x="3128792" y="1561579"/>
            <a:ext cx="4203700" cy="4400242"/>
            <a:chOff x="7696246" y="1322517"/>
            <a:chExt cx="4203700" cy="4400242"/>
          </a:xfrm>
        </p:grpSpPr>
        <p:grpSp>
          <p:nvGrpSpPr>
            <p:cNvPr id="7" name="Group 6">
              <a:extLst>
                <a:ext uri="{FF2B5EF4-FFF2-40B4-BE49-F238E27FC236}">
                  <a16:creationId xmlns:a16="http://schemas.microsoft.com/office/drawing/2014/main" id="{E78BD48B-402D-4406-BCED-6E1674C85EE4}"/>
                </a:ext>
              </a:extLst>
            </p:cNvPr>
            <p:cNvGrpSpPr/>
            <p:nvPr/>
          </p:nvGrpSpPr>
          <p:grpSpPr>
            <a:xfrm>
              <a:off x="7696246" y="1322517"/>
              <a:ext cx="3581400" cy="1828800"/>
              <a:chOff x="4749800" y="1949450"/>
              <a:chExt cx="3581400" cy="1828800"/>
            </a:xfrm>
          </p:grpSpPr>
          <p:sp>
            <p:nvSpPr>
              <p:cNvPr id="12" name="Rectangle 4">
                <a:extLst>
                  <a:ext uri="{FF2B5EF4-FFF2-40B4-BE49-F238E27FC236}">
                    <a16:creationId xmlns:a16="http://schemas.microsoft.com/office/drawing/2014/main" id="{2F9FF79B-8422-455F-A97D-9EB553BC2B95}"/>
                  </a:ext>
                </a:extLst>
              </p:cNvPr>
              <p:cNvSpPr>
                <a:spLocks noChangeArrowheads="1"/>
              </p:cNvSpPr>
              <p:nvPr/>
            </p:nvSpPr>
            <p:spPr bwMode="auto">
              <a:xfrm>
                <a:off x="4749800" y="1949450"/>
                <a:ext cx="3581400" cy="18288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eaLnBrk="1" hangingPunct="1">
                  <a:defRPr/>
                </a:pPr>
                <a:endParaRPr lang="en-US"/>
              </a:p>
            </p:txBody>
          </p:sp>
          <p:sp>
            <p:nvSpPr>
              <p:cNvPr id="13" name="Rectangle 5">
                <a:extLst>
                  <a:ext uri="{FF2B5EF4-FFF2-40B4-BE49-F238E27FC236}">
                    <a16:creationId xmlns:a16="http://schemas.microsoft.com/office/drawing/2014/main" id="{6A3108E2-97CC-4D81-94EC-A5C232B7D21C}"/>
                  </a:ext>
                </a:extLst>
              </p:cNvPr>
              <p:cNvSpPr>
                <a:spLocks noChangeArrowheads="1"/>
              </p:cNvSpPr>
              <p:nvPr/>
            </p:nvSpPr>
            <p:spPr bwMode="auto">
              <a:xfrm>
                <a:off x="4826000" y="2482850"/>
                <a:ext cx="1600200" cy="12192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eaLnBrk="1" hangingPunct="1">
                  <a:defRPr/>
                </a:pPr>
                <a:r>
                  <a:rPr lang="en-US" sz="2000"/>
                  <a:t>Value type</a:t>
                </a:r>
              </a:p>
            </p:txBody>
          </p:sp>
          <p:sp>
            <p:nvSpPr>
              <p:cNvPr id="14" name="Rectangle 6">
                <a:extLst>
                  <a:ext uri="{FF2B5EF4-FFF2-40B4-BE49-F238E27FC236}">
                    <a16:creationId xmlns:a16="http://schemas.microsoft.com/office/drawing/2014/main" id="{B06BB1F8-FE95-4B26-BD76-3CEFA4F83876}"/>
                  </a:ext>
                </a:extLst>
              </p:cNvPr>
              <p:cNvSpPr>
                <a:spLocks noChangeArrowheads="1"/>
              </p:cNvSpPr>
              <p:nvPr/>
            </p:nvSpPr>
            <p:spPr bwMode="auto">
              <a:xfrm>
                <a:off x="6502400" y="2482850"/>
                <a:ext cx="1752600" cy="1219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000"/>
                  <a:t>Reference </a:t>
                </a:r>
              </a:p>
              <a:p>
                <a:pPr algn="ctr" eaLnBrk="1" hangingPunct="1">
                  <a:defRPr/>
                </a:pPr>
                <a:r>
                  <a:rPr lang="en-US" sz="2000"/>
                  <a:t>type</a:t>
                </a:r>
              </a:p>
            </p:txBody>
          </p:sp>
          <p:sp>
            <p:nvSpPr>
              <p:cNvPr id="15" name="Text Box 7">
                <a:extLst>
                  <a:ext uri="{FF2B5EF4-FFF2-40B4-BE49-F238E27FC236}">
                    <a16:creationId xmlns:a16="http://schemas.microsoft.com/office/drawing/2014/main" id="{AB0F679E-157B-46EA-AD51-F357D010106F}"/>
                  </a:ext>
                </a:extLst>
              </p:cNvPr>
              <p:cNvSpPr txBox="1">
                <a:spLocks noChangeArrowheads="1"/>
              </p:cNvSpPr>
              <p:nvPr/>
            </p:nvSpPr>
            <p:spPr bwMode="auto">
              <a:xfrm>
                <a:off x="4826000" y="202565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solidFill>
                      <a:schemeClr val="tx2"/>
                    </a:solidFill>
                    <a:latin typeface="Arial" panose="020B0604020202020204" pitchFamily="34" charset="0"/>
                  </a:rPr>
                  <a:t>Data type</a:t>
                </a:r>
              </a:p>
            </p:txBody>
          </p:sp>
        </p:grpSp>
        <p:sp>
          <p:nvSpPr>
            <p:cNvPr id="8" name="Text Box 8">
              <a:extLst>
                <a:ext uri="{FF2B5EF4-FFF2-40B4-BE49-F238E27FC236}">
                  <a16:creationId xmlns:a16="http://schemas.microsoft.com/office/drawing/2014/main" id="{3052BED2-8AFC-4B3A-BBC4-B4614212C23D}"/>
                </a:ext>
              </a:extLst>
            </p:cNvPr>
            <p:cNvSpPr txBox="1">
              <a:spLocks noChangeArrowheads="1"/>
            </p:cNvSpPr>
            <p:nvPr/>
          </p:nvSpPr>
          <p:spPr bwMode="auto">
            <a:xfrm>
              <a:off x="7696246" y="3899792"/>
              <a:ext cx="1428750" cy="6413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a:solidFill>
                    <a:schemeClr val="tx2"/>
                  </a:solidFill>
                  <a:latin typeface="Arial" panose="020B0604020202020204" pitchFamily="34" charset="0"/>
                </a:rPr>
                <a:t>int num;</a:t>
              </a:r>
            </a:p>
            <a:p>
              <a:pPr eaLnBrk="1" hangingPunct="1">
                <a:spcBef>
                  <a:spcPct val="0"/>
                </a:spcBef>
                <a:buClrTx/>
                <a:buSzTx/>
                <a:buFontTx/>
                <a:buNone/>
              </a:pPr>
              <a:r>
                <a:rPr lang="en-US" altLang="en-US" sz="1800">
                  <a:solidFill>
                    <a:schemeClr val="tx2"/>
                  </a:solidFill>
                  <a:latin typeface="Arial" panose="020B0604020202020204" pitchFamily="34" charset="0"/>
                </a:rPr>
                <a:t>long count;</a:t>
              </a:r>
            </a:p>
          </p:txBody>
        </p:sp>
        <p:sp>
          <p:nvSpPr>
            <p:cNvPr id="9" name="Text Box 9">
              <a:extLst>
                <a:ext uri="{FF2B5EF4-FFF2-40B4-BE49-F238E27FC236}">
                  <a16:creationId xmlns:a16="http://schemas.microsoft.com/office/drawing/2014/main" id="{92F78720-4C0B-4DED-B761-7FAB90595909}"/>
                </a:ext>
              </a:extLst>
            </p:cNvPr>
            <p:cNvSpPr txBox="1">
              <a:spLocks noChangeArrowheads="1"/>
            </p:cNvSpPr>
            <p:nvPr/>
          </p:nvSpPr>
          <p:spPr bwMode="auto">
            <a:xfrm>
              <a:off x="8572546" y="5081409"/>
              <a:ext cx="3327400" cy="64135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a:solidFill>
                    <a:schemeClr val="tx2"/>
                  </a:solidFill>
                  <a:latin typeface="Arial" panose="020B0604020202020204" pitchFamily="34" charset="0"/>
                </a:rPr>
                <a:t>Object obj = new Object();</a:t>
              </a:r>
            </a:p>
            <a:p>
              <a:pPr eaLnBrk="1" hangingPunct="1">
                <a:spcBef>
                  <a:spcPct val="0"/>
                </a:spcBef>
                <a:buClrTx/>
                <a:buSzTx/>
                <a:buFontTx/>
                <a:buNone/>
              </a:pPr>
              <a:r>
                <a:rPr lang="en-US" altLang="en-US" sz="1800">
                  <a:solidFill>
                    <a:schemeClr val="tx2"/>
                  </a:solidFill>
                  <a:latin typeface="Arial" panose="020B0604020202020204" pitchFamily="34" charset="0"/>
                </a:rPr>
                <a:t>String str = “reference type”;</a:t>
              </a:r>
            </a:p>
          </p:txBody>
        </p:sp>
        <p:sp>
          <p:nvSpPr>
            <p:cNvPr id="10" name="Line 10">
              <a:extLst>
                <a:ext uri="{FF2B5EF4-FFF2-40B4-BE49-F238E27FC236}">
                  <a16:creationId xmlns:a16="http://schemas.microsoft.com/office/drawing/2014/main" id="{F0F9D282-3C6E-4DFD-8731-B0441065B05A}"/>
                </a:ext>
              </a:extLst>
            </p:cNvPr>
            <p:cNvSpPr>
              <a:spLocks noChangeShapeType="1"/>
            </p:cNvSpPr>
            <p:nvPr/>
          </p:nvSpPr>
          <p:spPr bwMode="auto">
            <a:xfrm>
              <a:off x="8317277" y="2971800"/>
              <a:ext cx="0" cy="9144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pPr algn="ctr" eaLnBrk="1" hangingPunct="1">
                <a:defRPr/>
              </a:pPr>
              <a:endParaRPr lang="en-US"/>
            </a:p>
          </p:txBody>
        </p:sp>
        <p:sp>
          <p:nvSpPr>
            <p:cNvPr id="11" name="Line 11">
              <a:extLst>
                <a:ext uri="{FF2B5EF4-FFF2-40B4-BE49-F238E27FC236}">
                  <a16:creationId xmlns:a16="http://schemas.microsoft.com/office/drawing/2014/main" id="{3FA282CC-C595-484C-920E-D102B3D92570}"/>
                </a:ext>
              </a:extLst>
            </p:cNvPr>
            <p:cNvSpPr>
              <a:spLocks noChangeShapeType="1"/>
            </p:cNvSpPr>
            <p:nvPr/>
          </p:nvSpPr>
          <p:spPr bwMode="auto">
            <a:xfrm>
              <a:off x="10457321" y="2939732"/>
              <a:ext cx="0" cy="21336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pPr algn="ctr" eaLnBrk="1" hangingPunct="1">
                <a:defRPr/>
              </a:pPr>
              <a:endParaRPr lang="en-US"/>
            </a:p>
          </p:txBody>
        </p:sp>
      </p:grpSp>
    </p:spTree>
    <p:extLst>
      <p:ext uri="{BB962C8B-B14F-4D97-AF65-F5344CB8AC3E}">
        <p14:creationId xmlns:p14="http://schemas.microsoft.com/office/powerpoint/2010/main" val="768988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Value Type</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0" y="1231851"/>
            <a:ext cx="10796490" cy="3618587"/>
          </a:xfrm>
        </p:spPr>
        <p:txBody>
          <a:bodyPr numCol="1" spcCol="365760">
            <a:noAutofit/>
          </a:bodyPr>
          <a:lstStyle/>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Chứa giá trị trực tiếp</a:t>
            </a:r>
          </a:p>
          <a:p>
            <a:pPr marL="811530" lvl="1" indent="-342900">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Không thể null</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Phải chứa giá trị xác định</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274320">
              <a:spcBef>
                <a:spcPts val="600"/>
              </a:spcBef>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Bao gồm</a:t>
            </a:r>
            <a:endParaRPr lang="vi-VN"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11530" lvl="1" indent="-342900">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Primitive type</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double, char, int, float</a:t>
            </a:r>
          </a:p>
          <a:p>
            <a:pPr marL="811530" lvl="1" indent="-342900">
              <a:spcBef>
                <a:spcPts val="600"/>
              </a:spcBef>
              <a:buFont typeface="Wingdings" panose="05000000000000000000" pitchFamily="2" charset="2"/>
              <a:buChar char="§"/>
            </a:pP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e</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num</a:t>
            </a:r>
          </a:p>
          <a:p>
            <a:pPr marL="811530" lvl="1" indent="-342900">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struct</a:t>
            </a:r>
          </a:p>
        </p:txBody>
      </p:sp>
      <p:sp>
        <p:nvSpPr>
          <p:cNvPr id="4" name="Text Box 4">
            <a:extLst>
              <a:ext uri="{FF2B5EF4-FFF2-40B4-BE49-F238E27FC236}">
                <a16:creationId xmlns:a16="http://schemas.microsoft.com/office/drawing/2014/main" id="{F0680358-D0F3-4452-A192-765BCFDE662C}"/>
              </a:ext>
            </a:extLst>
          </p:cNvPr>
          <p:cNvSpPr txBox="1">
            <a:spLocks noChangeArrowheads="1"/>
          </p:cNvSpPr>
          <p:nvPr/>
        </p:nvSpPr>
        <p:spPr bwMode="auto">
          <a:xfrm>
            <a:off x="8183880" y="1517145"/>
            <a:ext cx="2514600" cy="36671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1800">
                <a:solidFill>
                  <a:srgbClr val="0000FF"/>
                </a:solidFill>
                <a:latin typeface="Courier New" panose="02070309020205020404" pitchFamily="49" charset="0"/>
              </a:rPr>
              <a:t>int</a:t>
            </a:r>
            <a:r>
              <a:rPr lang="en-US" altLang="en-US" sz="1800">
                <a:solidFill>
                  <a:schemeClr val="bg1"/>
                </a:solidFill>
                <a:latin typeface="Courier New" panose="02070309020205020404" pitchFamily="49" charset="0"/>
              </a:rPr>
              <a:t> </a:t>
            </a:r>
            <a:r>
              <a:rPr lang="en-US" altLang="en-US" sz="1800">
                <a:latin typeface="Courier New" panose="02070309020205020404" pitchFamily="49" charset="0"/>
              </a:rPr>
              <a:t>i = 59;</a:t>
            </a:r>
          </a:p>
        </p:txBody>
      </p:sp>
      <p:grpSp>
        <p:nvGrpSpPr>
          <p:cNvPr id="5" name="Group 5">
            <a:extLst>
              <a:ext uri="{FF2B5EF4-FFF2-40B4-BE49-F238E27FC236}">
                <a16:creationId xmlns:a16="http://schemas.microsoft.com/office/drawing/2014/main" id="{E5B48059-4164-42CC-927C-F03EEECA8980}"/>
              </a:ext>
            </a:extLst>
          </p:cNvPr>
          <p:cNvGrpSpPr>
            <a:grpSpLocks/>
          </p:cNvGrpSpPr>
          <p:nvPr/>
        </p:nvGrpSpPr>
        <p:grpSpPr bwMode="auto">
          <a:xfrm>
            <a:off x="8564880" y="3041145"/>
            <a:ext cx="1524000" cy="457200"/>
            <a:chOff x="4128" y="2160"/>
            <a:chExt cx="960" cy="288"/>
          </a:xfrm>
        </p:grpSpPr>
        <p:sp>
          <p:nvSpPr>
            <p:cNvPr id="6" name="Rectangle 5">
              <a:extLst>
                <a:ext uri="{FF2B5EF4-FFF2-40B4-BE49-F238E27FC236}">
                  <a16:creationId xmlns:a16="http://schemas.microsoft.com/office/drawing/2014/main" id="{9A362BE0-A3C6-400B-A1A1-0E3C8A1BC8A9}"/>
                </a:ext>
              </a:extLst>
            </p:cNvPr>
            <p:cNvSpPr>
              <a:spLocks noChangeArrowheads="1"/>
            </p:cNvSpPr>
            <p:nvPr/>
          </p:nvSpPr>
          <p:spPr bwMode="auto">
            <a:xfrm>
              <a:off x="4416" y="2160"/>
              <a:ext cx="672"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algn="ctr">
                <a:defRPr/>
              </a:pPr>
              <a:r>
                <a:rPr lang="en-US" sz="2000">
                  <a:solidFill>
                    <a:schemeClr val="tx1"/>
                  </a:solidFill>
                  <a:effectLst>
                    <a:outerShdw blurRad="38100" dist="38100" dir="2700000" algn="tl">
                      <a:srgbClr val="000000"/>
                    </a:outerShdw>
                  </a:effectLst>
                  <a:latin typeface="Lucida Console" pitchFamily="49" charset="0"/>
                </a:rPr>
                <a:t>59</a:t>
              </a:r>
            </a:p>
          </p:txBody>
        </p:sp>
        <p:sp>
          <p:nvSpPr>
            <p:cNvPr id="7" name="Text Box 7">
              <a:extLst>
                <a:ext uri="{FF2B5EF4-FFF2-40B4-BE49-F238E27FC236}">
                  <a16:creationId xmlns:a16="http://schemas.microsoft.com/office/drawing/2014/main" id="{D94AEA44-ABB3-4C0B-83C4-3B4FE14C44C5}"/>
                </a:ext>
              </a:extLst>
            </p:cNvPr>
            <p:cNvSpPr txBox="1">
              <a:spLocks noChangeArrowheads="1"/>
            </p:cNvSpPr>
            <p:nvPr/>
          </p:nvSpPr>
          <p:spPr bwMode="auto">
            <a:xfrm>
              <a:off x="4128" y="2208"/>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Courier New" panose="02070309020205020404" pitchFamily="49" charset="0"/>
                </a:rPr>
                <a:t>i</a:t>
              </a:r>
            </a:p>
          </p:txBody>
        </p:sp>
      </p:grpSp>
      <p:grpSp>
        <p:nvGrpSpPr>
          <p:cNvPr id="8" name="Group 8">
            <a:extLst>
              <a:ext uri="{FF2B5EF4-FFF2-40B4-BE49-F238E27FC236}">
                <a16:creationId xmlns:a16="http://schemas.microsoft.com/office/drawing/2014/main" id="{6BE0DA9E-024F-47D6-92A6-CE6E65E638C5}"/>
              </a:ext>
            </a:extLst>
          </p:cNvPr>
          <p:cNvGrpSpPr>
            <a:grpSpLocks/>
          </p:cNvGrpSpPr>
          <p:nvPr/>
        </p:nvGrpSpPr>
        <p:grpSpPr bwMode="auto">
          <a:xfrm>
            <a:off x="8564880" y="3726945"/>
            <a:ext cx="1524000" cy="457200"/>
            <a:chOff x="4128" y="2592"/>
            <a:chExt cx="960" cy="288"/>
          </a:xfrm>
        </p:grpSpPr>
        <p:sp>
          <p:nvSpPr>
            <p:cNvPr id="9" name="Rectangle 8">
              <a:extLst>
                <a:ext uri="{FF2B5EF4-FFF2-40B4-BE49-F238E27FC236}">
                  <a16:creationId xmlns:a16="http://schemas.microsoft.com/office/drawing/2014/main" id="{6EBC05F0-424B-4054-B468-0C5D8DF92AD5}"/>
                </a:ext>
              </a:extLst>
            </p:cNvPr>
            <p:cNvSpPr>
              <a:spLocks noChangeArrowheads="1"/>
            </p:cNvSpPr>
            <p:nvPr/>
          </p:nvSpPr>
          <p:spPr bwMode="auto">
            <a:xfrm>
              <a:off x="4416" y="2592"/>
              <a:ext cx="672"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algn="ctr">
                <a:defRPr/>
              </a:pPr>
              <a:r>
                <a:rPr lang="en-US" sz="2000">
                  <a:solidFill>
                    <a:schemeClr val="tx1"/>
                  </a:solidFill>
                  <a:effectLst>
                    <a:outerShdw blurRad="38100" dist="38100" dir="2700000" algn="tl">
                      <a:srgbClr val="000000"/>
                    </a:outerShdw>
                  </a:effectLst>
                  <a:latin typeface="Lucida Console" pitchFamily="49" charset="0"/>
                </a:rPr>
                <a:t>7.83</a:t>
              </a:r>
            </a:p>
          </p:txBody>
        </p:sp>
        <p:sp>
          <p:nvSpPr>
            <p:cNvPr id="10" name="Text Box 10">
              <a:extLst>
                <a:ext uri="{FF2B5EF4-FFF2-40B4-BE49-F238E27FC236}">
                  <a16:creationId xmlns:a16="http://schemas.microsoft.com/office/drawing/2014/main" id="{7EA5BB7B-9504-44F2-87E5-BEBD8F013FFC}"/>
                </a:ext>
              </a:extLst>
            </p:cNvPr>
            <p:cNvSpPr txBox="1">
              <a:spLocks noChangeArrowheads="1"/>
            </p:cNvSpPr>
            <p:nvPr/>
          </p:nvSpPr>
          <p:spPr bwMode="auto">
            <a:xfrm>
              <a:off x="4128" y="2640"/>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Courier New" panose="02070309020205020404" pitchFamily="49" charset="0"/>
                </a:rPr>
                <a:t>x</a:t>
              </a:r>
            </a:p>
          </p:txBody>
        </p:sp>
      </p:grpSp>
      <p:grpSp>
        <p:nvGrpSpPr>
          <p:cNvPr id="11" name="Group 11">
            <a:extLst>
              <a:ext uri="{FF2B5EF4-FFF2-40B4-BE49-F238E27FC236}">
                <a16:creationId xmlns:a16="http://schemas.microsoft.com/office/drawing/2014/main" id="{C989E30B-9162-4AA0-A836-8D9F2E194CE1}"/>
              </a:ext>
            </a:extLst>
          </p:cNvPr>
          <p:cNvGrpSpPr>
            <a:grpSpLocks/>
          </p:cNvGrpSpPr>
          <p:nvPr/>
        </p:nvGrpSpPr>
        <p:grpSpPr bwMode="auto">
          <a:xfrm>
            <a:off x="8564880" y="4412745"/>
            <a:ext cx="1524000" cy="457200"/>
            <a:chOff x="4128" y="3024"/>
            <a:chExt cx="960" cy="288"/>
          </a:xfrm>
        </p:grpSpPr>
        <p:sp>
          <p:nvSpPr>
            <p:cNvPr id="12" name="Rectangle 11">
              <a:extLst>
                <a:ext uri="{FF2B5EF4-FFF2-40B4-BE49-F238E27FC236}">
                  <a16:creationId xmlns:a16="http://schemas.microsoft.com/office/drawing/2014/main" id="{29DD7F7E-6C02-4E41-B4C1-DAD59803C826}"/>
                </a:ext>
              </a:extLst>
            </p:cNvPr>
            <p:cNvSpPr>
              <a:spLocks noChangeArrowheads="1"/>
            </p:cNvSpPr>
            <p:nvPr/>
          </p:nvSpPr>
          <p:spPr bwMode="auto">
            <a:xfrm>
              <a:off x="4416" y="3024"/>
              <a:ext cx="672"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algn="ctr">
                <a:defRPr/>
              </a:pPr>
              <a:r>
                <a:rPr lang="en-US">
                  <a:solidFill>
                    <a:schemeClr val="tx1"/>
                  </a:solidFill>
                  <a:effectLst>
                    <a:outerShdw blurRad="38100" dist="38100" dir="2700000" algn="tl">
                      <a:srgbClr val="000000"/>
                    </a:outerShdw>
                  </a:effectLst>
                  <a:latin typeface="Arial" charset="0"/>
                </a:rPr>
                <a:t>59</a:t>
              </a:r>
            </a:p>
          </p:txBody>
        </p:sp>
        <p:sp>
          <p:nvSpPr>
            <p:cNvPr id="13" name="Text Box 13">
              <a:extLst>
                <a:ext uri="{FF2B5EF4-FFF2-40B4-BE49-F238E27FC236}">
                  <a16:creationId xmlns:a16="http://schemas.microsoft.com/office/drawing/2014/main" id="{DEF3C310-A99F-4BE8-93AA-F918032F93D2}"/>
                </a:ext>
              </a:extLst>
            </p:cNvPr>
            <p:cNvSpPr txBox="1">
              <a:spLocks noChangeArrowheads="1"/>
            </p:cNvSpPr>
            <p:nvPr/>
          </p:nvSpPr>
          <p:spPr bwMode="auto">
            <a:xfrm>
              <a:off x="4128" y="3072"/>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Courier New" panose="02070309020205020404" pitchFamily="49" charset="0"/>
                </a:rPr>
                <a:t>a</a:t>
              </a:r>
            </a:p>
          </p:txBody>
        </p:sp>
      </p:grpSp>
      <p:sp>
        <p:nvSpPr>
          <p:cNvPr id="14" name="Text Box 14">
            <a:extLst>
              <a:ext uri="{FF2B5EF4-FFF2-40B4-BE49-F238E27FC236}">
                <a16:creationId xmlns:a16="http://schemas.microsoft.com/office/drawing/2014/main" id="{B79302A9-EBFE-40FA-A349-946A85B14DA3}"/>
              </a:ext>
            </a:extLst>
          </p:cNvPr>
          <p:cNvSpPr txBox="1">
            <a:spLocks noChangeArrowheads="1"/>
          </p:cNvSpPr>
          <p:nvPr/>
        </p:nvSpPr>
        <p:spPr bwMode="auto">
          <a:xfrm>
            <a:off x="8183880" y="1821945"/>
            <a:ext cx="2514600" cy="36671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1800">
                <a:solidFill>
                  <a:srgbClr val="0000FF"/>
                </a:solidFill>
                <a:latin typeface="Courier New" panose="02070309020205020404" pitchFamily="49" charset="0"/>
              </a:rPr>
              <a:t>double</a:t>
            </a:r>
            <a:r>
              <a:rPr lang="en-US" altLang="en-US" sz="1800">
                <a:solidFill>
                  <a:schemeClr val="bg1"/>
                </a:solidFill>
                <a:latin typeface="Courier New" panose="02070309020205020404" pitchFamily="49" charset="0"/>
              </a:rPr>
              <a:t> </a:t>
            </a:r>
            <a:r>
              <a:rPr lang="en-US" altLang="en-US" sz="1800">
                <a:latin typeface="Courier New" panose="02070309020205020404" pitchFamily="49" charset="0"/>
              </a:rPr>
              <a:t>x = 7.83;</a:t>
            </a:r>
          </a:p>
        </p:txBody>
      </p:sp>
      <p:sp>
        <p:nvSpPr>
          <p:cNvPr id="15" name="Text Box 15">
            <a:extLst>
              <a:ext uri="{FF2B5EF4-FFF2-40B4-BE49-F238E27FC236}">
                <a16:creationId xmlns:a16="http://schemas.microsoft.com/office/drawing/2014/main" id="{8D4ED667-18B3-4CCF-AE08-C2B76A6ECC92}"/>
              </a:ext>
            </a:extLst>
          </p:cNvPr>
          <p:cNvSpPr txBox="1">
            <a:spLocks noChangeArrowheads="1"/>
          </p:cNvSpPr>
          <p:nvPr/>
        </p:nvSpPr>
        <p:spPr bwMode="auto">
          <a:xfrm>
            <a:off x="8183880" y="2126745"/>
            <a:ext cx="2514600" cy="36671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1800">
                <a:solidFill>
                  <a:srgbClr val="0000FF"/>
                </a:solidFill>
                <a:latin typeface="Courier New" panose="02070309020205020404" pitchFamily="49" charset="0"/>
              </a:rPr>
              <a:t>int</a:t>
            </a:r>
            <a:r>
              <a:rPr lang="en-US" altLang="en-US" sz="1800">
                <a:solidFill>
                  <a:schemeClr val="bg1"/>
                </a:solidFill>
                <a:latin typeface="Courier New" panose="02070309020205020404" pitchFamily="49" charset="0"/>
              </a:rPr>
              <a:t> </a:t>
            </a:r>
            <a:r>
              <a:rPr lang="en-US" altLang="en-US" sz="1800">
                <a:latin typeface="Courier New" panose="02070309020205020404" pitchFamily="49" charset="0"/>
              </a:rPr>
              <a:t>a = i;</a:t>
            </a:r>
          </a:p>
        </p:txBody>
      </p:sp>
    </p:spTree>
    <p:extLst>
      <p:ext uri="{BB962C8B-B14F-4D97-AF65-F5344CB8AC3E}">
        <p14:creationId xmlns:p14="http://schemas.microsoft.com/office/powerpoint/2010/main" val="195293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The built-in value type</a:t>
            </a:r>
            <a:endParaRPr lang="en-US">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Group 3">
            <a:extLst>
              <a:ext uri="{FF2B5EF4-FFF2-40B4-BE49-F238E27FC236}">
                <a16:creationId xmlns:a16="http://schemas.microsoft.com/office/drawing/2014/main" id="{3368984E-C4B4-4117-8C5B-A4253A44ABEF}"/>
              </a:ext>
            </a:extLst>
          </p:cNvPr>
          <p:cNvGraphicFramePr>
            <a:graphicFrameLocks/>
          </p:cNvGraphicFramePr>
          <p:nvPr>
            <p:extLst>
              <p:ext uri="{D42A27DB-BD31-4B8C-83A1-F6EECF244321}">
                <p14:modId xmlns:p14="http://schemas.microsoft.com/office/powerpoint/2010/main" val="3409494383"/>
              </p:ext>
            </p:extLst>
          </p:nvPr>
        </p:nvGraphicFramePr>
        <p:xfrm>
          <a:off x="1378999" y="1162976"/>
          <a:ext cx="9664821" cy="5584058"/>
        </p:xfrm>
        <a:graphic>
          <a:graphicData uri="http://schemas.openxmlformats.org/drawingml/2006/table">
            <a:tbl>
              <a:tblPr>
                <a:tableStyleId>{3C2FFA5D-87B4-456A-9821-1D502468CF0F}</a:tableStyleId>
              </a:tblPr>
              <a:tblGrid>
                <a:gridCol w="1444625">
                  <a:extLst>
                    <a:ext uri="{9D8B030D-6E8A-4147-A177-3AD203B41FA5}">
                      <a16:colId xmlns:a16="http://schemas.microsoft.com/office/drawing/2014/main" val="20000"/>
                    </a:ext>
                  </a:extLst>
                </a:gridCol>
                <a:gridCol w="2379382">
                  <a:extLst>
                    <a:ext uri="{9D8B030D-6E8A-4147-A177-3AD203B41FA5}">
                      <a16:colId xmlns:a16="http://schemas.microsoft.com/office/drawing/2014/main" val="20001"/>
                    </a:ext>
                  </a:extLst>
                </a:gridCol>
                <a:gridCol w="1019734">
                  <a:extLst>
                    <a:ext uri="{9D8B030D-6E8A-4147-A177-3AD203B41FA5}">
                      <a16:colId xmlns:a16="http://schemas.microsoft.com/office/drawing/2014/main" val="20002"/>
                    </a:ext>
                  </a:extLst>
                </a:gridCol>
                <a:gridCol w="4821080">
                  <a:extLst>
                    <a:ext uri="{9D8B030D-6E8A-4147-A177-3AD203B41FA5}">
                      <a16:colId xmlns:a16="http://schemas.microsoft.com/office/drawing/2014/main" val="20003"/>
                    </a:ext>
                  </a:extLst>
                </a:gridCol>
              </a:tblGrid>
              <a:tr h="42118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1" u="none" strike="noStrike" cap="none" normalizeH="0" baseline="0">
                          <a:ln>
                            <a:noFill/>
                          </a:ln>
                          <a:solidFill>
                            <a:srgbClr val="0070C0"/>
                          </a:solidFill>
                          <a:effectLst>
                            <a:outerShdw blurRad="38100" dist="38100" dir="2700000" algn="tl">
                              <a:srgbClr val="000000">
                                <a:alpha val="43137"/>
                              </a:srgbClr>
                            </a:outerShdw>
                          </a:effectLst>
                        </a:rPr>
                        <a:t>Name</a:t>
                      </a:r>
                      <a:endParaRPr kumimoji="0" lang="en-US" sz="2000" b="1" i="0" u="none" strike="noStrike" cap="none" normalizeH="0" baseline="0">
                        <a:ln>
                          <a:noFill/>
                        </a:ln>
                        <a:solidFill>
                          <a:srgbClr val="0070C0"/>
                        </a:solidFill>
                        <a:effectLst>
                          <a:outerShdw blurRad="38100" dist="38100" dir="2700000" algn="tl">
                            <a:srgbClr val="000000">
                              <a:alpha val="43137"/>
                            </a:srgbClr>
                          </a:outerShdw>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1" u="none" strike="noStrike" cap="none" normalizeH="0" baseline="0">
                          <a:ln>
                            <a:noFill/>
                          </a:ln>
                          <a:solidFill>
                            <a:srgbClr val="0070C0"/>
                          </a:solidFill>
                          <a:effectLst>
                            <a:outerShdw blurRad="38100" dist="38100" dir="2700000" algn="tl">
                              <a:srgbClr val="000000">
                                <a:alpha val="43137"/>
                              </a:srgbClr>
                            </a:outerShdw>
                          </a:effectLst>
                        </a:rPr>
                        <a:t>CTS Type</a:t>
                      </a:r>
                      <a:endParaRPr kumimoji="0" lang="en-US" sz="2000" b="1" i="0" u="none" strike="noStrike" cap="none" normalizeH="0" baseline="0">
                        <a:ln>
                          <a:noFill/>
                        </a:ln>
                        <a:solidFill>
                          <a:srgbClr val="0070C0"/>
                        </a:solidFill>
                        <a:effectLst>
                          <a:outerShdw blurRad="38100" dist="38100" dir="2700000" algn="tl">
                            <a:srgbClr val="000000">
                              <a:alpha val="43137"/>
                            </a:srgbClr>
                          </a:outerShdw>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1" u="none" strike="noStrike" cap="none" normalizeH="0" baseline="0">
                          <a:ln>
                            <a:noFill/>
                          </a:ln>
                          <a:solidFill>
                            <a:srgbClr val="0070C0"/>
                          </a:solidFill>
                          <a:effectLst>
                            <a:outerShdw blurRad="38100" dist="38100" dir="2700000" algn="tl">
                              <a:srgbClr val="000000">
                                <a:alpha val="43137"/>
                              </a:srgbClr>
                            </a:outerShdw>
                          </a:effectLst>
                        </a:rPr>
                        <a:t>Size</a:t>
                      </a:r>
                      <a:endParaRPr kumimoji="0" lang="en-US" sz="2000" b="1" i="0" u="none" strike="noStrike" cap="none" normalizeH="0" baseline="0">
                        <a:ln>
                          <a:noFill/>
                        </a:ln>
                        <a:solidFill>
                          <a:srgbClr val="0070C0"/>
                        </a:solidFill>
                        <a:effectLst>
                          <a:outerShdw blurRad="38100" dist="38100" dir="2700000" algn="tl">
                            <a:srgbClr val="000000">
                              <a:alpha val="43137"/>
                            </a:srgbClr>
                          </a:outerShdw>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1" u="none" strike="noStrike" cap="none" normalizeH="0" baseline="0">
                          <a:ln>
                            <a:noFill/>
                          </a:ln>
                          <a:solidFill>
                            <a:srgbClr val="0070C0"/>
                          </a:solidFill>
                          <a:effectLst>
                            <a:outerShdw blurRad="38100" dist="38100" dir="2700000" algn="tl">
                              <a:srgbClr val="000000">
                                <a:alpha val="43137"/>
                              </a:srgbClr>
                            </a:outerShdw>
                          </a:effectLst>
                        </a:rPr>
                        <a:t>Range</a:t>
                      </a:r>
                      <a:endParaRPr kumimoji="0" lang="en-US" sz="2000" b="1" i="0" u="none" strike="noStrike" cap="none" normalizeH="0" baseline="0">
                        <a:ln>
                          <a:noFill/>
                        </a:ln>
                        <a:solidFill>
                          <a:srgbClr val="0070C0"/>
                        </a:solidFill>
                        <a:effectLst>
                          <a:outerShdw blurRad="38100" dist="38100" dir="2700000" algn="tl">
                            <a:srgbClr val="000000">
                              <a:alpha val="43137"/>
                            </a:srgbClr>
                          </a:outerShdw>
                        </a:effectLst>
                        <a:latin typeface="Arial Narrow" pitchFamily="34" charset="0"/>
                      </a:endParaRPr>
                    </a:p>
                  </a:txBody>
                  <a:tcPr marT="45726" marB="45726" anchor="ctr" horzOverflow="overflow"/>
                </a:tc>
                <a:extLst>
                  <a:ext uri="{0D108BD9-81ED-4DB2-BD59-A6C34878D82A}">
                    <a16:rowId xmlns:a16="http://schemas.microsoft.com/office/drawing/2014/main" val="10000"/>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sbyte</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System.SByte </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8</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-128..127</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01"/>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short</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System.Int16</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16</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 (-32768 .. 32767)</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02"/>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int</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Sytem. Int32</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32</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-2</a:t>
                      </a:r>
                      <a:r>
                        <a:rPr kumimoji="0" lang="en-US" sz="1800" b="0" u="none" strike="noStrike" cap="none" normalizeH="0" baseline="30000">
                          <a:ln>
                            <a:noFill/>
                          </a:ln>
                          <a:solidFill>
                            <a:schemeClr val="tx1"/>
                          </a:solidFill>
                          <a:effectLst/>
                        </a:rPr>
                        <a:t>31</a:t>
                      </a:r>
                      <a:r>
                        <a:rPr kumimoji="0" lang="en-US" sz="1800" b="0" u="none" strike="noStrike" cap="none" normalizeH="0" baseline="0">
                          <a:ln>
                            <a:noFill/>
                          </a:ln>
                          <a:solidFill>
                            <a:schemeClr val="tx1"/>
                          </a:solidFill>
                          <a:effectLst/>
                        </a:rPr>
                        <a:t>..2</a:t>
                      </a:r>
                      <a:r>
                        <a:rPr kumimoji="0" lang="en-US" sz="1800" b="0" u="none" strike="noStrike" cap="none" normalizeH="0" baseline="30000">
                          <a:ln>
                            <a:noFill/>
                          </a:ln>
                          <a:solidFill>
                            <a:schemeClr val="tx1"/>
                          </a:solidFill>
                          <a:effectLst/>
                        </a:rPr>
                        <a:t>31</a:t>
                      </a:r>
                      <a:r>
                        <a:rPr kumimoji="0" lang="en-US" sz="1800" b="0" u="none" strike="noStrike" cap="none" normalizeH="0" baseline="0">
                          <a:ln>
                            <a:noFill/>
                          </a:ln>
                          <a:solidFill>
                            <a:schemeClr val="tx1"/>
                          </a:solidFill>
                          <a:effectLst/>
                        </a:rPr>
                        <a:t>-1</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03"/>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long</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err="1">
                          <a:ln>
                            <a:noFill/>
                          </a:ln>
                          <a:solidFill>
                            <a:schemeClr val="tx1"/>
                          </a:solidFill>
                          <a:effectLst/>
                        </a:rPr>
                        <a:t>Sytem</a:t>
                      </a:r>
                      <a:r>
                        <a:rPr kumimoji="0" lang="en-US" sz="1800" b="0" u="none" strike="noStrike" cap="none" normalizeH="0" baseline="0">
                          <a:ln>
                            <a:noFill/>
                          </a:ln>
                          <a:solidFill>
                            <a:schemeClr val="tx1"/>
                          </a:solidFill>
                          <a:effectLst/>
                        </a:rPr>
                        <a:t>. Int64</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64</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-2</a:t>
                      </a:r>
                      <a:r>
                        <a:rPr kumimoji="0" lang="en-US" sz="1800" b="0" u="none" strike="noStrike" cap="none" normalizeH="0" baseline="30000">
                          <a:ln>
                            <a:noFill/>
                          </a:ln>
                          <a:solidFill>
                            <a:schemeClr val="tx1"/>
                          </a:solidFill>
                          <a:effectLst/>
                        </a:rPr>
                        <a:t>63</a:t>
                      </a:r>
                      <a:r>
                        <a:rPr kumimoji="0" lang="en-US" sz="1800" b="0" u="none" strike="noStrike" cap="none" normalizeH="0" baseline="0">
                          <a:ln>
                            <a:noFill/>
                          </a:ln>
                          <a:solidFill>
                            <a:schemeClr val="tx1"/>
                          </a:solidFill>
                          <a:effectLst/>
                        </a:rPr>
                        <a:t>..2</a:t>
                      </a:r>
                      <a:r>
                        <a:rPr kumimoji="0" lang="en-US" sz="1800" b="0" u="none" strike="noStrike" cap="none" normalizeH="0" baseline="30000">
                          <a:ln>
                            <a:noFill/>
                          </a:ln>
                          <a:solidFill>
                            <a:schemeClr val="tx1"/>
                          </a:solidFill>
                          <a:effectLst/>
                        </a:rPr>
                        <a:t>63</a:t>
                      </a:r>
                      <a:r>
                        <a:rPr kumimoji="0" lang="en-US" sz="1800" b="0" u="none" strike="noStrike" cap="none" normalizeH="0" baseline="0">
                          <a:ln>
                            <a:noFill/>
                          </a:ln>
                          <a:solidFill>
                            <a:schemeClr val="tx1"/>
                          </a:solidFill>
                          <a:effectLst/>
                        </a:rPr>
                        <a:t>-1</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04"/>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byte</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err="1">
                          <a:ln>
                            <a:noFill/>
                          </a:ln>
                          <a:solidFill>
                            <a:schemeClr val="tx1"/>
                          </a:solidFill>
                          <a:effectLst/>
                        </a:rPr>
                        <a:t>System.SByte</a:t>
                      </a:r>
                      <a:r>
                        <a:rPr kumimoji="0" lang="en-US" sz="1800" b="0" u="none" strike="noStrike" cap="none" normalizeH="0" baseline="0">
                          <a:ln>
                            <a:noFill/>
                          </a:ln>
                          <a:solidFill>
                            <a:schemeClr val="tx1"/>
                          </a:solidFill>
                          <a:effectLst/>
                        </a:rPr>
                        <a:t> </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8</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0..255</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05"/>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ushort</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System.UInt16</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16</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 (0 .. 65535)</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06"/>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uint</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System.UInt32</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32</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 0..2</a:t>
                      </a:r>
                      <a:r>
                        <a:rPr kumimoji="0" lang="en-US" sz="1800" b="0" u="none" strike="noStrike" cap="none" normalizeH="0" baseline="30000">
                          <a:ln>
                            <a:noFill/>
                          </a:ln>
                          <a:solidFill>
                            <a:schemeClr val="tx1"/>
                          </a:solidFill>
                          <a:effectLst/>
                        </a:rPr>
                        <a:t>32</a:t>
                      </a:r>
                      <a:r>
                        <a:rPr kumimoji="0" lang="en-US" sz="1800" b="0" u="none" strike="noStrike" cap="none" normalizeH="0" baseline="0">
                          <a:ln>
                            <a:noFill/>
                          </a:ln>
                          <a:solidFill>
                            <a:schemeClr val="tx1"/>
                          </a:solidFill>
                          <a:effectLst/>
                        </a:rPr>
                        <a:t>-1</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07"/>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ulong</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System.UInt64</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64</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0..2</a:t>
                      </a:r>
                      <a:r>
                        <a:rPr kumimoji="0" lang="en-US" sz="1800" b="0" u="none" strike="noStrike" cap="none" normalizeH="0" baseline="30000">
                          <a:ln>
                            <a:noFill/>
                          </a:ln>
                          <a:solidFill>
                            <a:schemeClr val="tx1"/>
                          </a:solidFill>
                          <a:effectLst/>
                        </a:rPr>
                        <a:t>64</a:t>
                      </a:r>
                      <a:r>
                        <a:rPr kumimoji="0" lang="en-US" sz="1800" b="0" u="none" strike="noStrike" cap="none" normalizeH="0" baseline="0">
                          <a:ln>
                            <a:noFill/>
                          </a:ln>
                          <a:solidFill>
                            <a:schemeClr val="tx1"/>
                          </a:solidFill>
                          <a:effectLst/>
                        </a:rPr>
                        <a:t>-1</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08"/>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float</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System.Single</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32</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xấp xỉ từ 3,4E - 38 đến 3,4E+38</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09"/>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double</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System.Double</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64</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1,7E-308 đến 1,7E+308</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10"/>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decimal</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System.Decimal</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128</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Có độ chính xác đến 28 con số</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11"/>
                  </a:ext>
                </a:extLst>
              </a:tr>
              <a:tr h="397773">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bool</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System.Boolean </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Kiểu true/false</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12"/>
                  </a:ext>
                </a:extLst>
              </a:tr>
              <a:tr h="389597">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char</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System.Char</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a:ln>
                            <a:noFill/>
                          </a:ln>
                          <a:solidFill>
                            <a:schemeClr val="tx1"/>
                          </a:solidFill>
                          <a:effectLst/>
                        </a:rPr>
                        <a:t>16</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u="none" strike="noStrike" cap="none" normalizeH="0" baseline="0" err="1">
                          <a:ln>
                            <a:noFill/>
                          </a:ln>
                          <a:solidFill>
                            <a:schemeClr val="tx1"/>
                          </a:solidFill>
                          <a:effectLst/>
                        </a:rPr>
                        <a:t>Ký</a:t>
                      </a:r>
                      <a:r>
                        <a:rPr kumimoji="0" lang="en-US" sz="1800" b="0" u="none" strike="noStrike" cap="none" normalizeH="0" baseline="0">
                          <a:ln>
                            <a:noFill/>
                          </a:ln>
                          <a:solidFill>
                            <a:schemeClr val="tx1"/>
                          </a:solidFill>
                          <a:effectLst/>
                        </a:rPr>
                        <a:t> </a:t>
                      </a:r>
                      <a:r>
                        <a:rPr kumimoji="0" lang="en-US" sz="1800" b="0" u="none" strike="noStrike" cap="none" normalizeH="0" baseline="0" err="1">
                          <a:ln>
                            <a:noFill/>
                          </a:ln>
                          <a:solidFill>
                            <a:schemeClr val="tx1"/>
                          </a:solidFill>
                          <a:effectLst/>
                        </a:rPr>
                        <a:t>tự</a:t>
                      </a:r>
                      <a:r>
                        <a:rPr kumimoji="0" lang="en-US" sz="1800" b="0" u="none" strike="noStrike" cap="none" normalizeH="0" baseline="0">
                          <a:ln>
                            <a:noFill/>
                          </a:ln>
                          <a:solidFill>
                            <a:schemeClr val="tx1"/>
                          </a:solidFill>
                          <a:effectLst/>
                        </a:rPr>
                        <a:t> </a:t>
                      </a:r>
                      <a:r>
                        <a:rPr kumimoji="0" lang="en-US" sz="1800" b="0" u="none" strike="noStrike" cap="none" normalizeH="0" baseline="0" err="1">
                          <a:ln>
                            <a:noFill/>
                          </a:ln>
                          <a:solidFill>
                            <a:schemeClr val="tx1"/>
                          </a:solidFill>
                          <a:effectLst/>
                        </a:rPr>
                        <a:t>unicode</a:t>
                      </a: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428165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The built-in reference type</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0" y="1278385"/>
            <a:ext cx="10796490" cy="4463101"/>
          </a:xfrm>
        </p:spPr>
        <p:txBody>
          <a:bodyPr numCol="1" spcCol="365760">
            <a:noAutofit/>
          </a:bodyPr>
          <a:lstStyle/>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object: Sytem.Object</a:t>
            </a:r>
          </a:p>
          <a:p>
            <a:pPr marL="811530" lvl="1" indent="-342900">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Kiểu dữ liệu gốc, cha của tất cả các kiểu dữ liệu trong C#</a:t>
            </a:r>
          </a:p>
          <a:p>
            <a:pPr marL="811530" lvl="1" indent="-342900">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object o = new object();</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468630" lvl="1" indent="0">
              <a:spcBef>
                <a:spcPts val="600"/>
              </a:spcBef>
              <a:buNone/>
            </a:pPr>
            <a:endParaRPr lang="vi-VN" sz="200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string: Sytem.String</a:t>
            </a:r>
          </a:p>
          <a:p>
            <a:pPr marL="811530" lvl="1" indent="-342900">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Chuỗi ký tự Unicode</a:t>
            </a:r>
          </a:p>
          <a:p>
            <a:pPr marL="811530" lvl="1" indent="-342900">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string s1 = “Hutech”;</a:t>
            </a:r>
          </a:p>
          <a:p>
            <a:pPr marL="811530" lvl="1" indent="-342900">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string s2 = “Hi”;</a:t>
            </a:r>
          </a:p>
          <a:p>
            <a:pPr marL="811530" lvl="1" indent="-342900">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string s = s1 + s2;</a:t>
            </a:r>
          </a:p>
        </p:txBody>
      </p:sp>
    </p:spTree>
    <p:extLst>
      <p:ext uri="{BB962C8B-B14F-4D97-AF65-F5344CB8AC3E}">
        <p14:creationId xmlns:p14="http://schemas.microsoft.com/office/powerpoint/2010/main" val="224670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1" y="261563"/>
            <a:ext cx="8534400" cy="1016822"/>
          </a:xfrm>
        </p:spPr>
        <p:txBody>
          <a:bodyPr/>
          <a:lstStyle/>
          <a:p>
            <a:r>
              <a:rPr lang="en-US">
                <a:latin typeface="Tahoma" panose="020B0604030504040204" pitchFamily="34" charset="0"/>
                <a:ea typeface="Tahoma" panose="020B0604030504040204" pitchFamily="34" charset="0"/>
                <a:cs typeface="Tahoma" panose="020B0604030504040204" pitchFamily="34" charset="0"/>
              </a:rPr>
              <a:t>Giới thiệu môn học</a:t>
            </a: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1" y="1278386"/>
            <a:ext cx="9889092" cy="4421374"/>
          </a:xfrm>
        </p:spPr>
        <p:txBody>
          <a:bodyPr>
            <a:normAutofit/>
          </a:bodyPr>
          <a:lstStyle/>
          <a:p>
            <a:r>
              <a:rPr lang="vi-VN" sz="2400" b="1">
                <a:solidFill>
                  <a:schemeClr val="tx1"/>
                </a:solidFill>
                <a:latin typeface="Tahoma" panose="020B0604030504040204" pitchFamily="34" charset="0"/>
                <a:ea typeface="Tahoma" panose="020B0604030504040204" pitchFamily="34" charset="0"/>
                <a:cs typeface="Tahoma" panose="020B0604030504040204" pitchFamily="34" charset="0"/>
              </a:rPr>
              <a:t>Nội dung: (ba nhóm kiến thức chính)</a:t>
            </a:r>
          </a:p>
          <a:p>
            <a:pPr lvl="1">
              <a:buFont typeface="Wingdings" panose="05000000000000000000" pitchFamily="2" charset="2"/>
              <a:buChar char="v"/>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Trang bị kiến thức </a:t>
            </a:r>
          </a:p>
          <a:p>
            <a:pPr lvl="2">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Nền tảng về .NET Framework </a:t>
            </a:r>
          </a:p>
          <a:p>
            <a:pPr lvl="2">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Cơ bản về ngôn ngữ C#</a:t>
            </a:r>
          </a:p>
          <a:p>
            <a:pPr lvl="1">
              <a:buFont typeface="Wingdings" panose="05000000000000000000" pitchFamily="2" charset="2"/>
              <a:buChar char="v"/>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Kiến thức về lập trình ứng dụng trong môi trường Windows với C#</a:t>
            </a:r>
          </a:p>
          <a:p>
            <a:pPr lvl="2">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Xây dựng ứng dụng dựa trên Form (Windows Form Application)</a:t>
            </a:r>
          </a:p>
          <a:p>
            <a:pPr lvl="1">
              <a:buFont typeface="Wingdings" panose="05000000000000000000" pitchFamily="2" charset="2"/>
              <a:buChar char="v"/>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Cung cấp các kiến thức nâng cao về lập trình cơ sở dữ liệu trong C#</a:t>
            </a:r>
          </a:p>
          <a:p>
            <a:pPr lvl="2">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ADO.NET</a:t>
            </a:r>
          </a:p>
        </p:txBody>
      </p:sp>
    </p:spTree>
    <p:extLst>
      <p:ext uri="{BB962C8B-B14F-4D97-AF65-F5344CB8AC3E}">
        <p14:creationId xmlns:p14="http://schemas.microsoft.com/office/powerpoint/2010/main" val="818070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The built-in reference type</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7644B3E9-2F67-4448-A2E5-930A85F911D5}"/>
              </a:ext>
            </a:extLst>
          </p:cNvPr>
          <p:cNvPicPr>
            <a:picLocks noChangeAspect="1"/>
          </p:cNvPicPr>
          <p:nvPr/>
        </p:nvPicPr>
        <p:blipFill>
          <a:blip r:embed="rId2"/>
          <a:stretch>
            <a:fillRect/>
          </a:stretch>
        </p:blipFill>
        <p:spPr>
          <a:xfrm>
            <a:off x="832180" y="1440475"/>
            <a:ext cx="10527639" cy="5165986"/>
          </a:xfrm>
          <a:prstGeom prst="rect">
            <a:avLst/>
          </a:prstGeom>
        </p:spPr>
      </p:pic>
    </p:spTree>
    <p:extLst>
      <p:ext uri="{BB962C8B-B14F-4D97-AF65-F5344CB8AC3E}">
        <p14:creationId xmlns:p14="http://schemas.microsoft.com/office/powerpoint/2010/main" val="1419265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Reference type</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97755" y="1517144"/>
            <a:ext cx="10796490" cy="3696165"/>
          </a:xfrm>
        </p:spPr>
        <p:txBody>
          <a:bodyPr numCol="1" spcCol="365760">
            <a:noAutofit/>
          </a:bodyPr>
          <a:lstStyle/>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Chỉ tới nơi chứa dữ liệu</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Có thể null</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(null:</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 không chỉ tới bất kỳ đâu</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vi-VN"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Bao gồm</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Lớp (class)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string, object</a:t>
            </a:r>
            <a:endParaRPr lang="vi-VN"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Giao diện (interface)</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Mảng (array)</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Đại diện (delegate)</a:t>
            </a:r>
          </a:p>
        </p:txBody>
      </p:sp>
      <p:sp>
        <p:nvSpPr>
          <p:cNvPr id="43" name="Text Box 4">
            <a:extLst>
              <a:ext uri="{FF2B5EF4-FFF2-40B4-BE49-F238E27FC236}">
                <a16:creationId xmlns:a16="http://schemas.microsoft.com/office/drawing/2014/main" id="{31E21FDB-1471-475F-93D1-5C8F22E92AF1}"/>
              </a:ext>
            </a:extLst>
          </p:cNvPr>
          <p:cNvSpPr txBox="1">
            <a:spLocks noChangeArrowheads="1"/>
          </p:cNvSpPr>
          <p:nvPr/>
        </p:nvSpPr>
        <p:spPr bwMode="auto">
          <a:xfrm>
            <a:off x="7688801" y="1415544"/>
            <a:ext cx="3124200" cy="36671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1800">
                <a:solidFill>
                  <a:srgbClr val="0000FF"/>
                </a:solidFill>
                <a:latin typeface="Courier New" panose="02070309020205020404" pitchFamily="49" charset="0"/>
              </a:rPr>
              <a:t>string</a:t>
            </a:r>
            <a:r>
              <a:rPr lang="en-US" altLang="en-US" sz="1800">
                <a:solidFill>
                  <a:schemeClr val="bg1"/>
                </a:solidFill>
                <a:latin typeface="Courier New" panose="02070309020205020404" pitchFamily="49" charset="0"/>
              </a:rPr>
              <a:t> </a:t>
            </a:r>
            <a:r>
              <a:rPr lang="en-US" altLang="en-US" sz="1800">
                <a:latin typeface="Courier New" panose="02070309020205020404" pitchFamily="49" charset="0"/>
              </a:rPr>
              <a:t>s1 = </a:t>
            </a:r>
            <a:r>
              <a:rPr lang="en-US" altLang="en-US" sz="1800">
                <a:solidFill>
                  <a:srgbClr val="990000"/>
                </a:solidFill>
                <a:latin typeface="Courier New" panose="02070309020205020404" pitchFamily="49" charset="0"/>
              </a:rPr>
              <a:t>"Hello"</a:t>
            </a:r>
            <a:r>
              <a:rPr lang="en-US" altLang="en-US" sz="1800">
                <a:solidFill>
                  <a:schemeClr val="bg1"/>
                </a:solidFill>
                <a:latin typeface="Courier New" panose="02070309020205020404" pitchFamily="49" charset="0"/>
              </a:rPr>
              <a:t>;</a:t>
            </a:r>
          </a:p>
        </p:txBody>
      </p:sp>
      <p:sp>
        <p:nvSpPr>
          <p:cNvPr id="44" name="Rectangle 5">
            <a:extLst>
              <a:ext uri="{FF2B5EF4-FFF2-40B4-BE49-F238E27FC236}">
                <a16:creationId xmlns:a16="http://schemas.microsoft.com/office/drawing/2014/main" id="{01D64B9F-DABE-4277-96D2-43772D8F3802}"/>
              </a:ext>
            </a:extLst>
          </p:cNvPr>
          <p:cNvSpPr>
            <a:spLocks noChangeArrowheads="1"/>
          </p:cNvSpPr>
          <p:nvPr/>
        </p:nvSpPr>
        <p:spPr bwMode="auto">
          <a:xfrm>
            <a:off x="9441401" y="4146516"/>
            <a:ext cx="1371600" cy="457200"/>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algn="ctr">
              <a:defRPr/>
            </a:pPr>
            <a:r>
              <a:rPr lang="en-US" sz="2000">
                <a:solidFill>
                  <a:schemeClr val="tx1"/>
                </a:solidFill>
                <a:effectLst>
                  <a:outerShdw blurRad="38100" dist="38100" dir="2700000" algn="tl">
                    <a:srgbClr val="000000"/>
                  </a:outerShdw>
                </a:effectLst>
                <a:latin typeface="Lucida Console" pitchFamily="49" charset="0"/>
              </a:rPr>
              <a:t>"Hello"</a:t>
            </a:r>
          </a:p>
        </p:txBody>
      </p:sp>
      <p:sp>
        <p:nvSpPr>
          <p:cNvPr id="45" name="Rectangle 6">
            <a:extLst>
              <a:ext uri="{FF2B5EF4-FFF2-40B4-BE49-F238E27FC236}">
                <a16:creationId xmlns:a16="http://schemas.microsoft.com/office/drawing/2014/main" id="{1414BB4F-B909-4196-B42C-D50C2D98AD60}"/>
              </a:ext>
            </a:extLst>
          </p:cNvPr>
          <p:cNvSpPr>
            <a:spLocks noChangeArrowheads="1"/>
          </p:cNvSpPr>
          <p:nvPr/>
        </p:nvSpPr>
        <p:spPr bwMode="auto">
          <a:xfrm>
            <a:off x="9441401" y="5990144"/>
            <a:ext cx="1371600" cy="457200"/>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algn="ctr">
              <a:defRPr/>
            </a:pPr>
            <a:r>
              <a:rPr lang="en-US" sz="2000">
                <a:solidFill>
                  <a:schemeClr val="tx1"/>
                </a:solidFill>
                <a:effectLst>
                  <a:outerShdw blurRad="38100" dist="38100" dir="2700000" algn="tl">
                    <a:srgbClr val="000000"/>
                  </a:outerShdw>
                </a:effectLst>
                <a:latin typeface="Lucida Console" pitchFamily="49" charset="0"/>
              </a:rPr>
              <a:t>"Bye"</a:t>
            </a:r>
          </a:p>
        </p:txBody>
      </p:sp>
      <p:grpSp>
        <p:nvGrpSpPr>
          <p:cNvPr id="46" name="Group 7">
            <a:extLst>
              <a:ext uri="{FF2B5EF4-FFF2-40B4-BE49-F238E27FC236}">
                <a16:creationId xmlns:a16="http://schemas.microsoft.com/office/drawing/2014/main" id="{B1257F47-621E-4399-8442-CCB59DFD6234}"/>
              </a:ext>
            </a:extLst>
          </p:cNvPr>
          <p:cNvGrpSpPr>
            <a:grpSpLocks/>
          </p:cNvGrpSpPr>
          <p:nvPr/>
        </p:nvGrpSpPr>
        <p:grpSpPr bwMode="auto">
          <a:xfrm>
            <a:off x="7460201" y="5990144"/>
            <a:ext cx="1447800" cy="457200"/>
            <a:chOff x="3408" y="3408"/>
            <a:chExt cx="912" cy="288"/>
          </a:xfrm>
        </p:grpSpPr>
        <p:sp>
          <p:nvSpPr>
            <p:cNvPr id="47" name="Rectangle 8">
              <a:extLst>
                <a:ext uri="{FF2B5EF4-FFF2-40B4-BE49-F238E27FC236}">
                  <a16:creationId xmlns:a16="http://schemas.microsoft.com/office/drawing/2014/main" id="{D75E203D-A9AA-4312-80C0-0407224E257A}"/>
                </a:ext>
              </a:extLst>
            </p:cNvPr>
            <p:cNvSpPr>
              <a:spLocks noChangeArrowheads="1"/>
            </p:cNvSpPr>
            <p:nvPr/>
          </p:nvSpPr>
          <p:spPr bwMode="auto">
            <a:xfrm>
              <a:off x="3744" y="3408"/>
              <a:ext cx="576"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algn="ctr">
                <a:defRPr/>
              </a:pPr>
              <a:endParaRPr lang="en-US" sz="2000">
                <a:solidFill>
                  <a:schemeClr val="tx1"/>
                </a:solidFill>
                <a:effectLst>
                  <a:outerShdw blurRad="38100" dist="38100" dir="2700000" algn="tl">
                    <a:srgbClr val="000000"/>
                  </a:outerShdw>
                </a:effectLst>
                <a:latin typeface="Lucida Console" pitchFamily="49" charset="0"/>
              </a:endParaRPr>
            </a:p>
          </p:txBody>
        </p:sp>
        <p:sp>
          <p:nvSpPr>
            <p:cNvPr id="48" name="Text Box 9">
              <a:extLst>
                <a:ext uri="{FF2B5EF4-FFF2-40B4-BE49-F238E27FC236}">
                  <a16:creationId xmlns:a16="http://schemas.microsoft.com/office/drawing/2014/main" id="{624716EB-DCD1-408C-8792-E22B086B5FF2}"/>
                </a:ext>
              </a:extLst>
            </p:cNvPr>
            <p:cNvSpPr txBox="1">
              <a:spLocks noChangeArrowheads="1"/>
            </p:cNvSpPr>
            <p:nvPr/>
          </p:nvSpPr>
          <p:spPr bwMode="auto">
            <a:xfrm>
              <a:off x="3408" y="345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Courier New" panose="02070309020205020404" pitchFamily="49" charset="0"/>
                </a:rPr>
                <a:t>s2</a:t>
              </a:r>
            </a:p>
          </p:txBody>
        </p:sp>
      </p:grpSp>
      <p:grpSp>
        <p:nvGrpSpPr>
          <p:cNvPr id="49" name="Group 10">
            <a:extLst>
              <a:ext uri="{FF2B5EF4-FFF2-40B4-BE49-F238E27FC236}">
                <a16:creationId xmlns:a16="http://schemas.microsoft.com/office/drawing/2014/main" id="{C942F060-0326-4794-B762-398FB39C7958}"/>
              </a:ext>
            </a:extLst>
          </p:cNvPr>
          <p:cNvGrpSpPr>
            <a:grpSpLocks/>
          </p:cNvGrpSpPr>
          <p:nvPr/>
        </p:nvGrpSpPr>
        <p:grpSpPr bwMode="auto">
          <a:xfrm>
            <a:off x="7460201" y="4984716"/>
            <a:ext cx="1447800" cy="457200"/>
            <a:chOff x="3408" y="2880"/>
            <a:chExt cx="912" cy="288"/>
          </a:xfrm>
        </p:grpSpPr>
        <p:sp>
          <p:nvSpPr>
            <p:cNvPr id="50" name="Rectangle 11">
              <a:extLst>
                <a:ext uri="{FF2B5EF4-FFF2-40B4-BE49-F238E27FC236}">
                  <a16:creationId xmlns:a16="http://schemas.microsoft.com/office/drawing/2014/main" id="{F944B6B7-1297-4685-A26D-9659E5D77E34}"/>
                </a:ext>
              </a:extLst>
            </p:cNvPr>
            <p:cNvSpPr>
              <a:spLocks noChangeArrowheads="1"/>
            </p:cNvSpPr>
            <p:nvPr/>
          </p:nvSpPr>
          <p:spPr bwMode="auto">
            <a:xfrm>
              <a:off x="3744" y="2880"/>
              <a:ext cx="576"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algn="ctr">
                <a:defRPr/>
              </a:pPr>
              <a:endParaRPr lang="en-US" sz="2000">
                <a:solidFill>
                  <a:schemeClr val="tx1"/>
                </a:solidFill>
                <a:effectLst>
                  <a:outerShdw blurRad="38100" dist="38100" dir="2700000" algn="tl">
                    <a:srgbClr val="000000"/>
                  </a:outerShdw>
                </a:effectLst>
                <a:latin typeface="Lucida Console" pitchFamily="49" charset="0"/>
              </a:endParaRPr>
            </a:p>
          </p:txBody>
        </p:sp>
        <p:sp>
          <p:nvSpPr>
            <p:cNvPr id="51" name="Text Box 12">
              <a:extLst>
                <a:ext uri="{FF2B5EF4-FFF2-40B4-BE49-F238E27FC236}">
                  <a16:creationId xmlns:a16="http://schemas.microsoft.com/office/drawing/2014/main" id="{299D9CCA-01A0-4E10-9E70-D4D17BDFD52C}"/>
                </a:ext>
              </a:extLst>
            </p:cNvPr>
            <p:cNvSpPr txBox="1">
              <a:spLocks noChangeArrowheads="1"/>
            </p:cNvSpPr>
            <p:nvPr/>
          </p:nvSpPr>
          <p:spPr bwMode="auto">
            <a:xfrm>
              <a:off x="3408" y="29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Courier New" panose="02070309020205020404" pitchFamily="49" charset="0"/>
                </a:rPr>
                <a:t>s3</a:t>
              </a:r>
            </a:p>
          </p:txBody>
        </p:sp>
      </p:grpSp>
      <p:sp>
        <p:nvSpPr>
          <p:cNvPr id="52" name="Line 13">
            <a:extLst>
              <a:ext uri="{FF2B5EF4-FFF2-40B4-BE49-F238E27FC236}">
                <a16:creationId xmlns:a16="http://schemas.microsoft.com/office/drawing/2014/main" id="{51014F5C-107F-4BEF-A06C-EF78F3024309}"/>
              </a:ext>
            </a:extLst>
          </p:cNvPr>
          <p:cNvSpPr>
            <a:spLocks noChangeShapeType="1"/>
          </p:cNvSpPr>
          <p:nvPr/>
        </p:nvSpPr>
        <p:spPr bwMode="auto">
          <a:xfrm>
            <a:off x="8450801" y="5213316"/>
            <a:ext cx="1600200"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53" name="Line 14">
            <a:extLst>
              <a:ext uri="{FF2B5EF4-FFF2-40B4-BE49-F238E27FC236}">
                <a16:creationId xmlns:a16="http://schemas.microsoft.com/office/drawing/2014/main" id="{BD0797A0-F668-4979-914F-F4A458790EE8}"/>
              </a:ext>
            </a:extLst>
          </p:cNvPr>
          <p:cNvSpPr>
            <a:spLocks noChangeShapeType="1"/>
          </p:cNvSpPr>
          <p:nvPr/>
        </p:nvSpPr>
        <p:spPr bwMode="auto">
          <a:xfrm flipV="1">
            <a:off x="10051001" y="4603716"/>
            <a:ext cx="0" cy="609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4" name="Group 15">
            <a:extLst>
              <a:ext uri="{FF2B5EF4-FFF2-40B4-BE49-F238E27FC236}">
                <a16:creationId xmlns:a16="http://schemas.microsoft.com/office/drawing/2014/main" id="{1F913D4C-0010-42E9-9C96-A934B2E0602D}"/>
              </a:ext>
            </a:extLst>
          </p:cNvPr>
          <p:cNvGrpSpPr>
            <a:grpSpLocks/>
          </p:cNvGrpSpPr>
          <p:nvPr/>
        </p:nvGrpSpPr>
        <p:grpSpPr bwMode="auto">
          <a:xfrm>
            <a:off x="7460201" y="4146516"/>
            <a:ext cx="1447800" cy="457200"/>
            <a:chOff x="3408" y="2352"/>
            <a:chExt cx="912" cy="288"/>
          </a:xfrm>
        </p:grpSpPr>
        <p:sp>
          <p:nvSpPr>
            <p:cNvPr id="55" name="Rectangle 16">
              <a:extLst>
                <a:ext uri="{FF2B5EF4-FFF2-40B4-BE49-F238E27FC236}">
                  <a16:creationId xmlns:a16="http://schemas.microsoft.com/office/drawing/2014/main" id="{4F12860A-DFB7-4F42-A506-0DC658E6DE32}"/>
                </a:ext>
              </a:extLst>
            </p:cNvPr>
            <p:cNvSpPr>
              <a:spLocks noChangeArrowheads="1"/>
            </p:cNvSpPr>
            <p:nvPr/>
          </p:nvSpPr>
          <p:spPr bwMode="auto">
            <a:xfrm>
              <a:off x="3744" y="2352"/>
              <a:ext cx="576"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algn="ctr">
                <a:defRPr/>
              </a:pPr>
              <a:endParaRPr lang="en-US" sz="2000">
                <a:solidFill>
                  <a:schemeClr val="tx1"/>
                </a:solidFill>
                <a:effectLst>
                  <a:outerShdw blurRad="38100" dist="38100" dir="2700000" algn="tl">
                    <a:srgbClr val="000000"/>
                  </a:outerShdw>
                </a:effectLst>
                <a:latin typeface="Lucida Console" pitchFamily="49" charset="0"/>
              </a:endParaRPr>
            </a:p>
          </p:txBody>
        </p:sp>
        <p:sp>
          <p:nvSpPr>
            <p:cNvPr id="56" name="Text Box 17">
              <a:extLst>
                <a:ext uri="{FF2B5EF4-FFF2-40B4-BE49-F238E27FC236}">
                  <a16:creationId xmlns:a16="http://schemas.microsoft.com/office/drawing/2014/main" id="{9897C511-68E4-47C5-9A40-399FC26BFA6C}"/>
                </a:ext>
              </a:extLst>
            </p:cNvPr>
            <p:cNvSpPr txBox="1">
              <a:spLocks noChangeArrowheads="1"/>
            </p:cNvSpPr>
            <p:nvPr/>
          </p:nvSpPr>
          <p:spPr bwMode="auto">
            <a:xfrm>
              <a:off x="3408" y="240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Courier New" panose="02070309020205020404" pitchFamily="49" charset="0"/>
                </a:rPr>
                <a:t>s1</a:t>
              </a:r>
            </a:p>
          </p:txBody>
        </p:sp>
      </p:grpSp>
      <p:sp>
        <p:nvSpPr>
          <p:cNvPr id="57" name="Line 18">
            <a:extLst>
              <a:ext uri="{FF2B5EF4-FFF2-40B4-BE49-F238E27FC236}">
                <a16:creationId xmlns:a16="http://schemas.microsoft.com/office/drawing/2014/main" id="{05A616A3-C99F-4503-926C-627C635BA95B}"/>
              </a:ext>
            </a:extLst>
          </p:cNvPr>
          <p:cNvSpPr>
            <a:spLocks noChangeShapeType="1"/>
          </p:cNvSpPr>
          <p:nvPr/>
        </p:nvSpPr>
        <p:spPr bwMode="auto">
          <a:xfrm>
            <a:off x="8450801" y="4375116"/>
            <a:ext cx="990600" cy="0"/>
          </a:xfrm>
          <a:prstGeom prst="line">
            <a:avLst/>
          </a:prstGeom>
          <a:noFill/>
          <a:ln w="28575">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8" name="Line 19">
            <a:extLst>
              <a:ext uri="{FF2B5EF4-FFF2-40B4-BE49-F238E27FC236}">
                <a16:creationId xmlns:a16="http://schemas.microsoft.com/office/drawing/2014/main" id="{2D78EC20-B9CF-4F72-A2FA-E384C1578B7C}"/>
              </a:ext>
            </a:extLst>
          </p:cNvPr>
          <p:cNvSpPr>
            <a:spLocks noChangeShapeType="1"/>
          </p:cNvSpPr>
          <p:nvPr/>
        </p:nvSpPr>
        <p:spPr bwMode="auto">
          <a:xfrm>
            <a:off x="8450801" y="6218744"/>
            <a:ext cx="990600" cy="0"/>
          </a:xfrm>
          <a:prstGeom prst="line">
            <a:avLst/>
          </a:prstGeom>
          <a:noFill/>
          <a:ln w="28575">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9" name="Text Box 20">
            <a:extLst>
              <a:ext uri="{FF2B5EF4-FFF2-40B4-BE49-F238E27FC236}">
                <a16:creationId xmlns:a16="http://schemas.microsoft.com/office/drawing/2014/main" id="{1E6ED67F-B55F-4399-88B2-AB87528ACC6A}"/>
              </a:ext>
            </a:extLst>
          </p:cNvPr>
          <p:cNvSpPr txBox="1">
            <a:spLocks noChangeArrowheads="1"/>
          </p:cNvSpPr>
          <p:nvPr/>
        </p:nvSpPr>
        <p:spPr bwMode="auto">
          <a:xfrm>
            <a:off x="7688801" y="1720344"/>
            <a:ext cx="3124200" cy="36671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1800">
                <a:solidFill>
                  <a:srgbClr val="0000FF"/>
                </a:solidFill>
                <a:latin typeface="Courier New" panose="02070309020205020404" pitchFamily="49" charset="0"/>
              </a:rPr>
              <a:t>string</a:t>
            </a:r>
            <a:r>
              <a:rPr lang="en-US" altLang="en-US" sz="1800">
                <a:solidFill>
                  <a:schemeClr val="bg1"/>
                </a:solidFill>
                <a:latin typeface="Courier New" panose="02070309020205020404" pitchFamily="49" charset="0"/>
              </a:rPr>
              <a:t> </a:t>
            </a:r>
            <a:r>
              <a:rPr lang="en-US" altLang="en-US" sz="1800">
                <a:latin typeface="Courier New" panose="02070309020205020404" pitchFamily="49" charset="0"/>
              </a:rPr>
              <a:t>s2 =</a:t>
            </a:r>
            <a:r>
              <a:rPr lang="en-US" altLang="en-US" sz="1800">
                <a:solidFill>
                  <a:schemeClr val="bg1"/>
                </a:solidFill>
                <a:latin typeface="Courier New" panose="02070309020205020404" pitchFamily="49" charset="0"/>
              </a:rPr>
              <a:t> </a:t>
            </a:r>
            <a:r>
              <a:rPr lang="en-US" altLang="en-US" sz="1800">
                <a:solidFill>
                  <a:srgbClr val="990000"/>
                </a:solidFill>
                <a:latin typeface="Courier New" panose="02070309020205020404" pitchFamily="49" charset="0"/>
              </a:rPr>
              <a:t>"Bye"</a:t>
            </a:r>
            <a:r>
              <a:rPr lang="en-US" altLang="en-US" sz="1800">
                <a:solidFill>
                  <a:schemeClr val="bg1"/>
                </a:solidFill>
                <a:latin typeface="Courier New" panose="02070309020205020404" pitchFamily="49" charset="0"/>
              </a:rPr>
              <a:t>;</a:t>
            </a:r>
          </a:p>
        </p:txBody>
      </p:sp>
      <p:sp>
        <p:nvSpPr>
          <p:cNvPr id="60" name="Text Box 21">
            <a:extLst>
              <a:ext uri="{FF2B5EF4-FFF2-40B4-BE49-F238E27FC236}">
                <a16:creationId xmlns:a16="http://schemas.microsoft.com/office/drawing/2014/main" id="{68A10B93-24AD-40ED-8DC4-E3B7B4ADD550}"/>
              </a:ext>
            </a:extLst>
          </p:cNvPr>
          <p:cNvSpPr txBox="1">
            <a:spLocks noChangeArrowheads="1"/>
          </p:cNvSpPr>
          <p:nvPr/>
        </p:nvSpPr>
        <p:spPr bwMode="auto">
          <a:xfrm>
            <a:off x="7688801" y="2025144"/>
            <a:ext cx="3124200" cy="36671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1800">
                <a:solidFill>
                  <a:srgbClr val="0000FF"/>
                </a:solidFill>
                <a:latin typeface="Courier New" panose="02070309020205020404" pitchFamily="49" charset="0"/>
              </a:rPr>
              <a:t>string</a:t>
            </a:r>
            <a:r>
              <a:rPr lang="en-US" altLang="en-US" sz="1800">
                <a:solidFill>
                  <a:schemeClr val="bg1"/>
                </a:solidFill>
                <a:latin typeface="Courier New" panose="02070309020205020404" pitchFamily="49" charset="0"/>
              </a:rPr>
              <a:t> </a:t>
            </a:r>
            <a:r>
              <a:rPr lang="en-US" altLang="en-US" sz="1800">
                <a:latin typeface="Courier New" panose="02070309020205020404" pitchFamily="49" charset="0"/>
              </a:rPr>
              <a:t>s3;</a:t>
            </a:r>
          </a:p>
        </p:txBody>
      </p:sp>
      <p:sp>
        <p:nvSpPr>
          <p:cNvPr id="61" name="Text Box 22">
            <a:extLst>
              <a:ext uri="{FF2B5EF4-FFF2-40B4-BE49-F238E27FC236}">
                <a16:creationId xmlns:a16="http://schemas.microsoft.com/office/drawing/2014/main" id="{00FBF264-84D6-4DF0-A45E-D3306CC061F6}"/>
              </a:ext>
            </a:extLst>
          </p:cNvPr>
          <p:cNvSpPr txBox="1">
            <a:spLocks noChangeArrowheads="1"/>
          </p:cNvSpPr>
          <p:nvPr/>
        </p:nvSpPr>
        <p:spPr bwMode="auto">
          <a:xfrm>
            <a:off x="7688801" y="2329944"/>
            <a:ext cx="3124200" cy="36671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1800">
                <a:latin typeface="Courier New" panose="02070309020205020404" pitchFamily="49" charset="0"/>
              </a:rPr>
              <a:t>s3 = s1</a:t>
            </a:r>
            <a:r>
              <a:rPr lang="en-US" altLang="en-US" sz="1800">
                <a:solidFill>
                  <a:srgbClr val="000000"/>
                </a:solidFill>
                <a:latin typeface="Courier New" panose="02070309020205020404" pitchFamily="49" charset="0"/>
              </a:rPr>
              <a:t>;</a:t>
            </a:r>
          </a:p>
        </p:txBody>
      </p:sp>
      <p:sp>
        <p:nvSpPr>
          <p:cNvPr id="62" name="Line 23">
            <a:extLst>
              <a:ext uri="{FF2B5EF4-FFF2-40B4-BE49-F238E27FC236}">
                <a16:creationId xmlns:a16="http://schemas.microsoft.com/office/drawing/2014/main" id="{A8A35200-2207-4081-A90C-4EE3CC525211}"/>
              </a:ext>
            </a:extLst>
          </p:cNvPr>
          <p:cNvSpPr>
            <a:spLocks noChangeShapeType="1"/>
          </p:cNvSpPr>
          <p:nvPr/>
        </p:nvSpPr>
        <p:spPr bwMode="auto">
          <a:xfrm>
            <a:off x="10051001" y="5213316"/>
            <a:ext cx="0" cy="3810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63" name="Group 24">
            <a:extLst>
              <a:ext uri="{FF2B5EF4-FFF2-40B4-BE49-F238E27FC236}">
                <a16:creationId xmlns:a16="http://schemas.microsoft.com/office/drawing/2014/main" id="{54089598-77F5-44E0-89F4-6A6813609542}"/>
              </a:ext>
            </a:extLst>
          </p:cNvPr>
          <p:cNvGrpSpPr>
            <a:grpSpLocks/>
          </p:cNvGrpSpPr>
          <p:nvPr/>
        </p:nvGrpSpPr>
        <p:grpSpPr bwMode="auto">
          <a:xfrm>
            <a:off x="9670001" y="5594316"/>
            <a:ext cx="685800" cy="152400"/>
            <a:chOff x="4800" y="3264"/>
            <a:chExt cx="432" cy="96"/>
          </a:xfrm>
        </p:grpSpPr>
        <p:sp>
          <p:nvSpPr>
            <p:cNvPr id="64" name="Line 25">
              <a:extLst>
                <a:ext uri="{FF2B5EF4-FFF2-40B4-BE49-F238E27FC236}">
                  <a16:creationId xmlns:a16="http://schemas.microsoft.com/office/drawing/2014/main" id="{47FE5C03-E48C-4905-A3CE-1FE798286154}"/>
                </a:ext>
              </a:extLst>
            </p:cNvPr>
            <p:cNvSpPr>
              <a:spLocks noChangeShapeType="1"/>
            </p:cNvSpPr>
            <p:nvPr/>
          </p:nvSpPr>
          <p:spPr bwMode="auto">
            <a:xfrm>
              <a:off x="4848" y="326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26">
              <a:extLst>
                <a:ext uri="{FF2B5EF4-FFF2-40B4-BE49-F238E27FC236}">
                  <a16:creationId xmlns:a16="http://schemas.microsoft.com/office/drawing/2014/main" id="{49185A95-5B50-4747-8E8C-B99597DEC608}"/>
                </a:ext>
              </a:extLst>
            </p:cNvPr>
            <p:cNvSpPr>
              <a:spLocks noChangeShapeType="1"/>
            </p:cNvSpPr>
            <p:nvPr/>
          </p:nvSpPr>
          <p:spPr bwMode="auto">
            <a:xfrm flipH="1">
              <a:off x="4800"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27">
              <a:extLst>
                <a:ext uri="{FF2B5EF4-FFF2-40B4-BE49-F238E27FC236}">
                  <a16:creationId xmlns:a16="http://schemas.microsoft.com/office/drawing/2014/main" id="{995500CA-E3D9-426C-929A-C1C0AABEC703}"/>
                </a:ext>
              </a:extLst>
            </p:cNvPr>
            <p:cNvSpPr>
              <a:spLocks noChangeShapeType="1"/>
            </p:cNvSpPr>
            <p:nvPr/>
          </p:nvSpPr>
          <p:spPr bwMode="auto">
            <a:xfrm flipH="1">
              <a:off x="4896"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28">
              <a:extLst>
                <a:ext uri="{FF2B5EF4-FFF2-40B4-BE49-F238E27FC236}">
                  <a16:creationId xmlns:a16="http://schemas.microsoft.com/office/drawing/2014/main" id="{AC4563D2-B5C7-4452-BE3F-D5DEB5E565BD}"/>
                </a:ext>
              </a:extLst>
            </p:cNvPr>
            <p:cNvSpPr>
              <a:spLocks noChangeShapeType="1"/>
            </p:cNvSpPr>
            <p:nvPr/>
          </p:nvSpPr>
          <p:spPr bwMode="auto">
            <a:xfrm flipH="1">
              <a:off x="4992"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29">
              <a:extLst>
                <a:ext uri="{FF2B5EF4-FFF2-40B4-BE49-F238E27FC236}">
                  <a16:creationId xmlns:a16="http://schemas.microsoft.com/office/drawing/2014/main" id="{1F560340-06A6-4247-AD70-3A2E932447E2}"/>
                </a:ext>
              </a:extLst>
            </p:cNvPr>
            <p:cNvSpPr>
              <a:spLocks noChangeShapeType="1"/>
            </p:cNvSpPr>
            <p:nvPr/>
          </p:nvSpPr>
          <p:spPr bwMode="auto">
            <a:xfrm flipH="1">
              <a:off x="5088"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30">
              <a:extLst>
                <a:ext uri="{FF2B5EF4-FFF2-40B4-BE49-F238E27FC236}">
                  <a16:creationId xmlns:a16="http://schemas.microsoft.com/office/drawing/2014/main" id="{53B28FAC-0517-44F0-99C7-2C031F0C5998}"/>
                </a:ext>
              </a:extLst>
            </p:cNvPr>
            <p:cNvSpPr>
              <a:spLocks noChangeShapeType="1"/>
            </p:cNvSpPr>
            <p:nvPr/>
          </p:nvSpPr>
          <p:spPr bwMode="auto">
            <a:xfrm flipH="1">
              <a:off x="5184"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 name="Text Box 22">
            <a:extLst>
              <a:ext uri="{FF2B5EF4-FFF2-40B4-BE49-F238E27FC236}">
                <a16:creationId xmlns:a16="http://schemas.microsoft.com/office/drawing/2014/main" id="{46EE2A54-76CD-4F53-84F8-6BFADA98671A}"/>
              </a:ext>
            </a:extLst>
          </p:cNvPr>
          <p:cNvSpPr txBox="1">
            <a:spLocks noChangeArrowheads="1"/>
          </p:cNvSpPr>
          <p:nvPr/>
        </p:nvSpPr>
        <p:spPr bwMode="auto">
          <a:xfrm>
            <a:off x="7688801" y="2696656"/>
            <a:ext cx="3124200" cy="36671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1800">
                <a:latin typeface="Courier New" panose="02070309020205020404" pitchFamily="49" charset="0"/>
              </a:rPr>
              <a:t>s1</a:t>
            </a:r>
            <a:r>
              <a:rPr lang="en-US" altLang="en-US" sz="1800">
                <a:solidFill>
                  <a:srgbClr val="000000"/>
                </a:solidFill>
                <a:latin typeface="Courier New" panose="02070309020205020404" pitchFamily="49" charset="0"/>
              </a:rPr>
              <a:t> </a:t>
            </a:r>
            <a:r>
              <a:rPr lang="en-US" altLang="en-US" sz="1800">
                <a:latin typeface="Courier New" panose="02070309020205020404" pitchFamily="49" charset="0"/>
              </a:rPr>
              <a:t>=</a:t>
            </a:r>
            <a:r>
              <a:rPr lang="en-US" altLang="en-US" sz="1800">
                <a:solidFill>
                  <a:srgbClr val="000000"/>
                </a:solidFill>
                <a:latin typeface="Courier New" panose="02070309020205020404" pitchFamily="49" charset="0"/>
              </a:rPr>
              <a:t> </a:t>
            </a:r>
            <a:r>
              <a:rPr lang="en-US" altLang="en-US" sz="1800">
                <a:solidFill>
                  <a:srgbClr val="C00000"/>
                </a:solidFill>
                <a:latin typeface="Courier New" panose="02070309020205020404" pitchFamily="49" charset="0"/>
              </a:rPr>
              <a:t>“Hello World”;</a:t>
            </a:r>
          </a:p>
        </p:txBody>
      </p:sp>
      <p:sp>
        <p:nvSpPr>
          <p:cNvPr id="32" name="Rectangle 5">
            <a:extLst>
              <a:ext uri="{FF2B5EF4-FFF2-40B4-BE49-F238E27FC236}">
                <a16:creationId xmlns:a16="http://schemas.microsoft.com/office/drawing/2014/main" id="{F6DB8495-75FB-4768-8DBA-B507649AF18C}"/>
              </a:ext>
            </a:extLst>
          </p:cNvPr>
          <p:cNvSpPr>
            <a:spLocks noChangeArrowheads="1"/>
          </p:cNvSpPr>
          <p:nvPr/>
        </p:nvSpPr>
        <p:spPr bwMode="auto">
          <a:xfrm>
            <a:off x="9441401" y="3336670"/>
            <a:ext cx="2052844" cy="457200"/>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algn="ctr">
              <a:defRPr/>
            </a:pPr>
            <a:r>
              <a:rPr lang="en-US" sz="2000">
                <a:solidFill>
                  <a:schemeClr val="tx1"/>
                </a:solidFill>
                <a:effectLst>
                  <a:outerShdw blurRad="38100" dist="38100" dir="2700000" algn="tl">
                    <a:srgbClr val="000000"/>
                  </a:outerShdw>
                </a:effectLst>
                <a:latin typeface="Lucida Console" pitchFamily="49" charset="0"/>
              </a:rPr>
              <a:t>"Hello World"</a:t>
            </a:r>
          </a:p>
        </p:txBody>
      </p:sp>
      <p:cxnSp>
        <p:nvCxnSpPr>
          <p:cNvPr id="5" name="Straight Connector 4">
            <a:extLst>
              <a:ext uri="{FF2B5EF4-FFF2-40B4-BE49-F238E27FC236}">
                <a16:creationId xmlns:a16="http://schemas.microsoft.com/office/drawing/2014/main" id="{9F2258E9-AD8B-440B-A285-0C5C780EC1C0}"/>
              </a:ext>
            </a:extLst>
          </p:cNvPr>
          <p:cNvCxnSpPr>
            <a:stCxn id="57" idx="0"/>
          </p:cNvCxnSpPr>
          <p:nvPr/>
        </p:nvCxnSpPr>
        <p:spPr>
          <a:xfrm flipV="1">
            <a:off x="8450801" y="3565270"/>
            <a:ext cx="0" cy="809846"/>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C4B0B82-48B9-4C12-A7E4-5E609F2C1603}"/>
              </a:ext>
            </a:extLst>
          </p:cNvPr>
          <p:cNvCxnSpPr>
            <a:endCxn id="32" idx="1"/>
          </p:cNvCxnSpPr>
          <p:nvPr/>
        </p:nvCxnSpPr>
        <p:spPr>
          <a:xfrm>
            <a:off x="8450801" y="3565270"/>
            <a:ext cx="990600" cy="0"/>
          </a:xfrm>
          <a:prstGeom prst="straightConnector1">
            <a:avLst/>
          </a:prstGeom>
          <a:ln w="28575">
            <a:solidFill>
              <a:srgbClr val="FFFF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50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6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6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par>
                          <p:cTn id="71" fill="hold">
                            <p:stCondLst>
                              <p:cond delay="0"/>
                            </p:stCondLst>
                            <p:childTnLst>
                              <p:par>
                                <p:cTn id="72" presetID="1" presetClass="exit" presetSubtype="0" fill="hold" grpId="0" nodeType="afterEffect">
                                  <p:stCondLst>
                                    <p:cond delay="0"/>
                                  </p:stCondLst>
                                  <p:childTnLst>
                                    <p:set>
                                      <p:cBhvr>
                                        <p:cTn id="73" dur="1" fill="hold">
                                          <p:stCondLst>
                                            <p:cond delay="0"/>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57" grpId="0" animBg="1"/>
      <p:bldP spid="59" grpId="0" animBg="1"/>
      <p:bldP spid="60" grpId="0" animBg="1"/>
      <p:bldP spid="61" grpId="0" animBg="1"/>
      <p:bldP spid="31"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Value type vs. Reference type</a:t>
            </a:r>
            <a:endParaRPr lang="en-US">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Group 3">
            <a:extLst>
              <a:ext uri="{FF2B5EF4-FFF2-40B4-BE49-F238E27FC236}">
                <a16:creationId xmlns:a16="http://schemas.microsoft.com/office/drawing/2014/main" id="{9DDC7CE0-6B6E-469D-B72D-63C72425E912}"/>
              </a:ext>
            </a:extLst>
          </p:cNvPr>
          <p:cNvGraphicFramePr>
            <a:graphicFrameLocks/>
          </p:cNvGraphicFramePr>
          <p:nvPr>
            <p:extLst>
              <p:ext uri="{D42A27DB-BD31-4B8C-83A1-F6EECF244321}">
                <p14:modId xmlns:p14="http://schemas.microsoft.com/office/powerpoint/2010/main" val="3911392921"/>
              </p:ext>
            </p:extLst>
          </p:nvPr>
        </p:nvGraphicFramePr>
        <p:xfrm>
          <a:off x="1656080" y="2184400"/>
          <a:ext cx="7518400" cy="3000376"/>
        </p:xfrm>
        <a:graphic>
          <a:graphicData uri="http://schemas.openxmlformats.org/drawingml/2006/table">
            <a:tbl>
              <a:tblPr/>
              <a:tblGrid>
                <a:gridCol w="2441758">
                  <a:extLst>
                    <a:ext uri="{9D8B030D-6E8A-4147-A177-3AD203B41FA5}">
                      <a16:colId xmlns:a16="http://schemas.microsoft.com/office/drawing/2014/main" val="20000"/>
                    </a:ext>
                  </a:extLst>
                </a:gridCol>
                <a:gridCol w="2446152">
                  <a:extLst>
                    <a:ext uri="{9D8B030D-6E8A-4147-A177-3AD203B41FA5}">
                      <a16:colId xmlns:a16="http://schemas.microsoft.com/office/drawing/2014/main" val="20001"/>
                    </a:ext>
                  </a:extLst>
                </a:gridCol>
                <a:gridCol w="2630490">
                  <a:extLst>
                    <a:ext uri="{9D8B030D-6E8A-4147-A177-3AD203B41FA5}">
                      <a16:colId xmlns:a16="http://schemas.microsoft.com/office/drawing/2014/main" val="20002"/>
                    </a:ext>
                  </a:extLst>
                </a:gridCol>
              </a:tblGrid>
              <a:tr h="529232">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1" i="0" u="none" strike="noStrike" cap="none" normalizeH="0" baseline="0">
                          <a:ln>
                            <a:noFill/>
                          </a:ln>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Characteristic</a:t>
                      </a:r>
                    </a:p>
                  </a:txBody>
                  <a:tcPr marL="91435" marR="91435"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Value type</a:t>
                      </a:r>
                    </a:p>
                  </a:txBody>
                  <a:tcPr marL="91435" marR="91435"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Reference type</a:t>
                      </a:r>
                    </a:p>
                  </a:txBody>
                  <a:tcPr marL="91435" marR="91435"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786">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Variable hold</a:t>
                      </a:r>
                    </a:p>
                  </a:txBody>
                  <a:tcPr marL="91435" marR="91435"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Value</a:t>
                      </a:r>
                    </a:p>
                  </a:txBody>
                  <a:tcPr marL="91435" marR="91435"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Reference</a:t>
                      </a:r>
                    </a:p>
                  </a:txBody>
                  <a:tcPr marL="91435" marR="91435"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617786">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Allocated</a:t>
                      </a:r>
                    </a:p>
                  </a:txBody>
                  <a:tcPr marL="91435" marR="91435"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Stack</a:t>
                      </a:r>
                    </a:p>
                  </a:txBody>
                  <a:tcPr marL="91435" marR="91435"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Heap</a:t>
                      </a:r>
                    </a:p>
                  </a:txBody>
                  <a:tcPr marL="91435" marR="91435"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r h="617786">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Default</a:t>
                      </a:r>
                    </a:p>
                  </a:txBody>
                  <a:tcPr marL="91435" marR="91435"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Zero</a:t>
                      </a:r>
                    </a:p>
                  </a:txBody>
                  <a:tcPr marL="91435" marR="91435"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Null</a:t>
                      </a:r>
                    </a:p>
                  </a:txBody>
                  <a:tcPr marL="91435" marR="91435"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r h="617786">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Parameter</a:t>
                      </a:r>
                    </a:p>
                  </a:txBody>
                  <a:tcPr marL="91435" marR="91435"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Copy value</a:t>
                      </a:r>
                    </a:p>
                  </a:txBody>
                  <a:tcPr marL="91435" marR="91435"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Copy reference</a:t>
                      </a:r>
                    </a:p>
                  </a:txBody>
                  <a:tcPr marL="91435" marR="91435"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12892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Identifier</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0" y="1573714"/>
            <a:ext cx="10796490" cy="4507489"/>
          </a:xfrm>
        </p:spPr>
        <p:txBody>
          <a:bodyPr numCol="1" spcCol="365760">
            <a:noAutofit/>
          </a:bodyPr>
          <a:lstStyle/>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Định danh: những từ được đặt ra để đại diện cho mọi thứ dùng trong chương trình</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Khi đặt định danh: nên có tính gợi nhớ</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Tạo ra định danh mới</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HelloWorld, Program, Perform,…</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phải khai báo trước khi sử dụng</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Dùng định danh có sẵn</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Console, WriteLine, ReadLine,…</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phải chỉ ra nơi chứa định danh (namespace)</a:t>
            </a:r>
          </a:p>
        </p:txBody>
      </p:sp>
    </p:spTree>
    <p:extLst>
      <p:ext uri="{BB962C8B-B14F-4D97-AF65-F5344CB8AC3E}">
        <p14:creationId xmlns:p14="http://schemas.microsoft.com/office/powerpoint/2010/main" val="214116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Identifier</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0" y="1216241"/>
            <a:ext cx="10796490" cy="4605439"/>
          </a:xfrm>
        </p:spPr>
        <p:txBody>
          <a:bodyPr numCol="1" spcCol="365760">
            <a:noAutofit/>
          </a:bodyPr>
          <a:lstStyle/>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Bao gồm chữ cái, chữ số, ký tự gạch dưới</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Không được bắt đầu bằng chữ số</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Chuong_Trinh, x25, z, _abc, XửLý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hợp lệ</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2abc, Chuong-Trinh, Xu Ly, class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không hợp lệ</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Case-sensitive</a:t>
            </a:r>
          </a:p>
          <a:p>
            <a:pPr marL="754380" lvl="1">
              <a:spcBef>
                <a:spcPts val="600"/>
              </a:spcBef>
              <a:buFont typeface="Wingdings" panose="05000000000000000000" pitchFamily="2"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ChuongTrinh và chuongtrinh là khác nhau</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Các định danh được khai báo trong cùng phạm vi (scope) không được trùng nhau</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Phải khác với từ khóa (có thể dùng “@” trước từ khóa làm identifier)</a:t>
            </a:r>
            <a:endParaRPr lang="vi-VN" sz="20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46836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Keyword</a:t>
            </a:r>
            <a:endParaRPr lang="en-US">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Object 3">
            <a:extLst>
              <a:ext uri="{FF2B5EF4-FFF2-40B4-BE49-F238E27FC236}">
                <a16:creationId xmlns:a16="http://schemas.microsoft.com/office/drawing/2014/main" id="{2604ECCC-636E-4434-9249-2FC58D0FB239}"/>
              </a:ext>
            </a:extLst>
          </p:cNvPr>
          <p:cNvGraphicFramePr>
            <a:graphicFrameLocks noGrp="1" noChangeAspect="1"/>
          </p:cNvGraphicFramePr>
          <p:nvPr>
            <p:ph sz="quarter" idx="1"/>
            <p:extLst>
              <p:ext uri="{D42A27DB-BD31-4B8C-83A1-F6EECF244321}">
                <p14:modId xmlns:p14="http://schemas.microsoft.com/office/powerpoint/2010/main" val="1822697939"/>
              </p:ext>
            </p:extLst>
          </p:nvPr>
        </p:nvGraphicFramePr>
        <p:xfrm>
          <a:off x="347049" y="1278385"/>
          <a:ext cx="11497902" cy="5078027"/>
        </p:xfrm>
        <a:graphic>
          <a:graphicData uri="http://schemas.openxmlformats.org/presentationml/2006/ole">
            <mc:AlternateContent xmlns:mc="http://schemas.openxmlformats.org/markup-compatibility/2006">
              <mc:Choice xmlns:v="urn:schemas-microsoft-com:vml" Requires="v">
                <p:oleObj name="Worksheet" r:id="rId2" imgW="6004539" imgH="1987886" progId="Excel.Sheet.8">
                  <p:embed/>
                </p:oleObj>
              </mc:Choice>
              <mc:Fallback>
                <p:oleObj name="Worksheet" r:id="rId2" imgW="6004539" imgH="1987886" progId="Excel.Sheet.8">
                  <p:embed/>
                  <p:pic>
                    <p:nvPicPr>
                      <p:cNvPr id="37892" name="Object 3">
                        <a:extLst>
                          <a:ext uri="{FF2B5EF4-FFF2-40B4-BE49-F238E27FC236}">
                            <a16:creationId xmlns:a16="http://schemas.microsoft.com/office/drawing/2014/main" id="{A2CA73B6-DB72-4AFF-81AE-BABCCBEC5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49" y="1278385"/>
                        <a:ext cx="11497902" cy="507802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74013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Constant</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0" y="1706880"/>
            <a:ext cx="10796490" cy="4756064"/>
          </a:xfrm>
        </p:spPr>
        <p:txBody>
          <a:bodyPr numCol="1" spcCol="365760">
            <a:noAutofit/>
          </a:bodyPr>
          <a:lstStyle/>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Một hằng là một biến nhưng trị không thay đổi</a:t>
            </a:r>
          </a:p>
          <a:p>
            <a:pPr marL="468630" lvl="1" indent="0">
              <a:spcBef>
                <a:spcPts val="600"/>
              </a:spcBef>
              <a:buNone/>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const int a = 100; // giá trị ko thể thay đổi</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Hằng bắt buộc phải được gán giá trị lúc khai báo </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Trị của hằng có thể được tính toán vào lúc biên dịch </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Hằng bao giờ cũng static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1430" indent="0">
              <a:spcBef>
                <a:spcPts val="600"/>
              </a:spcBef>
              <a:buNone/>
            </a:pPr>
            <a:r>
              <a:rPr lang="vi-VN" sz="2400" b="1">
                <a:solidFill>
                  <a:schemeClr val="accent6"/>
                </a:solidFill>
                <a:latin typeface="Tahoma" panose="020B0604030504040204" pitchFamily="34" charset="0"/>
                <a:ea typeface="Tahoma" panose="020B0604030504040204" pitchFamily="34" charset="0"/>
                <a:cs typeface="Tahoma" panose="020B0604030504040204" pitchFamily="34" charset="0"/>
              </a:rPr>
              <a:t>Ưu điểm</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Chương trình dễ đọc, khắc phục những con số “magic number” trong code.</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Chương trình dễ sửa hơn.</a:t>
            </a:r>
          </a:p>
          <a:p>
            <a:pPr indent="-274320">
              <a:spcBef>
                <a:spcPts val="600"/>
              </a:spcBef>
            </a:pPr>
            <a:r>
              <a:rPr lang="vi-VN" sz="2400">
                <a:solidFill>
                  <a:schemeClr val="tx1"/>
                </a:solidFill>
                <a:latin typeface="Tahoma" panose="020B0604030504040204" pitchFamily="34" charset="0"/>
                <a:ea typeface="Tahoma" panose="020B0604030504040204" pitchFamily="34" charset="0"/>
                <a:cs typeface="Tahoma" panose="020B0604030504040204" pitchFamily="34" charset="0"/>
              </a:rPr>
              <a:t>Tránh lỗi dễ dàng hơn, trình biên dịch sẽ báo lỗi nếu gán lại giá trị cho hằng</a:t>
            </a:r>
          </a:p>
        </p:txBody>
      </p:sp>
    </p:spTree>
    <p:extLst>
      <p:ext uri="{BB962C8B-B14F-4D97-AF65-F5344CB8AC3E}">
        <p14:creationId xmlns:p14="http://schemas.microsoft.com/office/powerpoint/2010/main" val="2374847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Constant</a:t>
            </a:r>
            <a:endParaRPr lang="en-US">
              <a:latin typeface="Tahoma" panose="020B0604030504040204" pitchFamily="34" charset="0"/>
              <a:ea typeface="Tahoma" panose="020B0604030504040204" pitchFamily="34" charset="0"/>
              <a:cs typeface="Tahoma" panose="020B0604030504040204" pitchFamily="34" charset="0"/>
            </a:endParaRPr>
          </a:p>
        </p:txBody>
      </p:sp>
      <p:grpSp>
        <p:nvGrpSpPr>
          <p:cNvPr id="18" name="Group 17">
            <a:extLst>
              <a:ext uri="{FF2B5EF4-FFF2-40B4-BE49-F238E27FC236}">
                <a16:creationId xmlns:a16="http://schemas.microsoft.com/office/drawing/2014/main" id="{76A2793E-F136-4ED1-B2AE-3083EDE4D67B}"/>
              </a:ext>
            </a:extLst>
          </p:cNvPr>
          <p:cNvGrpSpPr/>
          <p:nvPr/>
        </p:nvGrpSpPr>
        <p:grpSpPr>
          <a:xfrm>
            <a:off x="853786" y="1442950"/>
            <a:ext cx="5008225" cy="4673435"/>
            <a:chOff x="1102360" y="1899920"/>
            <a:chExt cx="3794125" cy="3733800"/>
          </a:xfrm>
        </p:grpSpPr>
        <p:pic>
          <p:nvPicPr>
            <p:cNvPr id="6" name="Picture 16">
              <a:extLst>
                <a:ext uri="{FF2B5EF4-FFF2-40B4-BE49-F238E27FC236}">
                  <a16:creationId xmlns:a16="http://schemas.microsoft.com/office/drawing/2014/main" id="{B33FAB47-DF6E-487B-AF0D-B93291000EFB}"/>
                </a:ext>
              </a:extLst>
            </p:cNvPr>
            <p:cNvPicPr>
              <a:picLocks noChangeAspect="1" noChangeArrowheads="1"/>
            </p:cNvPicPr>
            <p:nvPr/>
          </p:nvPicPr>
          <p:blipFill>
            <a:blip r:embed="rId2"/>
            <a:srcRect/>
            <a:stretch>
              <a:fillRect/>
            </a:stretch>
          </p:blipFill>
          <p:spPr bwMode="auto">
            <a:xfrm>
              <a:off x="1102360" y="2357120"/>
              <a:ext cx="3657600" cy="3276600"/>
            </a:xfrm>
            <a:prstGeom prst="rect">
              <a:avLst/>
            </a:prstGeom>
            <a:ln>
              <a:headEnd/>
              <a:tailEnd/>
            </a:ln>
          </p:spPr>
          <p:style>
            <a:lnRef idx="3">
              <a:schemeClr val="lt1"/>
            </a:lnRef>
            <a:fillRef idx="1">
              <a:schemeClr val="accent1"/>
            </a:fillRef>
            <a:effectRef idx="1">
              <a:schemeClr val="accent1"/>
            </a:effectRef>
            <a:fontRef idx="minor">
              <a:schemeClr val="lt1"/>
            </a:fontRef>
          </p:style>
        </p:pic>
        <p:pic>
          <p:nvPicPr>
            <p:cNvPr id="7" name="Picture 9" descr="j0434403[2]">
              <a:extLst>
                <a:ext uri="{FF2B5EF4-FFF2-40B4-BE49-F238E27FC236}">
                  <a16:creationId xmlns:a16="http://schemas.microsoft.com/office/drawing/2014/main" id="{CA878191-FE55-40A0-AA27-EC1B91C85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360" y="1899920"/>
              <a:ext cx="7461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0">
              <a:extLst>
                <a:ext uri="{FF2B5EF4-FFF2-40B4-BE49-F238E27FC236}">
                  <a16:creationId xmlns:a16="http://schemas.microsoft.com/office/drawing/2014/main" id="{EFD0E49D-8D56-4B7B-87B2-D1226E05E25F}"/>
                </a:ext>
              </a:extLst>
            </p:cNvPr>
            <p:cNvSpPr>
              <a:spLocks noChangeShapeType="1"/>
            </p:cNvSpPr>
            <p:nvPr/>
          </p:nvSpPr>
          <p:spPr bwMode="auto">
            <a:xfrm flipH="1">
              <a:off x="3709034" y="2890520"/>
              <a:ext cx="746125" cy="14732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lgn="ctr" eaLnBrk="1" hangingPunct="1">
                <a:defRPr/>
              </a:pPr>
              <a:endParaRPr lang="en-US"/>
            </a:p>
          </p:txBody>
        </p:sp>
        <p:sp>
          <p:nvSpPr>
            <p:cNvPr id="9" name="Line 11">
              <a:extLst>
                <a:ext uri="{FF2B5EF4-FFF2-40B4-BE49-F238E27FC236}">
                  <a16:creationId xmlns:a16="http://schemas.microsoft.com/office/drawing/2014/main" id="{A244ADD5-0B4F-4DEA-8071-3CB3AD3358B2}"/>
                </a:ext>
              </a:extLst>
            </p:cNvPr>
            <p:cNvSpPr>
              <a:spLocks noChangeShapeType="1"/>
            </p:cNvSpPr>
            <p:nvPr/>
          </p:nvSpPr>
          <p:spPr bwMode="auto">
            <a:xfrm flipH="1">
              <a:off x="3553460" y="2890520"/>
              <a:ext cx="901700" cy="55118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lgn="ctr" eaLnBrk="1" hangingPunct="1">
                <a:defRPr/>
              </a:pPr>
              <a:endParaRPr lang="en-US"/>
            </a:p>
          </p:txBody>
        </p:sp>
        <p:sp>
          <p:nvSpPr>
            <p:cNvPr id="10" name="Line 13">
              <a:extLst>
                <a:ext uri="{FF2B5EF4-FFF2-40B4-BE49-F238E27FC236}">
                  <a16:creationId xmlns:a16="http://schemas.microsoft.com/office/drawing/2014/main" id="{061008C2-5B2A-45DE-A700-83F3A76AE25D}"/>
                </a:ext>
              </a:extLst>
            </p:cNvPr>
            <p:cNvSpPr>
              <a:spLocks noChangeShapeType="1"/>
            </p:cNvSpPr>
            <p:nvPr/>
          </p:nvSpPr>
          <p:spPr bwMode="auto">
            <a:xfrm flipH="1">
              <a:off x="2814320" y="2890520"/>
              <a:ext cx="1640840" cy="143764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lgn="ctr" eaLnBrk="1" hangingPunct="1">
                <a:defRPr/>
              </a:pPr>
              <a:endParaRPr lang="en-US"/>
            </a:p>
          </p:txBody>
        </p:sp>
        <p:sp>
          <p:nvSpPr>
            <p:cNvPr id="11" name="Line 14">
              <a:extLst>
                <a:ext uri="{FF2B5EF4-FFF2-40B4-BE49-F238E27FC236}">
                  <a16:creationId xmlns:a16="http://schemas.microsoft.com/office/drawing/2014/main" id="{0642A5A3-3F42-476C-9084-88885742D218}"/>
                </a:ext>
              </a:extLst>
            </p:cNvPr>
            <p:cNvSpPr>
              <a:spLocks noChangeShapeType="1"/>
            </p:cNvSpPr>
            <p:nvPr/>
          </p:nvSpPr>
          <p:spPr bwMode="auto">
            <a:xfrm flipH="1">
              <a:off x="3007360" y="2890520"/>
              <a:ext cx="1447800" cy="19050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lgn="ctr" eaLnBrk="1" hangingPunct="1">
                <a:defRPr/>
              </a:pPr>
              <a:endParaRPr lang="en-US"/>
            </a:p>
          </p:txBody>
        </p:sp>
      </p:grpSp>
      <p:grpSp>
        <p:nvGrpSpPr>
          <p:cNvPr id="12" name="Group 15">
            <a:extLst>
              <a:ext uri="{FF2B5EF4-FFF2-40B4-BE49-F238E27FC236}">
                <a16:creationId xmlns:a16="http://schemas.microsoft.com/office/drawing/2014/main" id="{596379C4-D234-4BC0-95A2-5DCEA181DCFA}"/>
              </a:ext>
            </a:extLst>
          </p:cNvPr>
          <p:cNvGrpSpPr>
            <a:grpSpLocks/>
          </p:cNvGrpSpPr>
          <p:nvPr/>
        </p:nvGrpSpPr>
        <p:grpSpPr bwMode="auto">
          <a:xfrm>
            <a:off x="6340186" y="908793"/>
            <a:ext cx="5129764" cy="5245692"/>
            <a:chOff x="4724400" y="1828800"/>
            <a:chExt cx="3886200" cy="4191000"/>
          </a:xfrm>
        </p:grpSpPr>
        <p:pic>
          <p:nvPicPr>
            <p:cNvPr id="13" name="Picture 17">
              <a:extLst>
                <a:ext uri="{FF2B5EF4-FFF2-40B4-BE49-F238E27FC236}">
                  <a16:creationId xmlns:a16="http://schemas.microsoft.com/office/drawing/2014/main" id="{A1B91C4C-C2D5-4D8A-9D98-DA834401B595}"/>
                </a:ext>
              </a:extLst>
            </p:cNvPr>
            <p:cNvPicPr>
              <a:picLocks noChangeAspect="1" noChangeArrowheads="1"/>
            </p:cNvPicPr>
            <p:nvPr/>
          </p:nvPicPr>
          <p:blipFill>
            <a:blip r:embed="rId4"/>
            <a:srcRect/>
            <a:stretch>
              <a:fillRect/>
            </a:stretch>
          </p:blipFill>
          <p:spPr bwMode="auto">
            <a:xfrm>
              <a:off x="4724400" y="2743200"/>
              <a:ext cx="3657600" cy="3276600"/>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14" name="Text Box 6">
              <a:extLst>
                <a:ext uri="{FF2B5EF4-FFF2-40B4-BE49-F238E27FC236}">
                  <a16:creationId xmlns:a16="http://schemas.microsoft.com/office/drawing/2014/main" id="{2FDE37D3-C383-4738-8038-51D21605BF47}"/>
                </a:ext>
              </a:extLst>
            </p:cNvPr>
            <p:cNvSpPr txBox="1">
              <a:spLocks noChangeArrowheads="1"/>
            </p:cNvSpPr>
            <p:nvPr/>
          </p:nvSpPr>
          <p:spPr bwMode="auto">
            <a:xfrm>
              <a:off x="5791200" y="1828800"/>
              <a:ext cx="1710120" cy="344253"/>
            </a:xfrm>
            <a:prstGeom prst="rect">
              <a:avLst/>
            </a:prstGeom>
            <a:solidFill>
              <a:srgbClr val="CC99FF">
                <a:alpha val="2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latin typeface="Arial" panose="020B0604020202020204" pitchFamily="34" charset="0"/>
                  <a:cs typeface="Arial" panose="020B0604020202020204" pitchFamily="34" charset="0"/>
                </a:rPr>
                <a:t>Định nghĩa hằng</a:t>
              </a:r>
            </a:p>
          </p:txBody>
        </p:sp>
        <p:sp>
          <p:nvSpPr>
            <p:cNvPr id="15" name="Line 7">
              <a:extLst>
                <a:ext uri="{FF2B5EF4-FFF2-40B4-BE49-F238E27FC236}">
                  <a16:creationId xmlns:a16="http://schemas.microsoft.com/office/drawing/2014/main" id="{97C0CAB4-58A5-4D8E-B83A-B810B8FF2A13}"/>
                </a:ext>
              </a:extLst>
            </p:cNvPr>
            <p:cNvSpPr>
              <a:spLocks noChangeShapeType="1"/>
            </p:cNvSpPr>
            <p:nvPr/>
          </p:nvSpPr>
          <p:spPr bwMode="auto">
            <a:xfrm flipH="1">
              <a:off x="6705600" y="2209800"/>
              <a:ext cx="838200" cy="9906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lgn="ctr" eaLnBrk="1" hangingPunct="1">
                <a:defRPr/>
              </a:pPr>
              <a:endParaRPr lang="en-US"/>
            </a:p>
          </p:txBody>
        </p:sp>
        <p:pic>
          <p:nvPicPr>
            <p:cNvPr id="16" name="Picture 15" descr="j0423842[1]">
              <a:extLst>
                <a:ext uri="{FF2B5EF4-FFF2-40B4-BE49-F238E27FC236}">
                  <a16:creationId xmlns:a16="http://schemas.microsoft.com/office/drawing/2014/main" id="{AD24CE54-5332-446B-890E-82C51B041B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2438400"/>
              <a:ext cx="762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547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BC5E3D-3C77-41AB-8422-A61F3CF0AEA0}"/>
              </a:ext>
            </a:extLst>
          </p:cNvPr>
          <p:cNvPicPr>
            <a:picLocks noChangeAspect="1"/>
          </p:cNvPicPr>
          <p:nvPr/>
        </p:nvPicPr>
        <p:blipFill>
          <a:blip r:embed="rId2"/>
          <a:stretch>
            <a:fillRect/>
          </a:stretch>
        </p:blipFill>
        <p:spPr>
          <a:xfrm>
            <a:off x="1141095" y="2734311"/>
            <a:ext cx="4995184" cy="3746388"/>
          </a:xfrm>
          <a:prstGeom prst="rect">
            <a:avLst/>
          </a:prstGeom>
        </p:spPr>
      </p:pic>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26316"/>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readonly</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20470"/>
            <a:ext cx="10796490" cy="1188720"/>
          </a:xfrm>
        </p:spPr>
        <p:txBody>
          <a:bodyPr numCol="1" spcCol="365760">
            <a:noAutofit/>
          </a:bodyPr>
          <a:lstStyle/>
          <a:p>
            <a:pPr eaLnBrk="1" hangingPunct="1">
              <a:spcBef>
                <a:spcPct val="50000"/>
              </a:spcBef>
              <a:defRPr/>
            </a:pPr>
            <a:r>
              <a:rPr lang="en-US" sz="2400" b="0">
                <a:solidFill>
                  <a:srgbClr val="FF3300"/>
                </a:solidFill>
                <a:effectLst>
                  <a:outerShdw blurRad="38100" dist="38100" dir="2700000" algn="tl">
                    <a:srgbClr val="000000"/>
                  </a:outerShdw>
                </a:effectLst>
                <a:latin typeface="Arial" charset="0"/>
                <a:cs typeface="Arial" charset="0"/>
              </a:rPr>
              <a:t>Const </a:t>
            </a:r>
            <a:r>
              <a:rPr lang="en-US" sz="2400" b="0">
                <a:solidFill>
                  <a:schemeClr val="tx1"/>
                </a:solidFill>
                <a:latin typeface="Arial" charset="0"/>
                <a:cs typeface="Arial" charset="0"/>
              </a:rPr>
              <a:t>: phải được gán giá trị khi khai báo</a:t>
            </a:r>
          </a:p>
          <a:p>
            <a:pPr eaLnBrk="1" hangingPunct="1">
              <a:spcBef>
                <a:spcPct val="50000"/>
              </a:spcBef>
              <a:defRPr/>
            </a:pPr>
            <a:r>
              <a:rPr lang="en-US" sz="2400" b="0">
                <a:solidFill>
                  <a:srgbClr val="FF3300"/>
                </a:solidFill>
                <a:effectLst>
                  <a:outerShdw blurRad="38100" dist="38100" dir="2700000" algn="tl">
                    <a:srgbClr val="000000"/>
                  </a:outerShdw>
                </a:effectLst>
                <a:latin typeface="Arial" charset="0"/>
                <a:cs typeface="Arial" charset="0"/>
              </a:rPr>
              <a:t>Readonly </a:t>
            </a:r>
            <a:r>
              <a:rPr lang="en-US" sz="2400" b="0">
                <a:solidFill>
                  <a:schemeClr val="tx1"/>
                </a:solidFill>
                <a:latin typeface="Arial" charset="0"/>
                <a:cs typeface="Arial" charset="0"/>
              </a:rPr>
              <a:t>: ko cần khởi tạo trước, khi gán giá trị thì sau đó ko thay đổi được</a:t>
            </a:r>
          </a:p>
        </p:txBody>
      </p:sp>
      <p:grpSp>
        <p:nvGrpSpPr>
          <p:cNvPr id="20" name="Group 5">
            <a:extLst>
              <a:ext uri="{FF2B5EF4-FFF2-40B4-BE49-F238E27FC236}">
                <a16:creationId xmlns:a16="http://schemas.microsoft.com/office/drawing/2014/main" id="{F999A947-D3BE-46C8-BAC4-144CB6ADE3FD}"/>
              </a:ext>
            </a:extLst>
          </p:cNvPr>
          <p:cNvGrpSpPr>
            <a:grpSpLocks/>
          </p:cNvGrpSpPr>
          <p:nvPr/>
        </p:nvGrpSpPr>
        <p:grpSpPr bwMode="auto">
          <a:xfrm>
            <a:off x="3064152" y="3612736"/>
            <a:ext cx="6680510" cy="430212"/>
            <a:chOff x="1768" y="2231"/>
            <a:chExt cx="3812" cy="271"/>
          </a:xfrm>
        </p:grpSpPr>
        <p:sp>
          <p:nvSpPr>
            <p:cNvPr id="21" name="Rectangle 6">
              <a:extLst>
                <a:ext uri="{FF2B5EF4-FFF2-40B4-BE49-F238E27FC236}">
                  <a16:creationId xmlns:a16="http://schemas.microsoft.com/office/drawing/2014/main" id="{57E38B95-F5A2-43F5-8889-DF0FC9E463AF}"/>
                </a:ext>
              </a:extLst>
            </p:cNvPr>
            <p:cNvSpPr>
              <a:spLocks noChangeArrowheads="1"/>
            </p:cNvSpPr>
            <p:nvPr/>
          </p:nvSpPr>
          <p:spPr bwMode="auto">
            <a:xfrm>
              <a:off x="1768" y="2312"/>
              <a:ext cx="624" cy="144"/>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22" name="Line 7">
              <a:extLst>
                <a:ext uri="{FF2B5EF4-FFF2-40B4-BE49-F238E27FC236}">
                  <a16:creationId xmlns:a16="http://schemas.microsoft.com/office/drawing/2014/main" id="{CB93E092-3B12-40B0-B6FC-CC88B00533A6}"/>
                </a:ext>
              </a:extLst>
            </p:cNvPr>
            <p:cNvSpPr>
              <a:spLocks noChangeShapeType="1"/>
            </p:cNvSpPr>
            <p:nvPr/>
          </p:nvSpPr>
          <p:spPr bwMode="auto">
            <a:xfrm>
              <a:off x="2400" y="2368"/>
              <a:ext cx="1344"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Text Box 8">
              <a:extLst>
                <a:ext uri="{FF2B5EF4-FFF2-40B4-BE49-F238E27FC236}">
                  <a16:creationId xmlns:a16="http://schemas.microsoft.com/office/drawing/2014/main" id="{870B9061-AB71-4092-A5F7-E5321BF106CF}"/>
                </a:ext>
              </a:extLst>
            </p:cNvPr>
            <p:cNvSpPr txBox="1">
              <a:spLocks noChangeArrowheads="1"/>
            </p:cNvSpPr>
            <p:nvPr/>
          </p:nvSpPr>
          <p:spPr bwMode="auto">
            <a:xfrm>
              <a:off x="3974" y="2231"/>
              <a:ext cx="1606" cy="271"/>
            </a:xfrm>
            <a:prstGeom prst="rect">
              <a:avLst/>
            </a:prstGeom>
            <a:solidFill>
              <a:srgbClr val="00FFFF">
                <a:alpha val="2588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latin typeface="Arial" panose="020B0604020202020204" pitchFamily="34" charset="0"/>
                  <a:cs typeface="Arial" panose="020B0604020202020204" pitchFamily="34" charset="0"/>
                </a:rPr>
                <a:t>Chưa được khởi gán</a:t>
              </a:r>
            </a:p>
          </p:txBody>
        </p:sp>
      </p:grpSp>
      <p:grpSp>
        <p:nvGrpSpPr>
          <p:cNvPr id="24" name="Group 9">
            <a:extLst>
              <a:ext uri="{FF2B5EF4-FFF2-40B4-BE49-F238E27FC236}">
                <a16:creationId xmlns:a16="http://schemas.microsoft.com/office/drawing/2014/main" id="{2CCBF310-1764-4B87-8383-71A311CF4FFA}"/>
              </a:ext>
            </a:extLst>
          </p:cNvPr>
          <p:cNvGrpSpPr>
            <a:grpSpLocks/>
          </p:cNvGrpSpPr>
          <p:nvPr/>
        </p:nvGrpSpPr>
        <p:grpSpPr bwMode="auto">
          <a:xfrm>
            <a:off x="2765107" y="5675249"/>
            <a:ext cx="6508673" cy="533400"/>
            <a:chOff x="1584" y="3408"/>
            <a:chExt cx="3753" cy="336"/>
          </a:xfrm>
        </p:grpSpPr>
        <p:sp>
          <p:nvSpPr>
            <p:cNvPr id="25" name="Rectangle 10">
              <a:extLst>
                <a:ext uri="{FF2B5EF4-FFF2-40B4-BE49-F238E27FC236}">
                  <a16:creationId xmlns:a16="http://schemas.microsoft.com/office/drawing/2014/main" id="{47C27490-9E94-4D54-A997-B6F5033D13AE}"/>
                </a:ext>
              </a:extLst>
            </p:cNvPr>
            <p:cNvSpPr>
              <a:spLocks noChangeArrowheads="1"/>
            </p:cNvSpPr>
            <p:nvPr/>
          </p:nvSpPr>
          <p:spPr bwMode="auto">
            <a:xfrm>
              <a:off x="1584" y="3408"/>
              <a:ext cx="816" cy="336"/>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26" name="Line 11">
              <a:extLst>
                <a:ext uri="{FF2B5EF4-FFF2-40B4-BE49-F238E27FC236}">
                  <a16:creationId xmlns:a16="http://schemas.microsoft.com/office/drawing/2014/main" id="{A37DD640-1EDE-4326-8E7D-28B603A92279}"/>
                </a:ext>
              </a:extLst>
            </p:cNvPr>
            <p:cNvSpPr>
              <a:spLocks noChangeShapeType="1"/>
            </p:cNvSpPr>
            <p:nvPr/>
          </p:nvSpPr>
          <p:spPr bwMode="auto">
            <a:xfrm>
              <a:off x="2410" y="3593"/>
              <a:ext cx="1344"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12">
              <a:extLst>
                <a:ext uri="{FF2B5EF4-FFF2-40B4-BE49-F238E27FC236}">
                  <a16:creationId xmlns:a16="http://schemas.microsoft.com/office/drawing/2014/main" id="{61C4C854-F678-46CA-A8C6-C8A430ACEB8F}"/>
                </a:ext>
              </a:extLst>
            </p:cNvPr>
            <p:cNvSpPr txBox="1">
              <a:spLocks noChangeArrowheads="1"/>
            </p:cNvSpPr>
            <p:nvPr/>
          </p:nvSpPr>
          <p:spPr bwMode="auto">
            <a:xfrm>
              <a:off x="3984" y="3456"/>
              <a:ext cx="1353" cy="271"/>
            </a:xfrm>
            <a:prstGeom prst="rect">
              <a:avLst/>
            </a:prstGeom>
            <a:solidFill>
              <a:srgbClr val="00FFFF">
                <a:alpha val="2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latin typeface="Arial" panose="020B0604020202020204" pitchFamily="34" charset="0"/>
                  <a:cs typeface="Arial" panose="020B0604020202020204" pitchFamily="34" charset="0"/>
                </a:rPr>
                <a:t>Ko được thay đổi</a:t>
              </a:r>
            </a:p>
          </p:txBody>
        </p:sp>
      </p:grpSp>
      <p:pic>
        <p:nvPicPr>
          <p:cNvPr id="28" name="Picture 13" descr="j0104748[1]">
            <a:extLst>
              <a:ext uri="{FF2B5EF4-FFF2-40B4-BE49-F238E27FC236}">
                <a16:creationId xmlns:a16="http://schemas.microsoft.com/office/drawing/2014/main" id="{8C7E0693-7235-4730-9CDA-EE4415023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10890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83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Variable</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20470"/>
            <a:ext cx="10796490" cy="4319196"/>
          </a:xfrm>
        </p:spPr>
        <p:txBody>
          <a:bodyPr numCol="1" spcCol="365760">
            <a:noAutofit/>
          </a:bodyPr>
          <a:lstStyle/>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Biến là nơi lưu dữ liệu của chương trình</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Dữ liệu của biến</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Nằm trong bộ nhớ vật lý (physical RAM)</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Có thể thay đổi giá trị</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Phải khai báo trước khi dùng</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Identifier: tên để đại diện cho biến</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Data type: dạng lưu trữ dữ liệu của biến</a:t>
            </a:r>
          </a:p>
        </p:txBody>
      </p:sp>
      <p:sp>
        <p:nvSpPr>
          <p:cNvPr id="14" name="Text Box 4">
            <a:extLst>
              <a:ext uri="{FF2B5EF4-FFF2-40B4-BE49-F238E27FC236}">
                <a16:creationId xmlns:a16="http://schemas.microsoft.com/office/drawing/2014/main" id="{E88F3008-B316-466F-89FA-72491FB7E161}"/>
              </a:ext>
            </a:extLst>
          </p:cNvPr>
          <p:cNvSpPr txBox="1">
            <a:spLocks noChangeArrowheads="1"/>
          </p:cNvSpPr>
          <p:nvPr/>
        </p:nvSpPr>
        <p:spPr bwMode="auto">
          <a:xfrm>
            <a:off x="5521520" y="3747299"/>
            <a:ext cx="3315018" cy="47482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eaLnBrk="1" hangingPunct="1">
              <a:defRPr/>
            </a:pPr>
            <a:r>
              <a:rPr lang="en-US" sz="2400">
                <a:solidFill>
                  <a:schemeClr val="tx1"/>
                </a:solidFill>
                <a:cs typeface="Arial" charset="0"/>
              </a:rPr>
              <a:t>Data type   </a:t>
            </a:r>
            <a:r>
              <a:rPr lang="en-US" sz="2400">
                <a:solidFill>
                  <a:srgbClr val="FF3300"/>
                </a:solidFill>
                <a:cs typeface="Arial" charset="0"/>
              </a:rPr>
              <a:t>identifier</a:t>
            </a:r>
          </a:p>
        </p:txBody>
      </p:sp>
    </p:spTree>
    <p:extLst>
      <p:ext uri="{BB962C8B-B14F-4D97-AF65-F5344CB8AC3E}">
        <p14:creationId xmlns:p14="http://schemas.microsoft.com/office/powerpoint/2010/main" val="36603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1" y="261563"/>
            <a:ext cx="8534400" cy="1016822"/>
          </a:xfrm>
        </p:spPr>
        <p:txBody>
          <a:bodyPr/>
          <a:lstStyle/>
          <a:p>
            <a:r>
              <a:rPr lang="en-US">
                <a:latin typeface="Tahoma" panose="020B0604030504040204" pitchFamily="34" charset="0"/>
                <a:ea typeface="Tahoma" panose="020B0604030504040204" pitchFamily="34" charset="0"/>
                <a:cs typeface="Tahoma" panose="020B0604030504040204" pitchFamily="34" charset="0"/>
              </a:rPr>
              <a:t>Cách tính điểm MÔN HỌC</a:t>
            </a: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1" y="1278386"/>
            <a:ext cx="8534400" cy="4421374"/>
          </a:xfrm>
        </p:spPr>
        <p:txBody>
          <a:bodyPr>
            <a:normAutofit/>
          </a:bodyPr>
          <a:lstStyle/>
          <a:p>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ĐIỂM QUÁ TRÌNH (50%)</a:t>
            </a:r>
            <a:endParaRPr lang="vi-VN"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Điểm chuyên cần (15%)</a:t>
            </a:r>
          </a:p>
          <a:p>
            <a:pPr lvl="1">
              <a:buFont typeface="Wingdings" panose="05000000000000000000" pitchFamily="2" charset="2"/>
              <a:buChar char="v"/>
            </a:pP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Điểm kiểm tra (25%)</a:t>
            </a:r>
          </a:p>
          <a:p>
            <a:pPr lvl="1">
              <a:buFont typeface="Wingdings" panose="05000000000000000000" pitchFamily="2" charset="2"/>
              <a:buChar char="v"/>
            </a:pP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Bài tập nhóm lớp (10%)</a:t>
            </a:r>
          </a:p>
          <a:p>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ĐỒ ÁN MÔN HỌC (50%)</a:t>
            </a:r>
            <a:endParaRPr lang="vi-VN"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9691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Variable</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4"/>
            <a:ext cx="10796490" cy="4270159"/>
          </a:xfrm>
        </p:spPr>
        <p:txBody>
          <a:bodyPr numCol="1" spcCol="365760">
            <a:noAutofit/>
          </a:bodyPr>
          <a:lstStyle/>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Phạm vi (scope)</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Được xác định bởi cặp dấu </a:t>
            </a:r>
            <a:r>
              <a:rPr lang="en-US" sz="2200" b="0">
                <a:solidFill>
                  <a:schemeClr val="tx1"/>
                </a:solidFill>
                <a:effectLst>
                  <a:outerShdw blurRad="38100" dist="38100" dir="2700000" algn="tl">
                    <a:srgbClr val="000000"/>
                  </a:outerShdw>
                </a:effectLst>
                <a:latin typeface="Arial" charset="0"/>
                <a:cs typeface="Arial" charset="0"/>
              </a:rPr>
              <a:t>  </a:t>
            </a:r>
            <a:r>
              <a:rPr lang="vi-VN" sz="2200" b="0">
                <a:solidFill>
                  <a:schemeClr val="tx1"/>
                </a:solidFill>
                <a:effectLst>
                  <a:outerShdw blurRad="38100" dist="38100" dir="2700000" algn="tl">
                    <a:srgbClr val="000000"/>
                  </a:outerShdw>
                </a:effectLst>
                <a:latin typeface="Arial" charset="0"/>
                <a:cs typeface="Arial" charset="0"/>
              </a:rPr>
              <a:t>{ </a:t>
            </a:r>
            <a:r>
              <a:rPr lang="en-US" sz="2200" b="0">
                <a:solidFill>
                  <a:schemeClr val="tx1"/>
                </a:solidFill>
                <a:effectLst>
                  <a:outerShdw blurRad="38100" dist="38100" dir="2700000" algn="tl">
                    <a:srgbClr val="000000"/>
                  </a:outerShdw>
                </a:effectLst>
                <a:latin typeface="Arial" charset="0"/>
                <a:cs typeface="Arial" charset="0"/>
              </a:rPr>
              <a:t> </a:t>
            </a:r>
            <a:r>
              <a:rPr lang="vi-VN" sz="2200" b="0">
                <a:solidFill>
                  <a:schemeClr val="tx1"/>
                </a:solidFill>
                <a:effectLst>
                  <a:outerShdw blurRad="38100" dist="38100" dir="2700000" algn="tl">
                    <a:srgbClr val="000000"/>
                  </a:outerShdw>
                </a:effectLst>
                <a:latin typeface="Arial" charset="0"/>
                <a:cs typeface="Arial" charset="0"/>
              </a:rPr>
              <a:t>và </a:t>
            </a:r>
            <a:r>
              <a:rPr lang="en-US" sz="2200" b="0">
                <a:solidFill>
                  <a:schemeClr val="tx1"/>
                </a:solidFill>
                <a:effectLst>
                  <a:outerShdw blurRad="38100" dist="38100" dir="2700000" algn="tl">
                    <a:srgbClr val="000000"/>
                  </a:outerShdw>
                </a:effectLst>
                <a:latin typeface="Arial" charset="0"/>
                <a:cs typeface="Arial" charset="0"/>
              </a:rPr>
              <a:t> </a:t>
            </a:r>
            <a:r>
              <a:rPr lang="vi-VN" sz="2200" b="0">
                <a:solidFill>
                  <a:schemeClr val="tx1"/>
                </a:solidFill>
                <a:effectLst>
                  <a:outerShdw blurRad="38100" dist="38100" dir="2700000" algn="tl">
                    <a:srgbClr val="000000"/>
                  </a:outerShdw>
                </a:effectLst>
                <a:latin typeface="Arial" charset="0"/>
                <a:cs typeface="Arial" charset="0"/>
              </a:rPr>
              <a:t>}</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Có thể chứa phạm vi nhỏ hơn</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Vị trí khai báo biến</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Trong thân phương thức: biến cục bộ</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Trong thân lớp: thuộc tính</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Biến trong C# chỉ có tác dụng trong phạm vi mà nó được khai báo</a:t>
            </a:r>
          </a:p>
        </p:txBody>
      </p:sp>
    </p:spTree>
    <p:extLst>
      <p:ext uri="{BB962C8B-B14F-4D97-AF65-F5344CB8AC3E}">
        <p14:creationId xmlns:p14="http://schemas.microsoft.com/office/powerpoint/2010/main" val="3866573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199811"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Chuyển đổi kiểu</a:t>
            </a: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3089429"/>
          </a:xfrm>
        </p:spPr>
        <p:txBody>
          <a:bodyPr numCol="1" spcCol="365760">
            <a:noAutofit/>
          </a:bodyPr>
          <a:lstStyle/>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Ép kiểu: chuyển giá trị từ kiểu này sang kiểu khác</a:t>
            </a:r>
          </a:p>
          <a:p>
            <a:pPr lvl="1">
              <a:spcBef>
                <a:spcPct val="50000"/>
              </a:spcBef>
              <a:buFont typeface="Wingdings" panose="05000000000000000000" pitchFamily="2" charset="2"/>
              <a:buChar char="§"/>
              <a:defRPr/>
            </a:pPr>
            <a:r>
              <a:rPr lang="en-US" sz="2200" b="0">
                <a:solidFill>
                  <a:schemeClr val="tx1"/>
                </a:solidFill>
                <a:effectLst>
                  <a:outerShdw blurRad="38100" dist="38100" dir="2700000" algn="tl">
                    <a:srgbClr val="000000"/>
                  </a:outerShdw>
                </a:effectLst>
                <a:latin typeface="Arial" charset="0"/>
                <a:cs typeface="Arial" charset="0"/>
              </a:rPr>
              <a:t>Ví dụ : </a:t>
            </a:r>
            <a:r>
              <a:rPr lang="vi-VN" sz="2200" b="0">
                <a:solidFill>
                  <a:schemeClr val="tx1"/>
                </a:solidFill>
                <a:effectLst>
                  <a:outerShdw blurRad="38100" dist="38100" dir="2700000" algn="tl">
                    <a:srgbClr val="000000"/>
                  </a:outerShdw>
                </a:effectLst>
                <a:latin typeface="Arial" charset="0"/>
                <a:cs typeface="Arial" charset="0"/>
              </a:rPr>
              <a:t>Chuyển từ int qua float và ngược lại</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Có hai loại</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Ép kiểu ngầm định (implicit type-cast)</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Ép kiểu chỉ định (explicit type-cast)</a:t>
            </a:r>
          </a:p>
        </p:txBody>
      </p:sp>
    </p:spTree>
    <p:extLst>
      <p:ext uri="{BB962C8B-B14F-4D97-AF65-F5344CB8AC3E}">
        <p14:creationId xmlns:p14="http://schemas.microsoft.com/office/powerpoint/2010/main" val="3920265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Chuyển đổi ngầm định (Implicit  type cast)</a:t>
            </a: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4110361"/>
          </a:xfrm>
        </p:spPr>
        <p:txBody>
          <a:bodyPr numCol="1" spcCol="365760">
            <a:noAutofit/>
          </a:bodyPr>
          <a:lstStyle/>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Do C# tự thực hiện</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Không cần lập trình viên can thiệp</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Xảy ra khi</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Ép từ kiểu nhỏ qua kiểu lớn</a:t>
            </a:r>
          </a:p>
          <a:p>
            <a:pPr eaLnBrk="1" hangingPunct="1">
              <a:spcBef>
                <a:spcPct val="50000"/>
              </a:spcBef>
              <a:buFont typeface="Wingdings" panose="05000000000000000000" pitchFamily="2" charset="2"/>
              <a:buChar char="§"/>
              <a:defRPr/>
            </a:pPr>
            <a:endParaRPr lang="en-US" sz="2400" b="0">
              <a:solidFill>
                <a:schemeClr val="tx1"/>
              </a:solidFill>
              <a:effectLst>
                <a:outerShdw blurRad="38100" dist="38100" dir="2700000" algn="tl">
                  <a:srgbClr val="000000"/>
                </a:outerShdw>
              </a:effectLst>
              <a:latin typeface="Arial" charset="0"/>
              <a:cs typeface="Arial" charset="0"/>
            </a:endParaRPr>
          </a:p>
          <a:p>
            <a:pPr eaLnBrk="1" hangingPunct="1">
              <a:spcBef>
                <a:spcPct val="50000"/>
              </a:spcBef>
              <a:buFont typeface="Wingdings" panose="05000000000000000000" pitchFamily="2" charset="2"/>
              <a:buChar char="§"/>
              <a:defRPr/>
            </a:pPr>
            <a:endParaRPr lang="vi-VN" sz="2400" b="0">
              <a:solidFill>
                <a:schemeClr val="tx1"/>
              </a:solidFill>
              <a:effectLst>
                <a:outerShdw blurRad="38100" dist="38100" dir="2700000" algn="tl">
                  <a:srgbClr val="000000"/>
                </a:outerShdw>
              </a:effectLst>
              <a:latin typeface="Arial" charset="0"/>
              <a:cs typeface="Arial" charset="0"/>
            </a:endParaRP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Ép từ lớp dẫn xuất qua lớp cơ sở</a:t>
            </a:r>
          </a:p>
        </p:txBody>
      </p:sp>
      <p:grpSp>
        <p:nvGrpSpPr>
          <p:cNvPr id="4" name="Group 4">
            <a:extLst>
              <a:ext uri="{FF2B5EF4-FFF2-40B4-BE49-F238E27FC236}">
                <a16:creationId xmlns:a16="http://schemas.microsoft.com/office/drawing/2014/main" id="{DBC1B1A3-53C2-4A59-81F6-D718E7766A67}"/>
              </a:ext>
            </a:extLst>
          </p:cNvPr>
          <p:cNvGrpSpPr>
            <a:grpSpLocks/>
          </p:cNvGrpSpPr>
          <p:nvPr/>
        </p:nvGrpSpPr>
        <p:grpSpPr bwMode="auto">
          <a:xfrm>
            <a:off x="3048000" y="3836767"/>
            <a:ext cx="3148614" cy="873520"/>
            <a:chOff x="1968" y="2841"/>
            <a:chExt cx="1584" cy="379"/>
          </a:xfrm>
        </p:grpSpPr>
        <p:sp>
          <p:nvSpPr>
            <p:cNvPr id="5" name="Text Box 5">
              <a:extLst>
                <a:ext uri="{FF2B5EF4-FFF2-40B4-BE49-F238E27FC236}">
                  <a16:creationId xmlns:a16="http://schemas.microsoft.com/office/drawing/2014/main" id="{442FEBEF-10D4-416D-A7D1-0D96CC97B5DF}"/>
                </a:ext>
              </a:extLst>
            </p:cNvPr>
            <p:cNvSpPr txBox="1">
              <a:spLocks noChangeArrowheads="1"/>
            </p:cNvSpPr>
            <p:nvPr/>
          </p:nvSpPr>
          <p:spPr bwMode="auto">
            <a:xfrm>
              <a:off x="1968" y="2841"/>
              <a:ext cx="1584" cy="1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70C0"/>
                  </a:solidFill>
                  <a:latin typeface="Courier New" panose="02070309020205020404" pitchFamily="49" charset="0"/>
                </a:rPr>
                <a:t>int</a:t>
              </a:r>
              <a:r>
                <a:rPr lang="en-US" altLang="en-US" sz="2200">
                  <a:solidFill>
                    <a:srgbClr val="FF0000"/>
                  </a:solidFill>
                  <a:latin typeface="Courier New" panose="02070309020205020404" pitchFamily="49" charset="0"/>
                </a:rPr>
                <a:t> </a:t>
              </a:r>
              <a:r>
                <a:rPr lang="en-US" altLang="en-US" sz="2200">
                  <a:latin typeface="Courier New" panose="02070309020205020404" pitchFamily="49" charset="0"/>
                </a:rPr>
                <a:t>i = 59;</a:t>
              </a:r>
            </a:p>
          </p:txBody>
        </p:sp>
        <p:sp>
          <p:nvSpPr>
            <p:cNvPr id="6" name="Text Box 6">
              <a:extLst>
                <a:ext uri="{FF2B5EF4-FFF2-40B4-BE49-F238E27FC236}">
                  <a16:creationId xmlns:a16="http://schemas.microsoft.com/office/drawing/2014/main" id="{F20E761A-0142-48C0-BFE0-2FD7D6F2811F}"/>
                </a:ext>
              </a:extLst>
            </p:cNvPr>
            <p:cNvSpPr txBox="1">
              <a:spLocks noChangeArrowheads="1"/>
            </p:cNvSpPr>
            <p:nvPr/>
          </p:nvSpPr>
          <p:spPr bwMode="auto">
            <a:xfrm>
              <a:off x="1968" y="3033"/>
              <a:ext cx="1584" cy="1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70C0"/>
                  </a:solidFill>
                  <a:latin typeface="Courier New" panose="02070309020205020404" pitchFamily="49" charset="0"/>
                </a:rPr>
                <a:t>double</a:t>
              </a:r>
              <a:r>
                <a:rPr lang="en-US" altLang="en-US" sz="2200">
                  <a:solidFill>
                    <a:srgbClr val="FF0000"/>
                  </a:solidFill>
                  <a:latin typeface="Courier New" panose="02070309020205020404" pitchFamily="49" charset="0"/>
                </a:rPr>
                <a:t> </a:t>
              </a:r>
              <a:r>
                <a:rPr lang="en-US" altLang="en-US" sz="2200">
                  <a:latin typeface="Courier New" panose="02070309020205020404" pitchFamily="49" charset="0"/>
                </a:rPr>
                <a:t>x = i;</a:t>
              </a:r>
            </a:p>
          </p:txBody>
        </p:sp>
      </p:grpSp>
      <p:grpSp>
        <p:nvGrpSpPr>
          <p:cNvPr id="7" name="Group 7">
            <a:extLst>
              <a:ext uri="{FF2B5EF4-FFF2-40B4-BE49-F238E27FC236}">
                <a16:creationId xmlns:a16="http://schemas.microsoft.com/office/drawing/2014/main" id="{6D796E45-330D-4ECA-9BD0-BC76F96A5BFF}"/>
              </a:ext>
            </a:extLst>
          </p:cNvPr>
          <p:cNvGrpSpPr>
            <a:grpSpLocks/>
          </p:cNvGrpSpPr>
          <p:nvPr/>
        </p:nvGrpSpPr>
        <p:grpSpPr bwMode="auto">
          <a:xfrm>
            <a:off x="3048000" y="5579619"/>
            <a:ext cx="3849950" cy="857311"/>
            <a:chOff x="1920" y="3648"/>
            <a:chExt cx="1776" cy="386"/>
          </a:xfrm>
        </p:grpSpPr>
        <p:sp>
          <p:nvSpPr>
            <p:cNvPr id="8" name="Text Box 8">
              <a:extLst>
                <a:ext uri="{FF2B5EF4-FFF2-40B4-BE49-F238E27FC236}">
                  <a16:creationId xmlns:a16="http://schemas.microsoft.com/office/drawing/2014/main" id="{C74ACB9A-E0AA-4817-BC43-DCC200D99EA4}"/>
                </a:ext>
              </a:extLst>
            </p:cNvPr>
            <p:cNvSpPr txBox="1">
              <a:spLocks noChangeArrowheads="1"/>
            </p:cNvSpPr>
            <p:nvPr/>
          </p:nvSpPr>
          <p:spPr bwMode="auto">
            <a:xfrm>
              <a:off x="1920" y="3648"/>
              <a:ext cx="1776" cy="346"/>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70C0"/>
                  </a:solidFill>
                  <a:latin typeface="Courier New" panose="02070309020205020404" pitchFamily="49" charset="0"/>
                </a:rPr>
                <a:t>string </a:t>
              </a:r>
              <a:r>
                <a:rPr lang="en-US" altLang="en-US" sz="2200">
                  <a:latin typeface="Courier New" panose="02070309020205020404" pitchFamily="49" charset="0"/>
                </a:rPr>
                <a:t>s =</a:t>
              </a:r>
              <a:r>
                <a:rPr lang="en-US" altLang="en-US" sz="2200">
                  <a:solidFill>
                    <a:srgbClr val="0070C0"/>
                  </a:solidFill>
                  <a:latin typeface="Courier New" panose="02070309020205020404" pitchFamily="49" charset="0"/>
                </a:rPr>
                <a:t> </a:t>
              </a:r>
              <a:r>
                <a:rPr lang="en-US" altLang="en-US" sz="2200">
                  <a:latin typeface="Courier New" panose="02070309020205020404" pitchFamily="49" charset="0"/>
                </a:rPr>
                <a:t>"Hello";</a:t>
              </a:r>
            </a:p>
          </p:txBody>
        </p:sp>
        <p:sp>
          <p:nvSpPr>
            <p:cNvPr id="9" name="Text Box 9">
              <a:extLst>
                <a:ext uri="{FF2B5EF4-FFF2-40B4-BE49-F238E27FC236}">
                  <a16:creationId xmlns:a16="http://schemas.microsoft.com/office/drawing/2014/main" id="{5FC201DB-99D0-4D25-94FC-CB51F01999CC}"/>
                </a:ext>
              </a:extLst>
            </p:cNvPr>
            <p:cNvSpPr txBox="1">
              <a:spLocks noChangeArrowheads="1"/>
            </p:cNvSpPr>
            <p:nvPr/>
          </p:nvSpPr>
          <p:spPr bwMode="auto">
            <a:xfrm>
              <a:off x="1920" y="3840"/>
              <a:ext cx="1776" cy="194"/>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70C0"/>
                  </a:solidFill>
                  <a:latin typeface="Courier New" panose="02070309020205020404" pitchFamily="49" charset="0"/>
                </a:rPr>
                <a:t>object </a:t>
              </a:r>
              <a:r>
                <a:rPr lang="en-US" altLang="en-US" sz="2200">
                  <a:latin typeface="Courier New" panose="02070309020205020404" pitchFamily="49" charset="0"/>
                </a:rPr>
                <a:t>o = s;</a:t>
              </a:r>
            </a:p>
          </p:txBody>
        </p:sp>
      </p:grpSp>
    </p:spTree>
    <p:extLst>
      <p:ext uri="{BB962C8B-B14F-4D97-AF65-F5344CB8AC3E}">
        <p14:creationId xmlns:p14="http://schemas.microsoft.com/office/powerpoint/2010/main" val="3142094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Chuyển đổi ngầm định (Implicit type cast)</a:t>
            </a:r>
          </a:p>
        </p:txBody>
      </p:sp>
      <p:graphicFrame>
        <p:nvGraphicFramePr>
          <p:cNvPr id="12" name="Group 38">
            <a:extLst>
              <a:ext uri="{FF2B5EF4-FFF2-40B4-BE49-F238E27FC236}">
                <a16:creationId xmlns:a16="http://schemas.microsoft.com/office/drawing/2014/main" id="{1CF531EA-B856-4C7C-B0F0-78DD99C809C3}"/>
              </a:ext>
            </a:extLst>
          </p:cNvPr>
          <p:cNvGraphicFramePr>
            <a:graphicFrameLocks/>
          </p:cNvGraphicFramePr>
          <p:nvPr>
            <p:extLst>
              <p:ext uri="{D42A27DB-BD31-4B8C-83A1-F6EECF244321}">
                <p14:modId xmlns:p14="http://schemas.microsoft.com/office/powerpoint/2010/main" val="3311868186"/>
              </p:ext>
            </p:extLst>
          </p:nvPr>
        </p:nvGraphicFramePr>
        <p:xfrm>
          <a:off x="824992" y="1468217"/>
          <a:ext cx="10690589" cy="4763905"/>
        </p:xfrm>
        <a:graphic>
          <a:graphicData uri="http://schemas.openxmlformats.org/drawingml/2006/table">
            <a:tbl>
              <a:tblPr>
                <a:tableStyleId>{616DA210-FB5B-4158-B5E0-FEB733F419BA}</a:tableStyleId>
              </a:tblPr>
              <a:tblGrid>
                <a:gridCol w="2332639">
                  <a:extLst>
                    <a:ext uri="{9D8B030D-6E8A-4147-A177-3AD203B41FA5}">
                      <a16:colId xmlns:a16="http://schemas.microsoft.com/office/drawing/2014/main" val="20000"/>
                    </a:ext>
                  </a:extLst>
                </a:gridCol>
                <a:gridCol w="8357950">
                  <a:extLst>
                    <a:ext uri="{9D8B030D-6E8A-4147-A177-3AD203B41FA5}">
                      <a16:colId xmlns:a16="http://schemas.microsoft.com/office/drawing/2014/main" val="20001"/>
                    </a:ext>
                  </a:extLst>
                </a:gridCol>
              </a:tblGrid>
              <a:tr h="476277">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rgbClr val="FF0000"/>
                          </a:solidFill>
                          <a:effectLst>
                            <a:outerShdw blurRad="38100" dist="38100" dir="2700000" algn="tl">
                              <a:srgbClr val="000000">
                                <a:alpha val="43137"/>
                              </a:srgbClr>
                            </a:outerShdw>
                          </a:effectLst>
                        </a:rPr>
                        <a:t>From</a:t>
                      </a:r>
                      <a:endParaRPr kumimoji="0" lang="en-US" sz="2200" b="1" i="0" u="none" strike="noStrike" cap="none" normalizeH="0" baseline="0">
                        <a:ln>
                          <a:noFill/>
                        </a:ln>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nchor="ctr" horzOverflow="overflow"/>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kern="1200" cap="none" normalizeH="0" baseline="0">
                          <a:ln>
                            <a:noFill/>
                          </a:ln>
                          <a:solidFill>
                            <a:srgbClr val="FF0000"/>
                          </a:solidFill>
                          <a:effectLst>
                            <a:outerShdw blurRad="38100" dist="38100" dir="2700000" algn="tl">
                              <a:srgbClr val="000000">
                                <a:alpha val="43137"/>
                              </a:srgbClr>
                            </a:outerShdw>
                          </a:effectLst>
                        </a:rPr>
                        <a:t>To</a:t>
                      </a:r>
                      <a:endParaRPr kumimoji="0" lang="en-US" sz="2200" b="1" i="0" u="none" strike="noStrike" kern="1200" cap="none" normalizeH="0" baseline="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nchor="ctr" horzOverflow="overflow"/>
                </a:tc>
                <a:extLst>
                  <a:ext uri="{0D108BD9-81ED-4DB2-BD59-A6C34878D82A}">
                    <a16:rowId xmlns:a16="http://schemas.microsoft.com/office/drawing/2014/main" val="10000"/>
                  </a:ext>
                </a:extLst>
              </a:tr>
              <a:tr h="476277">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sbyte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short, int, long, float, double, decimal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1"/>
                  </a:ext>
                </a:extLst>
              </a:tr>
              <a:tr h="462233">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byte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short, ushort, int, uint, long, ulong, float, double, decimal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2"/>
                  </a:ext>
                </a:extLst>
              </a:tr>
              <a:tr h="489559">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short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int, long, float, double, decimal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3"/>
                  </a:ext>
                </a:extLst>
              </a:tr>
              <a:tr h="476277">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ushort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int, uint, long, ulong, float, double, decimal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4"/>
                  </a:ext>
                </a:extLst>
              </a:tr>
              <a:tr h="476277">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int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long, float, double, decimal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5"/>
                  </a:ext>
                </a:extLst>
              </a:tr>
              <a:tr h="478174">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uint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long, ulong, float, double, decimal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6"/>
                  </a:ext>
                </a:extLst>
              </a:tr>
              <a:tr h="476277">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long, ulong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float, double, decimal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7"/>
                  </a:ext>
                </a:extLst>
              </a:tr>
              <a:tr h="476277">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float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double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8"/>
                  </a:ext>
                </a:extLst>
              </a:tr>
              <a:tr h="476277">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a:ln>
                            <a:noFill/>
                          </a:ln>
                          <a:solidFill>
                            <a:schemeClr val="tx1"/>
                          </a:solidFill>
                          <a:effectLst/>
                        </a:rPr>
                        <a:t>char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200" b="1" u="none" strike="noStrike" cap="none" normalizeH="0" baseline="0" err="1">
                          <a:ln>
                            <a:noFill/>
                          </a:ln>
                          <a:solidFill>
                            <a:schemeClr val="tx1"/>
                          </a:solidFill>
                          <a:effectLst/>
                        </a:rPr>
                        <a:t>ushort</a:t>
                      </a:r>
                      <a:r>
                        <a:rPr kumimoji="0" lang="en-US" sz="2200" b="1" u="none" strike="noStrike" cap="none" normalizeH="0" baseline="0">
                          <a:ln>
                            <a:noFill/>
                          </a:ln>
                          <a:solidFill>
                            <a:schemeClr val="tx1"/>
                          </a:solidFill>
                          <a:effectLst/>
                        </a:rPr>
                        <a:t>, </a:t>
                      </a:r>
                      <a:r>
                        <a:rPr kumimoji="0" lang="en-US" sz="2200" b="1" u="none" strike="noStrike" cap="none" normalizeH="0" baseline="0" err="1">
                          <a:ln>
                            <a:noFill/>
                          </a:ln>
                          <a:solidFill>
                            <a:schemeClr val="tx1"/>
                          </a:solidFill>
                          <a:effectLst/>
                        </a:rPr>
                        <a:t>int</a:t>
                      </a:r>
                      <a:r>
                        <a:rPr kumimoji="0" lang="en-US" sz="2200" b="1" u="none" strike="noStrike" cap="none" normalizeH="0" baseline="0">
                          <a:ln>
                            <a:noFill/>
                          </a:ln>
                          <a:solidFill>
                            <a:schemeClr val="tx1"/>
                          </a:solidFill>
                          <a:effectLst/>
                        </a:rPr>
                        <a:t>, </a:t>
                      </a:r>
                      <a:r>
                        <a:rPr kumimoji="0" lang="en-US" sz="2200" b="1" u="none" strike="noStrike" cap="none" normalizeH="0" baseline="0" err="1">
                          <a:ln>
                            <a:noFill/>
                          </a:ln>
                          <a:solidFill>
                            <a:schemeClr val="tx1"/>
                          </a:solidFill>
                          <a:effectLst/>
                        </a:rPr>
                        <a:t>uint</a:t>
                      </a:r>
                      <a:r>
                        <a:rPr kumimoji="0" lang="en-US" sz="2200" b="1" u="none" strike="noStrike" cap="none" normalizeH="0" baseline="0">
                          <a:ln>
                            <a:noFill/>
                          </a:ln>
                          <a:solidFill>
                            <a:schemeClr val="tx1"/>
                          </a:solidFill>
                          <a:effectLst/>
                        </a:rPr>
                        <a:t>, long, </a:t>
                      </a:r>
                      <a:r>
                        <a:rPr kumimoji="0" lang="en-US" sz="2200" b="1" u="none" strike="noStrike" cap="none" normalizeH="0" baseline="0" err="1">
                          <a:ln>
                            <a:noFill/>
                          </a:ln>
                          <a:solidFill>
                            <a:schemeClr val="tx1"/>
                          </a:solidFill>
                          <a:effectLst/>
                        </a:rPr>
                        <a:t>ulong</a:t>
                      </a:r>
                      <a:r>
                        <a:rPr kumimoji="0" lang="en-US" sz="2200" b="1" u="none" strike="noStrike" cap="none" normalizeH="0" baseline="0">
                          <a:ln>
                            <a:noFill/>
                          </a:ln>
                          <a:solidFill>
                            <a:schemeClr val="tx1"/>
                          </a:solidFill>
                          <a:effectLst/>
                        </a:rPr>
                        <a:t>, float, double, decimal </a:t>
                      </a: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63922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Chuyển đổi tường minh (EXPlicit type cast)</a:t>
            </a: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3471168"/>
          </a:xfrm>
        </p:spPr>
        <p:txBody>
          <a:bodyPr numCol="1" spcCol="365760">
            <a:noAutofit/>
          </a:bodyPr>
          <a:lstStyle/>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Do lập trình viên chỉ định</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Xảy ra khi</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Ép từ kiểu lớn qua kiểu nhỏ: có thể mất giá trị</a:t>
            </a:r>
          </a:p>
          <a:p>
            <a:pPr eaLnBrk="1" hangingPunct="1">
              <a:spcBef>
                <a:spcPct val="50000"/>
              </a:spcBef>
              <a:buFont typeface="Wingdings" panose="05000000000000000000" pitchFamily="2" charset="2"/>
              <a:buChar char="§"/>
              <a:defRPr/>
            </a:pPr>
            <a:endParaRPr lang="vi-VN" sz="2400" b="0">
              <a:solidFill>
                <a:schemeClr val="tx1"/>
              </a:solidFill>
              <a:effectLst>
                <a:outerShdw blurRad="38100" dist="38100" dir="2700000" algn="tl">
                  <a:srgbClr val="000000"/>
                </a:outerShdw>
              </a:effectLst>
              <a:latin typeface="Arial" charset="0"/>
              <a:cs typeface="Arial" charset="0"/>
            </a:endParaRPr>
          </a:p>
          <a:p>
            <a:pPr eaLnBrk="1" hangingPunct="1">
              <a:spcBef>
                <a:spcPct val="50000"/>
              </a:spcBef>
              <a:buFont typeface="Wingdings" panose="05000000000000000000" pitchFamily="2" charset="2"/>
              <a:buChar char="§"/>
              <a:defRPr/>
            </a:pPr>
            <a:endParaRPr lang="en-US" sz="2400" b="0">
              <a:solidFill>
                <a:schemeClr val="tx1"/>
              </a:solidFill>
              <a:effectLst>
                <a:outerShdw blurRad="38100" dist="38100" dir="2700000" algn="tl">
                  <a:srgbClr val="000000"/>
                </a:outerShdw>
              </a:effectLst>
              <a:latin typeface="Arial" charset="0"/>
              <a:cs typeface="Arial" charset="0"/>
            </a:endParaRP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Ép từ lớp cơ sở qua lớp dẫn xuất</a:t>
            </a:r>
          </a:p>
        </p:txBody>
      </p:sp>
      <p:grpSp>
        <p:nvGrpSpPr>
          <p:cNvPr id="10" name="Group 4">
            <a:extLst>
              <a:ext uri="{FF2B5EF4-FFF2-40B4-BE49-F238E27FC236}">
                <a16:creationId xmlns:a16="http://schemas.microsoft.com/office/drawing/2014/main" id="{8E629660-3222-4A3B-8585-5EAEE018B185}"/>
              </a:ext>
            </a:extLst>
          </p:cNvPr>
          <p:cNvGrpSpPr>
            <a:grpSpLocks/>
          </p:cNvGrpSpPr>
          <p:nvPr/>
        </p:nvGrpSpPr>
        <p:grpSpPr bwMode="auto">
          <a:xfrm>
            <a:off x="2885439" y="2994000"/>
            <a:ext cx="5388549" cy="1258404"/>
            <a:chOff x="1968" y="2841"/>
            <a:chExt cx="1681" cy="446"/>
          </a:xfrm>
        </p:grpSpPr>
        <p:sp>
          <p:nvSpPr>
            <p:cNvPr id="11" name="Text Box 5">
              <a:extLst>
                <a:ext uri="{FF2B5EF4-FFF2-40B4-BE49-F238E27FC236}">
                  <a16:creationId xmlns:a16="http://schemas.microsoft.com/office/drawing/2014/main" id="{A1198A29-88BA-4295-9919-567F6644B3D2}"/>
                </a:ext>
              </a:extLst>
            </p:cNvPr>
            <p:cNvSpPr txBox="1">
              <a:spLocks noChangeArrowheads="1"/>
            </p:cNvSpPr>
            <p:nvPr/>
          </p:nvSpPr>
          <p:spPr bwMode="auto">
            <a:xfrm>
              <a:off x="1968" y="2841"/>
              <a:ext cx="1681" cy="159"/>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00FF"/>
                  </a:solidFill>
                  <a:latin typeface="Courier New" panose="02070309020205020404" pitchFamily="49" charset="0"/>
                </a:rPr>
                <a:t>double</a:t>
              </a:r>
              <a:r>
                <a:rPr lang="en-US" altLang="en-US" sz="2200">
                  <a:solidFill>
                    <a:schemeClr val="bg1"/>
                  </a:solidFill>
                  <a:latin typeface="Courier New" panose="02070309020205020404" pitchFamily="49" charset="0"/>
                </a:rPr>
                <a:t> </a:t>
              </a:r>
              <a:r>
                <a:rPr lang="en-US" altLang="en-US" sz="2200">
                  <a:latin typeface="Courier New" panose="02070309020205020404" pitchFamily="49" charset="0"/>
                </a:rPr>
                <a:t>x = 74.86;</a:t>
              </a:r>
            </a:p>
          </p:txBody>
        </p:sp>
        <p:sp>
          <p:nvSpPr>
            <p:cNvPr id="12" name="Text Box 6">
              <a:extLst>
                <a:ext uri="{FF2B5EF4-FFF2-40B4-BE49-F238E27FC236}">
                  <a16:creationId xmlns:a16="http://schemas.microsoft.com/office/drawing/2014/main" id="{36EC8031-A335-4EF3-B1F5-7BA6DED2D5B0}"/>
                </a:ext>
              </a:extLst>
            </p:cNvPr>
            <p:cNvSpPr txBox="1">
              <a:spLocks noChangeArrowheads="1"/>
            </p:cNvSpPr>
            <p:nvPr/>
          </p:nvSpPr>
          <p:spPr bwMode="auto">
            <a:xfrm>
              <a:off x="1968" y="3003"/>
              <a:ext cx="1681" cy="284"/>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00FF"/>
                  </a:solidFill>
                  <a:latin typeface="Courier New" panose="02070309020205020404" pitchFamily="49" charset="0"/>
                </a:rPr>
                <a:t>int</a:t>
              </a:r>
              <a:r>
                <a:rPr lang="en-US" altLang="en-US" sz="2200">
                  <a:solidFill>
                    <a:schemeClr val="bg1"/>
                  </a:solidFill>
                  <a:latin typeface="Courier New" panose="02070309020205020404" pitchFamily="49" charset="0"/>
                </a:rPr>
                <a:t> </a:t>
              </a:r>
              <a:r>
                <a:rPr lang="en-US" altLang="en-US" sz="2200">
                  <a:latin typeface="Courier New" panose="02070309020205020404" pitchFamily="49" charset="0"/>
                </a:rPr>
                <a:t>i = </a:t>
              </a:r>
              <a:r>
                <a:rPr lang="en-US" altLang="en-US" sz="2200">
                  <a:solidFill>
                    <a:schemeClr val="bg1"/>
                  </a:solidFill>
                  <a:latin typeface="Courier New" panose="02070309020205020404" pitchFamily="49" charset="0"/>
                </a:rPr>
                <a:t>(</a:t>
              </a:r>
              <a:r>
                <a:rPr lang="en-US" altLang="en-US" sz="2200">
                  <a:solidFill>
                    <a:srgbClr val="FF0000"/>
                  </a:solidFill>
                  <a:latin typeface="Courier New" panose="02070309020205020404" pitchFamily="49" charset="0"/>
                </a:rPr>
                <a:t>(</a:t>
              </a:r>
              <a:r>
                <a:rPr lang="en-US" altLang="en-US" sz="2200">
                  <a:solidFill>
                    <a:srgbClr val="0000FF"/>
                  </a:solidFill>
                  <a:latin typeface="Courier New" panose="02070309020205020404" pitchFamily="49" charset="0"/>
                </a:rPr>
                <a:t>int</a:t>
              </a:r>
              <a:r>
                <a:rPr lang="en-US" altLang="en-US" sz="2200">
                  <a:solidFill>
                    <a:srgbClr val="FF0000"/>
                  </a:solidFill>
                  <a:latin typeface="Courier New" panose="02070309020205020404" pitchFamily="49" charset="0"/>
                </a:rPr>
                <a:t>)</a:t>
              </a:r>
              <a:r>
                <a:rPr lang="en-US" altLang="en-US" sz="2200">
                  <a:solidFill>
                    <a:schemeClr val="bg1"/>
                  </a:solidFill>
                  <a:latin typeface="Courier New" panose="02070309020205020404" pitchFamily="49" charset="0"/>
                </a:rPr>
                <a:t>)</a:t>
              </a:r>
              <a:r>
                <a:rPr lang="en-US" altLang="en-US" sz="2200">
                  <a:latin typeface="Courier New" panose="02070309020205020404" pitchFamily="49" charset="0"/>
                </a:rPr>
                <a:t>x; </a:t>
              </a:r>
              <a:r>
                <a:rPr lang="en-US" altLang="en-US" sz="2200">
                  <a:solidFill>
                    <a:srgbClr val="008000"/>
                  </a:solidFill>
                  <a:latin typeface="Courier New" panose="02070309020205020404" pitchFamily="49" charset="0"/>
                </a:rPr>
                <a:t>// i = 74</a:t>
              </a:r>
            </a:p>
          </p:txBody>
        </p:sp>
      </p:grpSp>
      <p:grpSp>
        <p:nvGrpSpPr>
          <p:cNvPr id="13" name="Group 7">
            <a:extLst>
              <a:ext uri="{FF2B5EF4-FFF2-40B4-BE49-F238E27FC236}">
                <a16:creationId xmlns:a16="http://schemas.microsoft.com/office/drawing/2014/main" id="{E1FE1719-F3D8-426F-99EB-B5BE22DD5831}"/>
              </a:ext>
            </a:extLst>
          </p:cNvPr>
          <p:cNvGrpSpPr>
            <a:grpSpLocks/>
          </p:cNvGrpSpPr>
          <p:nvPr/>
        </p:nvGrpSpPr>
        <p:grpSpPr bwMode="auto">
          <a:xfrm>
            <a:off x="2885438" y="4935050"/>
            <a:ext cx="4847011" cy="1421362"/>
            <a:chOff x="1920" y="3408"/>
            <a:chExt cx="2016" cy="504"/>
          </a:xfrm>
        </p:grpSpPr>
        <p:sp>
          <p:nvSpPr>
            <p:cNvPr id="14" name="Text Box 8">
              <a:extLst>
                <a:ext uri="{FF2B5EF4-FFF2-40B4-BE49-F238E27FC236}">
                  <a16:creationId xmlns:a16="http://schemas.microsoft.com/office/drawing/2014/main" id="{BE39F89C-FC16-4304-A088-D841ABA04247}"/>
                </a:ext>
              </a:extLst>
            </p:cNvPr>
            <p:cNvSpPr txBox="1">
              <a:spLocks noChangeArrowheads="1"/>
            </p:cNvSpPr>
            <p:nvPr/>
          </p:nvSpPr>
          <p:spPr bwMode="auto">
            <a:xfrm>
              <a:off x="1920" y="3408"/>
              <a:ext cx="2016" cy="16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00FF"/>
                  </a:solidFill>
                  <a:latin typeface="Courier New" panose="02070309020205020404" pitchFamily="49" charset="0"/>
                </a:rPr>
                <a:t>string</a:t>
              </a:r>
              <a:r>
                <a:rPr lang="en-US" altLang="en-US" sz="2200">
                  <a:solidFill>
                    <a:schemeClr val="bg1"/>
                  </a:solidFill>
                  <a:latin typeface="Courier New" panose="02070309020205020404" pitchFamily="49" charset="0"/>
                </a:rPr>
                <a:t> </a:t>
              </a:r>
              <a:r>
                <a:rPr lang="en-US" altLang="en-US" sz="2200">
                  <a:latin typeface="Courier New" panose="02070309020205020404" pitchFamily="49" charset="0"/>
                </a:rPr>
                <a:t>s =</a:t>
              </a:r>
              <a:r>
                <a:rPr lang="en-US" altLang="en-US" sz="2200">
                  <a:solidFill>
                    <a:schemeClr val="bg1"/>
                  </a:solidFill>
                  <a:latin typeface="Courier New" panose="02070309020205020404" pitchFamily="49" charset="0"/>
                </a:rPr>
                <a:t> </a:t>
              </a:r>
              <a:r>
                <a:rPr lang="en-US" altLang="en-US" sz="2200">
                  <a:solidFill>
                    <a:srgbClr val="990000"/>
                  </a:solidFill>
                  <a:latin typeface="Courier New" panose="02070309020205020404" pitchFamily="49" charset="0"/>
                </a:rPr>
                <a:t>"Hello"</a:t>
              </a:r>
              <a:r>
                <a:rPr lang="en-US" altLang="en-US" sz="2200">
                  <a:latin typeface="Courier New" panose="02070309020205020404" pitchFamily="49" charset="0"/>
                </a:rPr>
                <a:t>;</a:t>
              </a:r>
            </a:p>
          </p:txBody>
        </p:sp>
        <p:sp>
          <p:nvSpPr>
            <p:cNvPr id="15" name="Text Box 9">
              <a:extLst>
                <a:ext uri="{FF2B5EF4-FFF2-40B4-BE49-F238E27FC236}">
                  <a16:creationId xmlns:a16="http://schemas.microsoft.com/office/drawing/2014/main" id="{463A497B-05DB-4695-AF26-9AF6EEC84FEC}"/>
                </a:ext>
              </a:extLst>
            </p:cNvPr>
            <p:cNvSpPr txBox="1">
              <a:spLocks noChangeArrowheads="1"/>
            </p:cNvSpPr>
            <p:nvPr/>
          </p:nvSpPr>
          <p:spPr bwMode="auto">
            <a:xfrm>
              <a:off x="1920" y="3576"/>
              <a:ext cx="2016" cy="16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00FF"/>
                  </a:solidFill>
                  <a:latin typeface="Courier New" panose="02070309020205020404" pitchFamily="49" charset="0"/>
                </a:rPr>
                <a:t>object</a:t>
              </a:r>
              <a:r>
                <a:rPr lang="en-US" altLang="en-US" sz="2200">
                  <a:solidFill>
                    <a:schemeClr val="bg1"/>
                  </a:solidFill>
                  <a:latin typeface="Courier New" panose="02070309020205020404" pitchFamily="49" charset="0"/>
                </a:rPr>
                <a:t> </a:t>
              </a:r>
              <a:r>
                <a:rPr lang="en-US" altLang="en-US" sz="2200">
                  <a:latin typeface="Courier New" panose="02070309020205020404" pitchFamily="49" charset="0"/>
                </a:rPr>
                <a:t>o = s;</a:t>
              </a:r>
            </a:p>
          </p:txBody>
        </p:sp>
        <p:sp>
          <p:nvSpPr>
            <p:cNvPr id="16" name="Text Box 10">
              <a:extLst>
                <a:ext uri="{FF2B5EF4-FFF2-40B4-BE49-F238E27FC236}">
                  <a16:creationId xmlns:a16="http://schemas.microsoft.com/office/drawing/2014/main" id="{8FB12211-6480-4AB6-86FF-C3A0193AECD2}"/>
                </a:ext>
              </a:extLst>
            </p:cNvPr>
            <p:cNvSpPr txBox="1">
              <a:spLocks noChangeArrowheads="1"/>
            </p:cNvSpPr>
            <p:nvPr/>
          </p:nvSpPr>
          <p:spPr bwMode="auto">
            <a:xfrm>
              <a:off x="1920" y="3744"/>
              <a:ext cx="2016" cy="16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00FF"/>
                  </a:solidFill>
                  <a:latin typeface="Courier New" panose="02070309020205020404" pitchFamily="49" charset="0"/>
                </a:rPr>
                <a:t>string</a:t>
              </a:r>
              <a:r>
                <a:rPr lang="en-US" altLang="en-US" sz="2200">
                  <a:solidFill>
                    <a:schemeClr val="bg1"/>
                  </a:solidFill>
                  <a:latin typeface="Courier New" panose="02070309020205020404" pitchFamily="49" charset="0"/>
                </a:rPr>
                <a:t> </a:t>
              </a:r>
              <a:r>
                <a:rPr lang="en-US" altLang="en-US" sz="2200">
                  <a:latin typeface="Courier New" panose="02070309020205020404" pitchFamily="49" charset="0"/>
                </a:rPr>
                <a:t>s2 = (</a:t>
              </a:r>
              <a:r>
                <a:rPr lang="en-US" altLang="en-US" sz="2200">
                  <a:solidFill>
                    <a:srgbClr val="0000FF"/>
                  </a:solidFill>
                  <a:latin typeface="Courier New" panose="02070309020205020404" pitchFamily="49" charset="0"/>
                </a:rPr>
                <a:t>string</a:t>
              </a:r>
              <a:r>
                <a:rPr lang="en-US" altLang="en-US" sz="2200">
                  <a:latin typeface="Courier New" panose="02070309020205020404" pitchFamily="49" charset="0"/>
                </a:rPr>
                <a:t>)o;</a:t>
              </a:r>
            </a:p>
          </p:txBody>
        </p:sp>
      </p:grpSp>
    </p:spTree>
    <p:extLst>
      <p:ext uri="{BB962C8B-B14F-4D97-AF65-F5344CB8AC3E}">
        <p14:creationId xmlns:p14="http://schemas.microsoft.com/office/powerpoint/2010/main" val="1593204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Using Convert class</a:t>
            </a: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2348735"/>
          </a:xfrm>
        </p:spPr>
        <p:txBody>
          <a:bodyPr numCol="1" spcCol="365760">
            <a:noAutofit/>
          </a:bodyPr>
          <a:lstStyle/>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Thường dùng khi cần chuyển đổi giữa các kiểu không có liên hệ với nhau</a:t>
            </a:r>
          </a:p>
          <a:p>
            <a:pPr marL="0" indent="0" eaLnBrk="1" hangingPunct="1">
              <a:spcBef>
                <a:spcPct val="50000"/>
              </a:spcBef>
              <a:buNone/>
              <a:defRPr/>
            </a:pPr>
            <a:r>
              <a:rPr lang="en-US" sz="2400" b="0">
                <a:solidFill>
                  <a:schemeClr val="tx1"/>
                </a:solidFill>
                <a:effectLst>
                  <a:outerShdw blurRad="38100" dist="38100" dir="2700000" algn="tl">
                    <a:srgbClr val="000000"/>
                  </a:outerShdw>
                </a:effectLst>
                <a:latin typeface="Arial" charset="0"/>
                <a:cs typeface="Arial" charset="0"/>
              </a:rPr>
              <a:t>		</a:t>
            </a:r>
            <a:r>
              <a:rPr lang="vi-VN" sz="2200" b="1">
                <a:solidFill>
                  <a:schemeClr val="accent5">
                    <a:lumMod val="40000"/>
                    <a:lumOff val="60000"/>
                  </a:schemeClr>
                </a:solidFill>
                <a:effectLst>
                  <a:outerShdw blurRad="38100" dist="38100" dir="2700000" algn="tl">
                    <a:srgbClr val="000000"/>
                  </a:outerShdw>
                </a:effectLst>
                <a:latin typeface="Arial" charset="0"/>
                <a:cs typeface="Arial" charset="0"/>
              </a:rPr>
              <a:t>Convert.ToDataType(SourceValue)</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Ví dụ: chuyển từ chuỗi sang số thực</a:t>
            </a:r>
          </a:p>
        </p:txBody>
      </p:sp>
      <p:grpSp>
        <p:nvGrpSpPr>
          <p:cNvPr id="18" name="Group 4">
            <a:extLst>
              <a:ext uri="{FF2B5EF4-FFF2-40B4-BE49-F238E27FC236}">
                <a16:creationId xmlns:a16="http://schemas.microsoft.com/office/drawing/2014/main" id="{0981489B-1267-422C-AF6A-68F1EEABB133}"/>
              </a:ext>
            </a:extLst>
          </p:cNvPr>
          <p:cNvGrpSpPr>
            <a:grpSpLocks/>
          </p:cNvGrpSpPr>
          <p:nvPr/>
        </p:nvGrpSpPr>
        <p:grpSpPr bwMode="auto">
          <a:xfrm>
            <a:off x="1614158" y="3627120"/>
            <a:ext cx="8071380" cy="2389189"/>
            <a:chOff x="1680" y="2640"/>
            <a:chExt cx="2880" cy="1505"/>
          </a:xfrm>
        </p:grpSpPr>
        <p:sp>
          <p:nvSpPr>
            <p:cNvPr id="19" name="Text Box 5">
              <a:extLst>
                <a:ext uri="{FF2B5EF4-FFF2-40B4-BE49-F238E27FC236}">
                  <a16:creationId xmlns:a16="http://schemas.microsoft.com/office/drawing/2014/main" id="{0BC0E65F-07F5-4B1D-9ADD-14E3BF74A2E9}"/>
                </a:ext>
              </a:extLst>
            </p:cNvPr>
            <p:cNvSpPr txBox="1">
              <a:spLocks noChangeArrowheads="1"/>
            </p:cNvSpPr>
            <p:nvPr/>
          </p:nvSpPr>
          <p:spPr bwMode="auto">
            <a:xfrm>
              <a:off x="1680" y="2640"/>
              <a:ext cx="2880" cy="271"/>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00FF"/>
                  </a:solidFill>
                  <a:latin typeface="Courier New" panose="02070309020205020404" pitchFamily="49" charset="0"/>
                </a:rPr>
                <a:t>string</a:t>
              </a:r>
              <a:r>
                <a:rPr lang="en-US" altLang="en-US" sz="2200">
                  <a:solidFill>
                    <a:schemeClr val="bg1"/>
                  </a:solidFill>
                  <a:latin typeface="Courier New" panose="02070309020205020404" pitchFamily="49" charset="0"/>
                </a:rPr>
                <a:t> </a:t>
              </a:r>
              <a:r>
                <a:rPr lang="en-US" altLang="en-US" sz="2200">
                  <a:latin typeface="Courier New" panose="02070309020205020404" pitchFamily="49" charset="0"/>
                </a:rPr>
                <a:t>s1 = </a:t>
              </a:r>
              <a:r>
                <a:rPr lang="en-US" altLang="en-US" sz="2200">
                  <a:solidFill>
                    <a:srgbClr val="990000"/>
                  </a:solidFill>
                  <a:latin typeface="Courier New" panose="02070309020205020404" pitchFamily="49" charset="0"/>
                </a:rPr>
                <a:t>"56.8"</a:t>
              </a:r>
              <a:r>
                <a:rPr lang="en-US" altLang="en-US" sz="2200">
                  <a:latin typeface="Courier New" panose="02070309020205020404" pitchFamily="49" charset="0"/>
                </a:rPr>
                <a:t>;</a:t>
              </a:r>
            </a:p>
          </p:txBody>
        </p:sp>
        <p:sp>
          <p:nvSpPr>
            <p:cNvPr id="20" name="Text Box 6">
              <a:extLst>
                <a:ext uri="{FF2B5EF4-FFF2-40B4-BE49-F238E27FC236}">
                  <a16:creationId xmlns:a16="http://schemas.microsoft.com/office/drawing/2014/main" id="{7D2ED34C-881F-4771-B995-8B92E9AA15F8}"/>
                </a:ext>
              </a:extLst>
            </p:cNvPr>
            <p:cNvSpPr txBox="1">
              <a:spLocks noChangeArrowheads="1"/>
            </p:cNvSpPr>
            <p:nvPr/>
          </p:nvSpPr>
          <p:spPr bwMode="auto">
            <a:xfrm>
              <a:off x="1680" y="3126"/>
              <a:ext cx="2880" cy="485"/>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00FF"/>
                  </a:solidFill>
                  <a:latin typeface="Courier New" panose="02070309020205020404" pitchFamily="49" charset="0"/>
                </a:rPr>
                <a:t>double</a:t>
              </a:r>
              <a:r>
                <a:rPr lang="en-US" altLang="en-US" sz="2200">
                  <a:solidFill>
                    <a:schemeClr val="bg1"/>
                  </a:solidFill>
                  <a:latin typeface="Courier New" panose="02070309020205020404" pitchFamily="49" charset="0"/>
                </a:rPr>
                <a:t> </a:t>
              </a:r>
              <a:r>
                <a:rPr lang="en-US" altLang="en-US" sz="2200">
                  <a:latin typeface="Courier New" panose="02070309020205020404" pitchFamily="49" charset="0"/>
                </a:rPr>
                <a:t>x = Convert.ToDouble(s1);</a:t>
              </a:r>
              <a:r>
                <a:rPr lang="en-US" altLang="en-US" sz="2200">
                  <a:solidFill>
                    <a:schemeClr val="bg1"/>
                  </a:solidFill>
                  <a:latin typeface="Courier New" panose="02070309020205020404" pitchFamily="49" charset="0"/>
                </a:rPr>
                <a:t>	</a:t>
              </a:r>
              <a:r>
                <a:rPr lang="en-US" altLang="en-US" sz="2200">
                  <a:solidFill>
                    <a:srgbClr val="008000"/>
                  </a:solidFill>
                  <a:latin typeface="Courier New" panose="02070309020205020404" pitchFamily="49" charset="0"/>
                </a:rPr>
                <a:t>// x = 56.8</a:t>
              </a:r>
            </a:p>
          </p:txBody>
        </p:sp>
        <p:sp>
          <p:nvSpPr>
            <p:cNvPr id="21" name="Text Box 7">
              <a:extLst>
                <a:ext uri="{FF2B5EF4-FFF2-40B4-BE49-F238E27FC236}">
                  <a16:creationId xmlns:a16="http://schemas.microsoft.com/office/drawing/2014/main" id="{23A36357-E6BC-4301-98D3-4C6253333FD2}"/>
                </a:ext>
              </a:extLst>
            </p:cNvPr>
            <p:cNvSpPr txBox="1">
              <a:spLocks noChangeArrowheads="1"/>
            </p:cNvSpPr>
            <p:nvPr/>
          </p:nvSpPr>
          <p:spPr bwMode="auto">
            <a:xfrm>
              <a:off x="1680" y="3402"/>
              <a:ext cx="2880" cy="271"/>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00FF"/>
                  </a:solidFill>
                  <a:latin typeface="Courier New" panose="02070309020205020404" pitchFamily="49" charset="0"/>
                </a:rPr>
                <a:t>int</a:t>
              </a:r>
              <a:r>
                <a:rPr lang="en-US" altLang="en-US" sz="2200">
                  <a:solidFill>
                    <a:schemeClr val="bg1"/>
                  </a:solidFill>
                  <a:latin typeface="Courier New" panose="02070309020205020404" pitchFamily="49" charset="0"/>
                </a:rPr>
                <a:t> </a:t>
              </a:r>
              <a:r>
                <a:rPr lang="en-US" altLang="en-US" sz="2200">
                  <a:latin typeface="Courier New" panose="02070309020205020404" pitchFamily="49" charset="0"/>
                </a:rPr>
                <a:t>i = Convert.ToInt32(s2);</a:t>
              </a:r>
              <a:r>
                <a:rPr lang="en-US" altLang="en-US" sz="2200">
                  <a:solidFill>
                    <a:schemeClr val="bg1"/>
                  </a:solidFill>
                  <a:latin typeface="Courier New" panose="02070309020205020404" pitchFamily="49" charset="0"/>
                </a:rPr>
                <a:t>	</a:t>
              </a:r>
              <a:r>
                <a:rPr lang="en-US" altLang="en-US" sz="2200">
                  <a:solidFill>
                    <a:srgbClr val="008000"/>
                  </a:solidFill>
                  <a:latin typeface="Courier New" panose="02070309020205020404" pitchFamily="49" charset="0"/>
                </a:rPr>
                <a:t>// i = 95</a:t>
              </a:r>
            </a:p>
          </p:txBody>
        </p:sp>
        <p:sp>
          <p:nvSpPr>
            <p:cNvPr id="22" name="Text Box 8">
              <a:extLst>
                <a:ext uri="{FF2B5EF4-FFF2-40B4-BE49-F238E27FC236}">
                  <a16:creationId xmlns:a16="http://schemas.microsoft.com/office/drawing/2014/main" id="{BFCC6A29-330F-48D3-8E47-A74B07DFF2F4}"/>
                </a:ext>
              </a:extLst>
            </p:cNvPr>
            <p:cNvSpPr txBox="1">
              <a:spLocks noChangeArrowheads="1"/>
            </p:cNvSpPr>
            <p:nvPr/>
          </p:nvSpPr>
          <p:spPr bwMode="auto">
            <a:xfrm>
              <a:off x="1680" y="2875"/>
              <a:ext cx="2880" cy="271"/>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00FF"/>
                  </a:solidFill>
                  <a:latin typeface="Courier New" panose="02070309020205020404" pitchFamily="49" charset="0"/>
                </a:rPr>
                <a:t>string</a:t>
              </a:r>
              <a:r>
                <a:rPr lang="en-US" altLang="en-US" sz="2200">
                  <a:solidFill>
                    <a:schemeClr val="bg1"/>
                  </a:solidFill>
                  <a:latin typeface="Courier New" panose="02070309020205020404" pitchFamily="49" charset="0"/>
                </a:rPr>
                <a:t> </a:t>
              </a:r>
              <a:r>
                <a:rPr lang="en-US" altLang="en-US" sz="2200">
                  <a:latin typeface="Courier New" panose="02070309020205020404" pitchFamily="49" charset="0"/>
                </a:rPr>
                <a:t>s2 =</a:t>
              </a:r>
              <a:r>
                <a:rPr lang="en-US" altLang="en-US" sz="2200">
                  <a:solidFill>
                    <a:schemeClr val="bg1"/>
                  </a:solidFill>
                  <a:latin typeface="Courier New" panose="02070309020205020404" pitchFamily="49" charset="0"/>
                </a:rPr>
                <a:t> </a:t>
              </a:r>
              <a:r>
                <a:rPr lang="en-US" altLang="en-US" sz="2200">
                  <a:solidFill>
                    <a:srgbClr val="990000"/>
                  </a:solidFill>
                  <a:latin typeface="Courier New" panose="02070309020205020404" pitchFamily="49" charset="0"/>
                </a:rPr>
                <a:t>"95"</a:t>
              </a:r>
              <a:r>
                <a:rPr lang="en-US" altLang="en-US" sz="2200">
                  <a:latin typeface="Courier New" panose="02070309020205020404" pitchFamily="49" charset="0"/>
                </a:rPr>
                <a:t>;</a:t>
              </a:r>
            </a:p>
          </p:txBody>
        </p:sp>
        <p:sp>
          <p:nvSpPr>
            <p:cNvPr id="23" name="Text Box 9">
              <a:extLst>
                <a:ext uri="{FF2B5EF4-FFF2-40B4-BE49-F238E27FC236}">
                  <a16:creationId xmlns:a16="http://schemas.microsoft.com/office/drawing/2014/main" id="{CF505262-AADA-42E3-A855-A2FB13C36C26}"/>
                </a:ext>
              </a:extLst>
            </p:cNvPr>
            <p:cNvSpPr txBox="1">
              <a:spLocks noChangeArrowheads="1"/>
            </p:cNvSpPr>
            <p:nvPr/>
          </p:nvSpPr>
          <p:spPr bwMode="auto">
            <a:xfrm>
              <a:off x="1680" y="3660"/>
              <a:ext cx="2880" cy="485"/>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ClrTx/>
                <a:buSzTx/>
                <a:buFontTx/>
                <a:buNone/>
              </a:pPr>
              <a:r>
                <a:rPr lang="en-US" altLang="en-US" sz="2200">
                  <a:solidFill>
                    <a:srgbClr val="0000FF"/>
                  </a:solidFill>
                  <a:latin typeface="Courier New" panose="02070309020205020404" pitchFamily="49" charset="0"/>
                </a:rPr>
                <a:t>byte</a:t>
              </a:r>
              <a:r>
                <a:rPr lang="en-US" altLang="en-US" sz="2200">
                  <a:solidFill>
                    <a:schemeClr val="bg1"/>
                  </a:solidFill>
                  <a:latin typeface="Courier New" panose="02070309020205020404" pitchFamily="49" charset="0"/>
                </a:rPr>
                <a:t> </a:t>
              </a:r>
              <a:r>
                <a:rPr lang="en-US" altLang="en-US" sz="2200">
                  <a:latin typeface="Courier New" panose="02070309020205020404" pitchFamily="49" charset="0"/>
                </a:rPr>
                <a:t>j = Convert.ToByte(x);</a:t>
              </a:r>
              <a:r>
                <a:rPr lang="en-US" altLang="en-US" sz="2200">
                  <a:solidFill>
                    <a:schemeClr val="bg1"/>
                  </a:solidFill>
                  <a:latin typeface="Courier New" panose="02070309020205020404" pitchFamily="49" charset="0"/>
                </a:rPr>
                <a:t>	</a:t>
              </a:r>
              <a:r>
                <a:rPr lang="en-US" altLang="en-US" sz="2200">
                  <a:solidFill>
                    <a:srgbClr val="008000"/>
                  </a:solidFill>
                  <a:latin typeface="Courier New" panose="02070309020205020404" pitchFamily="49" charset="0"/>
                </a:rPr>
                <a:t>// j = 56, ít dùng</a:t>
              </a:r>
            </a:p>
          </p:txBody>
        </p:sp>
      </p:grpSp>
    </p:spTree>
    <p:extLst>
      <p:ext uri="{BB962C8B-B14F-4D97-AF65-F5344CB8AC3E}">
        <p14:creationId xmlns:p14="http://schemas.microsoft.com/office/powerpoint/2010/main" val="4075494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Console I/O</a:t>
            </a: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4665215"/>
          </a:xfrm>
        </p:spPr>
        <p:txBody>
          <a:bodyPr numCol="1" spcCol="365760">
            <a:noAutofit/>
          </a:bodyPr>
          <a:lstStyle/>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Để đọc ký tự văn bản từ cửa sổ console</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Console.Read() giá trị trả về là int</a:t>
            </a:r>
          </a:p>
          <a:p>
            <a:pPr eaLnBrk="1" hangingPunct="1">
              <a:spcBef>
                <a:spcPct val="50000"/>
              </a:spcBef>
              <a:defRPr/>
            </a:pPr>
            <a:endParaRPr lang="vi-VN" sz="2400" b="0">
              <a:solidFill>
                <a:schemeClr val="tx1"/>
              </a:solidFill>
              <a:effectLst>
                <a:outerShdw blurRad="38100" dist="38100" dir="2700000" algn="tl">
                  <a:srgbClr val="000000"/>
                </a:outerShdw>
              </a:effectLst>
              <a:latin typeface="Arial" charset="0"/>
              <a:cs typeface="Arial" charset="0"/>
            </a:endParaRPr>
          </a:p>
          <a:p>
            <a:pPr eaLnBrk="1" hangingPunct="1">
              <a:spcBef>
                <a:spcPct val="50000"/>
              </a:spcBef>
              <a:defRPr/>
            </a:pPr>
            <a:endParaRPr lang="vi-VN" sz="2400" b="0">
              <a:solidFill>
                <a:schemeClr val="tx1"/>
              </a:solidFill>
              <a:effectLst>
                <a:outerShdw blurRad="38100" dist="38100" dir="2700000" algn="tl">
                  <a:srgbClr val="000000"/>
                </a:outerShdw>
              </a:effectLst>
              <a:latin typeface="Arial" charset="0"/>
              <a:cs typeface="Arial" charset="0"/>
            </a:endParaRP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Console.ReadLine() giá trị trả về là string</a:t>
            </a:r>
          </a:p>
          <a:p>
            <a:pPr eaLnBrk="1" hangingPunct="1">
              <a:spcBef>
                <a:spcPct val="50000"/>
              </a:spcBef>
              <a:defRPr/>
            </a:pPr>
            <a:endParaRPr lang="vi-VN" sz="2400" b="0">
              <a:solidFill>
                <a:schemeClr val="tx1"/>
              </a:solidFill>
              <a:effectLst>
                <a:outerShdw blurRad="38100" dist="38100" dir="2700000" algn="tl">
                  <a:srgbClr val="000000"/>
                </a:outerShdw>
              </a:effectLst>
              <a:latin typeface="Arial" charset="0"/>
              <a:cs typeface="Arial" charset="0"/>
            </a:endParaRPr>
          </a:p>
          <a:p>
            <a:pPr marL="0" indent="0" eaLnBrk="1" hangingPunct="1">
              <a:spcBef>
                <a:spcPct val="50000"/>
              </a:spcBef>
              <a:buNone/>
              <a:defRPr/>
            </a:pPr>
            <a:endParaRPr lang="vi-VN" sz="2400" b="0">
              <a:solidFill>
                <a:schemeClr val="tx1"/>
              </a:solidFill>
              <a:effectLst>
                <a:outerShdw blurRad="38100" dist="38100" dir="2700000" algn="tl">
                  <a:srgbClr val="000000"/>
                </a:outerShdw>
              </a:effectLst>
              <a:latin typeface="Arial" charset="0"/>
              <a:cs typeface="Arial" charset="0"/>
            </a:endParaRPr>
          </a:p>
        </p:txBody>
      </p:sp>
      <p:grpSp>
        <p:nvGrpSpPr>
          <p:cNvPr id="3" name="Group 2">
            <a:extLst>
              <a:ext uri="{FF2B5EF4-FFF2-40B4-BE49-F238E27FC236}">
                <a16:creationId xmlns:a16="http://schemas.microsoft.com/office/drawing/2014/main" id="{6C51BE3A-FF89-4B85-8EA8-9F4563B21CA5}"/>
              </a:ext>
            </a:extLst>
          </p:cNvPr>
          <p:cNvGrpSpPr/>
          <p:nvPr/>
        </p:nvGrpSpPr>
        <p:grpSpPr>
          <a:xfrm>
            <a:off x="2008395" y="2740573"/>
            <a:ext cx="4429760" cy="1202680"/>
            <a:chOff x="3048000" y="2971800"/>
            <a:chExt cx="2971800" cy="685800"/>
          </a:xfrm>
        </p:grpSpPr>
        <p:pic>
          <p:nvPicPr>
            <p:cNvPr id="12" name="Picture 4">
              <a:extLst>
                <a:ext uri="{FF2B5EF4-FFF2-40B4-BE49-F238E27FC236}">
                  <a16:creationId xmlns:a16="http://schemas.microsoft.com/office/drawing/2014/main" id="{2A39325A-0A4F-4AE9-BBB1-963FABBA5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971800"/>
              <a:ext cx="297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6">
              <a:extLst>
                <a:ext uri="{FF2B5EF4-FFF2-40B4-BE49-F238E27FC236}">
                  <a16:creationId xmlns:a16="http://schemas.microsoft.com/office/drawing/2014/main" id="{E75007C4-5174-48A6-AB6F-EDB884FC8BA1}"/>
                </a:ext>
              </a:extLst>
            </p:cNvPr>
            <p:cNvSpPr>
              <a:spLocks noChangeArrowheads="1"/>
            </p:cNvSpPr>
            <p:nvPr/>
          </p:nvSpPr>
          <p:spPr bwMode="auto">
            <a:xfrm>
              <a:off x="3124200" y="3098800"/>
              <a:ext cx="609600" cy="228600"/>
            </a:xfrm>
            <a:prstGeom prst="rect">
              <a:avLst/>
            </a:prstGeom>
            <a:solidFill>
              <a:schemeClr val="accent1">
                <a:alpha val="7843"/>
              </a:schemeClr>
            </a:solidFill>
            <a:ln w="9525">
              <a:solidFill>
                <a:schemeClr val="tx1"/>
              </a:solidFill>
              <a:miter lim="800000"/>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grpSp>
      <p:grpSp>
        <p:nvGrpSpPr>
          <p:cNvPr id="4" name="Group 3">
            <a:extLst>
              <a:ext uri="{FF2B5EF4-FFF2-40B4-BE49-F238E27FC236}">
                <a16:creationId xmlns:a16="http://schemas.microsoft.com/office/drawing/2014/main" id="{B7F856FF-62A6-4A0E-A481-B0A5E8F009D5}"/>
              </a:ext>
            </a:extLst>
          </p:cNvPr>
          <p:cNvGrpSpPr/>
          <p:nvPr/>
        </p:nvGrpSpPr>
        <p:grpSpPr>
          <a:xfrm>
            <a:off x="2008395" y="4567490"/>
            <a:ext cx="5111496" cy="1202680"/>
            <a:chOff x="3048000" y="4352925"/>
            <a:chExt cx="2971800" cy="762000"/>
          </a:xfrm>
        </p:grpSpPr>
        <p:pic>
          <p:nvPicPr>
            <p:cNvPr id="13" name="Picture 5">
              <a:extLst>
                <a:ext uri="{FF2B5EF4-FFF2-40B4-BE49-F238E27FC236}">
                  <a16:creationId xmlns:a16="http://schemas.microsoft.com/office/drawing/2014/main" id="{A2E04A27-4E89-4AF9-AB65-DD1B30CB8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352925"/>
              <a:ext cx="297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a:extLst>
                <a:ext uri="{FF2B5EF4-FFF2-40B4-BE49-F238E27FC236}">
                  <a16:creationId xmlns:a16="http://schemas.microsoft.com/office/drawing/2014/main" id="{BB59B522-D25A-453D-ADA2-A88E3862C685}"/>
                </a:ext>
              </a:extLst>
            </p:cNvPr>
            <p:cNvSpPr>
              <a:spLocks noChangeArrowheads="1"/>
            </p:cNvSpPr>
            <p:nvPr/>
          </p:nvSpPr>
          <p:spPr bwMode="auto">
            <a:xfrm>
              <a:off x="3111500" y="4429125"/>
              <a:ext cx="838200" cy="228600"/>
            </a:xfrm>
            <a:prstGeom prst="rect">
              <a:avLst/>
            </a:prstGeom>
            <a:solidFill>
              <a:schemeClr val="accent1">
                <a:alpha val="7843"/>
              </a:schemeClr>
            </a:solidFill>
            <a:ln w="9525">
              <a:solidFill>
                <a:schemeClr val="tx1"/>
              </a:solidFill>
              <a:miter lim="800000"/>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grpSp>
    </p:spTree>
    <p:extLst>
      <p:ext uri="{BB962C8B-B14F-4D97-AF65-F5344CB8AC3E}">
        <p14:creationId xmlns:p14="http://schemas.microsoft.com/office/powerpoint/2010/main" val="14219540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Console I/O</a:t>
            </a:r>
          </a:p>
        </p:txBody>
      </p:sp>
      <p:sp>
        <p:nvSpPr>
          <p:cNvPr id="6" name="Content Placeholder 5">
            <a:extLst>
              <a:ext uri="{FF2B5EF4-FFF2-40B4-BE49-F238E27FC236}">
                <a16:creationId xmlns:a16="http://schemas.microsoft.com/office/drawing/2014/main" id="{FECAAB0A-1A2D-457D-A2D4-85375171DF97}"/>
              </a:ext>
            </a:extLst>
          </p:cNvPr>
          <p:cNvSpPr>
            <a:spLocks noGrp="1"/>
          </p:cNvSpPr>
          <p:nvPr>
            <p:ph idx="1"/>
          </p:nvPr>
        </p:nvSpPr>
        <p:spPr>
          <a:xfrm>
            <a:off x="609600" y="1219199"/>
            <a:ext cx="8534400" cy="936625"/>
          </a:xfrm>
        </p:spPr>
        <p:txBody>
          <a:bodyPr>
            <a:noAutofit/>
          </a:bodyPr>
          <a:lstStyle/>
          <a:p>
            <a:r>
              <a:rPr lang="en-US" sz="2400">
                <a:solidFill>
                  <a:schemeClr val="tx1"/>
                </a:solidFill>
                <a:latin typeface="Arial" panose="020B0604020202020204" pitchFamily="34" charset="0"/>
                <a:cs typeface="Arial" panose="020B0604020202020204" pitchFamily="34" charset="0"/>
              </a:rPr>
              <a:t>Để xuất chuỗi ký tự dùng</a:t>
            </a:r>
          </a:p>
          <a:p>
            <a:r>
              <a:rPr lang="en-US" sz="2400">
                <a:solidFill>
                  <a:schemeClr val="tx1"/>
                </a:solidFill>
                <a:latin typeface="Arial" panose="020B0604020202020204" pitchFamily="34" charset="0"/>
                <a:cs typeface="Arial" panose="020B0604020202020204" pitchFamily="34" charset="0"/>
              </a:rPr>
              <a:t>Console.Write() / Console.WriteLine()</a:t>
            </a:r>
          </a:p>
        </p:txBody>
      </p:sp>
      <p:grpSp>
        <p:nvGrpSpPr>
          <p:cNvPr id="7" name="Group 6">
            <a:extLst>
              <a:ext uri="{FF2B5EF4-FFF2-40B4-BE49-F238E27FC236}">
                <a16:creationId xmlns:a16="http://schemas.microsoft.com/office/drawing/2014/main" id="{4B663C47-6C96-46B2-A6E9-2D4C0498EB8D}"/>
              </a:ext>
            </a:extLst>
          </p:cNvPr>
          <p:cNvGrpSpPr/>
          <p:nvPr/>
        </p:nvGrpSpPr>
        <p:grpSpPr>
          <a:xfrm>
            <a:off x="894078" y="2350500"/>
            <a:ext cx="9883408" cy="2160727"/>
            <a:chOff x="609600" y="2209800"/>
            <a:chExt cx="8674608" cy="2209800"/>
          </a:xfrm>
        </p:grpSpPr>
        <p:pic>
          <p:nvPicPr>
            <p:cNvPr id="16" name="Picture 4">
              <a:extLst>
                <a:ext uri="{FF2B5EF4-FFF2-40B4-BE49-F238E27FC236}">
                  <a16:creationId xmlns:a16="http://schemas.microsoft.com/office/drawing/2014/main" id="{0A17ACF7-2AD1-451B-A8AE-2C746F290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541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a:extLst>
                <a:ext uri="{FF2B5EF4-FFF2-40B4-BE49-F238E27FC236}">
                  <a16:creationId xmlns:a16="http://schemas.microsoft.com/office/drawing/2014/main" id="{E7023844-BB9E-41E0-ADBC-9E2FDDB00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99" y="2209800"/>
              <a:ext cx="3035809"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6">
              <a:extLst>
                <a:ext uri="{FF2B5EF4-FFF2-40B4-BE49-F238E27FC236}">
                  <a16:creationId xmlns:a16="http://schemas.microsoft.com/office/drawing/2014/main" id="{9B2C013B-2DE7-4245-B7B0-3E202C22EA9A}"/>
                </a:ext>
              </a:extLst>
            </p:cNvPr>
            <p:cNvSpPr>
              <a:spLocks noChangeShapeType="1"/>
            </p:cNvSpPr>
            <p:nvPr/>
          </p:nvSpPr>
          <p:spPr bwMode="auto">
            <a:xfrm>
              <a:off x="2590800" y="3505200"/>
              <a:ext cx="0" cy="914400"/>
            </a:xfrm>
            <a:prstGeom prst="line">
              <a:avLst/>
            </a:prstGeom>
            <a:noFill/>
            <a:ln w="38100">
              <a:solidFill>
                <a:srgbClr val="9933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7">
              <a:extLst>
                <a:ext uri="{FF2B5EF4-FFF2-40B4-BE49-F238E27FC236}">
                  <a16:creationId xmlns:a16="http://schemas.microsoft.com/office/drawing/2014/main" id="{731802E9-2D48-4973-9220-58D898508449}"/>
                </a:ext>
              </a:extLst>
            </p:cNvPr>
            <p:cNvSpPr>
              <a:spLocks noChangeShapeType="1"/>
            </p:cNvSpPr>
            <p:nvPr/>
          </p:nvSpPr>
          <p:spPr bwMode="auto">
            <a:xfrm>
              <a:off x="2590800" y="4419600"/>
              <a:ext cx="2209800" cy="0"/>
            </a:xfrm>
            <a:prstGeom prst="line">
              <a:avLst/>
            </a:prstGeom>
            <a:noFill/>
            <a:ln w="38100">
              <a:solidFill>
                <a:srgbClr val="9933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8">
              <a:extLst>
                <a:ext uri="{FF2B5EF4-FFF2-40B4-BE49-F238E27FC236}">
                  <a16:creationId xmlns:a16="http://schemas.microsoft.com/office/drawing/2014/main" id="{FB4FC6DB-8D6B-4782-9E38-3BCAA6A78EB7}"/>
                </a:ext>
              </a:extLst>
            </p:cNvPr>
            <p:cNvSpPr>
              <a:spLocks noChangeShapeType="1"/>
            </p:cNvSpPr>
            <p:nvPr/>
          </p:nvSpPr>
          <p:spPr bwMode="auto">
            <a:xfrm flipV="1">
              <a:off x="4800600" y="3581400"/>
              <a:ext cx="0" cy="838200"/>
            </a:xfrm>
            <a:prstGeom prst="line">
              <a:avLst/>
            </a:prstGeom>
            <a:noFill/>
            <a:ln w="38100">
              <a:solidFill>
                <a:srgbClr val="9933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9">
              <a:extLst>
                <a:ext uri="{FF2B5EF4-FFF2-40B4-BE49-F238E27FC236}">
                  <a16:creationId xmlns:a16="http://schemas.microsoft.com/office/drawing/2014/main" id="{62609983-FF6B-4F96-B180-5368B81F739B}"/>
                </a:ext>
              </a:extLst>
            </p:cNvPr>
            <p:cNvSpPr>
              <a:spLocks noChangeShapeType="1"/>
            </p:cNvSpPr>
            <p:nvPr/>
          </p:nvSpPr>
          <p:spPr bwMode="auto">
            <a:xfrm>
              <a:off x="3352800" y="2819400"/>
              <a:ext cx="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0">
              <a:extLst>
                <a:ext uri="{FF2B5EF4-FFF2-40B4-BE49-F238E27FC236}">
                  <a16:creationId xmlns:a16="http://schemas.microsoft.com/office/drawing/2014/main" id="{2239B35E-2371-4525-8FD3-BEC5BEEC62A0}"/>
                </a:ext>
              </a:extLst>
            </p:cNvPr>
            <p:cNvSpPr>
              <a:spLocks noChangeShapeType="1"/>
            </p:cNvSpPr>
            <p:nvPr/>
          </p:nvSpPr>
          <p:spPr bwMode="auto">
            <a:xfrm>
              <a:off x="3352800" y="2819400"/>
              <a:ext cx="1752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1">
              <a:extLst>
                <a:ext uri="{FF2B5EF4-FFF2-40B4-BE49-F238E27FC236}">
                  <a16:creationId xmlns:a16="http://schemas.microsoft.com/office/drawing/2014/main" id="{873575AA-D341-4498-800A-4355612A2FBC}"/>
                </a:ext>
              </a:extLst>
            </p:cNvPr>
            <p:cNvSpPr>
              <a:spLocks noChangeShapeType="1"/>
            </p:cNvSpPr>
            <p:nvPr/>
          </p:nvSpPr>
          <p:spPr bwMode="auto">
            <a:xfrm>
              <a:off x="5105400" y="2819400"/>
              <a:ext cx="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2">
              <a:extLst>
                <a:ext uri="{FF2B5EF4-FFF2-40B4-BE49-F238E27FC236}">
                  <a16:creationId xmlns:a16="http://schemas.microsoft.com/office/drawing/2014/main" id="{1C3CC6C6-259D-49F0-92E7-6E6EBE10F23F}"/>
                </a:ext>
              </a:extLst>
            </p:cNvPr>
            <p:cNvSpPr>
              <a:spLocks noChangeShapeType="1"/>
            </p:cNvSpPr>
            <p:nvPr/>
          </p:nvSpPr>
          <p:spPr bwMode="auto">
            <a:xfrm>
              <a:off x="4343400" y="3581400"/>
              <a:ext cx="0" cy="5334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3">
              <a:extLst>
                <a:ext uri="{FF2B5EF4-FFF2-40B4-BE49-F238E27FC236}">
                  <a16:creationId xmlns:a16="http://schemas.microsoft.com/office/drawing/2014/main" id="{DEC8BE18-4F0B-4B8F-A551-75C902615CC6}"/>
                </a:ext>
              </a:extLst>
            </p:cNvPr>
            <p:cNvSpPr>
              <a:spLocks noChangeShapeType="1"/>
            </p:cNvSpPr>
            <p:nvPr/>
          </p:nvSpPr>
          <p:spPr bwMode="auto">
            <a:xfrm>
              <a:off x="4343400" y="4114800"/>
              <a:ext cx="12192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4">
              <a:extLst>
                <a:ext uri="{FF2B5EF4-FFF2-40B4-BE49-F238E27FC236}">
                  <a16:creationId xmlns:a16="http://schemas.microsoft.com/office/drawing/2014/main" id="{7449102F-1AFC-434C-941E-1D578A7FF1B9}"/>
                </a:ext>
              </a:extLst>
            </p:cNvPr>
            <p:cNvSpPr>
              <a:spLocks noChangeShapeType="1"/>
            </p:cNvSpPr>
            <p:nvPr/>
          </p:nvSpPr>
          <p:spPr bwMode="auto">
            <a:xfrm flipV="1">
              <a:off x="5562600" y="3505200"/>
              <a:ext cx="0" cy="60960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Rectangle 15">
              <a:extLst>
                <a:ext uri="{FF2B5EF4-FFF2-40B4-BE49-F238E27FC236}">
                  <a16:creationId xmlns:a16="http://schemas.microsoft.com/office/drawing/2014/main" id="{27120EB7-0435-4B07-8933-231BE2FA7A24}"/>
                </a:ext>
              </a:extLst>
            </p:cNvPr>
            <p:cNvSpPr>
              <a:spLocks noChangeArrowheads="1"/>
            </p:cNvSpPr>
            <p:nvPr/>
          </p:nvSpPr>
          <p:spPr bwMode="auto">
            <a:xfrm>
              <a:off x="5319713" y="3200400"/>
              <a:ext cx="457200" cy="304800"/>
            </a:xfrm>
            <a:prstGeom prst="rect">
              <a:avLst/>
            </a:prstGeom>
            <a:solidFill>
              <a:schemeClr val="accent1">
                <a:alpha val="1961"/>
              </a:schemeClr>
            </a:solidFill>
            <a:ln w="9525">
              <a:solidFill>
                <a:schemeClr val="tx1"/>
              </a:solidFill>
              <a:miter lim="800000"/>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grpSp>
      <p:grpSp>
        <p:nvGrpSpPr>
          <p:cNvPr id="8" name="Group 7">
            <a:extLst>
              <a:ext uri="{FF2B5EF4-FFF2-40B4-BE49-F238E27FC236}">
                <a16:creationId xmlns:a16="http://schemas.microsoft.com/office/drawing/2014/main" id="{F07B9DDC-C452-4CEB-8339-483B94CF7772}"/>
              </a:ext>
            </a:extLst>
          </p:cNvPr>
          <p:cNvGrpSpPr/>
          <p:nvPr/>
        </p:nvGrpSpPr>
        <p:grpSpPr>
          <a:xfrm>
            <a:off x="894078" y="4705903"/>
            <a:ext cx="9696979" cy="1890534"/>
            <a:chOff x="609600" y="4724399"/>
            <a:chExt cx="8655311" cy="1993901"/>
          </a:xfrm>
        </p:grpSpPr>
        <p:pic>
          <p:nvPicPr>
            <p:cNvPr id="29" name="Picture 16">
              <a:extLst>
                <a:ext uri="{FF2B5EF4-FFF2-40B4-BE49-F238E27FC236}">
                  <a16:creationId xmlns:a16="http://schemas.microsoft.com/office/drawing/2014/main" id="{7E769CFE-BAD2-4565-89F9-D953B2CC02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724400"/>
              <a:ext cx="5562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7">
              <a:extLst>
                <a:ext uri="{FF2B5EF4-FFF2-40B4-BE49-F238E27FC236}">
                  <a16:creationId xmlns:a16="http://schemas.microsoft.com/office/drawing/2014/main" id="{6B22D0F3-3DB9-4F01-84BF-1796311EE4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724399"/>
              <a:ext cx="2940311" cy="175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Line 18">
              <a:extLst>
                <a:ext uri="{FF2B5EF4-FFF2-40B4-BE49-F238E27FC236}">
                  <a16:creationId xmlns:a16="http://schemas.microsoft.com/office/drawing/2014/main" id="{447B12FA-D6E9-4321-8004-15BB5275065D}"/>
                </a:ext>
              </a:extLst>
            </p:cNvPr>
            <p:cNvSpPr>
              <a:spLocks noChangeShapeType="1"/>
            </p:cNvSpPr>
            <p:nvPr/>
          </p:nvSpPr>
          <p:spPr bwMode="auto">
            <a:xfrm flipH="1">
              <a:off x="3390900" y="58928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Text Box 19">
              <a:extLst>
                <a:ext uri="{FF2B5EF4-FFF2-40B4-BE49-F238E27FC236}">
                  <a16:creationId xmlns:a16="http://schemas.microsoft.com/office/drawing/2014/main" id="{600865A4-A28B-4B88-B846-F3CCB973BDCA}"/>
                </a:ext>
              </a:extLst>
            </p:cNvPr>
            <p:cNvSpPr txBox="1">
              <a:spLocks noChangeArrowheads="1"/>
            </p:cNvSpPr>
            <p:nvPr/>
          </p:nvSpPr>
          <p:spPr bwMode="auto">
            <a:xfrm>
              <a:off x="2305050" y="6311900"/>
              <a:ext cx="2505075" cy="406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b="0">
                  <a:latin typeface="Arial" panose="020B0604020202020204" pitchFamily="34" charset="0"/>
                  <a:cs typeface="Arial" panose="020B0604020202020204" pitchFamily="34" charset="0"/>
                </a:rPr>
                <a:t>\n: ký tự xuống dòng</a:t>
              </a:r>
            </a:p>
          </p:txBody>
        </p:sp>
      </p:grpSp>
    </p:spTree>
    <p:extLst>
      <p:ext uri="{BB962C8B-B14F-4D97-AF65-F5344CB8AC3E}">
        <p14:creationId xmlns:p14="http://schemas.microsoft.com/office/powerpoint/2010/main" val="2843877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579120" y="232128"/>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Console I/O</a:t>
            </a:r>
          </a:p>
        </p:txBody>
      </p:sp>
      <p:pic>
        <p:nvPicPr>
          <p:cNvPr id="34" name="Picture 5">
            <a:extLst>
              <a:ext uri="{FF2B5EF4-FFF2-40B4-BE49-F238E27FC236}">
                <a16:creationId xmlns:a16="http://schemas.microsoft.com/office/drawing/2014/main" id="{B2E2918C-34C6-49F3-A5C9-05AFFF2CB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813" y="1588401"/>
            <a:ext cx="3761964"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6">
            <a:extLst>
              <a:ext uri="{FF2B5EF4-FFF2-40B4-BE49-F238E27FC236}">
                <a16:creationId xmlns:a16="http://schemas.microsoft.com/office/drawing/2014/main" id="{586A0620-9590-40EC-96EE-99DAF9A2F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965" y="2103161"/>
            <a:ext cx="803528" cy="18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7">
            <a:extLst>
              <a:ext uri="{FF2B5EF4-FFF2-40B4-BE49-F238E27FC236}">
                <a16:creationId xmlns:a16="http://schemas.microsoft.com/office/drawing/2014/main" id="{F84F11BB-6CC6-4A3B-956F-8486625D6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5977" y="2367623"/>
            <a:ext cx="986144" cy="205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8">
            <a:extLst>
              <a:ext uri="{FF2B5EF4-FFF2-40B4-BE49-F238E27FC236}">
                <a16:creationId xmlns:a16="http://schemas.microsoft.com/office/drawing/2014/main" id="{06FE9B5E-DC87-4085-ADCB-8935D0487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285" y="2357792"/>
            <a:ext cx="280017" cy="18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9">
            <a:extLst>
              <a:ext uri="{FF2B5EF4-FFF2-40B4-BE49-F238E27FC236}">
                <a16:creationId xmlns:a16="http://schemas.microsoft.com/office/drawing/2014/main" id="{BE32B053-01D1-4C24-94F9-2416A1EBA8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0380" y="2686951"/>
            <a:ext cx="2921913" cy="20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a:extLst>
              <a:ext uri="{FF2B5EF4-FFF2-40B4-BE49-F238E27FC236}">
                <a16:creationId xmlns:a16="http://schemas.microsoft.com/office/drawing/2014/main" id="{E7BB15CE-AE3D-44A8-91EC-3BFD0C57144B}"/>
              </a:ext>
            </a:extLst>
          </p:cNvPr>
          <p:cNvGrpSpPr/>
          <p:nvPr/>
        </p:nvGrpSpPr>
        <p:grpSpPr>
          <a:xfrm>
            <a:off x="350520" y="1276576"/>
            <a:ext cx="7634721" cy="5217222"/>
            <a:chOff x="350520" y="1276576"/>
            <a:chExt cx="7634721" cy="5217222"/>
          </a:xfrm>
        </p:grpSpPr>
        <p:grpSp>
          <p:nvGrpSpPr>
            <p:cNvPr id="3" name="Group 2">
              <a:extLst>
                <a:ext uri="{FF2B5EF4-FFF2-40B4-BE49-F238E27FC236}">
                  <a16:creationId xmlns:a16="http://schemas.microsoft.com/office/drawing/2014/main" id="{9CE0362C-5559-4B58-B9DC-3CA5BE650631}"/>
                </a:ext>
              </a:extLst>
            </p:cNvPr>
            <p:cNvGrpSpPr/>
            <p:nvPr/>
          </p:nvGrpSpPr>
          <p:grpSpPr>
            <a:xfrm>
              <a:off x="350520" y="1276576"/>
              <a:ext cx="7634721" cy="5217222"/>
              <a:chOff x="350520" y="1305107"/>
              <a:chExt cx="6921890" cy="4796855"/>
            </a:xfrm>
          </p:grpSpPr>
          <p:pic>
            <p:nvPicPr>
              <p:cNvPr id="33" name="Picture 4">
                <a:extLst>
                  <a:ext uri="{FF2B5EF4-FFF2-40B4-BE49-F238E27FC236}">
                    <a16:creationId xmlns:a16="http://schemas.microsoft.com/office/drawing/2014/main" id="{88A59E35-BBD7-437B-BE6F-0C8386985F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 y="1305107"/>
                <a:ext cx="5038725" cy="3316423"/>
              </a:xfrm>
              <a:prstGeom prst="rect">
                <a:avLst/>
              </a:prstGeom>
              <a:solidFill>
                <a:srgbClr val="3366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2" name="Text Box 13">
                <a:extLst>
                  <a:ext uri="{FF2B5EF4-FFF2-40B4-BE49-F238E27FC236}">
                    <a16:creationId xmlns:a16="http://schemas.microsoft.com/office/drawing/2014/main" id="{665EBD8F-FB64-4786-8888-2BDA4044E071}"/>
                  </a:ext>
                </a:extLst>
              </p:cNvPr>
              <p:cNvSpPr txBox="1">
                <a:spLocks noChangeArrowheads="1"/>
              </p:cNvSpPr>
              <p:nvPr/>
            </p:nvSpPr>
            <p:spPr bwMode="auto">
              <a:xfrm>
                <a:off x="350520" y="5300980"/>
                <a:ext cx="1376599" cy="39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b="0">
                    <a:latin typeface="Arial" panose="020B0604020202020204" pitchFamily="34" charset="0"/>
                    <a:cs typeface="Arial" panose="020B0604020202020204" pitchFamily="34" charset="0"/>
                  </a:rPr>
                  <a:t>Xuất chuỗi</a:t>
                </a:r>
              </a:p>
            </p:txBody>
          </p:sp>
          <p:sp>
            <p:nvSpPr>
              <p:cNvPr id="43" name="Line 14">
                <a:extLst>
                  <a:ext uri="{FF2B5EF4-FFF2-40B4-BE49-F238E27FC236}">
                    <a16:creationId xmlns:a16="http://schemas.microsoft.com/office/drawing/2014/main" id="{B60FA863-C02D-407F-AC8A-52F3760D260B}"/>
                  </a:ext>
                </a:extLst>
              </p:cNvPr>
              <p:cNvSpPr>
                <a:spLocks noChangeShapeType="1"/>
              </p:cNvSpPr>
              <p:nvPr/>
            </p:nvSpPr>
            <p:spPr bwMode="auto">
              <a:xfrm>
                <a:off x="591820" y="2497173"/>
                <a:ext cx="0" cy="280380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5">
                <a:extLst>
                  <a:ext uri="{FF2B5EF4-FFF2-40B4-BE49-F238E27FC236}">
                    <a16:creationId xmlns:a16="http://schemas.microsoft.com/office/drawing/2014/main" id="{A018990B-DF44-4A70-ACC8-27593381EA4C}"/>
                  </a:ext>
                </a:extLst>
              </p:cNvPr>
              <p:cNvSpPr>
                <a:spLocks noChangeShapeType="1"/>
              </p:cNvSpPr>
              <p:nvPr/>
            </p:nvSpPr>
            <p:spPr bwMode="auto">
              <a:xfrm>
                <a:off x="591820" y="2497173"/>
                <a:ext cx="3810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Line 16">
                <a:extLst>
                  <a:ext uri="{FF2B5EF4-FFF2-40B4-BE49-F238E27FC236}">
                    <a16:creationId xmlns:a16="http://schemas.microsoft.com/office/drawing/2014/main" id="{7253FCF1-17F5-4737-A6E4-A47F803DB777}"/>
                  </a:ext>
                </a:extLst>
              </p:cNvPr>
              <p:cNvSpPr>
                <a:spLocks noChangeShapeType="1"/>
              </p:cNvSpPr>
              <p:nvPr/>
            </p:nvSpPr>
            <p:spPr bwMode="auto">
              <a:xfrm>
                <a:off x="591820" y="2859685"/>
                <a:ext cx="3810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17">
                <a:extLst>
                  <a:ext uri="{FF2B5EF4-FFF2-40B4-BE49-F238E27FC236}">
                    <a16:creationId xmlns:a16="http://schemas.microsoft.com/office/drawing/2014/main" id="{08379396-BBF9-49C1-93A1-F3CA8ADBC6E5}"/>
                  </a:ext>
                </a:extLst>
              </p:cNvPr>
              <p:cNvSpPr>
                <a:spLocks noChangeShapeType="1"/>
              </p:cNvSpPr>
              <p:nvPr/>
            </p:nvSpPr>
            <p:spPr bwMode="auto">
              <a:xfrm flipV="1">
                <a:off x="579119" y="3732488"/>
                <a:ext cx="393691" cy="1"/>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Text Box 18">
                <a:extLst>
                  <a:ext uri="{FF2B5EF4-FFF2-40B4-BE49-F238E27FC236}">
                    <a16:creationId xmlns:a16="http://schemas.microsoft.com/office/drawing/2014/main" id="{F83D9943-CBBE-4BE5-B3D0-F55A8D5DB865}"/>
                  </a:ext>
                </a:extLst>
              </p:cNvPr>
              <p:cNvSpPr txBox="1">
                <a:spLocks noChangeArrowheads="1"/>
              </p:cNvSpPr>
              <p:nvPr/>
            </p:nvSpPr>
            <p:spPr bwMode="auto">
              <a:xfrm>
                <a:off x="3169920" y="4983480"/>
                <a:ext cx="1305387" cy="39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b="0">
                    <a:latin typeface="Arial" panose="020B0604020202020204" pitchFamily="34" charset="0"/>
                    <a:cs typeface="Arial" panose="020B0604020202020204" pitchFamily="34" charset="0"/>
                  </a:rPr>
                  <a:t>Đọc chuỗi</a:t>
                </a:r>
              </a:p>
            </p:txBody>
          </p:sp>
          <p:sp>
            <p:nvSpPr>
              <p:cNvPr id="48" name="Line 19">
                <a:extLst>
                  <a:ext uri="{FF2B5EF4-FFF2-40B4-BE49-F238E27FC236}">
                    <a16:creationId xmlns:a16="http://schemas.microsoft.com/office/drawing/2014/main" id="{F85A4762-02CD-4183-90BF-4AD6E469BA62}"/>
                  </a:ext>
                </a:extLst>
              </p:cNvPr>
              <p:cNvSpPr>
                <a:spLocks noChangeShapeType="1"/>
              </p:cNvSpPr>
              <p:nvPr/>
            </p:nvSpPr>
            <p:spPr bwMode="auto">
              <a:xfrm>
                <a:off x="3766820" y="2683490"/>
                <a:ext cx="0" cy="221109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20">
                <a:extLst>
                  <a:ext uri="{FF2B5EF4-FFF2-40B4-BE49-F238E27FC236}">
                    <a16:creationId xmlns:a16="http://schemas.microsoft.com/office/drawing/2014/main" id="{84AC3428-9AA3-48A2-929E-92AA3DEE8F08}"/>
                  </a:ext>
                </a:extLst>
              </p:cNvPr>
              <p:cNvSpPr>
                <a:spLocks noChangeShapeType="1"/>
              </p:cNvSpPr>
              <p:nvPr/>
            </p:nvSpPr>
            <p:spPr bwMode="auto">
              <a:xfrm flipH="1">
                <a:off x="3233420" y="2683490"/>
                <a:ext cx="5334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Line 21">
                <a:extLst>
                  <a:ext uri="{FF2B5EF4-FFF2-40B4-BE49-F238E27FC236}">
                    <a16:creationId xmlns:a16="http://schemas.microsoft.com/office/drawing/2014/main" id="{40127162-B679-4F50-B6E9-EC2F9A0186BF}"/>
                  </a:ext>
                </a:extLst>
              </p:cNvPr>
              <p:cNvSpPr>
                <a:spLocks noChangeShapeType="1"/>
              </p:cNvSpPr>
              <p:nvPr/>
            </p:nvSpPr>
            <p:spPr bwMode="auto">
              <a:xfrm flipH="1">
                <a:off x="3233420" y="3062735"/>
                <a:ext cx="5334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Text Box 22">
                <a:extLst>
                  <a:ext uri="{FF2B5EF4-FFF2-40B4-BE49-F238E27FC236}">
                    <a16:creationId xmlns:a16="http://schemas.microsoft.com/office/drawing/2014/main" id="{546ECC6D-393C-4DAB-96E4-E4D1C273B2BA}"/>
                  </a:ext>
                </a:extLst>
              </p:cNvPr>
              <p:cNvSpPr txBox="1">
                <a:spLocks noChangeArrowheads="1"/>
              </p:cNvSpPr>
              <p:nvPr/>
            </p:nvSpPr>
            <p:spPr bwMode="auto">
              <a:xfrm>
                <a:off x="2011045" y="5705793"/>
                <a:ext cx="5261365" cy="39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b="0">
                    <a:latin typeface="Arial" panose="020B0604020202020204" pitchFamily="34" charset="0"/>
                    <a:cs typeface="Arial" panose="020B0604020202020204" pitchFamily="34" charset="0"/>
                  </a:rPr>
                  <a:t>Chờ đọc 1 dòng, mục đích là dừng màn hình</a:t>
                </a:r>
              </a:p>
            </p:txBody>
          </p:sp>
          <p:sp>
            <p:nvSpPr>
              <p:cNvPr id="52" name="Line 23">
                <a:extLst>
                  <a:ext uri="{FF2B5EF4-FFF2-40B4-BE49-F238E27FC236}">
                    <a16:creationId xmlns:a16="http://schemas.microsoft.com/office/drawing/2014/main" id="{358F1F01-826E-42CE-9864-162E30D06942}"/>
                  </a:ext>
                </a:extLst>
              </p:cNvPr>
              <p:cNvSpPr>
                <a:spLocks noChangeShapeType="1"/>
              </p:cNvSpPr>
              <p:nvPr/>
            </p:nvSpPr>
            <p:spPr bwMode="auto">
              <a:xfrm>
                <a:off x="2172744" y="4145280"/>
                <a:ext cx="6576" cy="1524001"/>
              </a:xfrm>
              <a:prstGeom prst="line">
                <a:avLst/>
              </a:prstGeom>
              <a:noFill/>
              <a:ln w="2857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 name="Line 24">
                <a:extLst>
                  <a:ext uri="{FF2B5EF4-FFF2-40B4-BE49-F238E27FC236}">
                    <a16:creationId xmlns:a16="http://schemas.microsoft.com/office/drawing/2014/main" id="{6BF03269-AD44-471A-A8AA-86DDA0D7021D}"/>
                  </a:ext>
                </a:extLst>
              </p:cNvPr>
              <p:cNvSpPr>
                <a:spLocks noChangeShapeType="1"/>
              </p:cNvSpPr>
              <p:nvPr/>
            </p:nvSpPr>
            <p:spPr bwMode="auto">
              <a:xfrm>
                <a:off x="3615958" y="3967793"/>
                <a:ext cx="1302103"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27">
                <a:extLst>
                  <a:ext uri="{FF2B5EF4-FFF2-40B4-BE49-F238E27FC236}">
                    <a16:creationId xmlns:a16="http://schemas.microsoft.com/office/drawing/2014/main" id="{597EAF17-D996-421B-8A19-D039E46C7689}"/>
                  </a:ext>
                </a:extLst>
              </p:cNvPr>
              <p:cNvSpPr>
                <a:spLocks noChangeShapeType="1"/>
              </p:cNvSpPr>
              <p:nvPr/>
            </p:nvSpPr>
            <p:spPr bwMode="auto">
              <a:xfrm flipH="1">
                <a:off x="3899809" y="3403490"/>
                <a:ext cx="1576839" cy="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 name="Line 25">
              <a:extLst>
                <a:ext uri="{FF2B5EF4-FFF2-40B4-BE49-F238E27FC236}">
                  <a16:creationId xmlns:a16="http://schemas.microsoft.com/office/drawing/2014/main" id="{FCF3A1DD-C400-42C4-927F-46B5DB30DDFB}"/>
                </a:ext>
              </a:extLst>
            </p:cNvPr>
            <p:cNvSpPr>
              <a:spLocks noChangeShapeType="1"/>
            </p:cNvSpPr>
            <p:nvPr/>
          </p:nvSpPr>
          <p:spPr bwMode="auto">
            <a:xfrm flipV="1">
              <a:off x="3952240" y="3944003"/>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Line 26">
              <a:extLst>
                <a:ext uri="{FF2B5EF4-FFF2-40B4-BE49-F238E27FC236}">
                  <a16:creationId xmlns:a16="http://schemas.microsoft.com/office/drawing/2014/main" id="{A72049DA-B9E1-4399-8AEB-02E8248BAC54}"/>
                </a:ext>
              </a:extLst>
            </p:cNvPr>
            <p:cNvSpPr>
              <a:spLocks noChangeShapeType="1"/>
            </p:cNvSpPr>
            <p:nvPr/>
          </p:nvSpPr>
          <p:spPr bwMode="auto">
            <a:xfrm flipV="1">
              <a:off x="5388436" y="3944003"/>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 name="Line 28">
              <a:extLst>
                <a:ext uri="{FF2B5EF4-FFF2-40B4-BE49-F238E27FC236}">
                  <a16:creationId xmlns:a16="http://schemas.microsoft.com/office/drawing/2014/main" id="{A32192BD-F274-45B2-9C08-5A3A32EEA584}"/>
                </a:ext>
              </a:extLst>
            </p:cNvPr>
            <p:cNvSpPr>
              <a:spLocks noChangeShapeType="1"/>
            </p:cNvSpPr>
            <p:nvPr/>
          </p:nvSpPr>
          <p:spPr bwMode="auto">
            <a:xfrm>
              <a:off x="5977363" y="3558848"/>
              <a:ext cx="2" cy="259145"/>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 name="Line 29">
              <a:extLst>
                <a:ext uri="{FF2B5EF4-FFF2-40B4-BE49-F238E27FC236}">
                  <a16:creationId xmlns:a16="http://schemas.microsoft.com/office/drawing/2014/main" id="{44002002-E51B-48E7-A692-9B33AEC5CE6D}"/>
                </a:ext>
              </a:extLst>
            </p:cNvPr>
            <p:cNvSpPr>
              <a:spLocks noChangeShapeType="1"/>
            </p:cNvSpPr>
            <p:nvPr/>
          </p:nvSpPr>
          <p:spPr bwMode="auto">
            <a:xfrm>
              <a:off x="4265324" y="3543706"/>
              <a:ext cx="14795" cy="259141"/>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0" name="AutoShape 11">
            <a:extLst>
              <a:ext uri="{FF2B5EF4-FFF2-40B4-BE49-F238E27FC236}">
                <a16:creationId xmlns:a16="http://schemas.microsoft.com/office/drawing/2014/main" id="{9BE631A8-5EB1-473E-AC95-2DF13FE9F26E}"/>
              </a:ext>
            </a:extLst>
          </p:cNvPr>
          <p:cNvSpPr>
            <a:spLocks noChangeArrowheads="1"/>
          </p:cNvSpPr>
          <p:nvPr/>
        </p:nvSpPr>
        <p:spPr bwMode="auto">
          <a:xfrm>
            <a:off x="5167813" y="2170597"/>
            <a:ext cx="1857051" cy="60515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en-US"/>
          </a:p>
        </p:txBody>
      </p:sp>
    </p:spTree>
    <p:extLst>
      <p:ext uri="{BB962C8B-B14F-4D97-AF65-F5344CB8AC3E}">
        <p14:creationId xmlns:p14="http://schemas.microsoft.com/office/powerpoint/2010/main" val="256533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0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Boxing &amp; Unboxing</a:t>
            </a:r>
          </a:p>
        </p:txBody>
      </p:sp>
      <p:sp>
        <p:nvSpPr>
          <p:cNvPr id="6" name="Content Placeholder 5">
            <a:extLst>
              <a:ext uri="{FF2B5EF4-FFF2-40B4-BE49-F238E27FC236}">
                <a16:creationId xmlns:a16="http://schemas.microsoft.com/office/drawing/2014/main" id="{FECAAB0A-1A2D-457D-A2D4-85375171DF97}"/>
              </a:ext>
            </a:extLst>
          </p:cNvPr>
          <p:cNvSpPr>
            <a:spLocks noGrp="1"/>
          </p:cNvSpPr>
          <p:nvPr>
            <p:ph idx="1"/>
          </p:nvPr>
        </p:nvSpPr>
        <p:spPr>
          <a:xfrm>
            <a:off x="609600" y="1219199"/>
            <a:ext cx="8534400" cy="3037841"/>
          </a:xfrm>
        </p:spPr>
        <p:txBody>
          <a:bodyPr>
            <a:noAutofit/>
          </a:bodyPr>
          <a:lstStyle/>
          <a:p>
            <a:r>
              <a:rPr lang="vi-VN" sz="2400">
                <a:solidFill>
                  <a:schemeClr val="tx1"/>
                </a:solidFill>
                <a:latin typeface="Arial" panose="020B0604020202020204" pitchFamily="34" charset="0"/>
                <a:cs typeface="Arial" panose="020B0604020202020204" pitchFamily="34" charset="0"/>
              </a:rPr>
              <a:t>Kiểu giá trị có thể được chuyển thành kiểu đối tượng</a:t>
            </a:r>
          </a:p>
          <a:p>
            <a:r>
              <a:rPr lang="vi-VN" sz="2400">
                <a:solidFill>
                  <a:schemeClr val="tx1"/>
                </a:solidFill>
                <a:latin typeface="Arial" panose="020B0604020202020204" pitchFamily="34" charset="0"/>
                <a:cs typeface="Arial" panose="020B0604020202020204" pitchFamily="34" charset="0"/>
              </a:rPr>
              <a:t>Boxing</a:t>
            </a:r>
          </a:p>
          <a:p>
            <a:endParaRPr lang="vi-VN" sz="2400">
              <a:solidFill>
                <a:schemeClr val="tx1"/>
              </a:solidFill>
              <a:latin typeface="Arial" panose="020B0604020202020204" pitchFamily="34" charset="0"/>
              <a:cs typeface="Arial" panose="020B0604020202020204" pitchFamily="34" charset="0"/>
            </a:endParaRPr>
          </a:p>
          <a:p>
            <a:endParaRPr lang="vi-VN" sz="2400">
              <a:solidFill>
                <a:schemeClr val="tx1"/>
              </a:solidFill>
              <a:latin typeface="Arial" panose="020B0604020202020204" pitchFamily="34" charset="0"/>
              <a:cs typeface="Arial" panose="020B0604020202020204" pitchFamily="34" charset="0"/>
            </a:endParaRPr>
          </a:p>
          <a:p>
            <a:endParaRPr lang="vi-VN" sz="2400">
              <a:solidFill>
                <a:schemeClr val="tx1"/>
              </a:solidFill>
              <a:latin typeface="Arial" panose="020B0604020202020204" pitchFamily="34" charset="0"/>
              <a:cs typeface="Arial" panose="020B0604020202020204" pitchFamily="34" charset="0"/>
            </a:endParaRPr>
          </a:p>
          <a:p>
            <a:r>
              <a:rPr lang="vi-VN" sz="2400">
                <a:solidFill>
                  <a:schemeClr val="tx1"/>
                </a:solidFill>
                <a:latin typeface="Arial" panose="020B0604020202020204" pitchFamily="34" charset="0"/>
                <a:cs typeface="Arial" panose="020B0604020202020204" pitchFamily="34" charset="0"/>
              </a:rPr>
              <a:t>Unboxing</a:t>
            </a:r>
          </a:p>
        </p:txBody>
      </p:sp>
      <p:grpSp>
        <p:nvGrpSpPr>
          <p:cNvPr id="3" name="Group 2">
            <a:extLst>
              <a:ext uri="{FF2B5EF4-FFF2-40B4-BE49-F238E27FC236}">
                <a16:creationId xmlns:a16="http://schemas.microsoft.com/office/drawing/2014/main" id="{658B69C5-FDD9-4901-A8EC-9B66BF7C6EEB}"/>
              </a:ext>
            </a:extLst>
          </p:cNvPr>
          <p:cNvGrpSpPr/>
          <p:nvPr/>
        </p:nvGrpSpPr>
        <p:grpSpPr>
          <a:xfrm>
            <a:off x="2651760" y="2339339"/>
            <a:ext cx="6410960" cy="4257097"/>
            <a:chOff x="2651760" y="2339340"/>
            <a:chExt cx="5350292" cy="3238500"/>
          </a:xfrm>
        </p:grpSpPr>
        <p:pic>
          <p:nvPicPr>
            <p:cNvPr id="33" name="Picture 4">
              <a:extLst>
                <a:ext uri="{FF2B5EF4-FFF2-40B4-BE49-F238E27FC236}">
                  <a16:creationId xmlns:a16="http://schemas.microsoft.com/office/drawing/2014/main" id="{9AAA6FB6-1CE9-402E-A213-CE6BA0146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0" y="2339340"/>
              <a:ext cx="33528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5">
              <a:extLst>
                <a:ext uri="{FF2B5EF4-FFF2-40B4-BE49-F238E27FC236}">
                  <a16:creationId xmlns:a16="http://schemas.microsoft.com/office/drawing/2014/main" id="{DEEAC0A5-6EBA-451A-9354-72EEF734F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760" y="4511040"/>
              <a:ext cx="335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6">
              <a:extLst>
                <a:ext uri="{FF2B5EF4-FFF2-40B4-BE49-F238E27FC236}">
                  <a16:creationId xmlns:a16="http://schemas.microsoft.com/office/drawing/2014/main" id="{9BAA4EAD-6EA3-4E2F-9952-BAC8EC566424}"/>
                </a:ext>
              </a:extLst>
            </p:cNvPr>
            <p:cNvSpPr>
              <a:spLocks noChangeArrowheads="1"/>
            </p:cNvSpPr>
            <p:nvPr/>
          </p:nvSpPr>
          <p:spPr bwMode="auto">
            <a:xfrm>
              <a:off x="4328160" y="4892040"/>
              <a:ext cx="9906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36" name="Rectangle 7">
              <a:extLst>
                <a:ext uri="{FF2B5EF4-FFF2-40B4-BE49-F238E27FC236}">
                  <a16:creationId xmlns:a16="http://schemas.microsoft.com/office/drawing/2014/main" id="{847CEAEC-483D-40DB-8058-2B01EB3019FE}"/>
                </a:ext>
              </a:extLst>
            </p:cNvPr>
            <p:cNvSpPr>
              <a:spLocks noChangeArrowheads="1"/>
            </p:cNvSpPr>
            <p:nvPr/>
          </p:nvSpPr>
          <p:spPr bwMode="auto">
            <a:xfrm>
              <a:off x="4328160" y="5196840"/>
              <a:ext cx="9906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37" name="Rectangle 8">
              <a:extLst>
                <a:ext uri="{FF2B5EF4-FFF2-40B4-BE49-F238E27FC236}">
                  <a16:creationId xmlns:a16="http://schemas.microsoft.com/office/drawing/2014/main" id="{88F48FE1-F9B3-4A98-9DC3-6501207F82DC}"/>
                </a:ext>
              </a:extLst>
            </p:cNvPr>
            <p:cNvSpPr>
              <a:spLocks noChangeArrowheads="1"/>
            </p:cNvSpPr>
            <p:nvPr/>
          </p:nvSpPr>
          <p:spPr bwMode="auto">
            <a:xfrm>
              <a:off x="3477260" y="3164840"/>
              <a:ext cx="990600" cy="228600"/>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38" name="Rectangle 9">
              <a:extLst>
                <a:ext uri="{FF2B5EF4-FFF2-40B4-BE49-F238E27FC236}">
                  <a16:creationId xmlns:a16="http://schemas.microsoft.com/office/drawing/2014/main" id="{7F2D99F8-9F7F-44B8-9B30-17758AF11866}"/>
                </a:ext>
              </a:extLst>
            </p:cNvPr>
            <p:cNvSpPr>
              <a:spLocks noChangeArrowheads="1"/>
            </p:cNvSpPr>
            <p:nvPr/>
          </p:nvSpPr>
          <p:spPr bwMode="auto">
            <a:xfrm>
              <a:off x="4620260" y="3164840"/>
              <a:ext cx="990600" cy="228600"/>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39" name="Rectangle 10">
              <a:extLst>
                <a:ext uri="{FF2B5EF4-FFF2-40B4-BE49-F238E27FC236}">
                  <a16:creationId xmlns:a16="http://schemas.microsoft.com/office/drawing/2014/main" id="{A41CBBF9-4A54-4475-81CB-2CBCAAB1A4AE}"/>
                </a:ext>
              </a:extLst>
            </p:cNvPr>
            <p:cNvSpPr>
              <a:spLocks noChangeArrowheads="1"/>
            </p:cNvSpPr>
            <p:nvPr/>
          </p:nvSpPr>
          <p:spPr bwMode="auto">
            <a:xfrm>
              <a:off x="3566160" y="4587240"/>
              <a:ext cx="2057400" cy="228600"/>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40" name="Text Box 11">
              <a:extLst>
                <a:ext uri="{FF2B5EF4-FFF2-40B4-BE49-F238E27FC236}">
                  <a16:creationId xmlns:a16="http://schemas.microsoft.com/office/drawing/2014/main" id="{99DFAA02-3D35-474D-BE24-520E1DACDD7A}"/>
                </a:ext>
              </a:extLst>
            </p:cNvPr>
            <p:cNvSpPr txBox="1">
              <a:spLocks noChangeArrowheads="1"/>
            </p:cNvSpPr>
            <p:nvPr/>
          </p:nvSpPr>
          <p:spPr bwMode="auto">
            <a:xfrm>
              <a:off x="6842760" y="4917440"/>
              <a:ext cx="1159292" cy="369332"/>
            </a:xfrm>
            <a:prstGeom prst="rect">
              <a:avLst/>
            </a:prstGeom>
            <a:noFill/>
            <a:ln w="9525" algn="ctr">
              <a:noFill/>
              <a:miter lim="800000"/>
              <a:headEnd/>
              <a:tailEnd/>
            </a:ln>
            <a:effectLst/>
          </p:spPr>
          <p:txBody>
            <a:bodyPr wrap="none">
              <a:spAutoFit/>
            </a:bodyPr>
            <a:lstStyle/>
            <a:p>
              <a:pPr eaLnBrk="1" hangingPunct="1">
                <a:defRPr/>
              </a:pPr>
              <a:r>
                <a:rPr lang="en-US">
                  <a:solidFill>
                    <a:schemeClr val="accent6">
                      <a:lumMod val="40000"/>
                      <a:lumOff val="60000"/>
                    </a:schemeClr>
                  </a:solidFill>
                  <a:effectLst>
                    <a:outerShdw blurRad="38100" dist="38100" dir="2700000" algn="tl">
                      <a:srgbClr val="000000"/>
                    </a:outerShdw>
                  </a:effectLst>
                  <a:latin typeface="Arial" charset="0"/>
                  <a:cs typeface="Arial" charset="0"/>
                </a:rPr>
                <a:t>Unboxing</a:t>
              </a:r>
            </a:p>
          </p:txBody>
        </p:sp>
        <p:sp>
          <p:nvSpPr>
            <p:cNvPr id="41" name="Text Box 12">
              <a:extLst>
                <a:ext uri="{FF2B5EF4-FFF2-40B4-BE49-F238E27FC236}">
                  <a16:creationId xmlns:a16="http://schemas.microsoft.com/office/drawing/2014/main" id="{6AB8321B-3847-423C-A693-CEE75229F79E}"/>
                </a:ext>
              </a:extLst>
            </p:cNvPr>
            <p:cNvSpPr txBox="1">
              <a:spLocks noChangeArrowheads="1"/>
            </p:cNvSpPr>
            <p:nvPr/>
          </p:nvSpPr>
          <p:spPr bwMode="auto">
            <a:xfrm>
              <a:off x="4201160" y="3901440"/>
              <a:ext cx="889987" cy="369332"/>
            </a:xfrm>
            <a:prstGeom prst="rect">
              <a:avLst/>
            </a:prstGeom>
            <a:noFill/>
            <a:ln w="9525">
              <a:noFill/>
              <a:miter lim="800000"/>
              <a:headEnd/>
              <a:tailEnd/>
            </a:ln>
            <a:effectLst/>
          </p:spPr>
          <p:txBody>
            <a:bodyPr wrap="none">
              <a:spAutoFit/>
            </a:bodyPr>
            <a:lstStyle/>
            <a:p>
              <a:pPr eaLnBrk="1" hangingPunct="1">
                <a:defRPr/>
              </a:pPr>
              <a:r>
                <a:rPr lang="en-US">
                  <a:solidFill>
                    <a:schemeClr val="tx2">
                      <a:lumMod val="60000"/>
                      <a:lumOff val="40000"/>
                    </a:schemeClr>
                  </a:solidFill>
                  <a:effectLst>
                    <a:outerShdw blurRad="38100" dist="38100" dir="2700000" algn="tl">
                      <a:srgbClr val="000000"/>
                    </a:outerShdw>
                  </a:effectLst>
                  <a:latin typeface="Arial" charset="0"/>
                  <a:cs typeface="Arial" charset="0"/>
                </a:rPr>
                <a:t>Boxing</a:t>
              </a:r>
            </a:p>
          </p:txBody>
        </p:sp>
        <p:sp>
          <p:nvSpPr>
            <p:cNvPr id="42" name="Line 13">
              <a:extLst>
                <a:ext uri="{FF2B5EF4-FFF2-40B4-BE49-F238E27FC236}">
                  <a16:creationId xmlns:a16="http://schemas.microsoft.com/office/drawing/2014/main" id="{E085DF59-9BC2-4016-952E-64A2AB46643B}"/>
                </a:ext>
              </a:extLst>
            </p:cNvPr>
            <p:cNvSpPr>
              <a:spLocks noChangeShapeType="1"/>
            </p:cNvSpPr>
            <p:nvPr/>
          </p:nvSpPr>
          <p:spPr bwMode="auto">
            <a:xfrm>
              <a:off x="5318760" y="4968240"/>
              <a:ext cx="1447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 name="Line 14">
              <a:extLst>
                <a:ext uri="{FF2B5EF4-FFF2-40B4-BE49-F238E27FC236}">
                  <a16:creationId xmlns:a16="http://schemas.microsoft.com/office/drawing/2014/main" id="{125A6621-6ADE-4C94-8E85-2D12D111EAA3}"/>
                </a:ext>
              </a:extLst>
            </p:cNvPr>
            <p:cNvSpPr>
              <a:spLocks noChangeShapeType="1"/>
            </p:cNvSpPr>
            <p:nvPr/>
          </p:nvSpPr>
          <p:spPr bwMode="auto">
            <a:xfrm>
              <a:off x="5318760" y="5273040"/>
              <a:ext cx="1447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Line 15">
              <a:extLst>
                <a:ext uri="{FF2B5EF4-FFF2-40B4-BE49-F238E27FC236}">
                  <a16:creationId xmlns:a16="http://schemas.microsoft.com/office/drawing/2014/main" id="{A0A7578D-72D4-4346-9D66-CCF5545CB6CC}"/>
                </a:ext>
              </a:extLst>
            </p:cNvPr>
            <p:cNvSpPr>
              <a:spLocks noChangeShapeType="1"/>
            </p:cNvSpPr>
            <p:nvPr/>
          </p:nvSpPr>
          <p:spPr bwMode="auto">
            <a:xfrm>
              <a:off x="4175760" y="3380740"/>
              <a:ext cx="0" cy="5334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Line 16">
              <a:extLst>
                <a:ext uri="{FF2B5EF4-FFF2-40B4-BE49-F238E27FC236}">
                  <a16:creationId xmlns:a16="http://schemas.microsoft.com/office/drawing/2014/main" id="{DB35F69E-4DDE-4425-B89D-BAD6F9E39813}"/>
                </a:ext>
              </a:extLst>
            </p:cNvPr>
            <p:cNvSpPr>
              <a:spLocks noChangeShapeType="1"/>
            </p:cNvSpPr>
            <p:nvPr/>
          </p:nvSpPr>
          <p:spPr bwMode="auto">
            <a:xfrm>
              <a:off x="5090160" y="3380740"/>
              <a:ext cx="0" cy="5334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17">
              <a:extLst>
                <a:ext uri="{FF2B5EF4-FFF2-40B4-BE49-F238E27FC236}">
                  <a16:creationId xmlns:a16="http://schemas.microsoft.com/office/drawing/2014/main" id="{902968CA-DDB2-458D-8E96-2D4991947256}"/>
                </a:ext>
              </a:extLst>
            </p:cNvPr>
            <p:cNvSpPr>
              <a:spLocks noChangeShapeType="1"/>
            </p:cNvSpPr>
            <p:nvPr/>
          </p:nvSpPr>
          <p:spPr bwMode="auto">
            <a:xfrm flipV="1">
              <a:off x="4632960" y="4282440"/>
              <a:ext cx="0" cy="3048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95865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1" y="261563"/>
            <a:ext cx="8534400" cy="1016822"/>
          </a:xfrm>
        </p:spPr>
        <p:txBody>
          <a:bodyPr/>
          <a:lstStyle/>
          <a:p>
            <a:r>
              <a:rPr lang="en-US">
                <a:latin typeface="Tahoma" panose="020B0604030504040204" pitchFamily="34" charset="0"/>
                <a:ea typeface="Tahoma" panose="020B0604030504040204" pitchFamily="34" charset="0"/>
                <a:cs typeface="Tahoma" panose="020B0604030504040204" pitchFamily="34" charset="0"/>
              </a:rPr>
              <a:t>Phục vụ cho môn học</a:t>
            </a: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1" y="1278386"/>
            <a:ext cx="8534400" cy="1474974"/>
          </a:xfrm>
        </p:spPr>
        <p:txBody>
          <a:bodyPr>
            <a:normAutofit/>
          </a:bodyPr>
          <a:lstStyle/>
          <a:p>
            <a:r>
              <a:rPr lang="vi-VN" sz="2400" b="1">
                <a:solidFill>
                  <a:schemeClr val="tx1"/>
                </a:solidFill>
                <a:latin typeface="Tahoma" panose="020B0604030504040204" pitchFamily="34" charset="0"/>
                <a:ea typeface="Tahoma" panose="020B0604030504040204" pitchFamily="34" charset="0"/>
                <a:cs typeface="Tahoma" panose="020B0604030504040204" pitchFamily="34" charset="0"/>
              </a:rPr>
              <a:t>Sinh viên cài đặt các tool sau</a:t>
            </a:r>
          </a:p>
          <a:p>
            <a:pPr lvl="1"/>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MS Visual Studio .NET</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MS SQL Server</a:t>
            </a:r>
            <a:endParaRPr lang="vi-VN" sz="20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74708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checked &amp; unchecked</a:t>
            </a:r>
          </a:p>
        </p:txBody>
      </p:sp>
      <p:grpSp>
        <p:nvGrpSpPr>
          <p:cNvPr id="5" name="Group 4">
            <a:extLst>
              <a:ext uri="{FF2B5EF4-FFF2-40B4-BE49-F238E27FC236}">
                <a16:creationId xmlns:a16="http://schemas.microsoft.com/office/drawing/2014/main" id="{8B1F1F70-268A-4128-9D21-8ED225B3762A}"/>
              </a:ext>
            </a:extLst>
          </p:cNvPr>
          <p:cNvGrpSpPr/>
          <p:nvPr/>
        </p:nvGrpSpPr>
        <p:grpSpPr>
          <a:xfrm>
            <a:off x="1137920" y="1562100"/>
            <a:ext cx="10485120" cy="4838700"/>
            <a:chOff x="457200" y="2057400"/>
            <a:chExt cx="8353425" cy="3111500"/>
          </a:xfrm>
        </p:grpSpPr>
        <p:pic>
          <p:nvPicPr>
            <p:cNvPr id="12" name="Picture 3">
              <a:extLst>
                <a:ext uri="{FF2B5EF4-FFF2-40B4-BE49-F238E27FC236}">
                  <a16:creationId xmlns:a16="http://schemas.microsoft.com/office/drawing/2014/main" id="{8EC35676-434E-4C66-806B-34999DB84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4343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4D4057DA-7AEE-4954-B514-9052D5550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286000"/>
              <a:ext cx="3019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0085E9E9-ABF8-4C78-9EE8-A80724CFC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22" y="3886200"/>
              <a:ext cx="43434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6">
              <a:extLst>
                <a:ext uri="{FF2B5EF4-FFF2-40B4-BE49-F238E27FC236}">
                  <a16:creationId xmlns:a16="http://schemas.microsoft.com/office/drawing/2014/main" id="{BDC44CEC-E86C-4733-9373-8EC4CDE4AA14}"/>
                </a:ext>
              </a:extLst>
            </p:cNvPr>
            <p:cNvSpPr>
              <a:spLocks noChangeArrowheads="1"/>
            </p:cNvSpPr>
            <p:nvPr/>
          </p:nvSpPr>
          <p:spPr bwMode="auto">
            <a:xfrm>
              <a:off x="5795122" y="4386825"/>
              <a:ext cx="3015503" cy="31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chemeClr val="accent6">
                      <a:lumMod val="40000"/>
                      <a:lumOff val="60000"/>
                    </a:schemeClr>
                  </a:solidFill>
                  <a:latin typeface="Arial" panose="020B0604020202020204" pitchFamily="34" charset="0"/>
                  <a:cs typeface="Arial" panose="020B0604020202020204" pitchFamily="34" charset="0"/>
                </a:rPr>
                <a:t>throws OverFlowException</a:t>
              </a:r>
            </a:p>
          </p:txBody>
        </p:sp>
        <p:sp>
          <p:nvSpPr>
            <p:cNvPr id="16" name="AutoShape 7">
              <a:extLst>
                <a:ext uri="{FF2B5EF4-FFF2-40B4-BE49-F238E27FC236}">
                  <a16:creationId xmlns:a16="http://schemas.microsoft.com/office/drawing/2014/main" id="{B300B2D9-829C-4369-A71D-48745C715389}"/>
                </a:ext>
              </a:extLst>
            </p:cNvPr>
            <p:cNvSpPr>
              <a:spLocks noChangeArrowheads="1"/>
            </p:cNvSpPr>
            <p:nvPr/>
          </p:nvSpPr>
          <p:spPr bwMode="auto">
            <a:xfrm>
              <a:off x="4880722" y="4394199"/>
              <a:ext cx="6858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FFFF">
                    <a:gamma/>
                    <a:shade val="46275"/>
                    <a:invGamma/>
                  </a:srgbClr>
                </a:gs>
                <a:gs pos="50000">
                  <a:srgbClr val="00FFFF">
                    <a:alpha val="32001"/>
                  </a:srgbClr>
                </a:gs>
                <a:gs pos="100000">
                  <a:srgbClr val="00FFFF">
                    <a:gamma/>
                    <a:shade val="46275"/>
                    <a:invGamma/>
                  </a:srgbClr>
                </a:gs>
              </a:gsLst>
              <a:lin ang="5400000" scaled="1"/>
            </a:gradFill>
            <a:ln w="9525">
              <a:noFill/>
              <a:miter lim="800000"/>
              <a:headEnd/>
              <a:tailEnd/>
            </a:ln>
            <a:effectLst/>
          </p:spPr>
          <p:txBody>
            <a:bodyPr wrap="none" anchor="ctr"/>
            <a:lstStyle/>
            <a:p>
              <a:pPr algn="ctr" eaLnBrk="1" hangingPunct="1">
                <a:defRPr/>
              </a:pPr>
              <a:endParaRPr lang="en-US">
                <a:latin typeface="Arial" charset="0"/>
              </a:endParaRPr>
            </a:p>
          </p:txBody>
        </p:sp>
        <p:sp>
          <p:nvSpPr>
            <p:cNvPr id="24" name="AutoShape 8">
              <a:extLst>
                <a:ext uri="{FF2B5EF4-FFF2-40B4-BE49-F238E27FC236}">
                  <a16:creationId xmlns:a16="http://schemas.microsoft.com/office/drawing/2014/main" id="{1C5BFAC8-2596-4A3E-BE80-391A1B95923F}"/>
                </a:ext>
              </a:extLst>
            </p:cNvPr>
            <p:cNvSpPr>
              <a:spLocks noChangeArrowheads="1"/>
            </p:cNvSpPr>
            <p:nvPr/>
          </p:nvSpPr>
          <p:spPr bwMode="auto">
            <a:xfrm>
              <a:off x="4876800" y="2590800"/>
              <a:ext cx="6858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FFFF">
                    <a:gamma/>
                    <a:shade val="46275"/>
                    <a:invGamma/>
                  </a:srgbClr>
                </a:gs>
                <a:gs pos="50000">
                  <a:srgbClr val="00FFFF">
                    <a:alpha val="32001"/>
                  </a:srgbClr>
                </a:gs>
                <a:gs pos="100000">
                  <a:srgbClr val="00FFFF">
                    <a:gamma/>
                    <a:shade val="46275"/>
                    <a:invGamma/>
                  </a:srgbClr>
                </a:gs>
              </a:gsLst>
              <a:lin ang="5400000" scaled="1"/>
            </a:gradFill>
            <a:ln w="9525">
              <a:noFill/>
              <a:miter lim="800000"/>
              <a:headEnd/>
              <a:tailEnd/>
            </a:ln>
            <a:effectLst/>
          </p:spPr>
          <p:txBody>
            <a:bodyPr wrap="none" anchor="ctr"/>
            <a:lstStyle/>
            <a:p>
              <a:pPr algn="ctr" eaLnBrk="1" hangingPunct="1">
                <a:defRPr/>
              </a:pPr>
              <a:endParaRPr lang="en-US">
                <a:latin typeface="Arial" charset="0"/>
              </a:endParaRPr>
            </a:p>
          </p:txBody>
        </p:sp>
        <p:sp>
          <p:nvSpPr>
            <p:cNvPr id="25" name="Rectangle 9">
              <a:extLst>
                <a:ext uri="{FF2B5EF4-FFF2-40B4-BE49-F238E27FC236}">
                  <a16:creationId xmlns:a16="http://schemas.microsoft.com/office/drawing/2014/main" id="{5170EF83-89F7-4A5C-A48C-DDD46FB63EF3}"/>
                </a:ext>
              </a:extLst>
            </p:cNvPr>
            <p:cNvSpPr>
              <a:spLocks noChangeArrowheads="1"/>
            </p:cNvSpPr>
            <p:nvPr/>
          </p:nvSpPr>
          <p:spPr bwMode="auto">
            <a:xfrm>
              <a:off x="1181100" y="2514600"/>
              <a:ext cx="16002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26" name="Rectangle 10">
              <a:extLst>
                <a:ext uri="{FF2B5EF4-FFF2-40B4-BE49-F238E27FC236}">
                  <a16:creationId xmlns:a16="http://schemas.microsoft.com/office/drawing/2014/main" id="{F508E58C-4562-4342-A39E-976365048E25}"/>
                </a:ext>
              </a:extLst>
            </p:cNvPr>
            <p:cNvSpPr>
              <a:spLocks noChangeArrowheads="1"/>
            </p:cNvSpPr>
            <p:nvPr/>
          </p:nvSpPr>
          <p:spPr bwMode="auto">
            <a:xfrm>
              <a:off x="1197722" y="4292600"/>
              <a:ext cx="1397000" cy="2032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grpSp>
    </p:spTree>
    <p:extLst>
      <p:ext uri="{BB962C8B-B14F-4D97-AF65-F5344CB8AC3E}">
        <p14:creationId xmlns:p14="http://schemas.microsoft.com/office/powerpoint/2010/main" val="2468851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135035"/>
            <a:ext cx="10796490" cy="1016822"/>
          </a:xfrm>
        </p:spPr>
        <p:txBody>
          <a:bodyPr>
            <a:normAutofit/>
          </a:bodyPr>
          <a:lstStyle/>
          <a:p>
            <a:r>
              <a:rPr lang="en-US" sz="3600">
                <a:solidFill>
                  <a:srgbClr val="FF0000"/>
                </a:solidFill>
                <a:latin typeface="Tahoma" panose="020B0604030504040204" pitchFamily="34" charset="0"/>
                <a:ea typeface="Tahoma" panose="020B0604030504040204" pitchFamily="34" charset="0"/>
                <a:cs typeface="Tahoma" panose="020B0604030504040204" pitchFamily="34" charset="0"/>
              </a:rPr>
              <a:t>ref</a:t>
            </a:r>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 out, params</a:t>
            </a: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105082"/>
            <a:ext cx="10796490" cy="1657855"/>
          </a:xfrm>
        </p:spPr>
        <p:txBody>
          <a:bodyPr numCol="1" spcCol="365760">
            <a:noAutofit/>
          </a:bodyPr>
          <a:lstStyle/>
          <a:p>
            <a:pPr eaLnBrk="1" hangingPunct="1">
              <a:spcBef>
                <a:spcPct val="50000"/>
              </a:spcBef>
              <a:defRPr/>
            </a:pPr>
            <a:r>
              <a:rPr lang="vi-VN" sz="2200" b="0">
                <a:solidFill>
                  <a:schemeClr val="tx1"/>
                </a:solidFill>
                <a:effectLst>
                  <a:outerShdw blurRad="38100" dist="38100" dir="2700000" algn="tl">
                    <a:srgbClr val="000000"/>
                  </a:outerShdw>
                </a:effectLst>
                <a:latin typeface="Arial" charset="0"/>
                <a:cs typeface="Arial" charset="0"/>
              </a:rPr>
              <a:t>ref: tương tự như truyền tham chiếu trong C/C++</a:t>
            </a:r>
          </a:p>
          <a:p>
            <a:pPr eaLnBrk="1" hangingPunct="1">
              <a:spcBef>
                <a:spcPct val="50000"/>
              </a:spcBef>
              <a:defRPr/>
            </a:pPr>
            <a:r>
              <a:rPr lang="vi-VN" sz="2200" b="0">
                <a:solidFill>
                  <a:schemeClr val="tx1"/>
                </a:solidFill>
                <a:effectLst>
                  <a:outerShdw blurRad="38100" dist="38100" dir="2700000" algn="tl">
                    <a:srgbClr val="000000"/>
                  </a:outerShdw>
                </a:effectLst>
                <a:latin typeface="Arial" charset="0"/>
                <a:cs typeface="Arial" charset="0"/>
              </a:rPr>
              <a:t>Từ khoá ref phải được dùng lúc gọi hàm</a:t>
            </a:r>
          </a:p>
          <a:p>
            <a:pPr eaLnBrk="1" hangingPunct="1">
              <a:spcBef>
                <a:spcPct val="50000"/>
              </a:spcBef>
              <a:defRPr/>
            </a:pPr>
            <a:r>
              <a:rPr lang="vi-VN" sz="2200" b="0">
                <a:solidFill>
                  <a:schemeClr val="tx1"/>
                </a:solidFill>
                <a:effectLst>
                  <a:outerShdw blurRad="38100" dist="38100" dir="2700000" algn="tl">
                    <a:srgbClr val="000000"/>
                  </a:outerShdw>
                </a:effectLst>
                <a:latin typeface="Arial" charset="0"/>
                <a:cs typeface="Arial" charset="0"/>
              </a:rPr>
              <a:t>Các tham số truyền dạng ref phải được khởi tạo giá trị trước </a:t>
            </a:r>
          </a:p>
        </p:txBody>
      </p:sp>
      <p:grpSp>
        <p:nvGrpSpPr>
          <p:cNvPr id="3" name="Group 2">
            <a:extLst>
              <a:ext uri="{FF2B5EF4-FFF2-40B4-BE49-F238E27FC236}">
                <a16:creationId xmlns:a16="http://schemas.microsoft.com/office/drawing/2014/main" id="{55F5B2CA-DBA1-4863-8C5C-6C53D0AB8A44}"/>
              </a:ext>
            </a:extLst>
          </p:cNvPr>
          <p:cNvGrpSpPr/>
          <p:nvPr/>
        </p:nvGrpSpPr>
        <p:grpSpPr>
          <a:xfrm>
            <a:off x="1178560" y="2936240"/>
            <a:ext cx="9354309" cy="3799840"/>
            <a:chOff x="1955800" y="3429000"/>
            <a:chExt cx="7287579" cy="2819400"/>
          </a:xfrm>
        </p:grpSpPr>
        <p:pic>
          <p:nvPicPr>
            <p:cNvPr id="10" name="Picture 4">
              <a:extLst>
                <a:ext uri="{FF2B5EF4-FFF2-40B4-BE49-F238E27FC236}">
                  <a16:creationId xmlns:a16="http://schemas.microsoft.com/office/drawing/2014/main" id="{C8DF1603-C330-4D47-9408-52C5A301F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800" y="3429000"/>
              <a:ext cx="3886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5">
              <a:extLst>
                <a:ext uri="{FF2B5EF4-FFF2-40B4-BE49-F238E27FC236}">
                  <a16:creationId xmlns:a16="http://schemas.microsoft.com/office/drawing/2014/main" id="{B9FCCDEA-2EB0-42F0-9ED1-5EC24043A2D5}"/>
                </a:ext>
              </a:extLst>
            </p:cNvPr>
            <p:cNvSpPr>
              <a:spLocks noChangeShapeType="1"/>
            </p:cNvSpPr>
            <p:nvPr/>
          </p:nvSpPr>
          <p:spPr bwMode="auto">
            <a:xfrm flipH="1" flipV="1">
              <a:off x="4164167" y="5076825"/>
              <a:ext cx="1433"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6">
              <a:extLst>
                <a:ext uri="{FF2B5EF4-FFF2-40B4-BE49-F238E27FC236}">
                  <a16:creationId xmlns:a16="http://schemas.microsoft.com/office/drawing/2014/main" id="{908EE7CB-D753-4FDA-B20B-5F1B77C68DC5}"/>
                </a:ext>
              </a:extLst>
            </p:cNvPr>
            <p:cNvSpPr>
              <a:spLocks noChangeShapeType="1"/>
            </p:cNvSpPr>
            <p:nvPr/>
          </p:nvSpPr>
          <p:spPr bwMode="auto">
            <a:xfrm>
              <a:off x="4165600" y="5457825"/>
              <a:ext cx="28194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7">
              <a:extLst>
                <a:ext uri="{FF2B5EF4-FFF2-40B4-BE49-F238E27FC236}">
                  <a16:creationId xmlns:a16="http://schemas.microsoft.com/office/drawing/2014/main" id="{28381424-40C4-4A29-A72E-2D8C80D9D338}"/>
                </a:ext>
              </a:extLst>
            </p:cNvPr>
            <p:cNvSpPr>
              <a:spLocks noChangeShapeType="1"/>
            </p:cNvSpPr>
            <p:nvPr/>
          </p:nvSpPr>
          <p:spPr bwMode="auto">
            <a:xfrm>
              <a:off x="5080000" y="5305425"/>
              <a:ext cx="19050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8">
              <a:extLst>
                <a:ext uri="{FF2B5EF4-FFF2-40B4-BE49-F238E27FC236}">
                  <a16:creationId xmlns:a16="http://schemas.microsoft.com/office/drawing/2014/main" id="{5D60017C-0095-4B70-821F-C4BEEA8C9A95}"/>
                </a:ext>
              </a:extLst>
            </p:cNvPr>
            <p:cNvSpPr txBox="1">
              <a:spLocks noChangeArrowheads="1"/>
            </p:cNvSpPr>
            <p:nvPr/>
          </p:nvSpPr>
          <p:spPr bwMode="auto">
            <a:xfrm>
              <a:off x="7116337" y="5133975"/>
              <a:ext cx="1988399" cy="570909"/>
            </a:xfrm>
            <a:prstGeom prst="rect">
              <a:avLst/>
            </a:prstGeom>
            <a:solidFill>
              <a:srgbClr val="CC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200" b="0">
                  <a:latin typeface="Arial" panose="020B0604020202020204" pitchFamily="34" charset="0"/>
                  <a:cs typeface="Arial" panose="020B0604020202020204" pitchFamily="34" charset="0"/>
                </a:rPr>
                <a:t>Khai báo ref trước </a:t>
              </a:r>
            </a:p>
            <a:p>
              <a:pPr algn="ctr" eaLnBrk="1" hangingPunct="1">
                <a:spcBef>
                  <a:spcPct val="0"/>
                </a:spcBef>
                <a:buClrTx/>
                <a:buSzTx/>
                <a:buFontTx/>
                <a:buNone/>
              </a:pPr>
              <a:r>
                <a:rPr lang="en-US" altLang="en-US" sz="2200" b="0">
                  <a:latin typeface="Arial" panose="020B0604020202020204" pitchFamily="34" charset="0"/>
                  <a:cs typeface="Arial" panose="020B0604020202020204" pitchFamily="34" charset="0"/>
                </a:rPr>
                <a:t>kiểu dữ liệu</a:t>
              </a:r>
            </a:p>
          </p:txBody>
        </p:sp>
        <p:sp>
          <p:nvSpPr>
            <p:cNvPr id="15" name="Line 9">
              <a:extLst>
                <a:ext uri="{FF2B5EF4-FFF2-40B4-BE49-F238E27FC236}">
                  <a16:creationId xmlns:a16="http://schemas.microsoft.com/office/drawing/2014/main" id="{7457C5A6-589B-4824-9B1B-B359C3383961}"/>
                </a:ext>
              </a:extLst>
            </p:cNvPr>
            <p:cNvSpPr>
              <a:spLocks noChangeShapeType="1"/>
            </p:cNvSpPr>
            <p:nvPr/>
          </p:nvSpPr>
          <p:spPr bwMode="auto">
            <a:xfrm>
              <a:off x="3632200" y="3857625"/>
              <a:ext cx="33528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0">
              <a:extLst>
                <a:ext uri="{FF2B5EF4-FFF2-40B4-BE49-F238E27FC236}">
                  <a16:creationId xmlns:a16="http://schemas.microsoft.com/office/drawing/2014/main" id="{7827D64D-FBC9-4897-8D6A-13A23CB78596}"/>
                </a:ext>
              </a:extLst>
            </p:cNvPr>
            <p:cNvSpPr>
              <a:spLocks noChangeShapeType="1"/>
            </p:cNvSpPr>
            <p:nvPr/>
          </p:nvSpPr>
          <p:spPr bwMode="auto">
            <a:xfrm>
              <a:off x="2870200" y="3705225"/>
              <a:ext cx="41148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1">
              <a:extLst>
                <a:ext uri="{FF2B5EF4-FFF2-40B4-BE49-F238E27FC236}">
                  <a16:creationId xmlns:a16="http://schemas.microsoft.com/office/drawing/2014/main" id="{8BAA0828-58F3-4E9B-9C22-2B35326C8A14}"/>
                </a:ext>
              </a:extLst>
            </p:cNvPr>
            <p:cNvSpPr>
              <a:spLocks noChangeShapeType="1"/>
            </p:cNvSpPr>
            <p:nvPr/>
          </p:nvSpPr>
          <p:spPr bwMode="auto">
            <a:xfrm>
              <a:off x="2870200" y="3705225"/>
              <a:ext cx="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2">
              <a:extLst>
                <a:ext uri="{FF2B5EF4-FFF2-40B4-BE49-F238E27FC236}">
                  <a16:creationId xmlns:a16="http://schemas.microsoft.com/office/drawing/2014/main" id="{F44653BB-E681-41D2-AFFE-86B80E8472F0}"/>
                </a:ext>
              </a:extLst>
            </p:cNvPr>
            <p:cNvSpPr>
              <a:spLocks noChangeShapeType="1"/>
            </p:cNvSpPr>
            <p:nvPr/>
          </p:nvSpPr>
          <p:spPr bwMode="auto">
            <a:xfrm>
              <a:off x="3632200" y="3857625"/>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13">
              <a:extLst>
                <a:ext uri="{FF2B5EF4-FFF2-40B4-BE49-F238E27FC236}">
                  <a16:creationId xmlns:a16="http://schemas.microsoft.com/office/drawing/2014/main" id="{AA52287B-E3A2-4C14-BB2A-B69F07F2B1F4}"/>
                </a:ext>
              </a:extLst>
            </p:cNvPr>
            <p:cNvSpPr>
              <a:spLocks noChangeShapeType="1"/>
            </p:cNvSpPr>
            <p:nvPr/>
          </p:nvSpPr>
          <p:spPr bwMode="auto">
            <a:xfrm flipV="1">
              <a:off x="5080000" y="5076825"/>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14">
              <a:extLst>
                <a:ext uri="{FF2B5EF4-FFF2-40B4-BE49-F238E27FC236}">
                  <a16:creationId xmlns:a16="http://schemas.microsoft.com/office/drawing/2014/main" id="{75F8B1C5-6F56-45D5-9365-66ED35384F5D}"/>
                </a:ext>
              </a:extLst>
            </p:cNvPr>
            <p:cNvSpPr txBox="1">
              <a:spLocks noChangeArrowheads="1"/>
            </p:cNvSpPr>
            <p:nvPr/>
          </p:nvSpPr>
          <p:spPr bwMode="auto">
            <a:xfrm>
              <a:off x="7130096" y="3463925"/>
              <a:ext cx="2113283" cy="570909"/>
            </a:xfrm>
            <a:prstGeom prst="rect">
              <a:avLst/>
            </a:prstGeom>
            <a:solidFill>
              <a:srgbClr val="CCFFFF">
                <a:alpha val="2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200" b="0">
                  <a:latin typeface="Arial" panose="020B0604020202020204" pitchFamily="34" charset="0"/>
                  <a:cs typeface="Arial" panose="020B0604020202020204" pitchFamily="34" charset="0"/>
                </a:rPr>
                <a:t>sử dụng ref cho </a:t>
              </a:r>
            </a:p>
            <a:p>
              <a:pPr algn="ctr" eaLnBrk="1" hangingPunct="1">
                <a:spcBef>
                  <a:spcPct val="0"/>
                </a:spcBef>
                <a:buClrTx/>
                <a:buSzTx/>
                <a:buFontTx/>
                <a:buNone/>
              </a:pPr>
              <a:r>
                <a:rPr lang="en-US" altLang="en-US" sz="2200" b="0">
                  <a:latin typeface="Arial" panose="020B0604020202020204" pitchFamily="34" charset="0"/>
                  <a:cs typeface="Arial" panose="020B0604020202020204" pitchFamily="34" charset="0"/>
                </a:rPr>
                <a:t>tham số khi gọi hàm</a:t>
              </a:r>
            </a:p>
          </p:txBody>
        </p:sp>
      </p:grpSp>
    </p:spTree>
    <p:extLst>
      <p:ext uri="{BB962C8B-B14F-4D97-AF65-F5344CB8AC3E}">
        <p14:creationId xmlns:p14="http://schemas.microsoft.com/office/powerpoint/2010/main" val="2814827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129119"/>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ref</a:t>
            </a:r>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3600">
                <a:solidFill>
                  <a:srgbClr val="FF0000"/>
                </a:solidFill>
                <a:latin typeface="Tahoma" panose="020B0604030504040204" pitchFamily="34" charset="0"/>
                <a:ea typeface="Tahoma" panose="020B0604030504040204" pitchFamily="34" charset="0"/>
                <a:cs typeface="Tahoma" panose="020B0604030504040204" pitchFamily="34" charset="0"/>
              </a:rPr>
              <a:t>out</a:t>
            </a:r>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 params</a:t>
            </a: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6"/>
            <a:ext cx="10796490" cy="1055240"/>
          </a:xfrm>
        </p:spPr>
        <p:txBody>
          <a:bodyPr numCol="1" spcCol="365760">
            <a:noAutofit/>
          </a:bodyPr>
          <a:lstStyle/>
          <a:p>
            <a:pPr eaLnBrk="1" hangingPunct="1">
              <a:spcBef>
                <a:spcPct val="50000"/>
              </a:spcBef>
              <a:defRPr/>
            </a:pPr>
            <a:r>
              <a:rPr lang="vi-VN" sz="2200" b="0">
                <a:solidFill>
                  <a:schemeClr val="tx1"/>
                </a:solidFill>
                <a:effectLst>
                  <a:outerShdw blurRad="38100" dist="38100" dir="2700000" algn="tl">
                    <a:srgbClr val="000000"/>
                  </a:outerShdw>
                </a:effectLst>
                <a:latin typeface="Arial" charset="0"/>
                <a:cs typeface="Arial" charset="0"/>
              </a:rPr>
              <a:t>out: tương tự như ref</a:t>
            </a:r>
          </a:p>
          <a:p>
            <a:pPr eaLnBrk="1" hangingPunct="1">
              <a:spcBef>
                <a:spcPct val="50000"/>
              </a:spcBef>
              <a:defRPr/>
            </a:pPr>
            <a:r>
              <a:rPr lang="vi-VN" sz="2200" b="0">
                <a:solidFill>
                  <a:schemeClr val="tx1"/>
                </a:solidFill>
                <a:effectLst>
                  <a:outerShdw blurRad="38100" dist="38100" dir="2700000" algn="tl">
                    <a:srgbClr val="000000"/>
                  </a:outerShdw>
                </a:effectLst>
                <a:latin typeface="Arial" charset="0"/>
                <a:cs typeface="Arial" charset="0"/>
              </a:rPr>
              <a:t>Khác ref là out ko cần khởi tạo giá trị trước khi truyền</a:t>
            </a:r>
          </a:p>
        </p:txBody>
      </p:sp>
      <p:grpSp>
        <p:nvGrpSpPr>
          <p:cNvPr id="4" name="Group 3">
            <a:extLst>
              <a:ext uri="{FF2B5EF4-FFF2-40B4-BE49-F238E27FC236}">
                <a16:creationId xmlns:a16="http://schemas.microsoft.com/office/drawing/2014/main" id="{6290EFD4-6FD4-41CB-B3A8-A4C47487957B}"/>
              </a:ext>
            </a:extLst>
          </p:cNvPr>
          <p:cNvGrpSpPr/>
          <p:nvPr/>
        </p:nvGrpSpPr>
        <p:grpSpPr>
          <a:xfrm>
            <a:off x="701040" y="2647502"/>
            <a:ext cx="10819953" cy="3773618"/>
            <a:chOff x="609600" y="2971800"/>
            <a:chExt cx="7841721" cy="2438400"/>
          </a:xfrm>
        </p:grpSpPr>
        <p:pic>
          <p:nvPicPr>
            <p:cNvPr id="18" name="Picture 4">
              <a:extLst>
                <a:ext uri="{FF2B5EF4-FFF2-40B4-BE49-F238E27FC236}">
                  <a16:creationId xmlns:a16="http://schemas.microsoft.com/office/drawing/2014/main" id="{0BC6B779-0762-4A7F-889C-8AACD16A6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42195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5">
              <a:extLst>
                <a:ext uri="{FF2B5EF4-FFF2-40B4-BE49-F238E27FC236}">
                  <a16:creationId xmlns:a16="http://schemas.microsoft.com/office/drawing/2014/main" id="{D1F15812-3AC5-47AC-AD7D-586CC0C76AF6}"/>
                </a:ext>
              </a:extLst>
            </p:cNvPr>
            <p:cNvSpPr>
              <a:spLocks noChangeShapeType="1"/>
            </p:cNvSpPr>
            <p:nvPr/>
          </p:nvSpPr>
          <p:spPr bwMode="auto">
            <a:xfrm>
              <a:off x="4025900" y="4876800"/>
              <a:ext cx="21336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6">
              <a:extLst>
                <a:ext uri="{FF2B5EF4-FFF2-40B4-BE49-F238E27FC236}">
                  <a16:creationId xmlns:a16="http://schemas.microsoft.com/office/drawing/2014/main" id="{F4A25177-AE82-47EB-8D56-7169405B2CA1}"/>
                </a:ext>
              </a:extLst>
            </p:cNvPr>
            <p:cNvSpPr>
              <a:spLocks noChangeShapeType="1"/>
            </p:cNvSpPr>
            <p:nvPr/>
          </p:nvSpPr>
          <p:spPr bwMode="auto">
            <a:xfrm flipV="1">
              <a:off x="4038600" y="4724400"/>
              <a:ext cx="0" cy="1524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Text Box 7">
              <a:extLst>
                <a:ext uri="{FF2B5EF4-FFF2-40B4-BE49-F238E27FC236}">
                  <a16:creationId xmlns:a16="http://schemas.microsoft.com/office/drawing/2014/main" id="{FA9987F3-E79B-422B-91EF-D0B72EA71E58}"/>
                </a:ext>
              </a:extLst>
            </p:cNvPr>
            <p:cNvSpPr txBox="1">
              <a:spLocks noChangeArrowheads="1"/>
            </p:cNvSpPr>
            <p:nvPr/>
          </p:nvSpPr>
          <p:spPr bwMode="auto">
            <a:xfrm>
              <a:off x="6337828" y="4673600"/>
              <a:ext cx="2113493" cy="278426"/>
            </a:xfrm>
            <a:prstGeom prst="rect">
              <a:avLst/>
            </a:prstGeom>
            <a:solidFill>
              <a:srgbClr val="CCFFFF">
                <a:alpha val="2313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200" b="0">
                  <a:latin typeface="Arial" panose="020B0604020202020204" pitchFamily="34" charset="0"/>
                  <a:cs typeface="Arial" panose="020B0604020202020204" pitchFamily="34" charset="0"/>
                </a:rPr>
                <a:t>Khai báo cho tham số</a:t>
              </a:r>
            </a:p>
          </p:txBody>
        </p:sp>
        <p:sp>
          <p:nvSpPr>
            <p:cNvPr id="22" name="Line 8">
              <a:extLst>
                <a:ext uri="{FF2B5EF4-FFF2-40B4-BE49-F238E27FC236}">
                  <a16:creationId xmlns:a16="http://schemas.microsoft.com/office/drawing/2014/main" id="{7A0D5C2D-7522-4CD6-902A-91F22449FC57}"/>
                </a:ext>
              </a:extLst>
            </p:cNvPr>
            <p:cNvSpPr>
              <a:spLocks noChangeShapeType="1"/>
            </p:cNvSpPr>
            <p:nvPr/>
          </p:nvSpPr>
          <p:spPr bwMode="auto">
            <a:xfrm>
              <a:off x="2425700" y="4076700"/>
              <a:ext cx="36576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9">
              <a:extLst>
                <a:ext uri="{FF2B5EF4-FFF2-40B4-BE49-F238E27FC236}">
                  <a16:creationId xmlns:a16="http://schemas.microsoft.com/office/drawing/2014/main" id="{A6D8B6B5-6AF7-494B-A75A-F6D9F6548A28}"/>
                </a:ext>
              </a:extLst>
            </p:cNvPr>
            <p:cNvSpPr>
              <a:spLocks noChangeShapeType="1"/>
            </p:cNvSpPr>
            <p:nvPr/>
          </p:nvSpPr>
          <p:spPr bwMode="auto">
            <a:xfrm flipV="1">
              <a:off x="2438400" y="3848100"/>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Text Box 10">
              <a:extLst>
                <a:ext uri="{FF2B5EF4-FFF2-40B4-BE49-F238E27FC236}">
                  <a16:creationId xmlns:a16="http://schemas.microsoft.com/office/drawing/2014/main" id="{8755A34E-0514-4D11-A3AA-8F5969F39469}"/>
                </a:ext>
              </a:extLst>
            </p:cNvPr>
            <p:cNvSpPr txBox="1">
              <a:spLocks noChangeArrowheads="1"/>
            </p:cNvSpPr>
            <p:nvPr/>
          </p:nvSpPr>
          <p:spPr bwMode="auto">
            <a:xfrm>
              <a:off x="6316019" y="3759200"/>
              <a:ext cx="1747536" cy="497190"/>
            </a:xfrm>
            <a:prstGeom prst="rect">
              <a:avLst/>
            </a:prstGeom>
            <a:solidFill>
              <a:srgbClr val="CCFFFF">
                <a:alpha val="2313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200" b="0">
                  <a:latin typeface="Arial" panose="020B0604020202020204" pitchFamily="34" charset="0"/>
                  <a:cs typeface="Arial" panose="020B0604020202020204" pitchFamily="34" charset="0"/>
                </a:rPr>
                <a:t>Dùng trước tham </a:t>
              </a:r>
            </a:p>
            <a:p>
              <a:pPr algn="ctr" eaLnBrk="1" hangingPunct="1">
                <a:spcBef>
                  <a:spcPct val="0"/>
                </a:spcBef>
                <a:buClrTx/>
                <a:buSzTx/>
                <a:buFontTx/>
                <a:buNone/>
              </a:pPr>
              <a:r>
                <a:rPr lang="en-US" altLang="en-US" sz="2200" b="0">
                  <a:latin typeface="Arial" panose="020B0604020202020204" pitchFamily="34" charset="0"/>
                  <a:cs typeface="Arial" panose="020B0604020202020204" pitchFamily="34" charset="0"/>
                </a:rPr>
                <a:t>số khi gọi hàm</a:t>
              </a:r>
            </a:p>
          </p:txBody>
        </p:sp>
      </p:grpSp>
    </p:spTree>
    <p:extLst>
      <p:ext uri="{BB962C8B-B14F-4D97-AF65-F5344CB8AC3E}">
        <p14:creationId xmlns:p14="http://schemas.microsoft.com/office/powerpoint/2010/main" val="1468290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512582" y="123638"/>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ref</a:t>
            </a:r>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3600">
                <a:latin typeface="Tahoma" panose="020B0604030504040204" pitchFamily="34" charset="0"/>
                <a:ea typeface="Tahoma" panose="020B0604030504040204" pitchFamily="34" charset="0"/>
                <a:cs typeface="Tahoma" panose="020B0604030504040204" pitchFamily="34" charset="0"/>
              </a:rPr>
              <a:t>out</a:t>
            </a:r>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3600">
                <a:solidFill>
                  <a:srgbClr val="FF0000"/>
                </a:solidFill>
                <a:latin typeface="Tahoma" panose="020B0604030504040204" pitchFamily="34" charset="0"/>
                <a:ea typeface="Tahoma" panose="020B0604030504040204" pitchFamily="34" charset="0"/>
                <a:cs typeface="Tahoma" panose="020B0604030504040204" pitchFamily="34" charset="0"/>
              </a:rPr>
              <a:t>params</a:t>
            </a:r>
          </a:p>
        </p:txBody>
      </p:sp>
      <p:grpSp>
        <p:nvGrpSpPr>
          <p:cNvPr id="6" name="Group 5">
            <a:extLst>
              <a:ext uri="{FF2B5EF4-FFF2-40B4-BE49-F238E27FC236}">
                <a16:creationId xmlns:a16="http://schemas.microsoft.com/office/drawing/2014/main" id="{125EF72F-92BF-46D8-AE5A-7D1C4F0ED1CD}"/>
              </a:ext>
            </a:extLst>
          </p:cNvPr>
          <p:cNvGrpSpPr/>
          <p:nvPr/>
        </p:nvGrpSpPr>
        <p:grpSpPr>
          <a:xfrm>
            <a:off x="863600" y="1026160"/>
            <a:ext cx="10445472" cy="5506720"/>
            <a:chOff x="482600" y="1219200"/>
            <a:chExt cx="8356600" cy="4876800"/>
          </a:xfrm>
        </p:grpSpPr>
        <p:pic>
          <p:nvPicPr>
            <p:cNvPr id="14" name="Picture 4">
              <a:extLst>
                <a:ext uri="{FF2B5EF4-FFF2-40B4-BE49-F238E27FC236}">
                  <a16:creationId xmlns:a16="http://schemas.microsoft.com/office/drawing/2014/main" id="{CAA89CEF-83AC-4333-BB15-FA6B092B2180}"/>
                </a:ext>
              </a:extLst>
            </p:cNvPr>
            <p:cNvPicPr>
              <a:picLocks noChangeAspect="1" noChangeArrowheads="1"/>
            </p:cNvPicPr>
            <p:nvPr/>
          </p:nvPicPr>
          <p:blipFill>
            <a:blip r:embed="rId2"/>
            <a:srcRect/>
            <a:stretch>
              <a:fillRect/>
            </a:stretch>
          </p:blipFill>
          <p:spPr bwMode="auto">
            <a:xfrm>
              <a:off x="2028825" y="1295400"/>
              <a:ext cx="5057775" cy="1447800"/>
            </a:xfrm>
            <a:prstGeom prst="rect">
              <a:avLst/>
            </a:prstGeom>
            <a:ln>
              <a:headEnd/>
              <a:tailEnd/>
            </a:ln>
          </p:spPr>
          <p:style>
            <a:lnRef idx="3">
              <a:schemeClr val="lt1"/>
            </a:lnRef>
            <a:fillRef idx="1">
              <a:schemeClr val="accent1"/>
            </a:fillRef>
            <a:effectRef idx="1">
              <a:schemeClr val="accent1"/>
            </a:effectRef>
            <a:fontRef idx="minor">
              <a:schemeClr val="lt1"/>
            </a:fontRef>
          </p:style>
        </p:pic>
        <p:pic>
          <p:nvPicPr>
            <p:cNvPr id="15" name="Picture 5">
              <a:extLst>
                <a:ext uri="{FF2B5EF4-FFF2-40B4-BE49-F238E27FC236}">
                  <a16:creationId xmlns:a16="http://schemas.microsoft.com/office/drawing/2014/main" id="{591A46EB-092E-4BD9-B9F7-36FEE3B55477}"/>
                </a:ext>
              </a:extLst>
            </p:cNvPr>
            <p:cNvPicPr>
              <a:picLocks noChangeAspect="1" noChangeArrowheads="1"/>
            </p:cNvPicPr>
            <p:nvPr/>
          </p:nvPicPr>
          <p:blipFill>
            <a:blip r:embed="rId3"/>
            <a:srcRect/>
            <a:stretch>
              <a:fillRect/>
            </a:stretch>
          </p:blipFill>
          <p:spPr bwMode="auto">
            <a:xfrm>
              <a:off x="482600" y="3886200"/>
              <a:ext cx="2438400" cy="1219200"/>
            </a:xfrm>
            <a:prstGeom prst="rect">
              <a:avLst/>
            </a:prstGeom>
            <a:ln>
              <a:headEnd/>
              <a:tailEnd/>
            </a:ln>
          </p:spPr>
          <p:style>
            <a:lnRef idx="3">
              <a:schemeClr val="lt1"/>
            </a:lnRef>
            <a:fillRef idx="1">
              <a:schemeClr val="accent1"/>
            </a:fillRef>
            <a:effectRef idx="1">
              <a:schemeClr val="accent1"/>
            </a:effectRef>
            <a:fontRef idx="minor">
              <a:schemeClr val="lt1"/>
            </a:fontRef>
          </p:style>
        </p:pic>
        <p:pic>
          <p:nvPicPr>
            <p:cNvPr id="16" name="Picture 6">
              <a:extLst>
                <a:ext uri="{FF2B5EF4-FFF2-40B4-BE49-F238E27FC236}">
                  <a16:creationId xmlns:a16="http://schemas.microsoft.com/office/drawing/2014/main" id="{FD5C3B9D-594A-4B55-8A09-5687CA7825F3}"/>
                </a:ext>
              </a:extLst>
            </p:cNvPr>
            <p:cNvPicPr>
              <a:picLocks noChangeAspect="1" noChangeArrowheads="1"/>
            </p:cNvPicPr>
            <p:nvPr/>
          </p:nvPicPr>
          <p:blipFill>
            <a:blip r:embed="rId4"/>
            <a:srcRect/>
            <a:stretch>
              <a:fillRect/>
            </a:stretch>
          </p:blipFill>
          <p:spPr bwMode="auto">
            <a:xfrm>
              <a:off x="3063875" y="3886200"/>
              <a:ext cx="2686050" cy="1219200"/>
            </a:xfrm>
            <a:prstGeom prst="rect">
              <a:avLst/>
            </a:prstGeom>
            <a:ln>
              <a:headEnd/>
              <a:tailEnd/>
            </a:ln>
          </p:spPr>
          <p:style>
            <a:lnRef idx="3">
              <a:schemeClr val="lt1"/>
            </a:lnRef>
            <a:fillRef idx="1">
              <a:schemeClr val="accent1"/>
            </a:fillRef>
            <a:effectRef idx="1">
              <a:schemeClr val="accent1"/>
            </a:effectRef>
            <a:fontRef idx="minor">
              <a:schemeClr val="lt1"/>
            </a:fontRef>
          </p:style>
        </p:pic>
        <p:pic>
          <p:nvPicPr>
            <p:cNvPr id="24" name="Picture 7">
              <a:extLst>
                <a:ext uri="{FF2B5EF4-FFF2-40B4-BE49-F238E27FC236}">
                  <a16:creationId xmlns:a16="http://schemas.microsoft.com/office/drawing/2014/main" id="{5BA25145-D08A-4F2C-9801-148806B2CC6F}"/>
                </a:ext>
              </a:extLst>
            </p:cNvPr>
            <p:cNvPicPr>
              <a:picLocks noChangeAspect="1" noChangeArrowheads="1"/>
            </p:cNvPicPr>
            <p:nvPr/>
          </p:nvPicPr>
          <p:blipFill>
            <a:blip r:embed="rId5"/>
            <a:srcRect/>
            <a:stretch>
              <a:fillRect/>
            </a:stretch>
          </p:blipFill>
          <p:spPr bwMode="auto">
            <a:xfrm>
              <a:off x="5892800" y="3886200"/>
              <a:ext cx="2867025" cy="1228725"/>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25" name="Line 8">
              <a:extLst>
                <a:ext uri="{FF2B5EF4-FFF2-40B4-BE49-F238E27FC236}">
                  <a16:creationId xmlns:a16="http://schemas.microsoft.com/office/drawing/2014/main" id="{7DA10364-4E37-415E-BC37-579497E65550}"/>
                </a:ext>
              </a:extLst>
            </p:cNvPr>
            <p:cNvSpPr>
              <a:spLocks noChangeShapeType="1"/>
            </p:cNvSpPr>
            <p:nvPr/>
          </p:nvSpPr>
          <p:spPr bwMode="auto">
            <a:xfrm flipH="1">
              <a:off x="1524000" y="2743200"/>
              <a:ext cx="3048000" cy="1143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9">
              <a:extLst>
                <a:ext uri="{FF2B5EF4-FFF2-40B4-BE49-F238E27FC236}">
                  <a16:creationId xmlns:a16="http://schemas.microsoft.com/office/drawing/2014/main" id="{ED8B1D72-43F2-4051-900D-9474123438C0}"/>
                </a:ext>
              </a:extLst>
            </p:cNvPr>
            <p:cNvSpPr>
              <a:spLocks noChangeShapeType="1"/>
            </p:cNvSpPr>
            <p:nvPr/>
          </p:nvSpPr>
          <p:spPr bwMode="auto">
            <a:xfrm>
              <a:off x="4572000" y="2743200"/>
              <a:ext cx="2895600" cy="1143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10">
              <a:extLst>
                <a:ext uri="{FF2B5EF4-FFF2-40B4-BE49-F238E27FC236}">
                  <a16:creationId xmlns:a16="http://schemas.microsoft.com/office/drawing/2014/main" id="{D8BC977C-E478-4F1C-85DB-9844DB5581EF}"/>
                </a:ext>
              </a:extLst>
            </p:cNvPr>
            <p:cNvSpPr>
              <a:spLocks noChangeShapeType="1"/>
            </p:cNvSpPr>
            <p:nvPr/>
          </p:nvSpPr>
          <p:spPr bwMode="auto">
            <a:xfrm flipH="1">
              <a:off x="4419600" y="2743200"/>
              <a:ext cx="152400" cy="1066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Rectangle 11">
              <a:extLst>
                <a:ext uri="{FF2B5EF4-FFF2-40B4-BE49-F238E27FC236}">
                  <a16:creationId xmlns:a16="http://schemas.microsoft.com/office/drawing/2014/main" id="{A3D49E75-A4DC-435D-9200-4A1BDF92C4DA}"/>
                </a:ext>
              </a:extLst>
            </p:cNvPr>
            <p:cNvSpPr>
              <a:spLocks noChangeArrowheads="1"/>
            </p:cNvSpPr>
            <p:nvPr/>
          </p:nvSpPr>
          <p:spPr bwMode="auto">
            <a:xfrm>
              <a:off x="5257800" y="1219200"/>
              <a:ext cx="1066800" cy="381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30" name="Line 13">
              <a:extLst>
                <a:ext uri="{FF2B5EF4-FFF2-40B4-BE49-F238E27FC236}">
                  <a16:creationId xmlns:a16="http://schemas.microsoft.com/office/drawing/2014/main" id="{3017D3A0-5BD4-4953-9D28-9FD7EF97B42D}"/>
                </a:ext>
              </a:extLst>
            </p:cNvPr>
            <p:cNvSpPr>
              <a:spLocks noChangeShapeType="1"/>
            </p:cNvSpPr>
            <p:nvPr/>
          </p:nvSpPr>
          <p:spPr bwMode="auto">
            <a:xfrm flipV="1">
              <a:off x="2286000" y="4724400"/>
              <a:ext cx="0" cy="990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Rectangle 14">
              <a:extLst>
                <a:ext uri="{FF2B5EF4-FFF2-40B4-BE49-F238E27FC236}">
                  <a16:creationId xmlns:a16="http://schemas.microsoft.com/office/drawing/2014/main" id="{EB6D1860-598B-47D9-BB45-0103E1C214EB}"/>
                </a:ext>
              </a:extLst>
            </p:cNvPr>
            <p:cNvSpPr>
              <a:spLocks noChangeArrowheads="1"/>
            </p:cNvSpPr>
            <p:nvPr/>
          </p:nvSpPr>
          <p:spPr bwMode="auto">
            <a:xfrm>
              <a:off x="1866900" y="4508500"/>
              <a:ext cx="914400" cy="2032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32" name="Rectangle 15">
              <a:extLst>
                <a:ext uri="{FF2B5EF4-FFF2-40B4-BE49-F238E27FC236}">
                  <a16:creationId xmlns:a16="http://schemas.microsoft.com/office/drawing/2014/main" id="{67994265-65F9-4B22-8B69-0BAF56323EBC}"/>
                </a:ext>
              </a:extLst>
            </p:cNvPr>
            <p:cNvSpPr>
              <a:spLocks noChangeArrowheads="1"/>
            </p:cNvSpPr>
            <p:nvPr/>
          </p:nvSpPr>
          <p:spPr bwMode="auto">
            <a:xfrm>
              <a:off x="4216400" y="4495800"/>
              <a:ext cx="1447800" cy="215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33" name="Rectangle 16">
              <a:extLst>
                <a:ext uri="{FF2B5EF4-FFF2-40B4-BE49-F238E27FC236}">
                  <a16:creationId xmlns:a16="http://schemas.microsoft.com/office/drawing/2014/main" id="{3FF4EE58-1852-4B74-AA6C-BEAAEAECAEBD}"/>
                </a:ext>
              </a:extLst>
            </p:cNvPr>
            <p:cNvSpPr>
              <a:spLocks noChangeArrowheads="1"/>
            </p:cNvSpPr>
            <p:nvPr/>
          </p:nvSpPr>
          <p:spPr bwMode="auto">
            <a:xfrm>
              <a:off x="7391400" y="4394200"/>
              <a:ext cx="14478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34" name="Text Box 17">
              <a:extLst>
                <a:ext uri="{FF2B5EF4-FFF2-40B4-BE49-F238E27FC236}">
                  <a16:creationId xmlns:a16="http://schemas.microsoft.com/office/drawing/2014/main" id="{28082A2D-BF86-48F3-B3A9-52502BD3FAEE}"/>
                </a:ext>
              </a:extLst>
            </p:cNvPr>
            <p:cNvSpPr txBox="1">
              <a:spLocks noChangeArrowheads="1"/>
            </p:cNvSpPr>
            <p:nvPr/>
          </p:nvSpPr>
          <p:spPr bwMode="auto">
            <a:xfrm>
              <a:off x="1689100" y="5727700"/>
              <a:ext cx="1162050" cy="36671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lgn="ctr" eaLnBrk="1" hangingPunct="1">
                <a:defRPr/>
              </a:pPr>
              <a:r>
                <a:rPr lang="en-US" b="0">
                  <a:solidFill>
                    <a:schemeClr val="tx1"/>
                  </a:solidFill>
                  <a:cs typeface="Arial" charset="0"/>
                </a:rPr>
                <a:t>3 phần tử</a:t>
              </a:r>
            </a:p>
          </p:txBody>
        </p:sp>
        <p:sp>
          <p:nvSpPr>
            <p:cNvPr id="35" name="Line 18">
              <a:extLst>
                <a:ext uri="{FF2B5EF4-FFF2-40B4-BE49-F238E27FC236}">
                  <a16:creationId xmlns:a16="http://schemas.microsoft.com/office/drawing/2014/main" id="{BE5E7ADE-3036-4B81-B8DB-661E5EECAF06}"/>
                </a:ext>
              </a:extLst>
            </p:cNvPr>
            <p:cNvSpPr>
              <a:spLocks noChangeShapeType="1"/>
            </p:cNvSpPr>
            <p:nvPr/>
          </p:nvSpPr>
          <p:spPr bwMode="auto">
            <a:xfrm flipV="1">
              <a:off x="4984750" y="4724400"/>
              <a:ext cx="0" cy="990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Text Box 19">
              <a:extLst>
                <a:ext uri="{FF2B5EF4-FFF2-40B4-BE49-F238E27FC236}">
                  <a16:creationId xmlns:a16="http://schemas.microsoft.com/office/drawing/2014/main" id="{D6835B2A-9C35-4E1C-A887-56B2736C263C}"/>
                </a:ext>
              </a:extLst>
            </p:cNvPr>
            <p:cNvSpPr txBox="1">
              <a:spLocks noChangeArrowheads="1"/>
            </p:cNvSpPr>
            <p:nvPr/>
          </p:nvSpPr>
          <p:spPr bwMode="auto">
            <a:xfrm>
              <a:off x="4400550" y="5727700"/>
              <a:ext cx="1162050" cy="36671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lgn="ctr" eaLnBrk="1" hangingPunct="1">
                <a:defRPr/>
              </a:pPr>
              <a:r>
                <a:rPr lang="en-US" b="0">
                  <a:solidFill>
                    <a:schemeClr val="tx1"/>
                  </a:solidFill>
                  <a:cs typeface="Arial" charset="0"/>
                </a:rPr>
                <a:t>6 phần tử</a:t>
              </a:r>
            </a:p>
          </p:txBody>
        </p:sp>
        <p:sp>
          <p:nvSpPr>
            <p:cNvPr id="37" name="Line 20">
              <a:extLst>
                <a:ext uri="{FF2B5EF4-FFF2-40B4-BE49-F238E27FC236}">
                  <a16:creationId xmlns:a16="http://schemas.microsoft.com/office/drawing/2014/main" id="{2551D03A-9B7C-4903-A7A7-2014296F9035}"/>
                </a:ext>
              </a:extLst>
            </p:cNvPr>
            <p:cNvSpPr>
              <a:spLocks noChangeShapeType="1"/>
            </p:cNvSpPr>
            <p:nvPr/>
          </p:nvSpPr>
          <p:spPr bwMode="auto">
            <a:xfrm flipV="1">
              <a:off x="8128000" y="4648200"/>
              <a:ext cx="0" cy="990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Text Box 21">
              <a:extLst>
                <a:ext uri="{FF2B5EF4-FFF2-40B4-BE49-F238E27FC236}">
                  <a16:creationId xmlns:a16="http://schemas.microsoft.com/office/drawing/2014/main" id="{E0EB9ACC-4FE2-47AE-A54F-64964671093A}"/>
                </a:ext>
              </a:extLst>
            </p:cNvPr>
            <p:cNvSpPr txBox="1">
              <a:spLocks noChangeArrowheads="1"/>
            </p:cNvSpPr>
            <p:nvPr/>
          </p:nvSpPr>
          <p:spPr bwMode="auto">
            <a:xfrm>
              <a:off x="7454900" y="5729288"/>
              <a:ext cx="1339850" cy="36671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lgn="ctr" eaLnBrk="1" hangingPunct="1">
                <a:defRPr/>
              </a:pPr>
              <a:r>
                <a:rPr lang="en-US" b="0">
                  <a:solidFill>
                    <a:schemeClr val="tx1"/>
                  </a:solidFill>
                  <a:cs typeface="Arial" charset="0"/>
                </a:rPr>
                <a:t>Mảng array</a:t>
              </a:r>
            </a:p>
          </p:txBody>
        </p:sp>
        <p:sp>
          <p:nvSpPr>
            <p:cNvPr id="39" name="AutoShape 12">
              <a:extLst>
                <a:ext uri="{FF2B5EF4-FFF2-40B4-BE49-F238E27FC236}">
                  <a16:creationId xmlns:a16="http://schemas.microsoft.com/office/drawing/2014/main" id="{67ADA693-344A-41A7-BAB4-F2DA8941EED3}"/>
                </a:ext>
              </a:extLst>
            </p:cNvPr>
            <p:cNvSpPr>
              <a:spLocks noChangeArrowheads="1"/>
            </p:cNvSpPr>
            <p:nvPr/>
          </p:nvSpPr>
          <p:spPr bwMode="auto">
            <a:xfrm>
              <a:off x="7315200" y="1752600"/>
              <a:ext cx="1447800" cy="1371600"/>
            </a:xfrm>
            <a:prstGeom prst="wedgeRoundRectCallout">
              <a:avLst>
                <a:gd name="adj1" fmla="val -120174"/>
                <a:gd name="adj2" fmla="val -57871"/>
                <a:gd name="adj3" fmla="val 16667"/>
              </a:avLst>
            </a:prstGeom>
            <a:ln>
              <a:headEnd/>
              <a:tailEnd/>
            </a:ln>
          </p:spPr>
          <p:style>
            <a:lnRef idx="3">
              <a:schemeClr val="lt1"/>
            </a:lnRef>
            <a:fillRef idx="1">
              <a:schemeClr val="accent1"/>
            </a:fillRef>
            <a:effectRef idx="1">
              <a:schemeClr val="accent1"/>
            </a:effectRef>
            <a:fontRef idx="minor">
              <a:schemeClr val="lt1"/>
            </a:fontRef>
          </p:style>
          <p:txBody>
            <a:bodyPr/>
            <a:lstStyle/>
            <a:p>
              <a:pPr algn="ctr" eaLnBrk="1" hangingPunct="1">
                <a:defRPr/>
              </a:pPr>
              <a:r>
                <a:rPr lang="en-US" b="0">
                  <a:solidFill>
                    <a:schemeClr val="tx1"/>
                  </a:solidFill>
                  <a:cs typeface="Arial" charset="0"/>
                </a:rPr>
                <a:t>Luôn khai báo ở cuối danh sách tham số </a:t>
              </a:r>
            </a:p>
          </p:txBody>
        </p:sp>
      </p:grpSp>
    </p:spTree>
    <p:extLst>
      <p:ext uri="{BB962C8B-B14F-4D97-AF65-F5344CB8AC3E}">
        <p14:creationId xmlns:p14="http://schemas.microsoft.com/office/powerpoint/2010/main" val="3249288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If statement</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5" name="TextBox 24">
            <a:extLst>
              <a:ext uri="{FF2B5EF4-FFF2-40B4-BE49-F238E27FC236}">
                <a16:creationId xmlns:a16="http://schemas.microsoft.com/office/drawing/2014/main" id="{6DC2E9BC-3BE3-48DF-A34B-6D7EE0EEA035}"/>
              </a:ext>
            </a:extLst>
          </p:cNvPr>
          <p:cNvSpPr txBox="1"/>
          <p:nvPr/>
        </p:nvSpPr>
        <p:spPr>
          <a:xfrm>
            <a:off x="613190" y="1532096"/>
            <a:ext cx="873317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t>if (boolean-expression)</a:t>
            </a:r>
          </a:p>
          <a:p>
            <a:r>
              <a:rPr lang="en-US"/>
              <a:t>{</a:t>
            </a:r>
          </a:p>
          <a:p>
            <a:r>
              <a:rPr lang="en-US"/>
              <a:t>	// statements executed if boolean-expression is true</a:t>
            </a:r>
          </a:p>
          <a:p>
            <a:r>
              <a:rPr lang="en-US"/>
              <a:t>}</a:t>
            </a:r>
          </a:p>
        </p:txBody>
      </p:sp>
      <p:grpSp>
        <p:nvGrpSpPr>
          <p:cNvPr id="11" name="Group 10">
            <a:extLst>
              <a:ext uri="{FF2B5EF4-FFF2-40B4-BE49-F238E27FC236}">
                <a16:creationId xmlns:a16="http://schemas.microsoft.com/office/drawing/2014/main" id="{0455E713-34B2-49B2-A366-BD6F8D1560D7}"/>
              </a:ext>
            </a:extLst>
          </p:cNvPr>
          <p:cNvGrpSpPr/>
          <p:nvPr/>
        </p:nvGrpSpPr>
        <p:grpSpPr>
          <a:xfrm>
            <a:off x="613190" y="2732425"/>
            <a:ext cx="8733172" cy="2794615"/>
            <a:chOff x="613190" y="2732425"/>
            <a:chExt cx="8733172" cy="2794615"/>
          </a:xfrm>
        </p:grpSpPr>
        <p:pic>
          <p:nvPicPr>
            <p:cNvPr id="10" name="Picture 9">
              <a:extLst>
                <a:ext uri="{FF2B5EF4-FFF2-40B4-BE49-F238E27FC236}">
                  <a16:creationId xmlns:a16="http://schemas.microsoft.com/office/drawing/2014/main" id="{7E9B169B-AF32-4ACA-95DE-2AA5311C9A92}"/>
                </a:ext>
              </a:extLst>
            </p:cNvPr>
            <p:cNvPicPr>
              <a:picLocks noChangeAspect="1"/>
            </p:cNvPicPr>
            <p:nvPr/>
          </p:nvPicPr>
          <p:blipFill>
            <a:blip r:embed="rId2"/>
            <a:stretch>
              <a:fillRect/>
            </a:stretch>
          </p:blipFill>
          <p:spPr>
            <a:xfrm>
              <a:off x="613190" y="2732425"/>
              <a:ext cx="8733172" cy="2794615"/>
            </a:xfrm>
            <a:prstGeom prst="rect">
              <a:avLst/>
            </a:prstGeom>
          </p:spPr>
        </p:pic>
        <p:grpSp>
          <p:nvGrpSpPr>
            <p:cNvPr id="9" name="Group 8">
              <a:extLst>
                <a:ext uri="{FF2B5EF4-FFF2-40B4-BE49-F238E27FC236}">
                  <a16:creationId xmlns:a16="http://schemas.microsoft.com/office/drawing/2014/main" id="{9BD3D2F1-47BE-4B5A-A18D-14A69395A105}"/>
                </a:ext>
              </a:extLst>
            </p:cNvPr>
            <p:cNvGrpSpPr/>
            <p:nvPr/>
          </p:nvGrpSpPr>
          <p:grpSpPr>
            <a:xfrm>
              <a:off x="802640" y="4795520"/>
              <a:ext cx="487680" cy="579120"/>
              <a:chOff x="802640" y="4795520"/>
              <a:chExt cx="487680" cy="579120"/>
            </a:xfrm>
          </p:grpSpPr>
          <p:cxnSp>
            <p:nvCxnSpPr>
              <p:cNvPr id="4" name="Straight Connector 3">
                <a:extLst>
                  <a:ext uri="{FF2B5EF4-FFF2-40B4-BE49-F238E27FC236}">
                    <a16:creationId xmlns:a16="http://schemas.microsoft.com/office/drawing/2014/main" id="{352680F0-0AB6-4242-8E75-5EC44CA395E5}"/>
                  </a:ext>
                </a:extLst>
              </p:cNvPr>
              <p:cNvCxnSpPr/>
              <p:nvPr/>
            </p:nvCxnSpPr>
            <p:spPr>
              <a:xfrm flipH="1">
                <a:off x="802640" y="4795520"/>
                <a:ext cx="467360" cy="0"/>
              </a:xfrm>
              <a:prstGeom prst="line">
                <a:avLst/>
              </a:prstGeom>
              <a:ln w="2857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501887E-2C40-47F8-BDF8-63192BBA835F}"/>
                  </a:ext>
                </a:extLst>
              </p:cNvPr>
              <p:cNvCxnSpPr/>
              <p:nvPr/>
            </p:nvCxnSpPr>
            <p:spPr>
              <a:xfrm>
                <a:off x="802640" y="4815840"/>
                <a:ext cx="0" cy="558800"/>
              </a:xfrm>
              <a:prstGeom prst="line">
                <a:avLst/>
              </a:prstGeom>
              <a:ln w="2857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9D7F892-42B6-4CD7-BB0C-6100D8A35E00}"/>
                  </a:ext>
                </a:extLst>
              </p:cNvPr>
              <p:cNvCxnSpPr/>
              <p:nvPr/>
            </p:nvCxnSpPr>
            <p:spPr>
              <a:xfrm>
                <a:off x="822960" y="5374640"/>
                <a:ext cx="467360" cy="0"/>
              </a:xfrm>
              <a:prstGeom prst="straightConnector1">
                <a:avLst/>
              </a:prstGeom>
              <a:ln w="28575">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73506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If .. Else  statement</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5" name="TextBox 24">
            <a:extLst>
              <a:ext uri="{FF2B5EF4-FFF2-40B4-BE49-F238E27FC236}">
                <a16:creationId xmlns:a16="http://schemas.microsoft.com/office/drawing/2014/main" id="{6DC2E9BC-3BE3-48DF-A34B-6D7EE0EEA035}"/>
              </a:ext>
            </a:extLst>
          </p:cNvPr>
          <p:cNvSpPr txBox="1"/>
          <p:nvPr/>
        </p:nvSpPr>
        <p:spPr>
          <a:xfrm>
            <a:off x="613189" y="1157116"/>
            <a:ext cx="7659169"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t>if (boolean-expression)</a:t>
            </a:r>
          </a:p>
          <a:p>
            <a:r>
              <a:rPr lang="en-US"/>
              <a:t>{</a:t>
            </a:r>
          </a:p>
          <a:p>
            <a:r>
              <a:rPr lang="en-US"/>
              <a:t>	// statements executed if boolean-expression is true</a:t>
            </a:r>
          </a:p>
          <a:p>
            <a:r>
              <a:rPr lang="en-US"/>
              <a:t>}</a:t>
            </a:r>
          </a:p>
          <a:p>
            <a:r>
              <a:rPr lang="en-US"/>
              <a:t>else</a:t>
            </a:r>
          </a:p>
          <a:p>
            <a:r>
              <a:rPr lang="en-US"/>
              <a:t>{</a:t>
            </a:r>
          </a:p>
          <a:p>
            <a:r>
              <a:rPr lang="en-US"/>
              <a:t>	// statements executed if boolean-expression is false</a:t>
            </a:r>
          </a:p>
          <a:p>
            <a:r>
              <a:rPr lang="en-US"/>
              <a:t>}</a:t>
            </a:r>
          </a:p>
        </p:txBody>
      </p:sp>
      <p:pic>
        <p:nvPicPr>
          <p:cNvPr id="5" name="Picture 4">
            <a:extLst>
              <a:ext uri="{FF2B5EF4-FFF2-40B4-BE49-F238E27FC236}">
                <a16:creationId xmlns:a16="http://schemas.microsoft.com/office/drawing/2014/main" id="{88095291-D6D6-4427-A107-0133E887C460}"/>
              </a:ext>
            </a:extLst>
          </p:cNvPr>
          <p:cNvPicPr>
            <a:picLocks noChangeAspect="1"/>
          </p:cNvPicPr>
          <p:nvPr/>
        </p:nvPicPr>
        <p:blipFill>
          <a:blip r:embed="rId2"/>
          <a:stretch>
            <a:fillRect/>
          </a:stretch>
        </p:blipFill>
        <p:spPr>
          <a:xfrm>
            <a:off x="613190" y="3429000"/>
            <a:ext cx="7659169" cy="3353268"/>
          </a:xfrm>
          <a:prstGeom prst="rect">
            <a:avLst/>
          </a:prstGeom>
        </p:spPr>
      </p:pic>
    </p:spTree>
    <p:extLst>
      <p:ext uri="{BB962C8B-B14F-4D97-AF65-F5344CB8AC3E}">
        <p14:creationId xmlns:p14="http://schemas.microsoft.com/office/powerpoint/2010/main" val="2255940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switch</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3593050" cy="4705855"/>
          </a:xfrm>
        </p:spPr>
        <p:txBody>
          <a:bodyPr numCol="1" spcCol="365760">
            <a:noAutofit/>
          </a:bodyPr>
          <a:lstStyle/>
          <a:p>
            <a:pPr eaLnBrk="1" hangingPunct="1">
              <a:spcBef>
                <a:spcPct val="50000"/>
              </a:spcBef>
              <a:defRPr/>
            </a:pPr>
            <a:r>
              <a:rPr lang="vi-VN" sz="2200" b="0">
                <a:solidFill>
                  <a:schemeClr val="tx1"/>
                </a:solidFill>
                <a:effectLst>
                  <a:outerShdw blurRad="38100" dist="38100" dir="2700000" algn="tl">
                    <a:srgbClr val="000000"/>
                  </a:outerShdw>
                </a:effectLst>
                <a:latin typeface="Arial" charset="0"/>
                <a:cs typeface="Arial" charset="0"/>
              </a:rPr>
              <a:t>Biểu thức switch gồm: kiểu số, ký tự, enum và chuỗi</a:t>
            </a:r>
          </a:p>
          <a:p>
            <a:pPr eaLnBrk="1" hangingPunct="1">
              <a:spcBef>
                <a:spcPct val="50000"/>
              </a:spcBef>
              <a:defRPr/>
            </a:pPr>
            <a:r>
              <a:rPr lang="vi-VN" sz="2200" b="0">
                <a:solidFill>
                  <a:schemeClr val="tx1"/>
                </a:solidFill>
                <a:effectLst>
                  <a:outerShdw blurRad="38100" dist="38100" dir="2700000" algn="tl">
                    <a:srgbClr val="000000"/>
                  </a:outerShdw>
                </a:effectLst>
                <a:latin typeface="Arial" charset="0"/>
                <a:cs typeface="Arial" charset="0"/>
              </a:rPr>
              <a:t>Sử dụng break, goto, return để điều khiển luồng thực thi</a:t>
            </a:r>
          </a:p>
          <a:p>
            <a:pPr eaLnBrk="1" hangingPunct="1">
              <a:spcBef>
                <a:spcPct val="50000"/>
              </a:spcBef>
              <a:defRPr/>
            </a:pPr>
            <a:r>
              <a:rPr lang="vi-VN" sz="2200" b="0">
                <a:solidFill>
                  <a:schemeClr val="tx1"/>
                </a:solidFill>
                <a:effectLst>
                  <a:outerShdw blurRad="38100" dist="38100" dir="2700000" algn="tl">
                    <a:srgbClr val="000000"/>
                  </a:outerShdw>
                </a:effectLst>
                <a:latin typeface="Arial" charset="0"/>
                <a:cs typeface="Arial" charset="0"/>
              </a:rPr>
              <a:t>Nếu ko nhãn nào phù hợp → default</a:t>
            </a:r>
          </a:p>
          <a:p>
            <a:pPr eaLnBrk="1" hangingPunct="1">
              <a:spcBef>
                <a:spcPct val="50000"/>
              </a:spcBef>
              <a:defRPr/>
            </a:pPr>
            <a:r>
              <a:rPr lang="vi-VN" sz="2200" b="0">
                <a:solidFill>
                  <a:schemeClr val="tx1"/>
                </a:solidFill>
                <a:effectLst>
                  <a:outerShdw blurRad="38100" dist="38100" dir="2700000" algn="tl">
                    <a:srgbClr val="000000"/>
                  </a:outerShdw>
                </a:effectLst>
                <a:latin typeface="Arial" charset="0"/>
                <a:cs typeface="Arial" charset="0"/>
              </a:rPr>
              <a:t>Nếu ko có default → thực hiện lệnh sau switch</a:t>
            </a:r>
          </a:p>
        </p:txBody>
      </p:sp>
      <p:pic>
        <p:nvPicPr>
          <p:cNvPr id="12" name="Picture 4">
            <a:extLst>
              <a:ext uri="{FF2B5EF4-FFF2-40B4-BE49-F238E27FC236}">
                <a16:creationId xmlns:a16="http://schemas.microsoft.com/office/drawing/2014/main" id="{58A4DBF7-37B3-4E86-99A8-4EF999616E09}"/>
              </a:ext>
            </a:extLst>
          </p:cNvPr>
          <p:cNvPicPr>
            <a:picLocks noChangeAspect="1" noChangeArrowheads="1"/>
          </p:cNvPicPr>
          <p:nvPr/>
        </p:nvPicPr>
        <p:blipFill>
          <a:blip r:embed="rId2" cstate="print"/>
          <a:srcRect/>
          <a:stretch>
            <a:fillRect/>
          </a:stretch>
        </p:blipFill>
        <p:spPr bwMode="auto">
          <a:xfrm>
            <a:off x="4297679" y="1395225"/>
            <a:ext cx="7640321" cy="4436615"/>
          </a:xfrm>
          <a:prstGeom prst="rect">
            <a:avLst/>
          </a:prstGeom>
          <a:ln>
            <a:headEnd/>
            <a:tailEnd/>
          </a:ln>
          <a:effectLst>
            <a:glow rad="101600">
              <a:schemeClr val="accent1">
                <a:satMod val="175000"/>
                <a:alpha val="40000"/>
              </a:schemeClr>
            </a:glow>
            <a:outerShdw blurRad="38100" dist="30000" dir="5400000" rotWithShape="0">
              <a:srgbClr val="000000">
                <a:alpha val="45000"/>
              </a:srgbClr>
            </a:outerShdw>
          </a:effectLst>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195949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Loop</a:t>
            </a:r>
          </a:p>
        </p:txBody>
      </p:sp>
      <p:sp>
        <p:nvSpPr>
          <p:cNvPr id="6" name="Content Placeholder 5">
            <a:extLst>
              <a:ext uri="{FF2B5EF4-FFF2-40B4-BE49-F238E27FC236}">
                <a16:creationId xmlns:a16="http://schemas.microsoft.com/office/drawing/2014/main" id="{FECAAB0A-1A2D-457D-A2D4-85375171DF97}"/>
              </a:ext>
            </a:extLst>
          </p:cNvPr>
          <p:cNvSpPr>
            <a:spLocks noGrp="1"/>
          </p:cNvSpPr>
          <p:nvPr>
            <p:ph idx="1"/>
          </p:nvPr>
        </p:nvSpPr>
        <p:spPr>
          <a:xfrm>
            <a:off x="609600" y="1219200"/>
            <a:ext cx="8534400" cy="721360"/>
          </a:xfrm>
        </p:spPr>
        <p:txBody>
          <a:bodyPr>
            <a:noAutofit/>
          </a:bodyPr>
          <a:lstStyle/>
          <a:p>
            <a:r>
              <a:rPr lang="en-US" sz="2400">
                <a:solidFill>
                  <a:schemeClr val="tx1"/>
                </a:solidFill>
                <a:latin typeface="Arial" panose="020B0604020202020204" pitchFamily="34" charset="0"/>
                <a:cs typeface="Arial" panose="020B0604020202020204" pitchFamily="34" charset="0"/>
              </a:rPr>
              <a:t>Tương tự như C/C++: while, do while, for</a:t>
            </a:r>
          </a:p>
        </p:txBody>
      </p:sp>
      <p:grpSp>
        <p:nvGrpSpPr>
          <p:cNvPr id="3" name="Group 2">
            <a:extLst>
              <a:ext uri="{FF2B5EF4-FFF2-40B4-BE49-F238E27FC236}">
                <a16:creationId xmlns:a16="http://schemas.microsoft.com/office/drawing/2014/main" id="{C0309D2F-8177-423F-8FF7-B33976D3EB55}"/>
              </a:ext>
            </a:extLst>
          </p:cNvPr>
          <p:cNvGrpSpPr/>
          <p:nvPr/>
        </p:nvGrpSpPr>
        <p:grpSpPr>
          <a:xfrm>
            <a:off x="838200" y="2113280"/>
            <a:ext cx="8387080" cy="4439919"/>
            <a:chOff x="838200" y="2331059"/>
            <a:chExt cx="7880731" cy="4222141"/>
          </a:xfrm>
        </p:grpSpPr>
        <p:sp>
          <p:nvSpPr>
            <p:cNvPr id="20" name="Text Box 5">
              <a:extLst>
                <a:ext uri="{FF2B5EF4-FFF2-40B4-BE49-F238E27FC236}">
                  <a16:creationId xmlns:a16="http://schemas.microsoft.com/office/drawing/2014/main" id="{A290EF42-B3A4-4B90-9EF8-98742C13F78A}"/>
                </a:ext>
              </a:extLst>
            </p:cNvPr>
            <p:cNvSpPr txBox="1">
              <a:spLocks noChangeArrowheads="1"/>
            </p:cNvSpPr>
            <p:nvPr/>
          </p:nvSpPr>
          <p:spPr bwMode="auto">
            <a:xfrm>
              <a:off x="838200" y="2375651"/>
              <a:ext cx="3007360" cy="15037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spcBef>
                  <a:spcPct val="50000"/>
                </a:spcBef>
                <a:defRPr/>
              </a:pPr>
              <a:r>
                <a:rPr lang="en-US" sz="2000">
                  <a:solidFill>
                    <a:srgbClr val="FF0000"/>
                  </a:solidFill>
                  <a:cs typeface="Arial" charset="0"/>
                </a:rPr>
                <a:t>while</a:t>
              </a:r>
              <a:r>
                <a:rPr lang="en-US" sz="2000">
                  <a:solidFill>
                    <a:schemeClr val="tx1"/>
                  </a:solidFill>
                  <a:cs typeface="Arial" charset="0"/>
                </a:rPr>
                <a:t> </a:t>
              </a:r>
              <a:r>
                <a:rPr lang="en-US" sz="2000">
                  <a:solidFill>
                    <a:srgbClr val="002060"/>
                  </a:solidFill>
                  <a:cs typeface="Arial" charset="0"/>
                </a:rPr>
                <a:t>&lt;</a:t>
              </a:r>
              <a:r>
                <a:rPr lang="en-US" sz="2000" err="1">
                  <a:solidFill>
                    <a:srgbClr val="002060"/>
                  </a:solidFill>
                  <a:cs typeface="Arial" charset="0"/>
                </a:rPr>
                <a:t>điều</a:t>
              </a:r>
              <a:r>
                <a:rPr lang="en-US" sz="2000">
                  <a:solidFill>
                    <a:srgbClr val="002060"/>
                  </a:solidFill>
                  <a:cs typeface="Arial" charset="0"/>
                </a:rPr>
                <a:t> </a:t>
              </a:r>
              <a:r>
                <a:rPr lang="en-US" sz="2000" err="1">
                  <a:solidFill>
                    <a:srgbClr val="002060"/>
                  </a:solidFill>
                  <a:cs typeface="Arial" charset="0"/>
                </a:rPr>
                <a:t>kiện</a:t>
              </a:r>
              <a:r>
                <a:rPr lang="en-US" sz="2000">
                  <a:solidFill>
                    <a:srgbClr val="002060"/>
                  </a:solidFill>
                  <a:cs typeface="Arial" charset="0"/>
                </a:rPr>
                <a:t>&gt;</a:t>
              </a:r>
              <a:br>
                <a:rPr lang="en-US" sz="2000">
                  <a:solidFill>
                    <a:srgbClr val="002060"/>
                  </a:solidFill>
                  <a:cs typeface="Arial" charset="0"/>
                </a:rPr>
              </a:br>
              <a:r>
                <a:rPr lang="en-US" sz="2000">
                  <a:solidFill>
                    <a:schemeClr val="tx1"/>
                  </a:solidFill>
                  <a:cs typeface="Arial" charset="0"/>
                </a:rPr>
                <a:t>{</a:t>
              </a:r>
            </a:p>
            <a:p>
              <a:pPr eaLnBrk="1" hangingPunct="1">
                <a:spcBef>
                  <a:spcPct val="50000"/>
                </a:spcBef>
                <a:defRPr/>
              </a:pPr>
              <a:r>
                <a:rPr lang="en-US" sz="2000">
                  <a:solidFill>
                    <a:schemeClr val="tx1"/>
                  </a:solidFill>
                  <a:cs typeface="Arial" charset="0"/>
                </a:rPr>
                <a:t>     // </a:t>
              </a:r>
              <a:r>
                <a:rPr lang="en-US" sz="2000" err="1">
                  <a:solidFill>
                    <a:schemeClr val="tx1"/>
                  </a:solidFill>
                  <a:cs typeface="Arial" charset="0"/>
                </a:rPr>
                <a:t>phần</a:t>
              </a:r>
              <a:r>
                <a:rPr lang="en-US" sz="2000">
                  <a:solidFill>
                    <a:schemeClr val="tx1"/>
                  </a:solidFill>
                  <a:cs typeface="Arial" charset="0"/>
                </a:rPr>
                <a:t> </a:t>
              </a:r>
              <a:r>
                <a:rPr lang="en-US" sz="2000" err="1">
                  <a:solidFill>
                    <a:schemeClr val="tx1"/>
                  </a:solidFill>
                  <a:cs typeface="Arial" charset="0"/>
                </a:rPr>
                <a:t>thân</a:t>
              </a:r>
              <a:r>
                <a:rPr lang="en-US" sz="2000">
                  <a:solidFill>
                    <a:schemeClr val="tx1"/>
                  </a:solidFill>
                  <a:cs typeface="Arial" charset="0"/>
                </a:rPr>
                <a:t> while</a:t>
              </a:r>
            </a:p>
            <a:p>
              <a:pPr eaLnBrk="1" hangingPunct="1">
                <a:spcBef>
                  <a:spcPct val="50000"/>
                </a:spcBef>
                <a:defRPr/>
              </a:pPr>
              <a:r>
                <a:rPr lang="en-US" sz="2000">
                  <a:solidFill>
                    <a:schemeClr val="tx1"/>
                  </a:solidFill>
                  <a:cs typeface="Arial" charset="0"/>
                </a:rPr>
                <a:t>}</a:t>
              </a:r>
            </a:p>
          </p:txBody>
        </p:sp>
        <p:sp>
          <p:nvSpPr>
            <p:cNvPr id="21" name="Text Box 6">
              <a:extLst>
                <a:ext uri="{FF2B5EF4-FFF2-40B4-BE49-F238E27FC236}">
                  <a16:creationId xmlns:a16="http://schemas.microsoft.com/office/drawing/2014/main" id="{02E09D8F-68A3-4E93-89AE-AAAACC7EEBCE}"/>
                </a:ext>
              </a:extLst>
            </p:cNvPr>
            <p:cNvSpPr txBox="1">
              <a:spLocks noChangeArrowheads="1"/>
            </p:cNvSpPr>
            <p:nvPr/>
          </p:nvSpPr>
          <p:spPr bwMode="auto">
            <a:xfrm>
              <a:off x="4876799" y="2331059"/>
              <a:ext cx="3269335" cy="150376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spcBef>
                  <a:spcPct val="50000"/>
                </a:spcBef>
                <a:defRPr/>
              </a:pPr>
              <a:r>
                <a:rPr lang="en-US" sz="2000">
                  <a:solidFill>
                    <a:srgbClr val="FF0000"/>
                  </a:solidFill>
                  <a:cs typeface="Arial" charset="0"/>
                </a:rPr>
                <a:t>do</a:t>
              </a:r>
              <a:r>
                <a:rPr lang="en-US" sz="2000">
                  <a:solidFill>
                    <a:schemeClr val="tx1"/>
                  </a:solidFill>
                  <a:cs typeface="Arial" charset="0"/>
                </a:rPr>
                <a:t> </a:t>
              </a:r>
              <a:br>
                <a:rPr lang="en-US" sz="2000">
                  <a:solidFill>
                    <a:schemeClr val="tx1"/>
                  </a:solidFill>
                  <a:cs typeface="Arial" charset="0"/>
                </a:rPr>
              </a:br>
              <a:r>
                <a:rPr lang="en-US" sz="2000">
                  <a:solidFill>
                    <a:schemeClr val="tx1"/>
                  </a:solidFill>
                  <a:cs typeface="Arial" charset="0"/>
                </a:rPr>
                <a:t>{</a:t>
              </a:r>
            </a:p>
            <a:p>
              <a:pPr eaLnBrk="1" hangingPunct="1">
                <a:spcBef>
                  <a:spcPct val="50000"/>
                </a:spcBef>
                <a:defRPr/>
              </a:pPr>
              <a:r>
                <a:rPr lang="en-US" sz="2000">
                  <a:solidFill>
                    <a:schemeClr val="tx1"/>
                  </a:solidFill>
                  <a:cs typeface="Arial" charset="0"/>
                </a:rPr>
                <a:t>     // </a:t>
              </a:r>
              <a:r>
                <a:rPr lang="en-US" sz="2000" err="1">
                  <a:solidFill>
                    <a:schemeClr val="tx1"/>
                  </a:solidFill>
                  <a:cs typeface="Arial" charset="0"/>
                </a:rPr>
                <a:t>phần</a:t>
              </a:r>
              <a:r>
                <a:rPr lang="en-US" sz="2000">
                  <a:solidFill>
                    <a:schemeClr val="tx1"/>
                  </a:solidFill>
                  <a:cs typeface="Arial" charset="0"/>
                </a:rPr>
                <a:t> </a:t>
              </a:r>
              <a:r>
                <a:rPr lang="en-US" sz="2000" err="1">
                  <a:solidFill>
                    <a:schemeClr val="tx1"/>
                  </a:solidFill>
                  <a:cs typeface="Arial" charset="0"/>
                </a:rPr>
                <a:t>thân</a:t>
              </a:r>
              <a:r>
                <a:rPr lang="en-US" sz="2000">
                  <a:solidFill>
                    <a:schemeClr val="tx1"/>
                  </a:solidFill>
                  <a:cs typeface="Arial" charset="0"/>
                </a:rPr>
                <a:t> do while</a:t>
              </a:r>
            </a:p>
            <a:p>
              <a:pPr eaLnBrk="1" hangingPunct="1">
                <a:spcBef>
                  <a:spcPct val="50000"/>
                </a:spcBef>
                <a:defRPr/>
              </a:pPr>
              <a:r>
                <a:rPr lang="en-US" sz="2000">
                  <a:solidFill>
                    <a:schemeClr val="tx1"/>
                  </a:solidFill>
                  <a:cs typeface="Arial" charset="0"/>
                </a:rPr>
                <a:t>} </a:t>
              </a:r>
              <a:r>
                <a:rPr lang="en-US" sz="2000">
                  <a:solidFill>
                    <a:srgbClr val="FF0000"/>
                  </a:solidFill>
                  <a:cs typeface="Arial" charset="0"/>
                </a:rPr>
                <a:t>while</a:t>
              </a:r>
              <a:r>
                <a:rPr lang="en-US" sz="2000">
                  <a:solidFill>
                    <a:schemeClr val="tx1"/>
                  </a:solidFill>
                  <a:cs typeface="Arial" charset="0"/>
                </a:rPr>
                <a:t> </a:t>
              </a:r>
              <a:r>
                <a:rPr lang="en-US" sz="2000">
                  <a:solidFill>
                    <a:srgbClr val="002060"/>
                  </a:solidFill>
                  <a:cs typeface="Arial" charset="0"/>
                </a:rPr>
                <a:t>&lt;</a:t>
              </a:r>
              <a:r>
                <a:rPr lang="en-US" sz="2000" err="1">
                  <a:solidFill>
                    <a:srgbClr val="002060"/>
                  </a:solidFill>
                  <a:cs typeface="Arial" charset="0"/>
                </a:rPr>
                <a:t>điều</a:t>
              </a:r>
              <a:r>
                <a:rPr lang="en-US" sz="2000">
                  <a:solidFill>
                    <a:srgbClr val="002060"/>
                  </a:solidFill>
                  <a:cs typeface="Arial" charset="0"/>
                </a:rPr>
                <a:t> </a:t>
              </a:r>
              <a:r>
                <a:rPr lang="en-US" sz="2000" err="1">
                  <a:solidFill>
                    <a:srgbClr val="002060"/>
                  </a:solidFill>
                  <a:cs typeface="Arial" charset="0"/>
                </a:rPr>
                <a:t>kiện</a:t>
              </a:r>
              <a:r>
                <a:rPr lang="en-US" sz="2000">
                  <a:solidFill>
                    <a:srgbClr val="002060"/>
                  </a:solidFill>
                  <a:cs typeface="Arial" charset="0"/>
                </a:rPr>
                <a:t>&gt;</a:t>
              </a:r>
              <a:r>
                <a:rPr lang="en-US" sz="2000">
                  <a:solidFill>
                    <a:schemeClr val="tx1"/>
                  </a:solidFill>
                  <a:cs typeface="Arial" charset="0"/>
                </a:rPr>
                <a:t>;</a:t>
              </a:r>
            </a:p>
          </p:txBody>
        </p:sp>
        <p:sp>
          <p:nvSpPr>
            <p:cNvPr id="22" name="Text Box 7">
              <a:extLst>
                <a:ext uri="{FF2B5EF4-FFF2-40B4-BE49-F238E27FC236}">
                  <a16:creationId xmlns:a16="http://schemas.microsoft.com/office/drawing/2014/main" id="{5681B378-457A-401D-B25D-708685A41B17}"/>
                </a:ext>
              </a:extLst>
            </p:cNvPr>
            <p:cNvSpPr txBox="1">
              <a:spLocks noChangeArrowheads="1"/>
            </p:cNvSpPr>
            <p:nvPr/>
          </p:nvSpPr>
          <p:spPr bwMode="auto">
            <a:xfrm>
              <a:off x="838200" y="4357688"/>
              <a:ext cx="7880731" cy="150376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spcBef>
                  <a:spcPct val="50000"/>
                </a:spcBef>
                <a:defRPr/>
              </a:pPr>
              <a:r>
                <a:rPr lang="en-US" sz="2000">
                  <a:solidFill>
                    <a:srgbClr val="FF0000"/>
                  </a:solidFill>
                  <a:cs typeface="Arial" charset="0"/>
                </a:rPr>
                <a:t>for</a:t>
              </a:r>
              <a:r>
                <a:rPr lang="en-US" sz="2000">
                  <a:solidFill>
                    <a:schemeClr val="tx1"/>
                  </a:solidFill>
                  <a:cs typeface="Arial" charset="0"/>
                </a:rPr>
                <a:t>( </a:t>
              </a:r>
              <a:r>
                <a:rPr lang="en-US" sz="2000" err="1">
                  <a:solidFill>
                    <a:schemeClr val="tx1"/>
                  </a:solidFill>
                  <a:cs typeface="Arial" charset="0"/>
                </a:rPr>
                <a:t>khởi</a:t>
              </a:r>
              <a:r>
                <a:rPr lang="en-US" sz="2000">
                  <a:solidFill>
                    <a:schemeClr val="tx1"/>
                  </a:solidFill>
                  <a:cs typeface="Arial" charset="0"/>
                </a:rPr>
                <a:t> </a:t>
              </a:r>
              <a:r>
                <a:rPr lang="en-US" sz="2000" err="1">
                  <a:solidFill>
                    <a:schemeClr val="tx1"/>
                  </a:solidFill>
                  <a:cs typeface="Arial" charset="0"/>
                </a:rPr>
                <a:t>tạo</a:t>
              </a:r>
              <a:r>
                <a:rPr lang="en-US" sz="2000">
                  <a:solidFill>
                    <a:schemeClr val="tx1"/>
                  </a:solidFill>
                  <a:cs typeface="Arial" charset="0"/>
                </a:rPr>
                <a:t> </a:t>
              </a:r>
              <a:r>
                <a:rPr lang="en-US" sz="2000" err="1">
                  <a:solidFill>
                    <a:schemeClr val="tx1"/>
                  </a:solidFill>
                  <a:cs typeface="Arial" charset="0"/>
                </a:rPr>
                <a:t>biến</a:t>
              </a:r>
              <a:r>
                <a:rPr lang="en-US" sz="2000">
                  <a:solidFill>
                    <a:schemeClr val="tx1"/>
                  </a:solidFill>
                  <a:cs typeface="Arial" charset="0"/>
                </a:rPr>
                <a:t> </a:t>
              </a:r>
              <a:r>
                <a:rPr lang="en-US" sz="2000" err="1">
                  <a:solidFill>
                    <a:schemeClr val="tx1"/>
                  </a:solidFill>
                  <a:cs typeface="Arial" charset="0"/>
                </a:rPr>
                <a:t>lặp</a:t>
              </a:r>
              <a:r>
                <a:rPr lang="en-US" sz="2000">
                  <a:solidFill>
                    <a:schemeClr val="tx1"/>
                  </a:solidFill>
                  <a:cs typeface="Arial" charset="0"/>
                </a:rPr>
                <a:t>; </a:t>
              </a:r>
              <a:r>
                <a:rPr lang="en-US" sz="2000">
                  <a:solidFill>
                    <a:srgbClr val="002060"/>
                  </a:solidFill>
                  <a:cs typeface="Arial" charset="0"/>
                </a:rPr>
                <a:t>&lt;</a:t>
              </a:r>
              <a:r>
                <a:rPr lang="en-US" sz="2000" err="1">
                  <a:solidFill>
                    <a:srgbClr val="002060"/>
                  </a:solidFill>
                  <a:cs typeface="Arial" charset="0"/>
                </a:rPr>
                <a:t>điều</a:t>
              </a:r>
              <a:r>
                <a:rPr lang="en-US" sz="2000">
                  <a:solidFill>
                    <a:srgbClr val="002060"/>
                  </a:solidFill>
                  <a:cs typeface="Arial" charset="0"/>
                </a:rPr>
                <a:t> </a:t>
              </a:r>
              <a:r>
                <a:rPr lang="en-US" sz="2000" err="1">
                  <a:solidFill>
                    <a:srgbClr val="002060"/>
                  </a:solidFill>
                  <a:cs typeface="Arial" charset="0"/>
                </a:rPr>
                <a:t>kiện</a:t>
              </a:r>
              <a:r>
                <a:rPr lang="en-US" sz="2000">
                  <a:solidFill>
                    <a:srgbClr val="002060"/>
                  </a:solidFill>
                  <a:cs typeface="Arial" charset="0"/>
                </a:rPr>
                <a:t> </a:t>
              </a:r>
              <a:r>
                <a:rPr lang="en-US" sz="2000" err="1">
                  <a:solidFill>
                    <a:srgbClr val="002060"/>
                  </a:solidFill>
                  <a:cs typeface="Arial" charset="0"/>
                </a:rPr>
                <a:t>theo</a:t>
              </a:r>
              <a:r>
                <a:rPr lang="en-US" sz="2000">
                  <a:solidFill>
                    <a:srgbClr val="002060"/>
                  </a:solidFill>
                  <a:cs typeface="Arial" charset="0"/>
                </a:rPr>
                <a:t> </a:t>
              </a:r>
              <a:r>
                <a:rPr lang="en-US" sz="2000" err="1">
                  <a:solidFill>
                    <a:srgbClr val="002060"/>
                  </a:solidFill>
                  <a:cs typeface="Arial" charset="0"/>
                </a:rPr>
                <a:t>biến</a:t>
              </a:r>
              <a:r>
                <a:rPr lang="en-US" sz="2000">
                  <a:solidFill>
                    <a:srgbClr val="002060"/>
                  </a:solidFill>
                  <a:cs typeface="Arial" charset="0"/>
                </a:rPr>
                <a:t> </a:t>
              </a:r>
              <a:r>
                <a:rPr lang="en-US" sz="2000" err="1">
                  <a:solidFill>
                    <a:srgbClr val="002060"/>
                  </a:solidFill>
                  <a:cs typeface="Arial" charset="0"/>
                </a:rPr>
                <a:t>lặp</a:t>
              </a:r>
              <a:r>
                <a:rPr lang="en-US" sz="2000">
                  <a:solidFill>
                    <a:srgbClr val="002060"/>
                  </a:solidFill>
                  <a:cs typeface="Arial" charset="0"/>
                </a:rPr>
                <a:t>&gt;</a:t>
              </a:r>
              <a:r>
                <a:rPr lang="en-US" sz="2000">
                  <a:solidFill>
                    <a:schemeClr val="tx1"/>
                  </a:solidFill>
                  <a:cs typeface="Arial" charset="0"/>
                </a:rPr>
                <a:t>; </a:t>
              </a:r>
              <a:r>
                <a:rPr lang="en-US" sz="2000" err="1">
                  <a:solidFill>
                    <a:schemeClr val="tx1"/>
                  </a:solidFill>
                  <a:cs typeface="Arial" charset="0"/>
                </a:rPr>
                <a:t>thay</a:t>
              </a:r>
              <a:r>
                <a:rPr lang="en-US" sz="2000">
                  <a:solidFill>
                    <a:schemeClr val="tx1"/>
                  </a:solidFill>
                  <a:cs typeface="Arial" charset="0"/>
                </a:rPr>
                <a:t> </a:t>
              </a:r>
              <a:r>
                <a:rPr lang="en-US" sz="2000" err="1">
                  <a:solidFill>
                    <a:schemeClr val="tx1"/>
                  </a:solidFill>
                  <a:cs typeface="Arial" charset="0"/>
                </a:rPr>
                <a:t>đổi</a:t>
              </a:r>
              <a:r>
                <a:rPr lang="en-US" sz="2000">
                  <a:solidFill>
                    <a:schemeClr val="tx1"/>
                  </a:solidFill>
                  <a:cs typeface="Arial" charset="0"/>
                </a:rPr>
                <a:t> </a:t>
              </a:r>
              <a:r>
                <a:rPr lang="en-US" sz="2000" err="1">
                  <a:solidFill>
                    <a:schemeClr val="tx1"/>
                  </a:solidFill>
                  <a:cs typeface="Arial" charset="0"/>
                </a:rPr>
                <a:t>biến</a:t>
              </a:r>
              <a:r>
                <a:rPr lang="en-US" sz="2000">
                  <a:solidFill>
                    <a:schemeClr val="tx1"/>
                  </a:solidFill>
                  <a:cs typeface="Arial" charset="0"/>
                </a:rPr>
                <a:t> </a:t>
              </a:r>
              <a:r>
                <a:rPr lang="en-US" sz="2000" err="1">
                  <a:solidFill>
                    <a:schemeClr val="tx1"/>
                  </a:solidFill>
                  <a:cs typeface="Arial" charset="0"/>
                </a:rPr>
                <a:t>lặp</a:t>
              </a:r>
              <a:r>
                <a:rPr lang="en-US" sz="2000">
                  <a:solidFill>
                    <a:schemeClr val="tx1"/>
                  </a:solidFill>
                  <a:cs typeface="Arial" charset="0"/>
                </a:rPr>
                <a:t>)</a:t>
              </a:r>
              <a:br>
                <a:rPr lang="en-US" sz="2000">
                  <a:solidFill>
                    <a:schemeClr val="tx1"/>
                  </a:solidFill>
                  <a:cs typeface="Arial" charset="0"/>
                </a:rPr>
              </a:br>
              <a:r>
                <a:rPr lang="en-US" sz="2000">
                  <a:solidFill>
                    <a:schemeClr val="tx1"/>
                  </a:solidFill>
                  <a:cs typeface="Arial" charset="0"/>
                </a:rPr>
                <a:t>{</a:t>
              </a:r>
            </a:p>
            <a:p>
              <a:pPr eaLnBrk="1" hangingPunct="1">
                <a:spcBef>
                  <a:spcPct val="50000"/>
                </a:spcBef>
                <a:defRPr/>
              </a:pPr>
              <a:r>
                <a:rPr lang="en-US" sz="2000">
                  <a:solidFill>
                    <a:schemeClr val="tx1"/>
                  </a:solidFill>
                  <a:cs typeface="Arial" charset="0"/>
                </a:rPr>
                <a:t>      // </a:t>
              </a:r>
              <a:r>
                <a:rPr lang="en-US" sz="2000" err="1">
                  <a:solidFill>
                    <a:schemeClr val="tx1"/>
                  </a:solidFill>
                  <a:cs typeface="Arial" charset="0"/>
                </a:rPr>
                <a:t>phần</a:t>
              </a:r>
              <a:r>
                <a:rPr lang="en-US" sz="2000">
                  <a:solidFill>
                    <a:schemeClr val="tx1"/>
                  </a:solidFill>
                  <a:cs typeface="Arial" charset="0"/>
                </a:rPr>
                <a:t> </a:t>
              </a:r>
              <a:r>
                <a:rPr lang="en-US" sz="2000" err="1">
                  <a:solidFill>
                    <a:schemeClr val="tx1"/>
                  </a:solidFill>
                  <a:cs typeface="Arial" charset="0"/>
                </a:rPr>
                <a:t>thân</a:t>
              </a:r>
              <a:r>
                <a:rPr lang="en-US" sz="2000">
                  <a:solidFill>
                    <a:schemeClr val="tx1"/>
                  </a:solidFill>
                  <a:cs typeface="Arial" charset="0"/>
                </a:rPr>
                <a:t> for</a:t>
              </a:r>
            </a:p>
            <a:p>
              <a:pPr eaLnBrk="1" hangingPunct="1">
                <a:spcBef>
                  <a:spcPct val="50000"/>
                </a:spcBef>
                <a:defRPr/>
              </a:pPr>
              <a:r>
                <a:rPr lang="en-US" sz="2000">
                  <a:solidFill>
                    <a:schemeClr val="tx1"/>
                  </a:solidFill>
                  <a:cs typeface="Arial" charset="0"/>
                </a:rPr>
                <a:t>}</a:t>
              </a:r>
            </a:p>
          </p:txBody>
        </p:sp>
        <p:sp>
          <p:nvSpPr>
            <p:cNvPr id="23" name="Text Box 8">
              <a:extLst>
                <a:ext uri="{FF2B5EF4-FFF2-40B4-BE49-F238E27FC236}">
                  <a16:creationId xmlns:a16="http://schemas.microsoft.com/office/drawing/2014/main" id="{D6607930-825F-4C4B-904E-BB36D476E952}"/>
                </a:ext>
              </a:extLst>
            </p:cNvPr>
            <p:cNvSpPr txBox="1">
              <a:spLocks noChangeArrowheads="1"/>
            </p:cNvSpPr>
            <p:nvPr/>
          </p:nvSpPr>
          <p:spPr bwMode="auto">
            <a:xfrm>
              <a:off x="2971800" y="6186488"/>
              <a:ext cx="3505200" cy="366712"/>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latin typeface="Arial" panose="020B0604020202020204" pitchFamily="34" charset="0"/>
                  <a:cs typeface="Arial" panose="020B0604020202020204" pitchFamily="34" charset="0"/>
                </a:rPr>
                <a:t>Phải là giá trị bool: true, false</a:t>
              </a:r>
            </a:p>
          </p:txBody>
        </p:sp>
        <p:sp>
          <p:nvSpPr>
            <p:cNvPr id="19" name="Line 2">
              <a:extLst>
                <a:ext uri="{FF2B5EF4-FFF2-40B4-BE49-F238E27FC236}">
                  <a16:creationId xmlns:a16="http://schemas.microsoft.com/office/drawing/2014/main" id="{F311B5DE-1019-4637-80B3-BDD585D82EEB}"/>
                </a:ext>
              </a:extLst>
            </p:cNvPr>
            <p:cNvSpPr>
              <a:spLocks noChangeShapeType="1"/>
            </p:cNvSpPr>
            <p:nvPr/>
          </p:nvSpPr>
          <p:spPr bwMode="auto">
            <a:xfrm>
              <a:off x="2265419" y="2681962"/>
              <a:ext cx="2458981" cy="3428325"/>
            </a:xfrm>
            <a:prstGeom prst="line">
              <a:avLst/>
            </a:prstGeom>
            <a:ln w="28575">
              <a:solidFill>
                <a:srgbClr val="FF0000">
                  <a:alpha val="60000"/>
                </a:srgbClr>
              </a:solidFill>
              <a:headEnd type="triangle" w="med" len="med"/>
              <a:tailEnd/>
            </a:ln>
          </p:spPr>
          <p:style>
            <a:lnRef idx="1">
              <a:schemeClr val="accent1"/>
            </a:lnRef>
            <a:fillRef idx="2">
              <a:schemeClr val="accent1"/>
            </a:fillRef>
            <a:effectRef idx="1">
              <a:schemeClr val="accent1"/>
            </a:effectRef>
            <a:fontRef idx="minor">
              <a:schemeClr val="dk1"/>
            </a:fontRef>
          </p:style>
          <p:txBody>
            <a:bodyPr/>
            <a:lstStyle/>
            <a:p>
              <a:pPr algn="ctr" eaLnBrk="1" hangingPunct="1">
                <a:defRPr/>
              </a:pPr>
              <a:endParaRPr lang="en-US" sz="2000"/>
            </a:p>
          </p:txBody>
        </p:sp>
        <p:sp>
          <p:nvSpPr>
            <p:cNvPr id="24" name="Line 9">
              <a:extLst>
                <a:ext uri="{FF2B5EF4-FFF2-40B4-BE49-F238E27FC236}">
                  <a16:creationId xmlns:a16="http://schemas.microsoft.com/office/drawing/2014/main" id="{76003B89-3DE6-41F0-8755-4DAD45F7E0FA}"/>
                </a:ext>
              </a:extLst>
            </p:cNvPr>
            <p:cNvSpPr>
              <a:spLocks noChangeShapeType="1"/>
            </p:cNvSpPr>
            <p:nvPr/>
          </p:nvSpPr>
          <p:spPr bwMode="auto">
            <a:xfrm flipH="1">
              <a:off x="4724399" y="3834824"/>
              <a:ext cx="1560144" cy="2275466"/>
            </a:xfrm>
            <a:prstGeom prst="line">
              <a:avLst/>
            </a:prstGeom>
            <a:ln w="28575">
              <a:solidFill>
                <a:srgbClr val="FF0000">
                  <a:alpha val="60000"/>
                </a:srgbClr>
              </a:solidFill>
              <a:headEnd type="triangle" w="med" len="med"/>
              <a:tailEnd/>
            </a:ln>
          </p:spPr>
          <p:style>
            <a:lnRef idx="1">
              <a:schemeClr val="accent1"/>
            </a:lnRef>
            <a:fillRef idx="2">
              <a:schemeClr val="accent1"/>
            </a:fillRef>
            <a:effectRef idx="1">
              <a:schemeClr val="accent1"/>
            </a:effectRef>
            <a:fontRef idx="minor">
              <a:schemeClr val="dk1"/>
            </a:fontRef>
          </p:style>
          <p:txBody>
            <a:bodyPr/>
            <a:lstStyle/>
            <a:p>
              <a:pPr algn="ctr" eaLnBrk="1" hangingPunct="1">
                <a:defRPr/>
              </a:pPr>
              <a:endParaRPr lang="en-US" sz="2000"/>
            </a:p>
          </p:txBody>
        </p:sp>
        <p:sp>
          <p:nvSpPr>
            <p:cNvPr id="25" name="Line 10">
              <a:extLst>
                <a:ext uri="{FF2B5EF4-FFF2-40B4-BE49-F238E27FC236}">
                  <a16:creationId xmlns:a16="http://schemas.microsoft.com/office/drawing/2014/main" id="{11374B75-4BA0-4265-A9FA-4A2EA7085892}"/>
                </a:ext>
              </a:extLst>
            </p:cNvPr>
            <p:cNvSpPr>
              <a:spLocks noChangeShapeType="1"/>
            </p:cNvSpPr>
            <p:nvPr/>
          </p:nvSpPr>
          <p:spPr bwMode="auto">
            <a:xfrm>
              <a:off x="4461141" y="4689335"/>
              <a:ext cx="263259" cy="1420954"/>
            </a:xfrm>
            <a:prstGeom prst="line">
              <a:avLst/>
            </a:prstGeom>
            <a:ln w="28575">
              <a:solidFill>
                <a:srgbClr val="FF0000">
                  <a:alpha val="60000"/>
                </a:srgbClr>
              </a:solidFill>
              <a:headEnd type="triangle" w="med" len="med"/>
              <a:tailEnd/>
            </a:ln>
          </p:spPr>
          <p:style>
            <a:lnRef idx="1">
              <a:schemeClr val="accent1"/>
            </a:lnRef>
            <a:fillRef idx="2">
              <a:schemeClr val="accent1"/>
            </a:fillRef>
            <a:effectRef idx="1">
              <a:schemeClr val="accent1"/>
            </a:effectRef>
            <a:fontRef idx="minor">
              <a:schemeClr val="dk1"/>
            </a:fontRef>
          </p:style>
          <p:txBody>
            <a:bodyPr/>
            <a:lstStyle/>
            <a:p>
              <a:pPr algn="ctr" eaLnBrk="1" hangingPunct="1">
                <a:defRPr/>
              </a:pPr>
              <a:endParaRPr lang="en-US" sz="2000"/>
            </a:p>
          </p:txBody>
        </p:sp>
      </p:grpSp>
    </p:spTree>
    <p:extLst>
      <p:ext uri="{BB962C8B-B14F-4D97-AF65-F5344CB8AC3E}">
        <p14:creationId xmlns:p14="http://schemas.microsoft.com/office/powerpoint/2010/main" val="3645451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Loop</a:t>
            </a:r>
          </a:p>
        </p:txBody>
      </p:sp>
      <p:grpSp>
        <p:nvGrpSpPr>
          <p:cNvPr id="5" name="Group 4">
            <a:extLst>
              <a:ext uri="{FF2B5EF4-FFF2-40B4-BE49-F238E27FC236}">
                <a16:creationId xmlns:a16="http://schemas.microsoft.com/office/drawing/2014/main" id="{0B8D0E7E-93A2-4FC7-885C-0E74AF47FC1B}"/>
              </a:ext>
            </a:extLst>
          </p:cNvPr>
          <p:cNvGrpSpPr/>
          <p:nvPr/>
        </p:nvGrpSpPr>
        <p:grpSpPr>
          <a:xfrm>
            <a:off x="187960" y="1130984"/>
            <a:ext cx="11677437" cy="5509948"/>
            <a:chOff x="533400" y="1676401"/>
            <a:chExt cx="9440357" cy="5123592"/>
          </a:xfrm>
        </p:grpSpPr>
        <p:sp>
          <p:nvSpPr>
            <p:cNvPr id="13" name="Text Box 3">
              <a:extLst>
                <a:ext uri="{FF2B5EF4-FFF2-40B4-BE49-F238E27FC236}">
                  <a16:creationId xmlns:a16="http://schemas.microsoft.com/office/drawing/2014/main" id="{7D4C388F-A074-450D-8FC8-93E642EE323C}"/>
                </a:ext>
              </a:extLst>
            </p:cNvPr>
            <p:cNvSpPr txBox="1">
              <a:spLocks noChangeArrowheads="1"/>
            </p:cNvSpPr>
            <p:nvPr/>
          </p:nvSpPr>
          <p:spPr bwMode="auto">
            <a:xfrm>
              <a:off x="533400" y="1676401"/>
              <a:ext cx="4707856" cy="1688536"/>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square" lIns="182869" tIns="137151" rIns="182869" bIns="137151">
              <a:spAutoFit/>
            </a:bodyPr>
            <a:lstStyle/>
            <a:p>
              <a:pPr eaLnBrk="1" hangingPunct="1">
                <a:defRPr/>
              </a:pPr>
              <a:r>
                <a:rPr lang="en-US" sz="2000">
                  <a:solidFill>
                    <a:schemeClr val="tx1"/>
                  </a:solidFill>
                  <a:latin typeface="Verdana" pitchFamily="34" charset="0"/>
                  <a:ea typeface="Verdana" pitchFamily="34" charset="0"/>
                  <a:cs typeface="Verdana" pitchFamily="34" charset="0"/>
                </a:rPr>
                <a:t>index = 10;</a:t>
              </a:r>
            </a:p>
            <a:p>
              <a:pPr eaLnBrk="1" hangingPunct="1">
                <a:defRPr/>
              </a:pPr>
              <a:r>
                <a:rPr lang="en-US" sz="2000">
                  <a:solidFill>
                    <a:srgbClr val="0000FF"/>
                  </a:solidFill>
                  <a:latin typeface="Verdana" pitchFamily="34" charset="0"/>
                  <a:ea typeface="Verdana" pitchFamily="34" charset="0"/>
                  <a:cs typeface="Verdana" pitchFamily="34" charset="0"/>
                </a:rPr>
                <a:t>while </a:t>
              </a:r>
              <a:r>
                <a:rPr lang="en-US" sz="2000">
                  <a:solidFill>
                    <a:schemeClr val="tx1"/>
                  </a:solidFill>
                  <a:latin typeface="Verdana" pitchFamily="34" charset="0"/>
                  <a:ea typeface="Verdana" pitchFamily="34" charset="0"/>
                  <a:cs typeface="Verdana" pitchFamily="34" charset="0"/>
                </a:rPr>
                <a:t>(index != 0){</a:t>
              </a:r>
            </a:p>
            <a:p>
              <a:pPr eaLnBrk="1" hangingPunct="1">
                <a:defRPr/>
              </a:pPr>
              <a:r>
                <a:rPr lang="en-US" sz="2000">
                  <a:solidFill>
                    <a:schemeClr val="tx1"/>
                  </a:solidFill>
                  <a:latin typeface="Verdana" pitchFamily="34" charset="0"/>
                  <a:ea typeface="Verdana" pitchFamily="34" charset="0"/>
                  <a:cs typeface="Verdana" pitchFamily="34" charset="0"/>
                </a:rPr>
                <a:t>   </a:t>
              </a:r>
              <a:r>
                <a:rPr lang="en-US" sz="2000" err="1">
                  <a:solidFill>
                    <a:srgbClr val="99CCFF"/>
                  </a:solidFill>
                  <a:latin typeface="Verdana" pitchFamily="34" charset="0"/>
                  <a:ea typeface="Verdana" pitchFamily="34" charset="0"/>
                  <a:cs typeface="Verdana" pitchFamily="34" charset="0"/>
                </a:rPr>
                <a:t>Console</a:t>
              </a:r>
              <a:r>
                <a:rPr lang="en-US" sz="2000" err="1">
                  <a:solidFill>
                    <a:schemeClr val="tx1"/>
                  </a:solidFill>
                  <a:latin typeface="Verdana" pitchFamily="34" charset="0"/>
                  <a:ea typeface="Verdana" pitchFamily="34" charset="0"/>
                  <a:cs typeface="Verdana" pitchFamily="34" charset="0"/>
                </a:rPr>
                <a:t>.WriteLine</a:t>
              </a:r>
              <a:r>
                <a:rPr lang="en-US" sz="2000">
                  <a:solidFill>
                    <a:schemeClr val="tx1"/>
                  </a:solidFill>
                  <a:latin typeface="Verdana" pitchFamily="34" charset="0"/>
                  <a:ea typeface="Verdana" pitchFamily="34" charset="0"/>
                  <a:cs typeface="Verdana" pitchFamily="34" charset="0"/>
                </a:rPr>
                <a:t>(index);</a:t>
              </a:r>
            </a:p>
            <a:p>
              <a:pPr eaLnBrk="1" hangingPunct="1">
                <a:defRPr/>
              </a:pPr>
              <a:r>
                <a:rPr lang="en-US" sz="2000">
                  <a:solidFill>
                    <a:schemeClr val="tx1"/>
                  </a:solidFill>
                  <a:latin typeface="Verdana" pitchFamily="34" charset="0"/>
                  <a:ea typeface="Verdana" pitchFamily="34" charset="0"/>
                  <a:cs typeface="Verdana" pitchFamily="34" charset="0"/>
                </a:rPr>
                <a:t>   index--;</a:t>
              </a:r>
            </a:p>
            <a:p>
              <a:pPr eaLnBrk="1" hangingPunct="1">
                <a:defRPr/>
              </a:pPr>
              <a:r>
                <a:rPr lang="en-US" sz="2000">
                  <a:solidFill>
                    <a:schemeClr val="tx1"/>
                  </a:solidFill>
                  <a:latin typeface="Verdana" pitchFamily="34" charset="0"/>
                  <a:ea typeface="Verdana" pitchFamily="34" charset="0"/>
                  <a:cs typeface="Verdana" pitchFamily="34" charset="0"/>
                </a:rPr>
                <a:t>}</a:t>
              </a:r>
            </a:p>
          </p:txBody>
        </p:sp>
        <p:sp>
          <p:nvSpPr>
            <p:cNvPr id="14" name="Text Box 4">
              <a:extLst>
                <a:ext uri="{FF2B5EF4-FFF2-40B4-BE49-F238E27FC236}">
                  <a16:creationId xmlns:a16="http://schemas.microsoft.com/office/drawing/2014/main" id="{604E4442-9634-4A6C-A9D5-56BF4502E5B3}"/>
                </a:ext>
              </a:extLst>
            </p:cNvPr>
            <p:cNvSpPr txBox="1">
              <a:spLocks noChangeArrowheads="1"/>
            </p:cNvSpPr>
            <p:nvPr/>
          </p:nvSpPr>
          <p:spPr bwMode="auto">
            <a:xfrm>
              <a:off x="533400" y="3785557"/>
              <a:ext cx="6139681" cy="140234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square" lIns="182869" tIns="137151" rIns="182869" bIns="137151">
              <a:spAutoFit/>
            </a:bodyPr>
            <a:lstStyle/>
            <a:p>
              <a:pPr eaLnBrk="1" hangingPunct="1">
                <a:defRPr/>
              </a:pPr>
              <a:r>
                <a:rPr lang="en-US" sz="2000">
                  <a:solidFill>
                    <a:schemeClr val="tx1"/>
                  </a:solidFill>
                  <a:latin typeface="Verdana" pitchFamily="34" charset="0"/>
                  <a:ea typeface="Verdana" pitchFamily="34" charset="0"/>
                  <a:cs typeface="Verdana" pitchFamily="34" charset="0"/>
                </a:rPr>
                <a:t>index = 0;</a:t>
              </a:r>
            </a:p>
            <a:p>
              <a:pPr eaLnBrk="1" hangingPunct="1">
                <a:defRPr/>
              </a:pPr>
              <a:r>
                <a:rPr lang="en-US" sz="2000">
                  <a:solidFill>
                    <a:srgbClr val="0000FF"/>
                  </a:solidFill>
                  <a:latin typeface="Verdana" pitchFamily="34" charset="0"/>
                  <a:ea typeface="Verdana" pitchFamily="34" charset="0"/>
                  <a:cs typeface="Verdana" pitchFamily="34" charset="0"/>
                </a:rPr>
                <a:t>do</a:t>
              </a:r>
              <a:r>
                <a:rPr lang="en-US" sz="2000">
                  <a:solidFill>
                    <a:schemeClr val="tx1"/>
                  </a:solidFill>
                  <a:latin typeface="Verdana" pitchFamily="34" charset="0"/>
                  <a:ea typeface="Verdana" pitchFamily="34" charset="0"/>
                  <a:cs typeface="Verdana" pitchFamily="34" charset="0"/>
                </a:rPr>
                <a:t>{</a:t>
              </a:r>
            </a:p>
            <a:p>
              <a:pPr eaLnBrk="1" hangingPunct="1">
                <a:defRPr/>
              </a:pPr>
              <a:r>
                <a:rPr lang="en-US" sz="2000">
                  <a:solidFill>
                    <a:schemeClr val="tx1"/>
                  </a:solidFill>
                  <a:latin typeface="Verdana" pitchFamily="34" charset="0"/>
                  <a:ea typeface="Verdana" pitchFamily="34" charset="0"/>
                  <a:cs typeface="Verdana" pitchFamily="34" charset="0"/>
                </a:rPr>
                <a:t>   </a:t>
              </a:r>
              <a:r>
                <a:rPr lang="en-US" sz="2000" err="1">
                  <a:solidFill>
                    <a:srgbClr val="99CCFF"/>
                  </a:solidFill>
                  <a:latin typeface="Verdana" pitchFamily="34" charset="0"/>
                  <a:ea typeface="Verdana" pitchFamily="34" charset="0"/>
                  <a:cs typeface="Verdana" pitchFamily="34" charset="0"/>
                </a:rPr>
                <a:t>Console</a:t>
              </a:r>
              <a:r>
                <a:rPr lang="en-US" sz="2000" err="1">
                  <a:solidFill>
                    <a:schemeClr val="tx1"/>
                  </a:solidFill>
                  <a:latin typeface="Verdana" pitchFamily="34" charset="0"/>
                  <a:ea typeface="Verdana" pitchFamily="34" charset="0"/>
                  <a:cs typeface="Verdana" pitchFamily="34" charset="0"/>
                </a:rPr>
                <a:t>.WriteLine</a:t>
              </a:r>
              <a:r>
                <a:rPr lang="en-US" sz="2000">
                  <a:solidFill>
                    <a:schemeClr val="tx1"/>
                  </a:solidFill>
                  <a:latin typeface="Verdana" pitchFamily="34" charset="0"/>
                  <a:ea typeface="Verdana" pitchFamily="34" charset="0"/>
                  <a:cs typeface="Verdana" pitchFamily="34" charset="0"/>
                </a:rPr>
                <a:t>("Happens at least once"); </a:t>
              </a:r>
            </a:p>
            <a:p>
              <a:pPr eaLnBrk="1" hangingPunct="1">
                <a:defRPr/>
              </a:pPr>
              <a:r>
                <a:rPr lang="en-US" sz="2000">
                  <a:solidFill>
                    <a:schemeClr val="tx1"/>
                  </a:solidFill>
                  <a:latin typeface="Verdana" pitchFamily="34" charset="0"/>
                  <a:ea typeface="Verdana" pitchFamily="34" charset="0"/>
                  <a:cs typeface="Verdana" pitchFamily="34" charset="0"/>
                </a:rPr>
                <a:t>}</a:t>
              </a:r>
              <a:r>
                <a:rPr lang="en-US" sz="2000">
                  <a:solidFill>
                    <a:srgbClr val="0000FF"/>
                  </a:solidFill>
                  <a:latin typeface="Verdana" pitchFamily="34" charset="0"/>
                  <a:ea typeface="Verdana" pitchFamily="34" charset="0"/>
                  <a:cs typeface="Verdana" pitchFamily="34" charset="0"/>
                </a:rPr>
                <a:t>while</a:t>
              </a:r>
              <a:r>
                <a:rPr lang="en-US" sz="2000">
                  <a:solidFill>
                    <a:schemeClr val="tx1"/>
                  </a:solidFill>
                  <a:latin typeface="Verdana" pitchFamily="34" charset="0"/>
                  <a:ea typeface="Verdana" pitchFamily="34" charset="0"/>
                  <a:cs typeface="Verdana" pitchFamily="34" charset="0"/>
                </a:rPr>
                <a:t> (index &lt; 0);</a:t>
              </a:r>
            </a:p>
          </p:txBody>
        </p:sp>
        <p:sp>
          <p:nvSpPr>
            <p:cNvPr id="15" name="Rectangle 5">
              <a:extLst>
                <a:ext uri="{FF2B5EF4-FFF2-40B4-BE49-F238E27FC236}">
                  <a16:creationId xmlns:a16="http://schemas.microsoft.com/office/drawing/2014/main" id="{BD62A6ED-DF5B-4E96-851F-7746BB4FA54E}"/>
                </a:ext>
              </a:extLst>
            </p:cNvPr>
            <p:cNvSpPr>
              <a:spLocks noChangeArrowheads="1"/>
            </p:cNvSpPr>
            <p:nvPr/>
          </p:nvSpPr>
          <p:spPr bwMode="auto">
            <a:xfrm>
              <a:off x="5241255" y="5397653"/>
              <a:ext cx="4732502" cy="140234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square" lIns="182869" tIns="137151" rIns="182869" bIns="137151">
              <a:spAutoFit/>
            </a:bodyPr>
            <a:lstStyle/>
            <a:p>
              <a:pPr eaLnBrk="1" hangingPunct="1">
                <a:defRPr/>
              </a:pPr>
              <a:r>
                <a:rPr lang="en-US" sz="2000">
                  <a:solidFill>
                    <a:srgbClr val="0000FF"/>
                  </a:solidFill>
                  <a:latin typeface="Verdana" pitchFamily="34" charset="0"/>
                  <a:ea typeface="Verdana" pitchFamily="34" charset="0"/>
                  <a:cs typeface="Verdana" pitchFamily="34" charset="0"/>
                </a:rPr>
                <a:t>for</a:t>
              </a:r>
              <a:r>
                <a:rPr lang="en-US" sz="2000">
                  <a:solidFill>
                    <a:schemeClr val="tx1"/>
                  </a:solidFill>
                  <a:latin typeface="Verdana" pitchFamily="34" charset="0"/>
                  <a:ea typeface="Verdana" pitchFamily="34" charset="0"/>
                  <a:cs typeface="Verdana" pitchFamily="34" charset="0"/>
                </a:rPr>
                <a:t>(index = 0; index &lt; 100; index++){</a:t>
              </a:r>
            </a:p>
            <a:p>
              <a:pPr eaLnBrk="1" hangingPunct="1">
                <a:defRPr/>
              </a:pPr>
              <a:r>
                <a:rPr lang="en-US" sz="2000">
                  <a:solidFill>
                    <a:schemeClr val="tx1"/>
                  </a:solidFill>
                  <a:latin typeface="Verdana" pitchFamily="34" charset="0"/>
                  <a:ea typeface="Verdana" pitchFamily="34" charset="0"/>
                  <a:cs typeface="Verdana" pitchFamily="34" charset="0"/>
                </a:rPr>
                <a:t>   </a:t>
              </a:r>
              <a:r>
                <a:rPr lang="en-US" sz="2000" err="1">
                  <a:solidFill>
                    <a:srgbClr val="99CCFF"/>
                  </a:solidFill>
                  <a:latin typeface="Verdana" pitchFamily="34" charset="0"/>
                  <a:ea typeface="Verdana" pitchFamily="34" charset="0"/>
                  <a:cs typeface="Verdana" pitchFamily="34" charset="0"/>
                </a:rPr>
                <a:t>Console.</a:t>
              </a:r>
              <a:r>
                <a:rPr lang="en-US" sz="2000" err="1">
                  <a:solidFill>
                    <a:schemeClr val="tx1"/>
                  </a:solidFill>
                  <a:latin typeface="Verdana" pitchFamily="34" charset="0"/>
                  <a:ea typeface="Verdana" pitchFamily="34" charset="0"/>
                  <a:cs typeface="Verdana" pitchFamily="34" charset="0"/>
                </a:rPr>
                <a:t>Write</a:t>
              </a:r>
              <a:r>
                <a:rPr lang="en-US" sz="2000">
                  <a:solidFill>
                    <a:schemeClr val="tx1"/>
                  </a:solidFill>
                  <a:latin typeface="Verdana" pitchFamily="34" charset="0"/>
                  <a:ea typeface="Verdana" pitchFamily="34" charset="0"/>
                  <a:cs typeface="Verdana" pitchFamily="34" charset="0"/>
                </a:rPr>
                <a:t>(index);</a:t>
              </a:r>
            </a:p>
            <a:p>
              <a:pPr eaLnBrk="1" hangingPunct="1">
                <a:defRPr/>
              </a:pPr>
              <a:r>
                <a:rPr lang="en-US" sz="2000">
                  <a:solidFill>
                    <a:schemeClr val="tx1"/>
                  </a:solidFill>
                  <a:latin typeface="Verdana" pitchFamily="34" charset="0"/>
                  <a:ea typeface="Verdana" pitchFamily="34" charset="0"/>
                  <a:cs typeface="Verdana" pitchFamily="34" charset="0"/>
                </a:rPr>
                <a:t>   </a:t>
              </a:r>
              <a:r>
                <a:rPr lang="en-US" sz="2000" err="1">
                  <a:solidFill>
                    <a:srgbClr val="99CCFF"/>
                  </a:solidFill>
                  <a:latin typeface="Verdana" pitchFamily="34" charset="0"/>
                  <a:ea typeface="Verdana" pitchFamily="34" charset="0"/>
                  <a:cs typeface="Verdana" pitchFamily="34" charset="0"/>
                </a:rPr>
                <a:t>Console.</a:t>
              </a:r>
              <a:r>
                <a:rPr lang="en-US" sz="2000" err="1">
                  <a:solidFill>
                    <a:schemeClr val="tx1"/>
                  </a:solidFill>
                  <a:latin typeface="Verdana" pitchFamily="34" charset="0"/>
                  <a:ea typeface="Verdana" pitchFamily="34" charset="0"/>
                  <a:cs typeface="Verdana" pitchFamily="34" charset="0"/>
                </a:rPr>
                <a:t>Write</a:t>
              </a:r>
              <a:r>
                <a:rPr lang="en-US" sz="2000">
                  <a:solidFill>
                    <a:schemeClr val="tx1"/>
                  </a:solidFill>
                  <a:latin typeface="Verdana" pitchFamily="34" charset="0"/>
                  <a:ea typeface="Verdana" pitchFamily="34" charset="0"/>
                  <a:cs typeface="Verdana" pitchFamily="34" charset="0"/>
                </a:rPr>
                <a:t>("\t");</a:t>
              </a:r>
            </a:p>
            <a:p>
              <a:pPr eaLnBrk="1" hangingPunct="1">
                <a:defRPr/>
              </a:pPr>
              <a:r>
                <a:rPr lang="en-US" sz="2000">
                  <a:solidFill>
                    <a:schemeClr val="tx1"/>
                  </a:solidFill>
                  <a:latin typeface="Verdana" pitchFamily="34" charset="0"/>
                  <a:ea typeface="Verdana" pitchFamily="34" charset="0"/>
                  <a:cs typeface="Verdana" pitchFamily="34" charset="0"/>
                </a:rPr>
                <a:t>}</a:t>
              </a:r>
            </a:p>
          </p:txBody>
        </p:sp>
        <p:sp>
          <p:nvSpPr>
            <p:cNvPr id="16" name="Text Box 6">
              <a:extLst>
                <a:ext uri="{FF2B5EF4-FFF2-40B4-BE49-F238E27FC236}">
                  <a16:creationId xmlns:a16="http://schemas.microsoft.com/office/drawing/2014/main" id="{10FDD991-1962-4B24-86BB-CAF1EEB69D07}"/>
                </a:ext>
              </a:extLst>
            </p:cNvPr>
            <p:cNvSpPr txBox="1">
              <a:spLocks noChangeArrowheads="1"/>
            </p:cNvSpPr>
            <p:nvPr/>
          </p:nvSpPr>
          <p:spPr bwMode="auto">
            <a:xfrm>
              <a:off x="6400800" y="1828800"/>
              <a:ext cx="2231701" cy="400110"/>
            </a:xfrm>
            <a:prstGeom prst="rect">
              <a:avLst/>
            </a:prstGeom>
            <a:solidFill>
              <a:srgbClr val="FFFF99">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Giá trị {true, false}</a:t>
              </a:r>
            </a:p>
          </p:txBody>
        </p:sp>
        <p:cxnSp>
          <p:nvCxnSpPr>
            <p:cNvPr id="17" name="Straight Arrow Connector 16">
              <a:extLst>
                <a:ext uri="{FF2B5EF4-FFF2-40B4-BE49-F238E27FC236}">
                  <a16:creationId xmlns:a16="http://schemas.microsoft.com/office/drawing/2014/main" id="{3C598D5A-7BE0-49C1-BB8D-C781A30B594E}"/>
                </a:ext>
              </a:extLst>
            </p:cNvPr>
            <p:cNvCxnSpPr>
              <a:cxnSpLocks/>
            </p:cNvCxnSpPr>
            <p:nvPr/>
          </p:nvCxnSpPr>
          <p:spPr>
            <a:xfrm flipH="1" flipV="1">
              <a:off x="2664835" y="2256659"/>
              <a:ext cx="4650367" cy="3092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8C9923DE-18FD-44C6-B550-87126079C450}"/>
                </a:ext>
              </a:extLst>
            </p:cNvPr>
            <p:cNvCxnSpPr>
              <a:cxnSpLocks/>
            </p:cNvCxnSpPr>
            <p:nvPr/>
          </p:nvCxnSpPr>
          <p:spPr>
            <a:xfrm flipH="1">
              <a:off x="2582698" y="2286000"/>
              <a:ext cx="4732502" cy="250911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a:extLst>
                <a:ext uri="{FF2B5EF4-FFF2-40B4-BE49-F238E27FC236}">
                  <a16:creationId xmlns:a16="http://schemas.microsoft.com/office/drawing/2014/main" id="{2BA0E1EF-0414-4B9D-9818-42CB8D47AA47}"/>
                </a:ext>
              </a:extLst>
            </p:cNvPr>
            <p:cNvCxnSpPr>
              <a:cxnSpLocks/>
            </p:cNvCxnSpPr>
            <p:nvPr/>
          </p:nvCxnSpPr>
          <p:spPr>
            <a:xfrm>
              <a:off x="7315200" y="2286000"/>
              <a:ext cx="82137" cy="328925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3314564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foreach</a:t>
            </a:r>
          </a:p>
        </p:txBody>
      </p:sp>
      <p:grpSp>
        <p:nvGrpSpPr>
          <p:cNvPr id="3" name="Group 2">
            <a:extLst>
              <a:ext uri="{FF2B5EF4-FFF2-40B4-BE49-F238E27FC236}">
                <a16:creationId xmlns:a16="http://schemas.microsoft.com/office/drawing/2014/main" id="{33FA3FBA-13BB-4463-9534-10F2AEE818B9}"/>
              </a:ext>
            </a:extLst>
          </p:cNvPr>
          <p:cNvGrpSpPr/>
          <p:nvPr/>
        </p:nvGrpSpPr>
        <p:grpSpPr>
          <a:xfrm>
            <a:off x="1046481" y="406399"/>
            <a:ext cx="9916160" cy="6094806"/>
            <a:chOff x="1362075" y="1549400"/>
            <a:chExt cx="8772525" cy="4876800"/>
          </a:xfrm>
        </p:grpSpPr>
        <p:sp>
          <p:nvSpPr>
            <p:cNvPr id="11" name="Text Box 3">
              <a:extLst>
                <a:ext uri="{FF2B5EF4-FFF2-40B4-BE49-F238E27FC236}">
                  <a16:creationId xmlns:a16="http://schemas.microsoft.com/office/drawing/2014/main" id="{327F3CB7-7A00-4F5F-BEC4-7C272EFB3B74}"/>
                </a:ext>
              </a:extLst>
            </p:cNvPr>
            <p:cNvSpPr txBox="1">
              <a:spLocks noChangeArrowheads="1"/>
            </p:cNvSpPr>
            <p:nvPr/>
          </p:nvSpPr>
          <p:spPr bwMode="auto">
            <a:xfrm>
              <a:off x="3276601" y="1549400"/>
              <a:ext cx="6430950" cy="145039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eaLnBrk="1" hangingPunct="1">
                <a:spcBef>
                  <a:spcPct val="50000"/>
                </a:spcBef>
                <a:defRPr/>
              </a:pPr>
              <a:r>
                <a:rPr lang="en-US" sz="2200" err="1">
                  <a:solidFill>
                    <a:schemeClr val="tx1"/>
                  </a:solidFill>
                  <a:cs typeface="Arial" charset="0"/>
                </a:rPr>
                <a:t>foreach</a:t>
              </a:r>
              <a:r>
                <a:rPr lang="en-US" sz="2200">
                  <a:solidFill>
                    <a:schemeClr val="tx1"/>
                  </a:solidFill>
                  <a:cs typeface="Arial" charset="0"/>
                </a:rPr>
                <a:t>( </a:t>
              </a:r>
              <a:r>
                <a:rPr lang="en-US" sz="2200" err="1">
                  <a:solidFill>
                    <a:srgbClr val="FF0000"/>
                  </a:solidFill>
                  <a:cs typeface="Arial" charset="0"/>
                </a:rPr>
                <a:t>typedata</a:t>
              </a:r>
              <a:r>
                <a:rPr lang="en-US" sz="2200">
                  <a:solidFill>
                    <a:schemeClr val="tx1"/>
                  </a:solidFill>
                  <a:cs typeface="Arial" charset="0"/>
                </a:rPr>
                <a:t> identifier </a:t>
              </a:r>
              <a:r>
                <a:rPr lang="en-US" sz="2200">
                  <a:solidFill>
                    <a:srgbClr val="FA6252"/>
                  </a:solidFill>
                  <a:cs typeface="Arial" charset="0"/>
                </a:rPr>
                <a:t>in</a:t>
              </a:r>
              <a:r>
                <a:rPr lang="en-US" sz="2200">
                  <a:solidFill>
                    <a:schemeClr val="tx1"/>
                  </a:solidFill>
                  <a:cs typeface="Arial" charset="0"/>
                </a:rPr>
                <a:t> </a:t>
              </a:r>
              <a:r>
                <a:rPr lang="en-US" sz="2200" err="1">
                  <a:solidFill>
                    <a:schemeClr val="tx1"/>
                  </a:solidFill>
                  <a:cs typeface="Arial" charset="0"/>
                </a:rPr>
                <a:t>objectArray</a:t>
              </a:r>
              <a:r>
                <a:rPr lang="en-US" sz="2200">
                  <a:solidFill>
                    <a:schemeClr val="tx1"/>
                  </a:solidFill>
                  <a:cs typeface="Arial" charset="0"/>
                </a:rPr>
                <a:t>)</a:t>
              </a:r>
              <a:br>
                <a:rPr lang="en-US" sz="2200">
                  <a:solidFill>
                    <a:schemeClr val="tx1"/>
                  </a:solidFill>
                  <a:cs typeface="Arial" charset="0"/>
                </a:rPr>
              </a:br>
              <a:r>
                <a:rPr lang="en-US" sz="2200">
                  <a:solidFill>
                    <a:schemeClr val="tx1"/>
                  </a:solidFill>
                  <a:cs typeface="Arial" charset="0"/>
                </a:rPr>
                <a:t>{</a:t>
              </a:r>
            </a:p>
            <a:p>
              <a:pPr eaLnBrk="1" hangingPunct="1">
                <a:spcBef>
                  <a:spcPct val="50000"/>
                </a:spcBef>
                <a:defRPr/>
              </a:pPr>
              <a:r>
                <a:rPr lang="en-US" sz="2200">
                  <a:solidFill>
                    <a:schemeClr val="tx1"/>
                  </a:solidFill>
                  <a:cs typeface="Arial" charset="0"/>
                </a:rPr>
                <a:t>    // </a:t>
              </a:r>
              <a:r>
                <a:rPr lang="en-US" sz="2200" err="1">
                  <a:solidFill>
                    <a:schemeClr val="tx1"/>
                  </a:solidFill>
                  <a:cs typeface="Arial" charset="0"/>
                </a:rPr>
                <a:t>thân</a:t>
              </a:r>
              <a:r>
                <a:rPr lang="en-US" sz="2200">
                  <a:solidFill>
                    <a:schemeClr val="tx1"/>
                  </a:solidFill>
                  <a:cs typeface="Arial" charset="0"/>
                </a:rPr>
                <a:t> </a:t>
              </a:r>
              <a:r>
                <a:rPr lang="en-US" sz="2200" err="1">
                  <a:solidFill>
                    <a:schemeClr val="tx1"/>
                  </a:solidFill>
                  <a:cs typeface="Arial" charset="0"/>
                </a:rPr>
                <a:t>foreach</a:t>
              </a:r>
              <a:endParaRPr lang="en-US" sz="2200">
                <a:solidFill>
                  <a:schemeClr val="tx1"/>
                </a:solidFill>
                <a:cs typeface="Arial" charset="0"/>
              </a:endParaRPr>
            </a:p>
            <a:p>
              <a:pPr eaLnBrk="1" hangingPunct="1">
                <a:spcBef>
                  <a:spcPct val="50000"/>
                </a:spcBef>
                <a:defRPr/>
              </a:pPr>
              <a:r>
                <a:rPr lang="en-US" sz="2200">
                  <a:solidFill>
                    <a:schemeClr val="tx1"/>
                  </a:solidFill>
                  <a:cs typeface="Arial" charset="0"/>
                </a:rPr>
                <a:t>}</a:t>
              </a:r>
            </a:p>
          </p:txBody>
        </p:sp>
        <p:pic>
          <p:nvPicPr>
            <p:cNvPr id="12" name="Picture 4">
              <a:extLst>
                <a:ext uri="{FF2B5EF4-FFF2-40B4-BE49-F238E27FC236}">
                  <a16:creationId xmlns:a16="http://schemas.microsoft.com/office/drawing/2014/main" id="{7C964F40-FFD1-4442-9384-E9FA4BF40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235325"/>
              <a:ext cx="4429125" cy="207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a:extLst>
                <a:ext uri="{FF2B5EF4-FFF2-40B4-BE49-F238E27FC236}">
                  <a16:creationId xmlns:a16="http://schemas.microsoft.com/office/drawing/2014/main" id="{113D3757-CC95-464C-B63C-83E0276C5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225800"/>
              <a:ext cx="4191000" cy="207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AutoShape 7">
              <a:extLst>
                <a:ext uri="{FF2B5EF4-FFF2-40B4-BE49-F238E27FC236}">
                  <a16:creationId xmlns:a16="http://schemas.microsoft.com/office/drawing/2014/main" id="{26B070E6-11EB-4F74-82FA-6C7032387876}"/>
                </a:ext>
              </a:extLst>
            </p:cNvPr>
            <p:cNvSpPr>
              <a:spLocks noChangeArrowheads="1"/>
            </p:cNvSpPr>
            <p:nvPr/>
          </p:nvSpPr>
          <p:spPr bwMode="auto">
            <a:xfrm>
              <a:off x="2286000" y="5435600"/>
              <a:ext cx="1981200" cy="990600"/>
            </a:xfrm>
            <a:prstGeom prst="wedgeRoundRectCallout">
              <a:avLst>
                <a:gd name="adj1" fmla="val 15011"/>
                <a:gd name="adj2" fmla="val -136051"/>
                <a:gd name="adj3" fmla="val 16667"/>
              </a:avLst>
            </a:prstGeom>
            <a:ln>
              <a:headEnd/>
              <a:tailEnd/>
            </a:ln>
            <a:effectLst>
              <a:outerShdw blurRad="50800" dist="38100" dir="18900000" algn="b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a:lstStyle/>
            <a:p>
              <a:pPr algn="ctr" eaLnBrk="1" hangingPunct="1">
                <a:defRPr/>
              </a:pPr>
              <a:r>
                <a:rPr lang="en-US" sz="2200" b="0">
                  <a:solidFill>
                    <a:schemeClr val="tx1"/>
                  </a:solidFill>
                  <a:latin typeface="Times New Roman" pitchFamily="18" charset="0"/>
                  <a:cs typeface="Times New Roman" pitchFamily="18" charset="0"/>
                </a:rPr>
                <a:t>Chỉ sử dụng biến i cho mỗi lần lặp</a:t>
              </a:r>
            </a:p>
          </p:txBody>
        </p:sp>
        <p:sp>
          <p:nvSpPr>
            <p:cNvPr id="21" name="AutoShape 8">
              <a:extLst>
                <a:ext uri="{FF2B5EF4-FFF2-40B4-BE49-F238E27FC236}">
                  <a16:creationId xmlns:a16="http://schemas.microsoft.com/office/drawing/2014/main" id="{EF1ECFEE-7388-4B06-B421-7CC72E55799F}"/>
                </a:ext>
              </a:extLst>
            </p:cNvPr>
            <p:cNvSpPr>
              <a:spLocks noChangeArrowheads="1"/>
            </p:cNvSpPr>
            <p:nvPr/>
          </p:nvSpPr>
          <p:spPr bwMode="auto">
            <a:xfrm>
              <a:off x="7543800" y="5511801"/>
              <a:ext cx="2366093" cy="874709"/>
            </a:xfrm>
            <a:prstGeom prst="wedgeRoundRectCallout">
              <a:avLst>
                <a:gd name="adj1" fmla="val -2927"/>
                <a:gd name="adj2" fmla="val -155992"/>
                <a:gd name="adj3" fmla="val 16667"/>
              </a:avLst>
            </a:prstGeom>
            <a:ln>
              <a:headEnd/>
              <a:tailEnd/>
            </a:ln>
            <a:effectLst>
              <a:outerShdw blurRad="50800" dist="38100" dir="18900000" algn="b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a:lstStyle/>
            <a:p>
              <a:pPr algn="ctr" eaLnBrk="1" hangingPunct="1">
                <a:defRPr/>
              </a:pPr>
              <a:r>
                <a:rPr lang="en-US" sz="2200" b="0">
                  <a:solidFill>
                    <a:schemeClr val="tx1"/>
                  </a:solidFill>
                  <a:latin typeface="Times New Roman" pitchFamily="18" charset="0"/>
                  <a:cs typeface="Times New Roman" pitchFamily="18" charset="0"/>
                </a:rPr>
                <a:t>Sử dụng chỉ số mảng như bình thường</a:t>
              </a:r>
            </a:p>
          </p:txBody>
        </p:sp>
      </p:grpSp>
    </p:spTree>
    <p:extLst>
      <p:ext uri="{BB962C8B-B14F-4D97-AF65-F5344CB8AC3E}">
        <p14:creationId xmlns:p14="http://schemas.microsoft.com/office/powerpoint/2010/main" val="281439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F90C-002D-4BC9-8101-AF97233E0122}"/>
              </a:ext>
            </a:extLst>
          </p:cNvPr>
          <p:cNvSpPr>
            <a:spLocks noGrp="1"/>
          </p:cNvSpPr>
          <p:nvPr>
            <p:ph type="ctrTitle"/>
          </p:nvPr>
        </p:nvSpPr>
        <p:spPr/>
        <p:txBody>
          <a:bodyPr/>
          <a:lstStyle/>
          <a:p>
            <a:r>
              <a:rPr lang="en-US" sz="3200" u="sng">
                <a:latin typeface="Times New Roman" panose="02020603050405020304" pitchFamily="18" charset="0"/>
                <a:cs typeface="Times New Roman" panose="02020603050405020304" pitchFamily="18" charset="0"/>
              </a:rPr>
              <a:t>CHƯƠNG 1</a:t>
            </a:r>
            <a:r>
              <a:rPr lang="en-US" sz="4000" u="sng">
                <a:latin typeface="Times New Roman" panose="02020603050405020304" pitchFamily="18" charset="0"/>
                <a:cs typeface="Times New Roman" panose="02020603050405020304" pitchFamily="18" charset="0"/>
              </a:rPr>
              <a:t>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TỔNG QUAN VỀ DOTNET</a:t>
            </a:r>
          </a:p>
        </p:txBody>
      </p:sp>
    </p:spTree>
    <p:extLst>
      <p:ext uri="{BB962C8B-B14F-4D97-AF65-F5344CB8AC3E}">
        <p14:creationId xmlns:p14="http://schemas.microsoft.com/office/powerpoint/2010/main" val="833011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jump</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6"/>
            <a:ext cx="10796490" cy="3872734"/>
          </a:xfrm>
        </p:spPr>
        <p:txBody>
          <a:bodyPr numCol="1" spcCol="365760">
            <a:noAutofit/>
          </a:bodyPr>
          <a:lstStyle/>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break</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Thoát khỏi vòng lặp</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continue</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Qua bước lặp kế</a:t>
            </a: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goto</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Nhảy đến nhãn </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Sử dụng goto case &lt;expression&gt;, trong switch</a:t>
            </a:r>
          </a:p>
        </p:txBody>
      </p:sp>
      <p:pic>
        <p:nvPicPr>
          <p:cNvPr id="12" name="Picture 4">
            <a:extLst>
              <a:ext uri="{FF2B5EF4-FFF2-40B4-BE49-F238E27FC236}">
                <a16:creationId xmlns:a16="http://schemas.microsoft.com/office/drawing/2014/main" id="{8147BCD9-D3B7-4AA6-90CC-41F8A69CCC85}"/>
              </a:ext>
            </a:extLst>
          </p:cNvPr>
          <p:cNvPicPr>
            <a:picLocks noChangeAspect="1" noChangeArrowheads="1"/>
          </p:cNvPicPr>
          <p:nvPr/>
        </p:nvPicPr>
        <p:blipFill>
          <a:blip r:embed="rId2"/>
          <a:srcRect/>
          <a:stretch>
            <a:fillRect/>
          </a:stretch>
        </p:blipFill>
        <p:spPr bwMode="auto">
          <a:xfrm>
            <a:off x="6096000" y="1381760"/>
            <a:ext cx="5401994" cy="2926080"/>
          </a:xfrm>
          <a:prstGeom prst="rect">
            <a:avLst/>
          </a:prstGeom>
          <a:ln>
            <a:headEnd/>
            <a:tailEnd/>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42500312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return</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6"/>
            <a:ext cx="10796490" cy="3872734"/>
          </a:xfrm>
        </p:spPr>
        <p:txBody>
          <a:bodyPr numCol="1" spcCol="365760">
            <a:noAutofit/>
          </a:bodyPr>
          <a:lstStyle/>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Thoát khỏi hàm void</a:t>
            </a:r>
          </a:p>
          <a:p>
            <a:pPr eaLnBrk="1" hangingPunct="1">
              <a:spcBef>
                <a:spcPct val="50000"/>
              </a:spcBef>
              <a:defRPr/>
            </a:pPr>
            <a:endParaRPr lang="vi-VN" b="0">
              <a:solidFill>
                <a:schemeClr val="tx1"/>
              </a:solidFill>
              <a:effectLst>
                <a:outerShdw blurRad="38100" dist="38100" dir="2700000" algn="tl">
                  <a:srgbClr val="000000"/>
                </a:outerShdw>
              </a:effectLst>
              <a:latin typeface="Arial" charset="0"/>
              <a:cs typeface="Arial" charset="0"/>
            </a:endParaRPr>
          </a:p>
          <a:p>
            <a:pPr eaLnBrk="1" hangingPunct="1">
              <a:spcBef>
                <a:spcPct val="50000"/>
              </a:spcBef>
              <a:defRPr/>
            </a:pPr>
            <a:endParaRPr lang="vi-VN" b="0">
              <a:solidFill>
                <a:schemeClr val="tx1"/>
              </a:solidFill>
              <a:effectLst>
                <a:outerShdw blurRad="38100" dist="38100" dir="2700000" algn="tl">
                  <a:srgbClr val="000000"/>
                </a:outerShdw>
              </a:effectLst>
              <a:latin typeface="Arial" charset="0"/>
              <a:cs typeface="Arial" charset="0"/>
            </a:endParaRPr>
          </a:p>
          <a:p>
            <a:pPr eaLnBrk="1" hangingPunct="1">
              <a:spcBef>
                <a:spcPct val="50000"/>
              </a:spcBef>
              <a:defRPr/>
            </a:pPr>
            <a:endParaRPr lang="vi-VN" b="0">
              <a:solidFill>
                <a:schemeClr val="tx1"/>
              </a:solidFill>
              <a:effectLst>
                <a:outerShdw blurRad="38100" dist="38100" dir="2700000" algn="tl">
                  <a:srgbClr val="000000"/>
                </a:outerShdw>
              </a:effectLst>
              <a:latin typeface="Arial" charset="0"/>
              <a:cs typeface="Arial" charset="0"/>
            </a:endParaRPr>
          </a:p>
          <a:p>
            <a:pPr eaLnBrk="1" hangingPunct="1">
              <a:spcBef>
                <a:spcPct val="50000"/>
              </a:spcBef>
              <a:defRPr/>
            </a:pPr>
            <a:endParaRPr lang="vi-VN" b="0">
              <a:solidFill>
                <a:schemeClr val="tx1"/>
              </a:solidFill>
              <a:effectLst>
                <a:outerShdw blurRad="38100" dist="38100" dir="2700000" algn="tl">
                  <a:srgbClr val="000000"/>
                </a:outerShdw>
              </a:effectLst>
              <a:latin typeface="Arial" charset="0"/>
              <a:cs typeface="Arial" charset="0"/>
            </a:endParaRPr>
          </a:p>
          <a:p>
            <a:pPr eaLnBrk="1" hangingPunct="1">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Trả về 1 giá trị của hàm</a:t>
            </a:r>
          </a:p>
          <a:p>
            <a:pPr marL="457200" lvl="1" indent="0">
              <a:spcBef>
                <a:spcPct val="50000"/>
              </a:spcBef>
              <a:buNone/>
              <a:defRPr/>
            </a:pPr>
            <a:endParaRPr lang="vi-VN" b="0">
              <a:solidFill>
                <a:schemeClr val="tx1"/>
              </a:solidFill>
              <a:effectLst>
                <a:outerShdw blurRad="38100" dist="38100" dir="2700000" algn="tl">
                  <a:srgbClr val="000000"/>
                </a:outerShdw>
              </a:effectLst>
              <a:latin typeface="Arial" charset="0"/>
              <a:cs typeface="Arial" charset="0"/>
            </a:endParaRPr>
          </a:p>
        </p:txBody>
      </p:sp>
      <p:sp>
        <p:nvSpPr>
          <p:cNvPr id="5" name="Text Box 4">
            <a:extLst>
              <a:ext uri="{FF2B5EF4-FFF2-40B4-BE49-F238E27FC236}">
                <a16:creationId xmlns:a16="http://schemas.microsoft.com/office/drawing/2014/main" id="{683D1DF1-A296-462F-8224-8A33C2252CD2}"/>
              </a:ext>
            </a:extLst>
          </p:cNvPr>
          <p:cNvSpPr txBox="1">
            <a:spLocks noChangeArrowheads="1"/>
          </p:cNvSpPr>
          <p:nvPr/>
        </p:nvSpPr>
        <p:spPr bwMode="auto">
          <a:xfrm>
            <a:off x="4978400" y="1278385"/>
            <a:ext cx="3322320" cy="255454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spcBef>
                <a:spcPct val="50000"/>
              </a:spcBef>
              <a:defRPr/>
            </a:pPr>
            <a:r>
              <a:rPr lang="en-US" sz="2000" b="0">
                <a:solidFill>
                  <a:schemeClr val="tx1"/>
                </a:solidFill>
                <a:latin typeface="Times New Roman" pitchFamily="18" charset="0"/>
                <a:cs typeface="Times New Roman" pitchFamily="18" charset="0"/>
              </a:rPr>
              <a:t>void Func1(</a:t>
            </a:r>
            <a:r>
              <a:rPr lang="en-US" sz="2000" b="0" err="1">
                <a:solidFill>
                  <a:schemeClr val="tx1"/>
                </a:solidFill>
                <a:latin typeface="Times New Roman" pitchFamily="18" charset="0"/>
                <a:cs typeface="Times New Roman" pitchFamily="18" charset="0"/>
              </a:rPr>
              <a:t>int</a:t>
            </a:r>
            <a:r>
              <a:rPr lang="en-US" sz="2000" b="0">
                <a:solidFill>
                  <a:schemeClr val="tx1"/>
                </a:solidFill>
                <a:latin typeface="Times New Roman" pitchFamily="18" charset="0"/>
                <a:cs typeface="Times New Roman" pitchFamily="18" charset="0"/>
              </a:rPr>
              <a:t> x) </a:t>
            </a:r>
            <a:br>
              <a:rPr lang="en-US" sz="2000" b="0">
                <a:solidFill>
                  <a:schemeClr val="tx1"/>
                </a:solidFill>
                <a:latin typeface="Times New Roman" pitchFamily="18" charset="0"/>
                <a:cs typeface="Times New Roman" pitchFamily="18" charset="0"/>
              </a:rPr>
            </a:br>
            <a:r>
              <a:rPr lang="en-US" sz="2000" b="0">
                <a:solidFill>
                  <a:schemeClr val="tx1"/>
                </a:solidFill>
                <a:latin typeface="Times New Roman" pitchFamily="18" charset="0"/>
                <a:cs typeface="Times New Roman" pitchFamily="18" charset="0"/>
              </a:rPr>
              <a:t>{</a:t>
            </a:r>
          </a:p>
          <a:p>
            <a:pPr eaLnBrk="1" hangingPunct="1">
              <a:spcBef>
                <a:spcPct val="50000"/>
              </a:spcBef>
              <a:defRPr/>
            </a:pPr>
            <a:r>
              <a:rPr lang="en-US" sz="2000" b="0">
                <a:solidFill>
                  <a:schemeClr val="tx1"/>
                </a:solidFill>
                <a:latin typeface="Times New Roman" pitchFamily="18" charset="0"/>
                <a:cs typeface="Times New Roman" pitchFamily="18" charset="0"/>
              </a:rPr>
              <a:t>       if (x == 0) </a:t>
            </a:r>
          </a:p>
          <a:p>
            <a:pPr eaLnBrk="1" hangingPunct="1">
              <a:spcBef>
                <a:spcPct val="50000"/>
              </a:spcBef>
              <a:defRPr/>
            </a:pPr>
            <a:r>
              <a:rPr lang="en-US" sz="2000" b="0">
                <a:solidFill>
                  <a:srgbClr val="FF0000"/>
                </a:solidFill>
                <a:latin typeface="Times New Roman" pitchFamily="18" charset="0"/>
                <a:cs typeface="Times New Roman" pitchFamily="18" charset="0"/>
              </a:rPr>
              <a:t>           return</a:t>
            </a:r>
            <a:r>
              <a:rPr lang="en-US" sz="2000" b="0">
                <a:solidFill>
                  <a:schemeClr val="tx1"/>
                </a:solidFill>
                <a:latin typeface="Times New Roman" pitchFamily="18" charset="0"/>
                <a:cs typeface="Times New Roman" pitchFamily="18" charset="0"/>
              </a:rPr>
              <a:t>;</a:t>
            </a:r>
          </a:p>
          <a:p>
            <a:pPr eaLnBrk="1" hangingPunct="1">
              <a:spcBef>
                <a:spcPct val="50000"/>
              </a:spcBef>
              <a:defRPr/>
            </a:pPr>
            <a:r>
              <a:rPr lang="en-US" sz="2000" b="0">
                <a:solidFill>
                  <a:schemeClr val="tx1"/>
                </a:solidFill>
                <a:latin typeface="Times New Roman" pitchFamily="18" charset="0"/>
                <a:cs typeface="Times New Roman" pitchFamily="18" charset="0"/>
              </a:rPr>
              <a:t>       ...</a:t>
            </a:r>
          </a:p>
          <a:p>
            <a:pPr eaLnBrk="1" hangingPunct="1">
              <a:spcBef>
                <a:spcPct val="50000"/>
              </a:spcBef>
              <a:defRPr/>
            </a:pPr>
            <a:r>
              <a:rPr lang="en-US" sz="2000" b="0">
                <a:solidFill>
                  <a:schemeClr val="tx1"/>
                </a:solidFill>
                <a:latin typeface="Times New Roman" pitchFamily="18" charset="0"/>
                <a:cs typeface="Times New Roman" pitchFamily="18" charset="0"/>
              </a:rPr>
              <a:t>}</a:t>
            </a:r>
          </a:p>
        </p:txBody>
      </p:sp>
      <p:sp>
        <p:nvSpPr>
          <p:cNvPr id="6" name="Text Box 5">
            <a:extLst>
              <a:ext uri="{FF2B5EF4-FFF2-40B4-BE49-F238E27FC236}">
                <a16:creationId xmlns:a16="http://schemas.microsoft.com/office/drawing/2014/main" id="{6904C89C-0857-4A3A-A9EC-9DE79662C35D}"/>
              </a:ext>
            </a:extLst>
          </p:cNvPr>
          <p:cNvSpPr txBox="1">
            <a:spLocks noChangeArrowheads="1"/>
          </p:cNvSpPr>
          <p:nvPr/>
        </p:nvSpPr>
        <p:spPr bwMode="auto">
          <a:xfrm>
            <a:off x="4978400" y="4349668"/>
            <a:ext cx="3322320" cy="224676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spcBef>
                <a:spcPct val="50000"/>
              </a:spcBef>
              <a:defRPr/>
            </a:pPr>
            <a:r>
              <a:rPr lang="en-US" sz="2000" b="0">
                <a:solidFill>
                  <a:schemeClr val="tx1"/>
                </a:solidFill>
                <a:latin typeface="Times New Roman" pitchFamily="18" charset="0"/>
                <a:cs typeface="Times New Roman" pitchFamily="18" charset="0"/>
              </a:rPr>
              <a:t>int max(int a, int b) </a:t>
            </a:r>
            <a:br>
              <a:rPr lang="en-US" sz="2000" b="0">
                <a:solidFill>
                  <a:schemeClr val="tx1"/>
                </a:solidFill>
                <a:latin typeface="Times New Roman" pitchFamily="18" charset="0"/>
                <a:cs typeface="Times New Roman" pitchFamily="18" charset="0"/>
              </a:rPr>
            </a:br>
            <a:r>
              <a:rPr lang="en-US" sz="2000" b="0">
                <a:solidFill>
                  <a:schemeClr val="tx1"/>
                </a:solidFill>
                <a:latin typeface="Times New Roman" pitchFamily="18" charset="0"/>
                <a:cs typeface="Times New Roman" pitchFamily="18" charset="0"/>
              </a:rPr>
              <a:t>{</a:t>
            </a:r>
            <a:br>
              <a:rPr lang="en-US" sz="2000" b="0">
                <a:solidFill>
                  <a:schemeClr val="tx1"/>
                </a:solidFill>
                <a:latin typeface="Times New Roman" pitchFamily="18" charset="0"/>
                <a:cs typeface="Times New Roman" pitchFamily="18" charset="0"/>
              </a:rPr>
            </a:br>
            <a:r>
              <a:rPr lang="en-US" sz="2000" b="0">
                <a:solidFill>
                  <a:schemeClr val="tx1"/>
                </a:solidFill>
                <a:latin typeface="Times New Roman" pitchFamily="18" charset="0"/>
                <a:cs typeface="Times New Roman" pitchFamily="18" charset="0"/>
              </a:rPr>
              <a:t>      if (a &gt; b) </a:t>
            </a:r>
            <a:br>
              <a:rPr lang="en-US" sz="2000" b="0">
                <a:solidFill>
                  <a:schemeClr val="tx1"/>
                </a:solidFill>
                <a:latin typeface="Times New Roman" pitchFamily="18" charset="0"/>
                <a:cs typeface="Times New Roman" pitchFamily="18" charset="0"/>
              </a:rPr>
            </a:br>
            <a:r>
              <a:rPr lang="en-US" sz="2000" b="0">
                <a:solidFill>
                  <a:schemeClr val="tx1"/>
                </a:solidFill>
                <a:latin typeface="Times New Roman" pitchFamily="18" charset="0"/>
                <a:cs typeface="Times New Roman" pitchFamily="18" charset="0"/>
              </a:rPr>
              <a:t>         </a:t>
            </a:r>
            <a:r>
              <a:rPr lang="en-US" sz="2000" b="0">
                <a:solidFill>
                  <a:srgbClr val="FF0000"/>
                </a:solidFill>
                <a:latin typeface="Times New Roman" pitchFamily="18" charset="0"/>
                <a:cs typeface="Times New Roman" pitchFamily="18" charset="0"/>
              </a:rPr>
              <a:t>return a</a:t>
            </a:r>
            <a:r>
              <a:rPr lang="en-US" sz="2000" b="0">
                <a:solidFill>
                  <a:schemeClr val="tx1"/>
                </a:solidFill>
                <a:latin typeface="Times New Roman" pitchFamily="18" charset="0"/>
                <a:cs typeface="Times New Roman" pitchFamily="18" charset="0"/>
              </a:rPr>
              <a:t>;</a:t>
            </a:r>
            <a:br>
              <a:rPr lang="en-US" sz="2000" b="0">
                <a:solidFill>
                  <a:schemeClr val="tx1"/>
                </a:solidFill>
                <a:latin typeface="Times New Roman" pitchFamily="18" charset="0"/>
                <a:cs typeface="Times New Roman" pitchFamily="18" charset="0"/>
              </a:rPr>
            </a:br>
            <a:r>
              <a:rPr lang="en-US" sz="2000" b="0">
                <a:solidFill>
                  <a:schemeClr val="tx1"/>
                </a:solidFill>
                <a:latin typeface="Times New Roman" pitchFamily="18" charset="0"/>
                <a:cs typeface="Times New Roman" pitchFamily="18" charset="0"/>
              </a:rPr>
              <a:t>      else </a:t>
            </a:r>
            <a:br>
              <a:rPr lang="en-US" sz="2000" b="0">
                <a:solidFill>
                  <a:schemeClr val="tx1"/>
                </a:solidFill>
                <a:latin typeface="Times New Roman" pitchFamily="18" charset="0"/>
                <a:cs typeface="Times New Roman" pitchFamily="18" charset="0"/>
              </a:rPr>
            </a:br>
            <a:r>
              <a:rPr lang="en-US" sz="2000" b="0">
                <a:solidFill>
                  <a:srgbClr val="FF0000"/>
                </a:solidFill>
                <a:latin typeface="Times New Roman" pitchFamily="18" charset="0"/>
                <a:cs typeface="Times New Roman" pitchFamily="18" charset="0"/>
              </a:rPr>
              <a:t>         return b</a:t>
            </a:r>
            <a:r>
              <a:rPr lang="en-US" sz="2000" b="0">
                <a:solidFill>
                  <a:schemeClr val="tx1"/>
                </a:solidFill>
                <a:latin typeface="Times New Roman" pitchFamily="18" charset="0"/>
                <a:cs typeface="Times New Roman" pitchFamily="18" charset="0"/>
              </a:rPr>
              <a:t>;</a:t>
            </a:r>
            <a:br>
              <a:rPr lang="en-US" sz="2000" b="0">
                <a:solidFill>
                  <a:schemeClr val="tx1"/>
                </a:solidFill>
                <a:latin typeface="Times New Roman" pitchFamily="18" charset="0"/>
                <a:cs typeface="Times New Roman" pitchFamily="18" charset="0"/>
              </a:rPr>
            </a:br>
            <a:r>
              <a:rPr lang="en-US" sz="2000" b="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36614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Array</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6"/>
            <a:ext cx="10796490" cy="5132574"/>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Chứa các biến có cùng kiểu dữ liệu.</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Truy xuất phần tử thông qua chỉ số (index)</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Chỉ số bắt đầu bằng 0.</a:t>
            </a:r>
          </a:p>
          <a:p>
            <a:pPr marL="0" indent="0">
              <a:spcBef>
                <a:spcPct val="50000"/>
              </a:spcBef>
              <a:buNone/>
              <a:defRPr/>
            </a:pPr>
            <a:endParaRPr lang="vi-VN" sz="2400" b="0">
              <a:solidFill>
                <a:schemeClr val="tx1"/>
              </a:solidFill>
              <a:effectLst>
                <a:outerShdw blurRad="38100" dist="38100" dir="2700000" algn="tl">
                  <a:srgbClr val="000000"/>
                </a:outerShdw>
              </a:effectLst>
              <a:latin typeface="Arial" charset="0"/>
              <a:cs typeface="Arial" charset="0"/>
            </a:endParaRPr>
          </a:p>
          <a:p>
            <a:pPr marL="0" indent="0">
              <a:spcBef>
                <a:spcPct val="50000"/>
              </a:spcBef>
              <a:buNone/>
              <a:defRPr/>
            </a:pPr>
            <a:endParaRPr lang="vi-VN" sz="2400" b="0">
              <a:solidFill>
                <a:schemeClr val="tx1"/>
              </a:solidFill>
              <a:effectLst>
                <a:outerShdw blurRad="38100" dist="38100" dir="2700000" algn="tl">
                  <a:srgbClr val="000000"/>
                </a:outerShdw>
              </a:effectLst>
              <a:latin typeface="Arial" charset="0"/>
              <a:cs typeface="Arial" charset="0"/>
            </a:endParaRPr>
          </a:p>
          <a:p>
            <a:pPr marL="0" indent="0">
              <a:spcBef>
                <a:spcPct val="50000"/>
              </a:spcBef>
              <a:buNone/>
              <a:defRPr/>
            </a:pPr>
            <a:r>
              <a:rPr lang="en-US" sz="2400" b="0" u="sng">
                <a:solidFill>
                  <a:schemeClr val="tx1"/>
                </a:solidFill>
                <a:effectLst>
                  <a:outerShdw blurRad="38100" dist="38100" dir="2700000" algn="tl">
                    <a:srgbClr val="000000"/>
                  </a:outerShdw>
                </a:effectLst>
                <a:latin typeface="Arial" charset="0"/>
                <a:cs typeface="Arial" charset="0"/>
              </a:rPr>
              <a:t>Ví dụ</a:t>
            </a:r>
            <a:endParaRPr lang="vi-VN" sz="2400" b="0" u="sng">
              <a:solidFill>
                <a:schemeClr val="tx1"/>
              </a:solidFill>
              <a:effectLst>
                <a:outerShdw blurRad="38100" dist="38100" dir="2700000" algn="tl">
                  <a:srgbClr val="000000"/>
                </a:outerShdw>
              </a:effectLst>
              <a:latin typeface="Arial" charset="0"/>
              <a:cs typeface="Arial" charset="0"/>
            </a:endParaRPr>
          </a:p>
          <a:p>
            <a:pPr lvl="1">
              <a:spcBef>
                <a:spcPct val="50000"/>
              </a:spcBef>
              <a:buFont typeface="Wingdings" panose="05000000000000000000" pitchFamily="2" charset="2"/>
              <a:buChar char="§"/>
              <a:defRPr/>
            </a:pPr>
            <a:r>
              <a:rPr lang="en-US" sz="2200" b="0">
                <a:solidFill>
                  <a:schemeClr val="accent6">
                    <a:lumMod val="20000"/>
                    <a:lumOff val="80000"/>
                  </a:schemeClr>
                </a:solidFill>
                <a:effectLst>
                  <a:outerShdw blurRad="38100" dist="38100" dir="2700000" algn="tl">
                    <a:srgbClr val="000000"/>
                  </a:outerShdw>
                </a:effectLst>
                <a:latin typeface="Arial" charset="0"/>
                <a:cs typeface="Arial" charset="0"/>
              </a:rPr>
              <a:t>	</a:t>
            </a:r>
            <a:r>
              <a:rPr lang="vi-VN" sz="2200" b="0">
                <a:solidFill>
                  <a:schemeClr val="accent6">
                    <a:lumMod val="20000"/>
                    <a:lumOff val="80000"/>
                  </a:schemeClr>
                </a:solidFill>
                <a:effectLst>
                  <a:outerShdw blurRad="38100" dist="38100" dir="2700000" algn="tl">
                    <a:srgbClr val="000000"/>
                  </a:outerShdw>
                </a:effectLst>
                <a:latin typeface="Arial" charset="0"/>
                <a:cs typeface="Arial" charset="0"/>
              </a:rPr>
              <a:t>int[</a:t>
            </a:r>
            <a:r>
              <a:rPr lang="en-US" sz="2200" b="0">
                <a:solidFill>
                  <a:schemeClr val="accent6">
                    <a:lumMod val="20000"/>
                    <a:lumOff val="80000"/>
                  </a:schemeClr>
                </a:solidFill>
                <a:effectLst>
                  <a:outerShdw blurRad="38100" dist="38100" dir="2700000" algn="tl">
                    <a:srgbClr val="000000"/>
                  </a:outerShdw>
                </a:effectLst>
                <a:latin typeface="Arial" charset="0"/>
                <a:cs typeface="Arial" charset="0"/>
              </a:rPr>
              <a:t> </a:t>
            </a:r>
            <a:r>
              <a:rPr lang="vi-VN" sz="2200" b="0">
                <a:solidFill>
                  <a:schemeClr val="accent6">
                    <a:lumMod val="20000"/>
                    <a:lumOff val="80000"/>
                  </a:schemeClr>
                </a:solidFill>
                <a:effectLst>
                  <a:outerShdw blurRad="38100" dist="38100" dir="2700000" algn="tl">
                    <a:srgbClr val="000000"/>
                  </a:outerShdw>
                </a:effectLst>
                <a:latin typeface="Arial" charset="0"/>
                <a:cs typeface="Arial" charset="0"/>
              </a:rPr>
              <a:t>]  myInteger = new int[5];</a:t>
            </a:r>
          </a:p>
          <a:p>
            <a:pPr lvl="1">
              <a:spcBef>
                <a:spcPct val="50000"/>
              </a:spcBef>
              <a:buFont typeface="Wingdings" panose="05000000000000000000" pitchFamily="2" charset="2"/>
              <a:buChar char="§"/>
              <a:defRPr/>
            </a:pPr>
            <a:r>
              <a:rPr lang="en-US" sz="2200" b="0">
                <a:solidFill>
                  <a:schemeClr val="accent6">
                    <a:lumMod val="20000"/>
                    <a:lumOff val="80000"/>
                  </a:schemeClr>
                </a:solidFill>
                <a:effectLst>
                  <a:outerShdw blurRad="38100" dist="38100" dir="2700000" algn="tl">
                    <a:srgbClr val="000000"/>
                  </a:outerShdw>
                </a:effectLst>
                <a:latin typeface="Arial" charset="0"/>
                <a:cs typeface="Arial" charset="0"/>
              </a:rPr>
              <a:t>	</a:t>
            </a:r>
            <a:r>
              <a:rPr lang="vi-VN" sz="2200" b="0">
                <a:solidFill>
                  <a:schemeClr val="accent6">
                    <a:lumMod val="20000"/>
                    <a:lumOff val="80000"/>
                  </a:schemeClr>
                </a:solidFill>
                <a:effectLst>
                  <a:outerShdw blurRad="38100" dist="38100" dir="2700000" algn="tl">
                    <a:srgbClr val="000000"/>
                  </a:outerShdw>
                </a:effectLst>
                <a:latin typeface="Arial" charset="0"/>
                <a:cs typeface="Arial" charset="0"/>
              </a:rPr>
              <a:t>string[</a:t>
            </a:r>
            <a:r>
              <a:rPr lang="en-US" sz="2200" b="0">
                <a:solidFill>
                  <a:schemeClr val="accent6">
                    <a:lumMod val="20000"/>
                    <a:lumOff val="80000"/>
                  </a:schemeClr>
                </a:solidFill>
                <a:effectLst>
                  <a:outerShdw blurRad="38100" dist="38100" dir="2700000" algn="tl">
                    <a:srgbClr val="000000"/>
                  </a:outerShdw>
                </a:effectLst>
                <a:latin typeface="Arial" charset="0"/>
                <a:cs typeface="Arial" charset="0"/>
              </a:rPr>
              <a:t> </a:t>
            </a:r>
            <a:r>
              <a:rPr lang="vi-VN" sz="2200" b="0">
                <a:solidFill>
                  <a:schemeClr val="accent6">
                    <a:lumMod val="20000"/>
                    <a:lumOff val="80000"/>
                  </a:schemeClr>
                </a:solidFill>
                <a:effectLst>
                  <a:outerShdw blurRad="38100" dist="38100" dir="2700000" algn="tl">
                    <a:srgbClr val="000000"/>
                  </a:outerShdw>
                </a:effectLst>
                <a:latin typeface="Arial" charset="0"/>
                <a:cs typeface="Arial" charset="0"/>
              </a:rPr>
              <a:t>] myString = {"abc","def" };</a:t>
            </a:r>
          </a:p>
        </p:txBody>
      </p:sp>
      <p:pic>
        <p:nvPicPr>
          <p:cNvPr id="3" name="Picture 2">
            <a:extLst>
              <a:ext uri="{FF2B5EF4-FFF2-40B4-BE49-F238E27FC236}">
                <a16:creationId xmlns:a16="http://schemas.microsoft.com/office/drawing/2014/main" id="{4EA2B2FA-3F2F-41AA-9627-831AB18F0E39}"/>
              </a:ext>
            </a:extLst>
          </p:cNvPr>
          <p:cNvPicPr>
            <a:picLocks noChangeAspect="1"/>
          </p:cNvPicPr>
          <p:nvPr/>
        </p:nvPicPr>
        <p:blipFill>
          <a:blip r:embed="rId2"/>
          <a:stretch>
            <a:fillRect/>
          </a:stretch>
        </p:blipFill>
        <p:spPr>
          <a:xfrm>
            <a:off x="1501438" y="3319708"/>
            <a:ext cx="5210270" cy="1049929"/>
          </a:xfrm>
          <a:prstGeom prst="rect">
            <a:avLst/>
          </a:prstGeom>
        </p:spPr>
      </p:pic>
    </p:spTree>
    <p:extLst>
      <p:ext uri="{BB962C8B-B14F-4D97-AF65-F5344CB8AC3E}">
        <p14:creationId xmlns:p14="http://schemas.microsoft.com/office/powerpoint/2010/main" val="9943776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Array</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6"/>
            <a:ext cx="10796490" cy="3872734"/>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Lấy kích thước mảng qua thuộc tính Length</a:t>
            </a:r>
          </a:p>
          <a:p>
            <a:pPr marL="457200" lvl="1" indent="0">
              <a:spcBef>
                <a:spcPct val="50000"/>
              </a:spcBef>
              <a:buNone/>
              <a:defRPr/>
            </a:pPr>
            <a:r>
              <a:rPr lang="en-US" sz="2400" b="0">
                <a:solidFill>
                  <a:schemeClr val="tx1"/>
                </a:solidFill>
                <a:effectLst>
                  <a:outerShdw blurRad="38100" dist="38100" dir="2700000" algn="tl">
                    <a:srgbClr val="000000"/>
                  </a:outerShdw>
                </a:effectLst>
                <a:latin typeface="Arial" charset="0"/>
                <a:cs typeface="Arial" charset="0"/>
              </a:rPr>
              <a:t>	</a:t>
            </a:r>
            <a:r>
              <a:rPr lang="vi-VN" sz="2200" b="0">
                <a:solidFill>
                  <a:schemeClr val="accent6">
                    <a:lumMod val="20000"/>
                    <a:lumOff val="80000"/>
                  </a:schemeClr>
                </a:solidFill>
                <a:effectLst>
                  <a:outerShdw blurRad="38100" dist="38100" dir="2700000" algn="tl">
                    <a:srgbClr val="000000"/>
                  </a:outerShdw>
                </a:effectLst>
                <a:latin typeface="Arial" charset="0"/>
                <a:cs typeface="Arial" charset="0"/>
              </a:rPr>
              <a:t>int Size = myArray.Length;</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Nếu thành phần của mảng là kiểu định trước, có thể dùng hàm Sort của lớp Array để sắp xếp</a:t>
            </a:r>
          </a:p>
          <a:p>
            <a:pPr marL="0" indent="0">
              <a:spcBef>
                <a:spcPct val="50000"/>
              </a:spcBef>
              <a:buNone/>
              <a:defRPr/>
            </a:pPr>
            <a:r>
              <a:rPr lang="en-US" sz="2400" b="0">
                <a:solidFill>
                  <a:schemeClr val="tx1"/>
                </a:solidFill>
                <a:effectLst>
                  <a:outerShdw blurRad="38100" dist="38100" dir="2700000" algn="tl">
                    <a:srgbClr val="000000"/>
                  </a:outerShdw>
                </a:effectLst>
                <a:latin typeface="Arial" charset="0"/>
                <a:cs typeface="Arial" charset="0"/>
              </a:rPr>
              <a:t>		</a:t>
            </a:r>
            <a:r>
              <a:rPr lang="vi-VN" sz="2200" b="0">
                <a:solidFill>
                  <a:schemeClr val="accent6">
                    <a:lumMod val="20000"/>
                    <a:lumOff val="80000"/>
                  </a:schemeClr>
                </a:solidFill>
                <a:effectLst>
                  <a:outerShdw blurRad="38100" dist="38100" dir="2700000" algn="tl">
                    <a:srgbClr val="000000"/>
                  </a:outerShdw>
                </a:effectLst>
                <a:latin typeface="Arial" charset="0"/>
                <a:cs typeface="Arial" charset="0"/>
              </a:rPr>
              <a:t>Array.Sort(myArray);</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Dùng hàm Reverse của Array để đảo thứ tự các phần tử trong mảng</a:t>
            </a:r>
          </a:p>
          <a:p>
            <a:pPr marL="457200" lvl="1" indent="0">
              <a:spcBef>
                <a:spcPct val="50000"/>
              </a:spcBef>
              <a:buNone/>
              <a:defRPr/>
            </a:pPr>
            <a:r>
              <a:rPr lang="en-US" sz="2400" b="0">
                <a:solidFill>
                  <a:schemeClr val="tx1"/>
                </a:solidFill>
                <a:effectLst>
                  <a:outerShdw blurRad="38100" dist="38100" dir="2700000" algn="tl">
                    <a:srgbClr val="000000"/>
                  </a:outerShdw>
                </a:effectLst>
                <a:latin typeface="Arial" charset="0"/>
                <a:cs typeface="Arial" charset="0"/>
              </a:rPr>
              <a:t>	</a:t>
            </a:r>
            <a:r>
              <a:rPr lang="vi-VN" sz="2200" b="0">
                <a:solidFill>
                  <a:schemeClr val="accent6">
                    <a:lumMod val="20000"/>
                    <a:lumOff val="80000"/>
                  </a:schemeClr>
                </a:solidFill>
                <a:effectLst>
                  <a:outerShdw blurRad="38100" dist="38100" dir="2700000" algn="tl">
                    <a:srgbClr val="000000"/>
                  </a:outerShdw>
                </a:effectLst>
                <a:latin typeface="Arial" charset="0"/>
                <a:cs typeface="Arial" charset="0"/>
              </a:rPr>
              <a:t>Array.Reverse(myArray);</a:t>
            </a:r>
          </a:p>
        </p:txBody>
      </p:sp>
    </p:spTree>
    <p:extLst>
      <p:ext uri="{BB962C8B-B14F-4D97-AF65-F5344CB8AC3E}">
        <p14:creationId xmlns:p14="http://schemas.microsoft.com/office/powerpoint/2010/main" val="33938140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Array</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5" name="Group 4">
            <a:extLst>
              <a:ext uri="{FF2B5EF4-FFF2-40B4-BE49-F238E27FC236}">
                <a16:creationId xmlns:a16="http://schemas.microsoft.com/office/drawing/2014/main" id="{2B9CAC8B-22B7-4631-A408-4897DABB7086}"/>
              </a:ext>
            </a:extLst>
          </p:cNvPr>
          <p:cNvGrpSpPr/>
          <p:nvPr/>
        </p:nvGrpSpPr>
        <p:grpSpPr>
          <a:xfrm>
            <a:off x="1071880" y="1473202"/>
            <a:ext cx="10642600" cy="5232398"/>
            <a:chOff x="685800" y="1996636"/>
            <a:chExt cx="7559675" cy="3946964"/>
          </a:xfrm>
        </p:grpSpPr>
        <p:pic>
          <p:nvPicPr>
            <p:cNvPr id="6" name="Picture 4">
              <a:extLst>
                <a:ext uri="{FF2B5EF4-FFF2-40B4-BE49-F238E27FC236}">
                  <a16:creationId xmlns:a16="http://schemas.microsoft.com/office/drawing/2014/main" id="{5C0BFD20-52F2-4F76-933E-8DD5C55051E9}"/>
                </a:ext>
              </a:extLst>
            </p:cNvPr>
            <p:cNvPicPr>
              <a:picLocks noChangeAspect="1" noChangeArrowheads="1"/>
            </p:cNvPicPr>
            <p:nvPr/>
          </p:nvPicPr>
          <p:blipFill>
            <a:blip r:embed="rId2"/>
            <a:srcRect/>
            <a:stretch>
              <a:fillRect/>
            </a:stretch>
          </p:blipFill>
          <p:spPr bwMode="auto">
            <a:xfrm>
              <a:off x="1703720" y="1996636"/>
              <a:ext cx="5560680" cy="2924615"/>
            </a:xfrm>
            <a:prstGeom prst="rect">
              <a:avLst/>
            </a:prstGeom>
            <a:ln>
              <a:headEnd/>
              <a:tailEnd/>
            </a:ln>
          </p:spPr>
          <p:style>
            <a:lnRef idx="1">
              <a:schemeClr val="accent3"/>
            </a:lnRef>
            <a:fillRef idx="2">
              <a:schemeClr val="accent3"/>
            </a:fillRef>
            <a:effectRef idx="1">
              <a:schemeClr val="accent3"/>
            </a:effectRef>
            <a:fontRef idx="minor">
              <a:schemeClr val="dk1"/>
            </a:fontRef>
          </p:style>
        </p:pic>
        <p:sp>
          <p:nvSpPr>
            <p:cNvPr id="7" name="Text Box 5">
              <a:extLst>
                <a:ext uri="{FF2B5EF4-FFF2-40B4-BE49-F238E27FC236}">
                  <a16:creationId xmlns:a16="http://schemas.microsoft.com/office/drawing/2014/main" id="{C7738C1C-157E-4EFE-89F1-96481D52D71C}"/>
                </a:ext>
              </a:extLst>
            </p:cNvPr>
            <p:cNvSpPr txBox="1">
              <a:spLocks noChangeArrowheads="1"/>
            </p:cNvSpPr>
            <p:nvPr/>
          </p:nvSpPr>
          <p:spPr bwMode="auto">
            <a:xfrm>
              <a:off x="685800" y="5302250"/>
              <a:ext cx="3114675" cy="64135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eaLnBrk="1" hangingPunct="1">
                <a:defRPr/>
              </a:pPr>
              <a:r>
                <a:rPr lang="en-US" sz="2200" b="0">
                  <a:solidFill>
                    <a:schemeClr val="tx1"/>
                  </a:solidFill>
                  <a:latin typeface="Times New Roman" pitchFamily="18" charset="0"/>
                  <a:ea typeface="Verdana" pitchFamily="34" charset="0"/>
                  <a:cs typeface="Times New Roman" pitchFamily="18" charset="0"/>
                </a:rPr>
                <a:t>Dùng phương thức tĩnh Sort </a:t>
              </a:r>
            </a:p>
            <a:p>
              <a:pPr algn="ctr" eaLnBrk="1" hangingPunct="1">
                <a:defRPr/>
              </a:pPr>
              <a:r>
                <a:rPr lang="en-US" sz="2200" b="0">
                  <a:solidFill>
                    <a:schemeClr val="tx1"/>
                  </a:solidFill>
                  <a:latin typeface="Times New Roman" pitchFamily="18" charset="0"/>
                  <a:ea typeface="Verdana" pitchFamily="34" charset="0"/>
                  <a:cs typeface="Times New Roman" pitchFamily="18" charset="0"/>
                </a:rPr>
                <a:t>của lớp Array để sort artists</a:t>
              </a:r>
            </a:p>
          </p:txBody>
        </p:sp>
        <p:sp>
          <p:nvSpPr>
            <p:cNvPr id="8" name="Text Box 6">
              <a:extLst>
                <a:ext uri="{FF2B5EF4-FFF2-40B4-BE49-F238E27FC236}">
                  <a16:creationId xmlns:a16="http://schemas.microsoft.com/office/drawing/2014/main" id="{04482903-E646-417F-973A-B471C84E13FC}"/>
                </a:ext>
              </a:extLst>
            </p:cNvPr>
            <p:cNvSpPr txBox="1">
              <a:spLocks noChangeArrowheads="1"/>
            </p:cNvSpPr>
            <p:nvPr/>
          </p:nvSpPr>
          <p:spPr bwMode="auto">
            <a:xfrm>
              <a:off x="4572000" y="5270500"/>
              <a:ext cx="3673475" cy="64135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eaLnBrk="1" hangingPunct="1">
                <a:defRPr/>
              </a:pPr>
              <a:r>
                <a:rPr lang="en-US" sz="2200" b="0">
                  <a:solidFill>
                    <a:schemeClr val="tx1"/>
                  </a:solidFill>
                  <a:latin typeface="Times New Roman" pitchFamily="18" charset="0"/>
                  <a:cs typeface="Times New Roman" pitchFamily="18" charset="0"/>
                </a:rPr>
                <a:t>Dùng phương thức tĩnh Reverse </a:t>
              </a:r>
            </a:p>
            <a:p>
              <a:pPr algn="ctr" eaLnBrk="1" hangingPunct="1">
                <a:defRPr/>
              </a:pPr>
              <a:r>
                <a:rPr lang="en-US" sz="2200" b="0">
                  <a:solidFill>
                    <a:schemeClr val="tx1"/>
                  </a:solidFill>
                  <a:latin typeface="Times New Roman" pitchFamily="18" charset="0"/>
                  <a:cs typeface="Times New Roman" pitchFamily="18" charset="0"/>
                </a:rPr>
                <a:t>của lớp Array để đảo thứ tự artists</a:t>
              </a:r>
            </a:p>
          </p:txBody>
        </p:sp>
        <p:sp>
          <p:nvSpPr>
            <p:cNvPr id="9" name="Line 7">
              <a:extLst>
                <a:ext uri="{FF2B5EF4-FFF2-40B4-BE49-F238E27FC236}">
                  <a16:creationId xmlns:a16="http://schemas.microsoft.com/office/drawing/2014/main" id="{6CD5A93B-2D07-45E4-8C65-AFF0F3248F9C}"/>
                </a:ext>
              </a:extLst>
            </p:cNvPr>
            <p:cNvSpPr>
              <a:spLocks noChangeShapeType="1"/>
            </p:cNvSpPr>
            <p:nvPr/>
          </p:nvSpPr>
          <p:spPr bwMode="auto">
            <a:xfrm>
              <a:off x="1219200" y="2911802"/>
              <a:ext cx="8382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lgn="ctr" eaLnBrk="1" hangingPunct="1">
                <a:defRPr/>
              </a:pPr>
              <a:endParaRPr lang="en-US"/>
            </a:p>
          </p:txBody>
        </p:sp>
        <p:sp>
          <p:nvSpPr>
            <p:cNvPr id="10" name="Line 8">
              <a:extLst>
                <a:ext uri="{FF2B5EF4-FFF2-40B4-BE49-F238E27FC236}">
                  <a16:creationId xmlns:a16="http://schemas.microsoft.com/office/drawing/2014/main" id="{727ED7FD-C72D-4315-BCD0-128247D65AF0}"/>
                </a:ext>
              </a:extLst>
            </p:cNvPr>
            <p:cNvSpPr>
              <a:spLocks noChangeShapeType="1"/>
            </p:cNvSpPr>
            <p:nvPr/>
          </p:nvSpPr>
          <p:spPr bwMode="auto">
            <a:xfrm>
              <a:off x="1219200" y="2911802"/>
              <a:ext cx="0" cy="228600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a:lstStyle/>
            <a:p>
              <a:pPr algn="ctr" eaLnBrk="1" hangingPunct="1">
                <a:defRPr/>
              </a:pPr>
              <a:endParaRPr lang="en-US"/>
            </a:p>
          </p:txBody>
        </p:sp>
        <p:sp>
          <p:nvSpPr>
            <p:cNvPr id="11" name="Line 9">
              <a:extLst>
                <a:ext uri="{FF2B5EF4-FFF2-40B4-BE49-F238E27FC236}">
                  <a16:creationId xmlns:a16="http://schemas.microsoft.com/office/drawing/2014/main" id="{9D80CD62-5AB1-4764-9021-51E2896ED392}"/>
                </a:ext>
              </a:extLst>
            </p:cNvPr>
            <p:cNvSpPr>
              <a:spLocks noChangeShapeType="1"/>
            </p:cNvSpPr>
            <p:nvPr/>
          </p:nvSpPr>
          <p:spPr bwMode="auto">
            <a:xfrm flipH="1">
              <a:off x="4114800" y="3700463"/>
              <a:ext cx="18288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lgn="ctr" eaLnBrk="1" hangingPunct="1">
                <a:defRPr/>
              </a:pPr>
              <a:endParaRPr lang="en-US"/>
            </a:p>
          </p:txBody>
        </p:sp>
        <p:sp>
          <p:nvSpPr>
            <p:cNvPr id="12" name="Line 10">
              <a:extLst>
                <a:ext uri="{FF2B5EF4-FFF2-40B4-BE49-F238E27FC236}">
                  <a16:creationId xmlns:a16="http://schemas.microsoft.com/office/drawing/2014/main" id="{466D154B-3807-4BC6-930D-02F44410C3A6}"/>
                </a:ext>
              </a:extLst>
            </p:cNvPr>
            <p:cNvSpPr>
              <a:spLocks noChangeShapeType="1"/>
            </p:cNvSpPr>
            <p:nvPr/>
          </p:nvSpPr>
          <p:spPr bwMode="auto">
            <a:xfrm>
              <a:off x="5943600" y="3702050"/>
              <a:ext cx="0" cy="152400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a:lstStyle/>
            <a:p>
              <a:pPr algn="ctr" eaLnBrk="1" hangingPunct="1">
                <a:defRPr/>
              </a:pPr>
              <a:endParaRPr lang="en-US"/>
            </a:p>
          </p:txBody>
        </p:sp>
      </p:grpSp>
    </p:spTree>
    <p:extLst>
      <p:ext uri="{BB962C8B-B14F-4D97-AF65-F5344CB8AC3E}">
        <p14:creationId xmlns:p14="http://schemas.microsoft.com/office/powerpoint/2010/main" val="2512408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Multi-dimensional Array</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2679726"/>
            <a:ext cx="10796490" cy="3009873"/>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Khai báo mảng int 2 dòng 3 cột</a:t>
            </a:r>
          </a:p>
          <a:p>
            <a:pPr marL="457200" lvl="1" indent="0">
              <a:spcBef>
                <a:spcPct val="50000"/>
              </a:spcBef>
              <a:buNone/>
              <a:defRPr/>
            </a:pPr>
            <a:r>
              <a:rPr lang="vi-VN" sz="2200" b="0">
                <a:solidFill>
                  <a:schemeClr val="accent6">
                    <a:lumMod val="20000"/>
                    <a:lumOff val="80000"/>
                  </a:schemeClr>
                </a:solidFill>
                <a:effectLst>
                  <a:outerShdw blurRad="38100" dist="38100" dir="2700000" algn="tl">
                    <a:srgbClr val="000000"/>
                  </a:outerShdw>
                </a:effectLst>
                <a:latin typeface="Arial" charset="0"/>
                <a:cs typeface="Arial" charset="0"/>
              </a:rPr>
              <a:t>int[,] myMatrix = new int[2, 3];</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Có thể khởi gán</a:t>
            </a:r>
          </a:p>
          <a:p>
            <a:pPr marL="457200" lvl="1" indent="0">
              <a:spcBef>
                <a:spcPct val="50000"/>
              </a:spcBef>
              <a:buNone/>
              <a:defRPr/>
            </a:pPr>
            <a:r>
              <a:rPr lang="vi-VN" sz="2200" b="0">
                <a:solidFill>
                  <a:schemeClr val="accent6">
                    <a:lumMod val="20000"/>
                    <a:lumOff val="80000"/>
                  </a:schemeClr>
                </a:solidFill>
                <a:effectLst>
                  <a:outerShdw blurRad="38100" dist="38100" dir="2700000" algn="tl">
                    <a:srgbClr val="000000"/>
                  </a:outerShdw>
                </a:effectLst>
                <a:latin typeface="Arial" charset="0"/>
                <a:cs typeface="Arial" charset="0"/>
              </a:rPr>
              <a:t>int[,] matrix1 = new int[,] {{1,2},{3,4},{5,6},{7,8}};</a:t>
            </a:r>
          </a:p>
          <a:p>
            <a:pPr marL="457200" lvl="1" indent="0">
              <a:spcBef>
                <a:spcPct val="50000"/>
              </a:spcBef>
              <a:buNone/>
              <a:defRPr/>
            </a:pPr>
            <a:r>
              <a:rPr lang="vi-VN" sz="2200" b="0">
                <a:solidFill>
                  <a:schemeClr val="accent6">
                    <a:lumMod val="20000"/>
                    <a:lumOff val="80000"/>
                  </a:schemeClr>
                </a:solidFill>
                <a:effectLst>
                  <a:outerShdw blurRad="38100" dist="38100" dir="2700000" algn="tl">
                    <a:srgbClr val="000000"/>
                  </a:outerShdw>
                </a:effectLst>
                <a:latin typeface="Arial" charset="0"/>
                <a:cs typeface="Arial" charset="0"/>
              </a:rPr>
              <a:t>int[,] matrix2 = {{1,2},{3,4},{5,6},{7,8}};</a:t>
            </a:r>
          </a:p>
        </p:txBody>
      </p:sp>
      <p:pic>
        <p:nvPicPr>
          <p:cNvPr id="3" name="Picture 2">
            <a:extLst>
              <a:ext uri="{FF2B5EF4-FFF2-40B4-BE49-F238E27FC236}">
                <a16:creationId xmlns:a16="http://schemas.microsoft.com/office/drawing/2014/main" id="{F129683A-7693-4914-8651-9A593D6E703C}"/>
              </a:ext>
            </a:extLst>
          </p:cNvPr>
          <p:cNvPicPr>
            <a:picLocks noChangeAspect="1"/>
          </p:cNvPicPr>
          <p:nvPr/>
        </p:nvPicPr>
        <p:blipFill>
          <a:blip r:embed="rId2"/>
          <a:stretch>
            <a:fillRect/>
          </a:stretch>
        </p:blipFill>
        <p:spPr>
          <a:xfrm>
            <a:off x="808527" y="1816866"/>
            <a:ext cx="5287473" cy="1016822"/>
          </a:xfrm>
          <a:prstGeom prst="rect">
            <a:avLst/>
          </a:prstGeom>
        </p:spPr>
      </p:pic>
    </p:spTree>
    <p:extLst>
      <p:ext uri="{BB962C8B-B14F-4D97-AF65-F5344CB8AC3E}">
        <p14:creationId xmlns:p14="http://schemas.microsoft.com/office/powerpoint/2010/main" val="3135060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Multi-dimensional Array</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6" name="Group 5">
            <a:extLst>
              <a:ext uri="{FF2B5EF4-FFF2-40B4-BE49-F238E27FC236}">
                <a16:creationId xmlns:a16="http://schemas.microsoft.com/office/drawing/2014/main" id="{393B1286-B1B4-4F34-8205-60D2A3C7540F}"/>
              </a:ext>
            </a:extLst>
          </p:cNvPr>
          <p:cNvGrpSpPr/>
          <p:nvPr/>
        </p:nvGrpSpPr>
        <p:grpSpPr>
          <a:xfrm>
            <a:off x="457200" y="1168400"/>
            <a:ext cx="11348720" cy="5557520"/>
            <a:chOff x="1295400" y="1605280"/>
            <a:chExt cx="8305800" cy="4603750"/>
          </a:xfrm>
        </p:grpSpPr>
        <p:pic>
          <p:nvPicPr>
            <p:cNvPr id="7" name="Picture 13">
              <a:extLst>
                <a:ext uri="{FF2B5EF4-FFF2-40B4-BE49-F238E27FC236}">
                  <a16:creationId xmlns:a16="http://schemas.microsoft.com/office/drawing/2014/main" id="{EA76CFCB-91E7-4591-9F8E-696E8F266621}"/>
                </a:ext>
              </a:extLst>
            </p:cNvPr>
            <p:cNvPicPr>
              <a:picLocks noChangeAspect="1" noChangeArrowheads="1"/>
            </p:cNvPicPr>
            <p:nvPr/>
          </p:nvPicPr>
          <p:blipFill>
            <a:blip r:embed="rId2"/>
            <a:srcRect/>
            <a:stretch>
              <a:fillRect/>
            </a:stretch>
          </p:blipFill>
          <p:spPr bwMode="auto">
            <a:xfrm>
              <a:off x="1295400" y="1605280"/>
              <a:ext cx="4086225" cy="2971800"/>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8" name="Rectangle 6">
              <a:extLst>
                <a:ext uri="{FF2B5EF4-FFF2-40B4-BE49-F238E27FC236}">
                  <a16:creationId xmlns:a16="http://schemas.microsoft.com/office/drawing/2014/main" id="{E806887B-A943-4D6D-8789-A0AB0AF0DCFD}"/>
                </a:ext>
              </a:extLst>
            </p:cNvPr>
            <p:cNvSpPr>
              <a:spLocks noChangeArrowheads="1"/>
            </p:cNvSpPr>
            <p:nvPr/>
          </p:nvSpPr>
          <p:spPr bwMode="auto">
            <a:xfrm>
              <a:off x="1447800" y="3357880"/>
              <a:ext cx="3733800" cy="6096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9" name="Text Box 8">
              <a:extLst>
                <a:ext uri="{FF2B5EF4-FFF2-40B4-BE49-F238E27FC236}">
                  <a16:creationId xmlns:a16="http://schemas.microsoft.com/office/drawing/2014/main" id="{CCEF2344-E282-4A41-960A-3424EF6F2A31}"/>
                </a:ext>
              </a:extLst>
            </p:cNvPr>
            <p:cNvSpPr txBox="1">
              <a:spLocks noChangeArrowheads="1"/>
            </p:cNvSpPr>
            <p:nvPr/>
          </p:nvSpPr>
          <p:spPr bwMode="auto">
            <a:xfrm>
              <a:off x="1524000" y="5567680"/>
              <a:ext cx="3557314" cy="64135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eaLnBrk="1" hangingPunct="1">
                <a:defRPr/>
              </a:pPr>
              <a:r>
                <a:rPr lang="en-US" sz="2200" b="0">
                  <a:solidFill>
                    <a:schemeClr val="tx1"/>
                  </a:solidFill>
                  <a:latin typeface="Times New Roman" pitchFamily="18" charset="0"/>
                  <a:ea typeface="Verdana" pitchFamily="34" charset="0"/>
                  <a:cs typeface="Times New Roman" pitchFamily="18" charset="0"/>
                </a:rPr>
                <a:t>Truy cập tuần tự theo kiểu mảng 1 chiều</a:t>
              </a:r>
            </a:p>
          </p:txBody>
        </p:sp>
        <p:sp>
          <p:nvSpPr>
            <p:cNvPr id="10" name="Text Box 9">
              <a:extLst>
                <a:ext uri="{FF2B5EF4-FFF2-40B4-BE49-F238E27FC236}">
                  <a16:creationId xmlns:a16="http://schemas.microsoft.com/office/drawing/2014/main" id="{7B020B11-3CD8-4683-9759-F0E60134C60D}"/>
                </a:ext>
              </a:extLst>
            </p:cNvPr>
            <p:cNvSpPr txBox="1">
              <a:spLocks noChangeArrowheads="1"/>
            </p:cNvSpPr>
            <p:nvPr/>
          </p:nvSpPr>
          <p:spPr bwMode="auto">
            <a:xfrm>
              <a:off x="6019800" y="5567680"/>
              <a:ext cx="3114675" cy="64135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eaLnBrk="1" hangingPunct="1">
                <a:defRPr/>
              </a:pPr>
              <a:r>
                <a:rPr lang="en-US" sz="2200" b="0">
                  <a:solidFill>
                    <a:schemeClr val="tx1"/>
                  </a:solidFill>
                  <a:latin typeface="Times New Roman" pitchFamily="18" charset="0"/>
                  <a:ea typeface="Verdana" pitchFamily="34" charset="0"/>
                  <a:cs typeface="Times New Roman" pitchFamily="18" charset="0"/>
                </a:rPr>
                <a:t>Truy cập theo dạng dòng cột qua chỉ mục i và j</a:t>
              </a:r>
            </a:p>
          </p:txBody>
        </p:sp>
        <p:pic>
          <p:nvPicPr>
            <p:cNvPr id="11" name="Picture 14">
              <a:extLst>
                <a:ext uri="{FF2B5EF4-FFF2-40B4-BE49-F238E27FC236}">
                  <a16:creationId xmlns:a16="http://schemas.microsoft.com/office/drawing/2014/main" id="{5CC66D3B-9641-48E7-8FA8-F5AAF99DEDE7}"/>
                </a:ext>
              </a:extLst>
            </p:cNvPr>
            <p:cNvPicPr>
              <a:picLocks noChangeAspect="1" noChangeArrowheads="1"/>
            </p:cNvPicPr>
            <p:nvPr/>
          </p:nvPicPr>
          <p:blipFill>
            <a:blip r:embed="rId3"/>
            <a:srcRect/>
            <a:stretch>
              <a:fillRect/>
            </a:stretch>
          </p:blipFill>
          <p:spPr bwMode="auto">
            <a:xfrm>
              <a:off x="5516563" y="1605280"/>
              <a:ext cx="4048125" cy="2971800"/>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12" name="Rectangle 7">
              <a:extLst>
                <a:ext uri="{FF2B5EF4-FFF2-40B4-BE49-F238E27FC236}">
                  <a16:creationId xmlns:a16="http://schemas.microsoft.com/office/drawing/2014/main" id="{82BC9EBD-1B69-4B82-942F-87F78220917D}"/>
                </a:ext>
              </a:extLst>
            </p:cNvPr>
            <p:cNvSpPr>
              <a:spLocks noChangeArrowheads="1"/>
            </p:cNvSpPr>
            <p:nvPr/>
          </p:nvSpPr>
          <p:spPr bwMode="auto">
            <a:xfrm>
              <a:off x="5791200" y="3205480"/>
              <a:ext cx="3810000" cy="8382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solidFill>
                  <a:schemeClr val="tx2"/>
                </a:solidFill>
                <a:latin typeface="Arial" panose="020B0604020202020204" pitchFamily="34" charset="0"/>
              </a:endParaRPr>
            </a:p>
          </p:txBody>
        </p:sp>
        <p:sp>
          <p:nvSpPr>
            <p:cNvPr id="13" name="Line 11">
              <a:extLst>
                <a:ext uri="{FF2B5EF4-FFF2-40B4-BE49-F238E27FC236}">
                  <a16:creationId xmlns:a16="http://schemas.microsoft.com/office/drawing/2014/main" id="{31806AAB-9491-4AA9-BDF1-BAE98124E558}"/>
                </a:ext>
              </a:extLst>
            </p:cNvPr>
            <p:cNvSpPr>
              <a:spLocks noChangeShapeType="1"/>
            </p:cNvSpPr>
            <p:nvPr/>
          </p:nvSpPr>
          <p:spPr bwMode="auto">
            <a:xfrm flipV="1">
              <a:off x="7543800" y="4119880"/>
              <a:ext cx="0" cy="13716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lgn="ctr" eaLnBrk="1" hangingPunct="1">
                <a:defRPr/>
              </a:pPr>
              <a:endParaRPr lang="en-US"/>
            </a:p>
          </p:txBody>
        </p:sp>
        <p:cxnSp>
          <p:nvCxnSpPr>
            <p:cNvPr id="14" name="Straight Arrow Connector 13">
              <a:extLst>
                <a:ext uri="{FF2B5EF4-FFF2-40B4-BE49-F238E27FC236}">
                  <a16:creationId xmlns:a16="http://schemas.microsoft.com/office/drawing/2014/main" id="{4FF35C77-7E0C-482C-B6B9-93D0DFEEFBD4}"/>
                </a:ext>
              </a:extLst>
            </p:cNvPr>
            <p:cNvCxnSpPr/>
            <p:nvPr/>
          </p:nvCxnSpPr>
          <p:spPr>
            <a:xfrm rot="5400000" flipH="1" flipV="1">
              <a:off x="2857501" y="4767580"/>
              <a:ext cx="1447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3069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Jagged Array</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2370203"/>
            <a:ext cx="10796490" cy="1901694"/>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Jagged là mảng mà mỗi phần tử là một mảng có kích thước </a:t>
            </a:r>
            <a:r>
              <a:rPr lang="vi-VN" sz="2400" b="0">
                <a:solidFill>
                  <a:srgbClr val="FF0000"/>
                </a:solidFill>
                <a:effectLst>
                  <a:outerShdw blurRad="38100" dist="38100" dir="2700000" algn="tl">
                    <a:srgbClr val="000000"/>
                  </a:outerShdw>
                </a:effectLst>
                <a:latin typeface="Arial" charset="0"/>
                <a:cs typeface="Arial" charset="0"/>
              </a:rPr>
              <a:t>khác nhau</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Những mảng con này phải được khai báo riêng</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Khai báo mảng 3 dòng, mỗi dòng là một mảng 1 chiều</a:t>
            </a:r>
          </a:p>
        </p:txBody>
      </p:sp>
      <p:pic>
        <p:nvPicPr>
          <p:cNvPr id="4" name="Picture 3">
            <a:extLst>
              <a:ext uri="{FF2B5EF4-FFF2-40B4-BE49-F238E27FC236}">
                <a16:creationId xmlns:a16="http://schemas.microsoft.com/office/drawing/2014/main" id="{FD03CE8A-2436-4CD3-B67F-CCCA94AC4A17}"/>
              </a:ext>
            </a:extLst>
          </p:cNvPr>
          <p:cNvPicPr>
            <a:picLocks noChangeAspect="1"/>
          </p:cNvPicPr>
          <p:nvPr/>
        </p:nvPicPr>
        <p:blipFill>
          <a:blip r:embed="rId2"/>
          <a:stretch>
            <a:fillRect/>
          </a:stretch>
        </p:blipFill>
        <p:spPr>
          <a:xfrm>
            <a:off x="782320" y="1476528"/>
            <a:ext cx="5420929" cy="1016822"/>
          </a:xfrm>
          <a:prstGeom prst="rect">
            <a:avLst/>
          </a:prstGeom>
        </p:spPr>
      </p:pic>
      <p:grpSp>
        <p:nvGrpSpPr>
          <p:cNvPr id="6" name="Group 5">
            <a:extLst>
              <a:ext uri="{FF2B5EF4-FFF2-40B4-BE49-F238E27FC236}">
                <a16:creationId xmlns:a16="http://schemas.microsoft.com/office/drawing/2014/main" id="{0BDF4B08-E29E-4ADE-85C9-2A813D43A23D}"/>
              </a:ext>
            </a:extLst>
          </p:cNvPr>
          <p:cNvGrpSpPr/>
          <p:nvPr/>
        </p:nvGrpSpPr>
        <p:grpSpPr>
          <a:xfrm>
            <a:off x="1417320" y="4379847"/>
            <a:ext cx="7867236" cy="2064841"/>
            <a:chOff x="1905000" y="4648200"/>
            <a:chExt cx="7867236" cy="2064841"/>
          </a:xfrm>
        </p:grpSpPr>
        <p:sp>
          <p:nvSpPr>
            <p:cNvPr id="7" name="Text Box 5">
              <a:extLst>
                <a:ext uri="{FF2B5EF4-FFF2-40B4-BE49-F238E27FC236}">
                  <a16:creationId xmlns:a16="http://schemas.microsoft.com/office/drawing/2014/main" id="{5B2D3235-FAF4-4170-A80F-6DD8E0583A4F}"/>
                </a:ext>
              </a:extLst>
            </p:cNvPr>
            <p:cNvSpPr txBox="1">
              <a:spLocks noChangeArrowheads="1"/>
            </p:cNvSpPr>
            <p:nvPr/>
          </p:nvSpPr>
          <p:spPr bwMode="auto">
            <a:xfrm>
              <a:off x="1905000" y="4648200"/>
              <a:ext cx="40386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b="0">
                  <a:latin typeface="Bitstream Vera Serif" pitchFamily="18" charset="0"/>
                  <a:cs typeface="Arial" panose="020B0604020202020204" pitchFamily="34" charset="0"/>
                </a:rPr>
                <a:t>int[][] a = new int[3][];</a:t>
              </a:r>
              <a:br>
                <a:rPr lang="en-US" altLang="en-US" sz="2200" b="0">
                  <a:latin typeface="Bitstream Vera Serif" pitchFamily="18" charset="0"/>
                  <a:cs typeface="Arial" panose="020B0604020202020204" pitchFamily="34" charset="0"/>
                </a:rPr>
              </a:br>
              <a:r>
                <a:rPr lang="en-US" altLang="en-US" sz="2200" b="0">
                  <a:latin typeface="Bitstream Vera Serif" pitchFamily="18" charset="0"/>
                  <a:cs typeface="Arial" panose="020B0604020202020204" pitchFamily="34" charset="0"/>
                </a:rPr>
                <a:t>a[0] = new int[4];</a:t>
              </a:r>
              <a:br>
                <a:rPr lang="en-US" altLang="en-US" sz="2200" b="0">
                  <a:latin typeface="Bitstream Vera Serif" pitchFamily="18" charset="0"/>
                  <a:cs typeface="Arial" panose="020B0604020202020204" pitchFamily="34" charset="0"/>
                </a:rPr>
              </a:br>
              <a:r>
                <a:rPr lang="en-US" altLang="en-US" sz="2200" b="0">
                  <a:latin typeface="Bitstream Vera Serif" pitchFamily="18" charset="0"/>
                  <a:cs typeface="Arial" panose="020B0604020202020204" pitchFamily="34" charset="0"/>
                </a:rPr>
                <a:t>a[1] = new int[3];</a:t>
              </a:r>
              <a:br>
                <a:rPr lang="en-US" altLang="en-US" sz="2200" b="0">
                  <a:latin typeface="Bitstream Vera Serif" pitchFamily="18" charset="0"/>
                  <a:cs typeface="Arial" panose="020B0604020202020204" pitchFamily="34" charset="0"/>
                </a:rPr>
              </a:br>
              <a:r>
                <a:rPr lang="en-US" altLang="en-US" sz="2200" b="0">
                  <a:latin typeface="Bitstream Vera Serif" pitchFamily="18" charset="0"/>
                  <a:cs typeface="Arial" panose="020B0604020202020204" pitchFamily="34" charset="0"/>
                </a:rPr>
                <a:t>a[2] = new int[1];</a:t>
              </a:r>
            </a:p>
          </p:txBody>
        </p:sp>
        <p:sp>
          <p:nvSpPr>
            <p:cNvPr id="8" name="Line 6">
              <a:extLst>
                <a:ext uri="{FF2B5EF4-FFF2-40B4-BE49-F238E27FC236}">
                  <a16:creationId xmlns:a16="http://schemas.microsoft.com/office/drawing/2014/main" id="{0BD39294-ED48-4AE9-B1CD-70F3E196DB07}"/>
                </a:ext>
              </a:extLst>
            </p:cNvPr>
            <p:cNvSpPr>
              <a:spLocks noChangeShapeType="1"/>
            </p:cNvSpPr>
            <p:nvPr/>
          </p:nvSpPr>
          <p:spPr bwMode="auto">
            <a:xfrm>
              <a:off x="4683760" y="4977487"/>
              <a:ext cx="1742440" cy="508913"/>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en-US" sz="2200"/>
            </a:p>
          </p:txBody>
        </p:sp>
        <p:sp>
          <p:nvSpPr>
            <p:cNvPr id="9" name="Text Box 7">
              <a:extLst>
                <a:ext uri="{FF2B5EF4-FFF2-40B4-BE49-F238E27FC236}">
                  <a16:creationId xmlns:a16="http://schemas.microsoft.com/office/drawing/2014/main" id="{BCBD14C5-CA91-4849-A290-FCEBA07AF03B}"/>
                </a:ext>
              </a:extLst>
            </p:cNvPr>
            <p:cNvSpPr txBox="1">
              <a:spLocks noChangeArrowheads="1"/>
            </p:cNvSpPr>
            <p:nvPr/>
          </p:nvSpPr>
          <p:spPr bwMode="auto">
            <a:xfrm>
              <a:off x="6356350" y="5321300"/>
              <a:ext cx="31678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b="0">
                  <a:latin typeface="Arial" panose="020B0604020202020204" pitchFamily="34" charset="0"/>
                  <a:cs typeface="Arial" panose="020B0604020202020204" pitchFamily="34" charset="0"/>
                </a:rPr>
                <a:t>Khai báo số dòng, hàng</a:t>
              </a:r>
            </a:p>
          </p:txBody>
        </p:sp>
        <p:sp>
          <p:nvSpPr>
            <p:cNvPr id="10" name="Line 8">
              <a:extLst>
                <a:ext uri="{FF2B5EF4-FFF2-40B4-BE49-F238E27FC236}">
                  <a16:creationId xmlns:a16="http://schemas.microsoft.com/office/drawing/2014/main" id="{93EC56FE-BDA9-4CA0-B665-C6DB948AD124}"/>
                </a:ext>
              </a:extLst>
            </p:cNvPr>
            <p:cNvSpPr>
              <a:spLocks noChangeShapeType="1"/>
            </p:cNvSpPr>
            <p:nvPr/>
          </p:nvSpPr>
          <p:spPr bwMode="auto">
            <a:xfrm>
              <a:off x="4043680" y="5321300"/>
              <a:ext cx="2357120" cy="7747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en-US" sz="2200"/>
            </a:p>
          </p:txBody>
        </p:sp>
        <p:sp>
          <p:nvSpPr>
            <p:cNvPr id="11" name="Text Box 9">
              <a:extLst>
                <a:ext uri="{FF2B5EF4-FFF2-40B4-BE49-F238E27FC236}">
                  <a16:creationId xmlns:a16="http://schemas.microsoft.com/office/drawing/2014/main" id="{71CBD5D7-8028-4161-BB75-88D25DCAC112}"/>
                </a:ext>
              </a:extLst>
            </p:cNvPr>
            <p:cNvSpPr txBox="1">
              <a:spLocks noChangeArrowheads="1"/>
            </p:cNvSpPr>
            <p:nvPr/>
          </p:nvSpPr>
          <p:spPr bwMode="auto">
            <a:xfrm>
              <a:off x="6400800" y="5943600"/>
              <a:ext cx="337143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b="0">
                  <a:latin typeface="Arial" panose="020B0604020202020204" pitchFamily="34" charset="0"/>
                  <a:cs typeface="Arial" panose="020B0604020202020204" pitchFamily="34" charset="0"/>
                </a:rPr>
                <a:t>Khai báo số cột riêng cho</a:t>
              </a:r>
            </a:p>
            <a:p>
              <a:pPr eaLnBrk="1" hangingPunct="1">
                <a:spcBef>
                  <a:spcPct val="0"/>
                </a:spcBef>
                <a:buClrTx/>
                <a:buSzTx/>
                <a:buFontTx/>
                <a:buNone/>
              </a:pPr>
              <a:r>
                <a:rPr lang="en-US" altLang="en-US" sz="2200" b="0">
                  <a:latin typeface="Arial" panose="020B0604020202020204" pitchFamily="34" charset="0"/>
                  <a:cs typeface="Arial" panose="020B0604020202020204" pitchFamily="34" charset="0"/>
                </a:rPr>
                <a:t>từng dòng</a:t>
              </a:r>
            </a:p>
          </p:txBody>
        </p:sp>
      </p:grpSp>
    </p:spTree>
    <p:extLst>
      <p:ext uri="{BB962C8B-B14F-4D97-AF65-F5344CB8AC3E}">
        <p14:creationId xmlns:p14="http://schemas.microsoft.com/office/powerpoint/2010/main" val="4612569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Jagged Array</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5" name="Group 4">
            <a:extLst>
              <a:ext uri="{FF2B5EF4-FFF2-40B4-BE49-F238E27FC236}">
                <a16:creationId xmlns:a16="http://schemas.microsoft.com/office/drawing/2014/main" id="{964EFE31-2586-405E-9B27-138CE25B0C3B}"/>
              </a:ext>
            </a:extLst>
          </p:cNvPr>
          <p:cNvGrpSpPr/>
          <p:nvPr/>
        </p:nvGrpSpPr>
        <p:grpSpPr>
          <a:xfrm>
            <a:off x="457200" y="1178560"/>
            <a:ext cx="11501120" cy="5417877"/>
            <a:chOff x="457200" y="1178560"/>
            <a:chExt cx="11501120" cy="5417877"/>
          </a:xfrm>
        </p:grpSpPr>
        <p:grpSp>
          <p:nvGrpSpPr>
            <p:cNvPr id="12" name="Group 11">
              <a:extLst>
                <a:ext uri="{FF2B5EF4-FFF2-40B4-BE49-F238E27FC236}">
                  <a16:creationId xmlns:a16="http://schemas.microsoft.com/office/drawing/2014/main" id="{7FFE33D5-6DBA-4768-856A-AA0A57C95074}"/>
                </a:ext>
              </a:extLst>
            </p:cNvPr>
            <p:cNvGrpSpPr/>
            <p:nvPr/>
          </p:nvGrpSpPr>
          <p:grpSpPr>
            <a:xfrm>
              <a:off x="457200" y="1178560"/>
              <a:ext cx="11501120" cy="5417877"/>
              <a:chOff x="1391920" y="1767840"/>
              <a:chExt cx="8458200" cy="4200525"/>
            </a:xfrm>
          </p:grpSpPr>
          <p:pic>
            <p:nvPicPr>
              <p:cNvPr id="13" name="Picture 4">
                <a:extLst>
                  <a:ext uri="{FF2B5EF4-FFF2-40B4-BE49-F238E27FC236}">
                    <a16:creationId xmlns:a16="http://schemas.microsoft.com/office/drawing/2014/main" id="{F3362E15-F40D-455F-8E6B-9A7D7B31A11A}"/>
                  </a:ext>
                </a:extLst>
              </p:cNvPr>
              <p:cNvPicPr>
                <a:picLocks noChangeAspect="1" noChangeArrowheads="1"/>
              </p:cNvPicPr>
              <p:nvPr/>
            </p:nvPicPr>
            <p:blipFill>
              <a:blip r:embed="rId2"/>
              <a:srcRect/>
              <a:stretch>
                <a:fillRect/>
              </a:stretch>
            </p:blipFill>
            <p:spPr bwMode="auto">
              <a:xfrm>
                <a:off x="1391920" y="1767840"/>
                <a:ext cx="4562475" cy="2819400"/>
              </a:xfrm>
              <a:prstGeom prst="rect">
                <a:avLst/>
              </a:prstGeom>
              <a:ln>
                <a:headEnd/>
                <a:tailEnd/>
              </a:ln>
            </p:spPr>
            <p:style>
              <a:lnRef idx="3">
                <a:schemeClr val="lt1"/>
              </a:lnRef>
              <a:fillRef idx="1">
                <a:schemeClr val="accent1"/>
              </a:fillRef>
              <a:effectRef idx="1">
                <a:schemeClr val="accent1"/>
              </a:effectRef>
              <a:fontRef idx="minor">
                <a:schemeClr val="lt1"/>
              </a:fontRef>
            </p:style>
          </p:pic>
          <p:pic>
            <p:nvPicPr>
              <p:cNvPr id="14" name="Picture 5">
                <a:extLst>
                  <a:ext uri="{FF2B5EF4-FFF2-40B4-BE49-F238E27FC236}">
                    <a16:creationId xmlns:a16="http://schemas.microsoft.com/office/drawing/2014/main" id="{7730FEA0-5B98-40EC-9428-AE9F0881CB2E}"/>
                  </a:ext>
                </a:extLst>
              </p:cNvPr>
              <p:cNvPicPr>
                <a:picLocks noChangeAspect="1" noChangeArrowheads="1"/>
              </p:cNvPicPr>
              <p:nvPr/>
            </p:nvPicPr>
            <p:blipFill>
              <a:blip r:embed="rId3"/>
              <a:srcRect/>
              <a:stretch>
                <a:fillRect/>
              </a:stretch>
            </p:blipFill>
            <p:spPr bwMode="auto">
              <a:xfrm>
                <a:off x="6192520" y="1767840"/>
                <a:ext cx="3657600" cy="2790825"/>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15" name="Text Box 6">
                <a:extLst>
                  <a:ext uri="{FF2B5EF4-FFF2-40B4-BE49-F238E27FC236}">
                    <a16:creationId xmlns:a16="http://schemas.microsoft.com/office/drawing/2014/main" id="{C6F05A9D-B972-4BEE-A0B5-7C5BED12EFA2}"/>
                  </a:ext>
                </a:extLst>
              </p:cNvPr>
              <p:cNvSpPr txBox="1">
                <a:spLocks noChangeArrowheads="1"/>
              </p:cNvSpPr>
              <p:nvPr/>
            </p:nvSpPr>
            <p:spPr bwMode="auto">
              <a:xfrm>
                <a:off x="1696720" y="5501640"/>
                <a:ext cx="3114675" cy="4572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eaLnBrk="1" hangingPunct="1">
                  <a:defRPr/>
                </a:pPr>
                <a:r>
                  <a:rPr lang="en-US" sz="2200" b="0">
                    <a:solidFill>
                      <a:schemeClr val="tx1"/>
                    </a:solidFill>
                    <a:latin typeface="Times New Roman" pitchFamily="18" charset="0"/>
                    <a:ea typeface="Verdana" pitchFamily="34" charset="0"/>
                    <a:cs typeface="Times New Roman" pitchFamily="18" charset="0"/>
                  </a:rPr>
                  <a:t>Truy cập theo dòng, cột</a:t>
                </a:r>
              </a:p>
            </p:txBody>
          </p:sp>
          <p:sp>
            <p:nvSpPr>
              <p:cNvPr id="16" name="Line 7">
                <a:extLst>
                  <a:ext uri="{FF2B5EF4-FFF2-40B4-BE49-F238E27FC236}">
                    <a16:creationId xmlns:a16="http://schemas.microsoft.com/office/drawing/2014/main" id="{8EFB5382-6042-4FDD-954A-45EBB3E8FA16}"/>
                  </a:ext>
                </a:extLst>
              </p:cNvPr>
              <p:cNvSpPr>
                <a:spLocks noChangeShapeType="1"/>
              </p:cNvSpPr>
              <p:nvPr/>
            </p:nvSpPr>
            <p:spPr bwMode="auto">
              <a:xfrm flipV="1">
                <a:off x="3296920" y="4130040"/>
                <a:ext cx="0" cy="12954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lgn="ctr" eaLnBrk="1" hangingPunct="1">
                  <a:defRPr/>
                </a:pPr>
                <a:endParaRPr lang="en-US"/>
              </a:p>
            </p:txBody>
          </p:sp>
          <p:sp>
            <p:nvSpPr>
              <p:cNvPr id="18" name="Text Box 8">
                <a:extLst>
                  <a:ext uri="{FF2B5EF4-FFF2-40B4-BE49-F238E27FC236}">
                    <a16:creationId xmlns:a16="http://schemas.microsoft.com/office/drawing/2014/main" id="{56AA1CA0-385B-4714-9D5D-134DBFAF6391}"/>
                  </a:ext>
                </a:extLst>
              </p:cNvPr>
              <p:cNvSpPr txBox="1">
                <a:spLocks noChangeArrowheads="1"/>
              </p:cNvSpPr>
              <p:nvPr/>
            </p:nvSpPr>
            <p:spPr bwMode="auto">
              <a:xfrm>
                <a:off x="6649720" y="5511165"/>
                <a:ext cx="3114675" cy="4572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eaLnBrk="1" hangingPunct="1">
                  <a:defRPr/>
                </a:pPr>
                <a:r>
                  <a:rPr lang="en-US" sz="2200" b="0">
                    <a:solidFill>
                      <a:schemeClr val="tx1"/>
                    </a:solidFill>
                    <a:latin typeface="Times New Roman" pitchFamily="18" charset="0"/>
                    <a:ea typeface="Verdana" pitchFamily="34" charset="0"/>
                    <a:cs typeface="Times New Roman" pitchFamily="18" charset="0"/>
                  </a:rPr>
                  <a:t>Truy cập dùng foreach</a:t>
                </a:r>
              </a:p>
            </p:txBody>
          </p:sp>
          <p:sp>
            <p:nvSpPr>
              <p:cNvPr id="19" name="Line 9">
                <a:extLst>
                  <a:ext uri="{FF2B5EF4-FFF2-40B4-BE49-F238E27FC236}">
                    <a16:creationId xmlns:a16="http://schemas.microsoft.com/office/drawing/2014/main" id="{E700E0B6-A45F-4509-BFFD-FDB6C11FE2FA}"/>
                  </a:ext>
                </a:extLst>
              </p:cNvPr>
              <p:cNvSpPr>
                <a:spLocks noChangeShapeType="1"/>
              </p:cNvSpPr>
              <p:nvPr/>
            </p:nvSpPr>
            <p:spPr bwMode="auto">
              <a:xfrm flipV="1">
                <a:off x="8173720" y="4139565"/>
                <a:ext cx="0" cy="12954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lgn="ctr" eaLnBrk="1" hangingPunct="1">
                  <a:defRPr/>
                </a:pPr>
                <a:endParaRPr lang="en-US"/>
              </a:p>
            </p:txBody>
          </p:sp>
        </p:grpSp>
        <p:sp>
          <p:nvSpPr>
            <p:cNvPr id="3" name="Rectangle 2">
              <a:extLst>
                <a:ext uri="{FF2B5EF4-FFF2-40B4-BE49-F238E27FC236}">
                  <a16:creationId xmlns:a16="http://schemas.microsoft.com/office/drawing/2014/main" id="{84359D7A-7E7F-4198-9A87-AFDA18E0BCAF}"/>
                </a:ext>
              </a:extLst>
            </p:cNvPr>
            <p:cNvSpPr/>
            <p:nvPr/>
          </p:nvSpPr>
          <p:spPr>
            <a:xfrm>
              <a:off x="792480" y="3429000"/>
              <a:ext cx="5868590" cy="80863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B64F2E1D-DA42-44B3-8038-88125155A00A}"/>
                </a:ext>
              </a:extLst>
            </p:cNvPr>
            <p:cNvSpPr/>
            <p:nvPr/>
          </p:nvSpPr>
          <p:spPr>
            <a:xfrm>
              <a:off x="7284720" y="3429000"/>
              <a:ext cx="4287520" cy="80863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6724021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liST</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1231135"/>
          </a:xfrm>
        </p:spPr>
        <p:txBody>
          <a:bodyPr numCol="1" spcCol="365760">
            <a:noAutofit/>
          </a:bodyPr>
          <a:lstStyle/>
          <a:p>
            <a:pPr>
              <a:spcBef>
                <a:spcPct val="50000"/>
              </a:spcBef>
              <a:defRPr/>
            </a:pPr>
            <a:r>
              <a:rPr lang="en-US" sz="2400" b="0">
                <a:solidFill>
                  <a:schemeClr val="tx1"/>
                </a:solidFill>
                <a:effectLst>
                  <a:outerShdw blurRad="38100" dist="38100" dir="2700000" algn="tl">
                    <a:srgbClr val="000000"/>
                  </a:outerShdw>
                </a:effectLst>
                <a:latin typeface="Arial" charset="0"/>
                <a:cs typeface="Arial" charset="0"/>
              </a:rPr>
              <a:t>Array có 1 </a:t>
            </a:r>
            <a:r>
              <a:rPr lang="en-US" sz="2400" b="1">
                <a:solidFill>
                  <a:srgbClr val="FF0000"/>
                </a:solidFill>
                <a:effectLst>
                  <a:outerShdw blurRad="38100" dist="38100" dir="2700000" algn="tl">
                    <a:srgbClr val="000000"/>
                  </a:outerShdw>
                </a:effectLst>
                <a:latin typeface="Arial" charset="0"/>
                <a:cs typeface="Arial" charset="0"/>
              </a:rPr>
              <a:t>khuyết điểm</a:t>
            </a:r>
            <a:r>
              <a:rPr lang="en-US" sz="2400" b="0">
                <a:solidFill>
                  <a:schemeClr val="tx1"/>
                </a:solidFill>
                <a:effectLst>
                  <a:outerShdw blurRad="38100" dist="38100" dir="2700000" algn="tl">
                    <a:srgbClr val="000000"/>
                  </a:outerShdw>
                </a:effectLst>
                <a:latin typeface="Arial" charset="0"/>
                <a:cs typeface="Arial" charset="0"/>
              </a:rPr>
              <a:t> rất lớn : Một khi đã khai báo, rất khó để thay đổi kích thước của mảng </a:t>
            </a:r>
            <a:r>
              <a:rPr lang="en-US" sz="2400">
                <a:solidFill>
                  <a:schemeClr val="tx1"/>
                </a:solidFill>
                <a:effectLst>
                  <a:outerShdw blurRad="38100" dist="38100" dir="2700000" algn="tl">
                    <a:srgbClr val="000000"/>
                  </a:outerShdw>
                </a:effectLst>
                <a:latin typeface="Arial" charset="0"/>
                <a:cs typeface="Arial" charset="0"/>
                <a:sym typeface="Symbol" panose="05050102010706020507" pitchFamily="18" charset="2"/>
              </a:rPr>
              <a:t> Sử dụng List</a:t>
            </a:r>
            <a:endParaRPr lang="vi-VN" sz="2400" b="0">
              <a:solidFill>
                <a:srgbClr val="FF0000"/>
              </a:solidFill>
              <a:effectLst>
                <a:outerShdw blurRad="38100" dist="38100" dir="2700000" algn="tl">
                  <a:srgbClr val="000000"/>
                </a:outerShdw>
              </a:effectLst>
              <a:latin typeface="Arial" charset="0"/>
              <a:cs typeface="Arial" charset="0"/>
            </a:endParaRPr>
          </a:p>
        </p:txBody>
      </p:sp>
      <p:sp>
        <p:nvSpPr>
          <p:cNvPr id="3" name="Rectangle 2">
            <a:extLst>
              <a:ext uri="{FF2B5EF4-FFF2-40B4-BE49-F238E27FC236}">
                <a16:creationId xmlns:a16="http://schemas.microsoft.com/office/drawing/2014/main" id="{D26833A6-CF0C-47D4-8EF1-2892650E6716}"/>
              </a:ext>
            </a:extLst>
          </p:cNvPr>
          <p:cNvSpPr/>
          <p:nvPr/>
        </p:nvSpPr>
        <p:spPr>
          <a:xfrm>
            <a:off x="975360" y="2717323"/>
            <a:ext cx="10302240" cy="2352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200">
                <a:solidFill>
                  <a:srgbClr val="FF0000"/>
                </a:solidFill>
                <a:latin typeface="Tahoma" panose="020B0604030504040204" pitchFamily="34" charset="0"/>
                <a:ea typeface="Tahoma" panose="020B0604030504040204" pitchFamily="34" charset="0"/>
                <a:cs typeface="Tahoma" panose="020B0604030504040204" pitchFamily="34" charset="0"/>
              </a:rPr>
              <a:t>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&lt;</a:t>
            </a:r>
            <a:r>
              <a:rPr lang="en-US" sz="2200">
                <a:solidFill>
                  <a:srgbClr val="0070C0"/>
                </a:solidFill>
                <a:latin typeface="Tahoma" panose="020B0604030504040204" pitchFamily="34" charset="0"/>
                <a:ea typeface="Tahoma" panose="020B0604030504040204" pitchFamily="34" charset="0"/>
                <a:cs typeface="Tahoma" panose="020B0604030504040204" pitchFamily="34" charset="0"/>
              </a:rPr>
              <a:t>int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&gt; </a:t>
            </a:r>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 new </a:t>
            </a:r>
            <a:r>
              <a:rPr lang="en-US" sz="2200">
                <a:solidFill>
                  <a:srgbClr val="FF0000"/>
                </a:solidFill>
                <a:latin typeface="Tahoma" panose="020B0604030504040204" pitchFamily="34" charset="0"/>
                <a:ea typeface="Tahoma" panose="020B0604030504040204" pitchFamily="34" charset="0"/>
                <a:cs typeface="Tahoma" panose="020B0604030504040204" pitchFamily="34" charset="0"/>
              </a:rPr>
              <a:t>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&lt;</a:t>
            </a:r>
            <a:r>
              <a:rPr lang="en-US" sz="2200">
                <a:solidFill>
                  <a:srgbClr val="0070C0"/>
                </a:solidFill>
                <a:latin typeface="Tahoma" panose="020B0604030504040204" pitchFamily="34" charset="0"/>
                <a:ea typeface="Tahoma" panose="020B0604030504040204" pitchFamily="34" charset="0"/>
                <a:cs typeface="Tahoma" panose="020B0604030504040204" pitchFamily="34" charset="0"/>
              </a:rPr>
              <a:t>int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&gt;();</a:t>
            </a:r>
          </a:p>
          <a:p>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.Add(10);								</a:t>
            </a:r>
            <a:r>
              <a:rPr lang="en-US" sz="220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thêm 1 phần tử</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.AddRange(new int[] {33,44,55} );  	</a:t>
            </a:r>
            <a:r>
              <a:rPr lang="en-US" sz="220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thêm nhiều phần tử</a:t>
            </a:r>
          </a:p>
          <a:p>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.Insert(list.Count, 9999); 			</a:t>
            </a:r>
            <a:r>
              <a:rPr lang="en-US" sz="220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chèn phần tử vào vị trí cuối</a:t>
            </a:r>
          </a:p>
          <a:p>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.Remove(10);							</a:t>
            </a:r>
            <a:r>
              <a:rPr lang="en-US" sz="220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xóa 1 phần tử</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.RemoveAt(0);						</a:t>
            </a:r>
            <a:r>
              <a:rPr lang="en-US" sz="220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xóa phần tử tại vị trí 0</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37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1" y="261563"/>
            <a:ext cx="8534400" cy="1016822"/>
          </a:xfrm>
        </p:spPr>
        <p:txBody>
          <a:bodyPr/>
          <a:lstStyle/>
          <a:p>
            <a:r>
              <a:rPr lang="en-US">
                <a:latin typeface="Tahoma" panose="020B0604030504040204" pitchFamily="34" charset="0"/>
                <a:ea typeface="Tahoma" panose="020B0604030504040204" pitchFamily="34" charset="0"/>
                <a:cs typeface="Tahoma" panose="020B0604030504040204" pitchFamily="34" charset="0"/>
              </a:rPr>
              <a:t>MỤC LỤC</a:t>
            </a: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1" y="1278386"/>
            <a:ext cx="8534400" cy="3700014"/>
          </a:xfrm>
        </p:spPr>
        <p:txBody>
          <a:bodyPr>
            <a:normAutofit/>
          </a:bodyPr>
          <a:lstStyle/>
          <a:p>
            <a:pPr marL="457200" indent="-457200">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GIỚI THIỆU .NET FRAMEWORK</a:t>
            </a:r>
          </a:p>
          <a:p>
            <a:pPr marL="457200" indent="-457200">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ĐẶC ĐIỂM .NET FRAMEWORK</a:t>
            </a:r>
          </a:p>
          <a:p>
            <a:pPr marL="914400" lvl="1" indent="-457200">
              <a:buFont typeface="+mj-lt"/>
              <a:buAutoNum type="arabicPeriod"/>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Kiến trúc .Net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Framework</a:t>
            </a:r>
          </a:p>
          <a:p>
            <a:pPr marL="914400" lvl="1" indent="-457200">
              <a:buFont typeface="+mj-lt"/>
              <a:buAutoNum type="arabicPeriod"/>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Common Language Runtime (CLR) </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Thư viện lớp .NET Framework</a:t>
            </a:r>
          </a:p>
          <a:p>
            <a:pPr marL="914400" lvl="1" indent="-457200">
              <a:buFont typeface="+mj-lt"/>
              <a:buAutoNum type="arabicPeriod"/>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Garbage collection - bộ thu dọn rác</a:t>
            </a:r>
          </a:p>
          <a:p>
            <a:pPr marL="914400" lvl="1" indent="-457200">
              <a:buFont typeface="+mj-lt"/>
              <a:buAutoNum type="arabicPeriod"/>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Namespace</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Action Button: Go Forward or Next 6">
            <a:hlinkClick r:id="" action="ppaction://customshow?id=0&amp;return=true" highlightClick="1"/>
            <a:extLst>
              <a:ext uri="{FF2B5EF4-FFF2-40B4-BE49-F238E27FC236}">
                <a16:creationId xmlns:a16="http://schemas.microsoft.com/office/drawing/2014/main" id="{6D949609-95C1-454F-A124-EB562DE281B9}"/>
              </a:ext>
            </a:extLst>
          </p:cNvPr>
          <p:cNvSpPr/>
          <p:nvPr/>
        </p:nvSpPr>
        <p:spPr>
          <a:xfrm>
            <a:off x="10443731" y="5868139"/>
            <a:ext cx="600091" cy="692787"/>
          </a:xfrm>
          <a:prstGeom prst="actionButtonForwardNex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Action Button: Go to End 7">
            <a:hlinkClick r:id="rId2" action="ppaction://hlinksldjump" highlightClick="1"/>
            <a:extLst>
              <a:ext uri="{FF2B5EF4-FFF2-40B4-BE49-F238E27FC236}">
                <a16:creationId xmlns:a16="http://schemas.microsoft.com/office/drawing/2014/main" id="{1D21ADE0-D715-4763-A26A-AB0CCFD1159B}"/>
              </a:ext>
            </a:extLst>
          </p:cNvPr>
          <p:cNvSpPr/>
          <p:nvPr/>
        </p:nvSpPr>
        <p:spPr>
          <a:xfrm>
            <a:off x="11224966" y="5868138"/>
            <a:ext cx="600091" cy="692787"/>
          </a:xfrm>
          <a:prstGeom prst="actionButtonE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288091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STACK</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130225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Stack cung cấp danh sách dạng LIFO cho các item có kiểu Object.</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Các thao tác cơ bản Push</a:t>
            </a:r>
            <a:r>
              <a:rPr lang="en-US" sz="2400" b="0">
                <a:solidFill>
                  <a:schemeClr val="tx1"/>
                </a:solidFill>
                <a:effectLst>
                  <a:outerShdw blurRad="38100" dist="38100" dir="2700000" algn="tl">
                    <a:srgbClr val="000000"/>
                  </a:outerShdw>
                </a:effectLst>
                <a:latin typeface="Arial" charset="0"/>
                <a:cs typeface="Arial" charset="0"/>
              </a:rPr>
              <a:t>, </a:t>
            </a:r>
            <a:r>
              <a:rPr lang="vi-VN" sz="2400" b="0">
                <a:solidFill>
                  <a:schemeClr val="tx1"/>
                </a:solidFill>
                <a:effectLst>
                  <a:outerShdw blurRad="38100" dist="38100" dir="2700000" algn="tl">
                    <a:srgbClr val="000000"/>
                  </a:outerShdw>
                </a:effectLst>
                <a:latin typeface="Arial" charset="0"/>
                <a:cs typeface="Arial" charset="0"/>
              </a:rPr>
              <a:t>Pop</a:t>
            </a:r>
            <a:r>
              <a:rPr lang="en-US" sz="2400" b="0">
                <a:solidFill>
                  <a:schemeClr val="tx1"/>
                </a:solidFill>
                <a:effectLst>
                  <a:outerShdw blurRad="38100" dist="38100" dir="2700000" algn="tl">
                    <a:srgbClr val="000000"/>
                  </a:outerShdw>
                </a:effectLst>
                <a:latin typeface="Arial" charset="0"/>
                <a:cs typeface="Arial" charset="0"/>
              </a:rPr>
              <a:t> và Peek</a:t>
            </a:r>
            <a:endParaRPr lang="vi-VN" sz="2400" b="0">
              <a:solidFill>
                <a:schemeClr val="tx1"/>
              </a:solidFill>
              <a:effectLst>
                <a:outerShdw blurRad="38100" dist="38100" dir="2700000" algn="tl">
                  <a:srgbClr val="000000"/>
                </a:outerShdw>
              </a:effectLst>
              <a:latin typeface="Arial" charset="0"/>
              <a:cs typeface="Arial" charset="0"/>
            </a:endParaRPr>
          </a:p>
        </p:txBody>
      </p:sp>
      <p:sp>
        <p:nvSpPr>
          <p:cNvPr id="7" name="Rectangle 4">
            <a:extLst>
              <a:ext uri="{FF2B5EF4-FFF2-40B4-BE49-F238E27FC236}">
                <a16:creationId xmlns:a16="http://schemas.microsoft.com/office/drawing/2014/main" id="{4C357740-AC12-4883-8C89-DD18A478B200}"/>
              </a:ext>
            </a:extLst>
          </p:cNvPr>
          <p:cNvSpPr>
            <a:spLocks noChangeArrowheads="1"/>
          </p:cNvSpPr>
          <p:nvPr/>
        </p:nvSpPr>
        <p:spPr bwMode="auto">
          <a:xfrm>
            <a:off x="1107440" y="2860040"/>
            <a:ext cx="8747760" cy="2123658"/>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rgbClr val="2B91AF"/>
                </a:solidFill>
                <a:latin typeface="Consolas" panose="020B0609020204030204" pitchFamily="49" charset="0"/>
              </a:rPr>
              <a:t>Stack </a:t>
            </a:r>
            <a:r>
              <a:rPr lang="en-US" altLang="en-US" sz="2200">
                <a:latin typeface="Consolas" panose="020B0609020204030204" pitchFamily="49" charset="0"/>
              </a:rPr>
              <a:t>objs = </a:t>
            </a:r>
            <a:r>
              <a:rPr lang="en-US" altLang="en-US" sz="2200">
                <a:solidFill>
                  <a:srgbClr val="0000FF"/>
                </a:solidFill>
                <a:latin typeface="Consolas" panose="020B0609020204030204" pitchFamily="49" charset="0"/>
              </a:rPr>
              <a:t>new </a:t>
            </a:r>
            <a:r>
              <a:rPr lang="en-US" altLang="en-US" sz="2200">
                <a:solidFill>
                  <a:srgbClr val="2B91AF"/>
                </a:solidFill>
                <a:latin typeface="Consolas" panose="020B0609020204030204" pitchFamily="49" charset="0"/>
              </a:rPr>
              <a:t>Stack</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objs.Push(</a:t>
            </a:r>
            <a:r>
              <a:rPr lang="en-US" altLang="en-US" sz="2200">
                <a:solidFill>
                  <a:srgbClr val="A31515"/>
                </a:solidFill>
                <a:latin typeface="Consolas" panose="020B0609020204030204" pitchFamily="49" charset="0"/>
              </a:rPr>
              <a:t>"Ha Giang"</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objs.Push(</a:t>
            </a:r>
            <a:r>
              <a:rPr lang="en-US" altLang="en-US" sz="2200">
                <a:solidFill>
                  <a:srgbClr val="A31515"/>
                </a:solidFill>
                <a:latin typeface="Consolas" panose="020B0609020204030204" pitchFamily="49" charset="0"/>
              </a:rPr>
              <a:t>"Ha Nam"</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objs.Push(</a:t>
            </a:r>
            <a:r>
              <a:rPr lang="en-US" altLang="en-US" sz="2200">
                <a:solidFill>
                  <a:srgbClr val="A31515"/>
                </a:solidFill>
                <a:latin typeface="Consolas" panose="020B0609020204030204" pitchFamily="49" charset="0"/>
              </a:rPr>
              <a:t>"Ha Noi"</a:t>
            </a:r>
            <a:r>
              <a:rPr lang="en-US" altLang="en-US" sz="2200">
                <a:latin typeface="Consolas" panose="020B0609020204030204" pitchFamily="49" charset="0"/>
              </a:rPr>
              <a:t>);</a:t>
            </a:r>
          </a:p>
          <a:p>
            <a:pPr eaLnBrk="1" hangingPunct="1">
              <a:spcBef>
                <a:spcPct val="0"/>
              </a:spcBef>
              <a:buClrTx/>
              <a:buSzTx/>
              <a:buFontTx/>
              <a:buNone/>
            </a:pPr>
            <a:r>
              <a:rPr lang="en-US" altLang="en-US" sz="2200">
                <a:solidFill>
                  <a:srgbClr val="0000FF"/>
                </a:solidFill>
                <a:latin typeface="Consolas" panose="020B0609020204030204" pitchFamily="49" charset="0"/>
              </a:rPr>
              <a:t>While </a:t>
            </a:r>
            <a:r>
              <a:rPr lang="en-US" altLang="en-US" sz="2200">
                <a:latin typeface="Consolas" panose="020B0609020204030204" pitchFamily="49" charset="0"/>
              </a:rPr>
              <a:t>(objs.Count &gt; 0)</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.WriteLine(objs.Pop());</a:t>
            </a:r>
          </a:p>
        </p:txBody>
      </p:sp>
    </p:spTree>
    <p:extLst>
      <p:ext uri="{BB962C8B-B14F-4D97-AF65-F5344CB8AC3E}">
        <p14:creationId xmlns:p14="http://schemas.microsoft.com/office/powerpoint/2010/main" val="2914293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QUEUE</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1708655"/>
          </a:xfrm>
        </p:spPr>
        <p:txBody>
          <a:bodyPr numCol="1" spcCol="365760">
            <a:noAutofit/>
          </a:bodyPr>
          <a:lstStyle/>
          <a:p>
            <a:pPr>
              <a:spcBef>
                <a:spcPct val="50000"/>
              </a:spcBef>
              <a:defRPr/>
            </a:pPr>
            <a:r>
              <a:rPr lang="en-US" sz="2400" b="0">
                <a:solidFill>
                  <a:schemeClr val="tx1"/>
                </a:solidFill>
                <a:effectLst>
                  <a:outerShdw blurRad="38100" dist="38100" dir="2700000" algn="tl">
                    <a:srgbClr val="000000"/>
                  </a:outerShdw>
                </a:effectLst>
                <a:latin typeface="Arial" charset="0"/>
                <a:cs typeface="Arial" charset="0"/>
              </a:rPr>
              <a:t>Queue</a:t>
            </a:r>
            <a:r>
              <a:rPr lang="vi-VN" sz="2400" b="0">
                <a:solidFill>
                  <a:schemeClr val="tx1"/>
                </a:solidFill>
                <a:effectLst>
                  <a:outerShdw blurRad="38100" dist="38100" dir="2700000" algn="tl">
                    <a:srgbClr val="000000"/>
                  </a:outerShdw>
                </a:effectLst>
                <a:latin typeface="Arial" charset="0"/>
                <a:cs typeface="Arial" charset="0"/>
              </a:rPr>
              <a:t> cung cấp danh sách dạng </a:t>
            </a:r>
            <a:r>
              <a:rPr lang="en-US" sz="2400" b="0">
                <a:solidFill>
                  <a:schemeClr val="tx1"/>
                </a:solidFill>
                <a:effectLst>
                  <a:outerShdw blurRad="38100" dist="38100" dir="2700000" algn="tl">
                    <a:srgbClr val="000000"/>
                  </a:outerShdw>
                </a:effectLst>
                <a:latin typeface="Arial" charset="0"/>
                <a:cs typeface="Arial" charset="0"/>
              </a:rPr>
              <a:t>F</a:t>
            </a:r>
            <a:r>
              <a:rPr lang="vi-VN" sz="2400" b="0">
                <a:solidFill>
                  <a:schemeClr val="tx1"/>
                </a:solidFill>
                <a:effectLst>
                  <a:outerShdw blurRad="38100" dist="38100" dir="2700000" algn="tl">
                    <a:srgbClr val="000000"/>
                  </a:outerShdw>
                </a:effectLst>
                <a:latin typeface="Arial" charset="0"/>
                <a:cs typeface="Arial" charset="0"/>
              </a:rPr>
              <a:t>IFO cho các item có kiểu Object.</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Các thao tác cơ bản </a:t>
            </a:r>
            <a:r>
              <a:rPr lang="en-US" sz="2400" b="0">
                <a:solidFill>
                  <a:schemeClr val="tx1"/>
                </a:solidFill>
                <a:effectLst>
                  <a:outerShdw blurRad="38100" dist="38100" dir="2700000" algn="tl">
                    <a:srgbClr val="000000"/>
                  </a:outerShdw>
                </a:effectLst>
                <a:latin typeface="Arial" charset="0"/>
                <a:cs typeface="Arial" charset="0"/>
              </a:rPr>
              <a:t>Enqueue, Dequeue và Peek</a:t>
            </a:r>
          </a:p>
          <a:p>
            <a:pPr>
              <a:spcBef>
                <a:spcPct val="50000"/>
              </a:spcBef>
              <a:defRPr/>
            </a:pPr>
            <a:r>
              <a:rPr lang="en-US" sz="2400" b="0">
                <a:solidFill>
                  <a:schemeClr val="tx1"/>
                </a:solidFill>
                <a:effectLst>
                  <a:outerShdw blurRad="38100" dist="38100" dir="2700000" algn="tl">
                    <a:srgbClr val="000000"/>
                  </a:outerShdw>
                </a:effectLst>
                <a:latin typeface="Arial" charset="0"/>
                <a:cs typeface="Arial" charset="0"/>
              </a:rPr>
              <a:t>Có thể </a:t>
            </a:r>
            <a:r>
              <a:rPr lang="en-US" sz="2400" b="0">
                <a:solidFill>
                  <a:srgbClr val="FF0000"/>
                </a:solidFill>
                <a:effectLst>
                  <a:outerShdw blurRad="38100" dist="38100" dir="2700000" algn="tl">
                    <a:srgbClr val="000000"/>
                  </a:outerShdw>
                </a:effectLst>
                <a:latin typeface="Arial" charset="0"/>
                <a:cs typeface="Arial" charset="0"/>
              </a:rPr>
              <a:t>sử dụng vòng lặp foreach</a:t>
            </a:r>
            <a:r>
              <a:rPr lang="en-US" sz="2400" b="0">
                <a:solidFill>
                  <a:schemeClr val="tx1"/>
                </a:solidFill>
                <a:effectLst>
                  <a:outerShdw blurRad="38100" dist="38100" dir="2700000" algn="tl">
                    <a:srgbClr val="000000"/>
                  </a:outerShdw>
                </a:effectLst>
                <a:latin typeface="Arial" charset="0"/>
                <a:cs typeface="Arial" charset="0"/>
              </a:rPr>
              <a:t> để xem các phần tử</a:t>
            </a:r>
            <a:endParaRPr lang="vi-VN" sz="2400" b="0">
              <a:solidFill>
                <a:schemeClr val="tx1"/>
              </a:solidFill>
              <a:effectLst>
                <a:outerShdw blurRad="38100" dist="38100" dir="2700000" algn="tl">
                  <a:srgbClr val="000000"/>
                </a:outerShdw>
              </a:effectLst>
              <a:latin typeface="Arial" charset="0"/>
              <a:cs typeface="Arial" charset="0"/>
            </a:endParaRPr>
          </a:p>
        </p:txBody>
      </p:sp>
      <p:sp>
        <p:nvSpPr>
          <p:cNvPr id="7" name="Rectangle 4">
            <a:extLst>
              <a:ext uri="{FF2B5EF4-FFF2-40B4-BE49-F238E27FC236}">
                <a16:creationId xmlns:a16="http://schemas.microsoft.com/office/drawing/2014/main" id="{4C357740-AC12-4883-8C89-DD18A478B200}"/>
              </a:ext>
            </a:extLst>
          </p:cNvPr>
          <p:cNvSpPr>
            <a:spLocks noChangeArrowheads="1"/>
          </p:cNvSpPr>
          <p:nvPr/>
        </p:nvSpPr>
        <p:spPr bwMode="auto">
          <a:xfrm>
            <a:off x="1087120" y="3429000"/>
            <a:ext cx="8747760" cy="2185214"/>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rgbClr val="2B91AF"/>
                </a:solidFill>
                <a:latin typeface="Consolas" panose="020B0609020204030204" pitchFamily="49" charset="0"/>
              </a:rPr>
              <a:t>Queue </a:t>
            </a:r>
            <a:r>
              <a:rPr lang="en-US" altLang="en-US" sz="2200">
                <a:latin typeface="Consolas" panose="020B0609020204030204" pitchFamily="49" charset="0"/>
              </a:rPr>
              <a:t>objs = </a:t>
            </a:r>
            <a:r>
              <a:rPr lang="en-US" altLang="en-US" sz="2200">
                <a:solidFill>
                  <a:srgbClr val="0000FF"/>
                </a:solidFill>
                <a:latin typeface="Consolas" panose="020B0609020204030204" pitchFamily="49" charset="0"/>
              </a:rPr>
              <a:t>new </a:t>
            </a:r>
            <a:r>
              <a:rPr lang="en-US" altLang="en-US" sz="2200">
                <a:solidFill>
                  <a:srgbClr val="2B91AF"/>
                </a:solidFill>
                <a:latin typeface="Consolas" panose="020B0609020204030204" pitchFamily="49" charset="0"/>
              </a:rPr>
              <a:t>Queue </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objs.Enqueue(</a:t>
            </a:r>
            <a:r>
              <a:rPr lang="en-US" altLang="en-US" sz="2200">
                <a:solidFill>
                  <a:srgbClr val="A31515"/>
                </a:solidFill>
                <a:latin typeface="Consolas" panose="020B0609020204030204" pitchFamily="49" charset="0"/>
              </a:rPr>
              <a:t>"Ha Giang"</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objs.Enqueue(</a:t>
            </a:r>
            <a:r>
              <a:rPr lang="en-US" altLang="en-US" sz="2200">
                <a:solidFill>
                  <a:srgbClr val="A31515"/>
                </a:solidFill>
                <a:latin typeface="Consolas" panose="020B0609020204030204" pitchFamily="49" charset="0"/>
              </a:rPr>
              <a:t>"Ha Nam"</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objs.Enqueue(</a:t>
            </a:r>
            <a:r>
              <a:rPr lang="en-US" altLang="en-US" sz="2200">
                <a:solidFill>
                  <a:srgbClr val="A31515"/>
                </a:solidFill>
                <a:latin typeface="Consolas" panose="020B0609020204030204" pitchFamily="49" charset="0"/>
              </a:rPr>
              <a:t>"Ha Noi"</a:t>
            </a:r>
            <a:r>
              <a:rPr lang="en-US" altLang="en-US" sz="2200">
                <a:latin typeface="Consolas" panose="020B0609020204030204" pitchFamily="49" charset="0"/>
              </a:rPr>
              <a:t>);</a:t>
            </a:r>
          </a:p>
          <a:p>
            <a:pPr eaLnBrk="1" hangingPunct="1">
              <a:spcBef>
                <a:spcPct val="0"/>
              </a:spcBef>
              <a:buClrTx/>
              <a:buSzTx/>
              <a:buFontTx/>
              <a:buNone/>
            </a:pPr>
            <a:r>
              <a:rPr lang="en-US" altLang="en-US" sz="2200">
                <a:solidFill>
                  <a:srgbClr val="0000FF"/>
                </a:solidFill>
                <a:latin typeface="Consolas" panose="020B0609020204030204" pitchFamily="49" charset="0"/>
              </a:rPr>
              <a:t>while </a:t>
            </a:r>
            <a:r>
              <a:rPr lang="en-US" altLang="en-US" sz="2200">
                <a:latin typeface="Consolas" panose="020B0609020204030204" pitchFamily="49" charset="0"/>
              </a:rPr>
              <a:t>(objs.Count &gt; 0)</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.WriteLine(objs.Dequeue());</a:t>
            </a:r>
          </a:p>
        </p:txBody>
      </p:sp>
    </p:spTree>
    <p:extLst>
      <p:ext uri="{BB962C8B-B14F-4D97-AF65-F5344CB8AC3E}">
        <p14:creationId xmlns:p14="http://schemas.microsoft.com/office/powerpoint/2010/main" val="23898005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Bài tập</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6"/>
            <a:ext cx="10796490" cy="5488174"/>
          </a:xfrm>
        </p:spPr>
        <p:txBody>
          <a:bodyPr numCol="1" spcCol="365760">
            <a:noAutofit/>
          </a:bodyPr>
          <a:lstStyle/>
          <a:p>
            <a:pPr marL="342900" indent="-342900">
              <a:spcBef>
                <a:spcPct val="50000"/>
              </a:spcBef>
              <a:buFont typeface="+mj-lt"/>
              <a:buAutoNum type="arabicPeriod"/>
              <a:defRPr/>
            </a:pPr>
            <a:r>
              <a:rPr lang="vi-VN" sz="2200" b="0">
                <a:solidFill>
                  <a:schemeClr val="tx1"/>
                </a:solidFill>
                <a:effectLst>
                  <a:outerShdw blurRad="38100" dist="38100" dir="2700000" algn="tl">
                    <a:srgbClr val="000000"/>
                  </a:outerShdw>
                </a:effectLst>
                <a:latin typeface="Arial" charset="0"/>
                <a:cs typeface="Arial" charset="0"/>
              </a:rPr>
              <a:t>Nhập vào số lượng phần tử và giá trị từng phần tử của mảng. In ra màn hình tổng, tích và giá trị trung bình của mảng đó.</a:t>
            </a:r>
            <a:endParaRPr lang="en-US" sz="2200" b="0">
              <a:solidFill>
                <a:schemeClr val="tx1"/>
              </a:solidFill>
              <a:effectLst>
                <a:outerShdw blurRad="38100" dist="38100" dir="2700000" algn="tl">
                  <a:srgbClr val="000000"/>
                </a:outerShdw>
              </a:effectLst>
              <a:latin typeface="Arial" charset="0"/>
              <a:cs typeface="Arial" charset="0"/>
            </a:endParaRPr>
          </a:p>
          <a:p>
            <a:pPr marL="342900" indent="-342900">
              <a:spcBef>
                <a:spcPct val="50000"/>
              </a:spcBef>
              <a:buFont typeface="+mj-lt"/>
              <a:buAutoNum type="arabicPeriod"/>
              <a:defRPr/>
            </a:pPr>
            <a:r>
              <a:rPr lang="vi-VN" sz="2200" b="0">
                <a:solidFill>
                  <a:schemeClr val="tx1"/>
                </a:solidFill>
                <a:effectLst>
                  <a:outerShdw blurRad="38100" dist="38100" dir="2700000" algn="tl">
                    <a:srgbClr val="000000"/>
                  </a:outerShdw>
                </a:effectLst>
                <a:latin typeface="Arial" charset="0"/>
                <a:cs typeface="Arial" charset="0"/>
              </a:rPr>
              <a:t>Nhập vào số lượng phần tử và giá trị từng phần tử của mảng, in ra màn hình giá trị lớn nhất, nhỏ nhất của mảng vừa nhập.</a:t>
            </a:r>
            <a:endParaRPr lang="en-US" sz="2200" b="0">
              <a:solidFill>
                <a:schemeClr val="tx1"/>
              </a:solidFill>
              <a:effectLst>
                <a:outerShdw blurRad="38100" dist="38100" dir="2700000" algn="tl">
                  <a:srgbClr val="000000"/>
                </a:outerShdw>
              </a:effectLst>
              <a:latin typeface="Arial" charset="0"/>
              <a:cs typeface="Arial" charset="0"/>
            </a:endParaRPr>
          </a:p>
          <a:p>
            <a:pPr marL="342900" indent="-342900">
              <a:spcBef>
                <a:spcPct val="50000"/>
              </a:spcBef>
              <a:buFont typeface="+mj-lt"/>
              <a:buAutoNum type="arabicPeriod"/>
              <a:defRPr/>
            </a:pPr>
            <a:r>
              <a:rPr lang="vi-VN" sz="2200" b="0">
                <a:solidFill>
                  <a:schemeClr val="tx1"/>
                </a:solidFill>
                <a:effectLst>
                  <a:outerShdw blurRad="38100" dist="38100" dir="2700000" algn="tl">
                    <a:srgbClr val="000000"/>
                  </a:outerShdw>
                </a:effectLst>
                <a:latin typeface="Arial" charset="0"/>
                <a:cs typeface="Arial" charset="0"/>
              </a:rPr>
              <a:t>Nhập vào số phần tử và giá trị từng phần tử của mảng. Sắp xếp mảng trên và in ra màn hình kết quả theo chiều tăng dần.</a:t>
            </a:r>
            <a:endParaRPr lang="en-US" sz="2200" b="0">
              <a:solidFill>
                <a:schemeClr val="tx1"/>
              </a:solidFill>
              <a:effectLst>
                <a:outerShdw blurRad="38100" dist="38100" dir="2700000" algn="tl">
                  <a:srgbClr val="000000"/>
                </a:outerShdw>
              </a:effectLst>
              <a:latin typeface="Arial" charset="0"/>
              <a:cs typeface="Arial" charset="0"/>
            </a:endParaRPr>
          </a:p>
          <a:p>
            <a:pPr marL="342900" indent="-342900">
              <a:spcBef>
                <a:spcPct val="50000"/>
              </a:spcBef>
              <a:buFont typeface="+mj-lt"/>
              <a:buAutoNum type="arabicPeriod"/>
              <a:defRPr/>
            </a:pPr>
            <a:r>
              <a:rPr lang="vi-VN" sz="2200" b="0">
                <a:solidFill>
                  <a:schemeClr val="tx1"/>
                </a:solidFill>
                <a:effectLst>
                  <a:outerShdw blurRad="38100" dist="38100" dir="2700000" algn="tl">
                    <a:srgbClr val="000000"/>
                  </a:outerShdw>
                </a:effectLst>
                <a:latin typeface="Arial" charset="0"/>
                <a:cs typeface="Arial" charset="0"/>
              </a:rPr>
              <a:t>Nhập vào số phần tử và giá trị từng phần tử của mảng. Tìm phần tử có tần suất xuất hiện nhiều nhất trong mảng và xuất hiện bao nhiêu lần, sau đó in ra màn hình</a:t>
            </a:r>
            <a:endParaRPr lang="en-US" sz="2200" b="0">
              <a:solidFill>
                <a:schemeClr val="tx1"/>
              </a:solidFill>
              <a:effectLst>
                <a:outerShdw blurRad="38100" dist="38100" dir="2700000" algn="tl">
                  <a:srgbClr val="000000"/>
                </a:outerShdw>
              </a:effectLst>
              <a:latin typeface="Arial" charset="0"/>
              <a:cs typeface="Arial" charset="0"/>
            </a:endParaRPr>
          </a:p>
          <a:p>
            <a:pPr marL="342900" indent="-342900">
              <a:spcBef>
                <a:spcPct val="50000"/>
              </a:spcBef>
              <a:buFont typeface="+mj-lt"/>
              <a:buAutoNum type="arabicPeriod"/>
              <a:defRPr/>
            </a:pPr>
            <a:r>
              <a:rPr lang="vi-VN" sz="2200" b="0">
                <a:solidFill>
                  <a:schemeClr val="tx1"/>
                </a:solidFill>
                <a:effectLst>
                  <a:outerShdw blurRad="38100" dist="38100" dir="2700000" algn="tl">
                    <a:srgbClr val="000000"/>
                  </a:outerShdw>
                </a:effectLst>
                <a:latin typeface="Arial" charset="0"/>
                <a:cs typeface="Arial" charset="0"/>
              </a:rPr>
              <a:t>Nhập vào kích thước và giá trị của từng ma trận. Kiểm tra xem 2 ma trận có cùng kích thước không và in ra màn hình ma trận tổng của 2 ma trận trên.</a:t>
            </a:r>
            <a:endParaRPr lang="en-US" sz="2200" b="0">
              <a:solidFill>
                <a:schemeClr val="tx1"/>
              </a:solidFill>
              <a:effectLst>
                <a:outerShdw blurRad="38100" dist="38100" dir="2700000" algn="tl">
                  <a:srgbClr val="000000"/>
                </a:outerShdw>
              </a:effectLst>
              <a:latin typeface="Arial" charset="0"/>
              <a:cs typeface="Arial" charset="0"/>
            </a:endParaRPr>
          </a:p>
          <a:p>
            <a:pPr marL="342900" indent="-342900">
              <a:spcBef>
                <a:spcPct val="50000"/>
              </a:spcBef>
              <a:buFont typeface="+mj-lt"/>
              <a:buAutoNum type="arabicPeriod"/>
              <a:defRPr/>
            </a:pPr>
            <a:r>
              <a:rPr lang="vi-VN" sz="2200" b="0">
                <a:solidFill>
                  <a:schemeClr val="tx1"/>
                </a:solidFill>
                <a:effectLst>
                  <a:outerShdw blurRad="38100" dist="38100" dir="2700000" algn="tl">
                    <a:srgbClr val="000000"/>
                  </a:outerShdw>
                </a:effectLst>
                <a:latin typeface="Arial" charset="0"/>
                <a:cs typeface="Arial" charset="0"/>
              </a:rPr>
              <a:t>Nhập vào kích thước và giá trị các phần tử của ma trận. In ra màn hình định thức của ma trận vừa nhập.</a:t>
            </a:r>
          </a:p>
        </p:txBody>
      </p:sp>
    </p:spTree>
    <p:extLst>
      <p:ext uri="{BB962C8B-B14F-4D97-AF65-F5344CB8AC3E}">
        <p14:creationId xmlns:p14="http://schemas.microsoft.com/office/powerpoint/2010/main" val="1330437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Phần đọc thêm: Collections</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3872734"/>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 hỗ trợ mạnh mẽ việc thao tác trên tập hợp</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Collection là enumerable data structures thông qua index hoặc key.</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Namespace </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System.Array</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System.Collections cung cấp các lớp, phương thức, thuộc tính để tương tác với nhiều cấu trúc dữ liệu khác nhau.</a:t>
            </a:r>
          </a:p>
        </p:txBody>
      </p:sp>
    </p:spTree>
    <p:extLst>
      <p:ext uri="{BB962C8B-B14F-4D97-AF65-F5344CB8AC3E}">
        <p14:creationId xmlns:p14="http://schemas.microsoft.com/office/powerpoint/2010/main" val="22316451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Collections</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5F7950EC-D0FA-40AD-8C93-3937AE061465}"/>
              </a:ext>
            </a:extLst>
          </p:cNvPr>
          <p:cNvPicPr>
            <a:picLocks noChangeAspect="1"/>
          </p:cNvPicPr>
          <p:nvPr/>
        </p:nvPicPr>
        <p:blipFill>
          <a:blip r:embed="rId2"/>
          <a:stretch>
            <a:fillRect/>
          </a:stretch>
        </p:blipFill>
        <p:spPr>
          <a:xfrm>
            <a:off x="1771629" y="1632583"/>
            <a:ext cx="6346212" cy="2962913"/>
          </a:xfrm>
          <a:prstGeom prst="rect">
            <a:avLst/>
          </a:prstGeom>
        </p:spPr>
      </p:pic>
    </p:spTree>
    <p:extLst>
      <p:ext uri="{BB962C8B-B14F-4D97-AF65-F5344CB8AC3E}">
        <p14:creationId xmlns:p14="http://schemas.microsoft.com/office/powerpoint/2010/main" val="17130495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ICollections</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303961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Các lớp thực thi ICollection</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System.Collections.Stack</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System.Collections.Queue</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System.Collections.BitArray</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System.Collections.NameValueCollection</a:t>
            </a:r>
          </a:p>
        </p:txBody>
      </p:sp>
    </p:spTree>
    <p:extLst>
      <p:ext uri="{BB962C8B-B14F-4D97-AF65-F5344CB8AC3E}">
        <p14:creationId xmlns:p14="http://schemas.microsoft.com/office/powerpoint/2010/main" val="38798190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IDICTIONARY</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349681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IDictionary thể hiện các collection theo dạng name-value.</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Các lớp thực thi giao diện này</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System.Collections.SortedList</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System.Collections.Hashtable</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System.Collections.Specialized.HybridDictionary</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System.Collections.Specialized.ListDictionary</a:t>
            </a:r>
          </a:p>
        </p:txBody>
      </p:sp>
    </p:spTree>
    <p:extLst>
      <p:ext uri="{BB962C8B-B14F-4D97-AF65-F5344CB8AC3E}">
        <p14:creationId xmlns:p14="http://schemas.microsoft.com/office/powerpoint/2010/main" val="10163516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ILIST</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308025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IList thể hiện collection chỉ có giá trị. </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Những lớp thực thi giao diện này</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System.Array</a:t>
            </a:r>
            <a:endParaRPr lang="en-US" sz="2200" b="0">
              <a:solidFill>
                <a:schemeClr val="tx1"/>
              </a:solidFill>
              <a:effectLst>
                <a:outerShdw blurRad="38100" dist="38100" dir="2700000" algn="tl">
                  <a:srgbClr val="000000"/>
                </a:outerShdw>
              </a:effectLst>
              <a:latin typeface="Arial" charset="0"/>
              <a:cs typeface="Arial" charset="0"/>
            </a:endParaRP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System.Collections.ArrayList</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System.Collections.Specialized.StringCollection</a:t>
            </a:r>
          </a:p>
        </p:txBody>
      </p:sp>
    </p:spTree>
    <p:extLst>
      <p:ext uri="{BB962C8B-B14F-4D97-AF65-F5344CB8AC3E}">
        <p14:creationId xmlns:p14="http://schemas.microsoft.com/office/powerpoint/2010/main" val="39208832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IENUMERATOR</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71120" y="1278385"/>
            <a:ext cx="12019280" cy="188137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Giao diện IEnumera</a:t>
            </a:r>
            <a:r>
              <a:rPr lang="en-US" sz="2400">
                <a:solidFill>
                  <a:schemeClr val="tx1"/>
                </a:solidFill>
                <a:effectLst>
                  <a:outerShdw blurRad="38100" dist="38100" dir="2700000" algn="tl">
                    <a:srgbClr val="000000"/>
                  </a:outerShdw>
                </a:effectLst>
                <a:latin typeface="Arial" charset="0"/>
                <a:cs typeface="Arial" charset="0"/>
              </a:rPr>
              <a:t>tor</a:t>
            </a:r>
            <a:endParaRPr lang="vi-VN" sz="2400" b="0">
              <a:solidFill>
                <a:schemeClr val="tx1"/>
              </a:solidFill>
              <a:effectLst>
                <a:outerShdw blurRad="38100" dist="38100" dir="2700000" algn="tl">
                  <a:srgbClr val="000000"/>
                </a:outerShdw>
              </a:effectLst>
              <a:latin typeface="Arial" charset="0"/>
              <a:cs typeface="Arial" charset="0"/>
            </a:endParaRP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Cung cấp khả năng duyệt forward, read-only các item của đối tượng.</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Phương thức chính GetEnumerator() trả về đối tượng thực thi giao diện IEnumerator.</a:t>
            </a:r>
          </a:p>
        </p:txBody>
      </p:sp>
      <p:sp>
        <p:nvSpPr>
          <p:cNvPr id="4" name="Rectangle 4">
            <a:extLst>
              <a:ext uri="{FF2B5EF4-FFF2-40B4-BE49-F238E27FC236}">
                <a16:creationId xmlns:a16="http://schemas.microsoft.com/office/drawing/2014/main" id="{D03F2922-3909-4733-81FA-67ED798A470F}"/>
              </a:ext>
            </a:extLst>
          </p:cNvPr>
          <p:cNvSpPr>
            <a:spLocks noChangeArrowheads="1"/>
          </p:cNvSpPr>
          <p:nvPr/>
        </p:nvSpPr>
        <p:spPr bwMode="auto">
          <a:xfrm>
            <a:off x="1112520" y="3455857"/>
            <a:ext cx="9738360" cy="110799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it-IT" altLang="en-US" sz="2200">
                <a:solidFill>
                  <a:srgbClr val="0000FF"/>
                </a:solidFill>
                <a:latin typeface="Consolas" panose="020B0609020204030204" pitchFamily="49" charset="0"/>
              </a:rPr>
              <a:t>string</a:t>
            </a:r>
            <a:r>
              <a:rPr lang="it-IT" altLang="en-US" sz="2200">
                <a:latin typeface="Consolas" panose="020B0609020204030204" pitchFamily="49" charset="0"/>
              </a:rPr>
              <a:t>[] name = {</a:t>
            </a:r>
            <a:r>
              <a:rPr lang="it-IT" altLang="en-US" sz="2200">
                <a:solidFill>
                  <a:srgbClr val="0000FF"/>
                </a:solidFill>
                <a:latin typeface="Consolas" panose="020B0609020204030204" pitchFamily="49" charset="0"/>
              </a:rPr>
              <a:t> </a:t>
            </a:r>
            <a:r>
              <a:rPr lang="it-IT" altLang="en-US" sz="2200">
                <a:solidFill>
                  <a:srgbClr val="A31515"/>
                </a:solidFill>
                <a:latin typeface="Consolas" panose="020B0609020204030204" pitchFamily="49" charset="0"/>
              </a:rPr>
              <a:t>"Ha Giang"</a:t>
            </a:r>
            <a:r>
              <a:rPr lang="it-IT" altLang="en-US" sz="2200">
                <a:latin typeface="Consolas" panose="020B0609020204030204" pitchFamily="49" charset="0"/>
              </a:rPr>
              <a:t>,</a:t>
            </a:r>
            <a:r>
              <a:rPr lang="it-IT" altLang="en-US" sz="2200">
                <a:solidFill>
                  <a:srgbClr val="A31515"/>
                </a:solidFill>
                <a:latin typeface="Consolas" panose="020B0609020204030204" pitchFamily="49" charset="0"/>
              </a:rPr>
              <a:t> "Ha Nam"</a:t>
            </a:r>
            <a:r>
              <a:rPr lang="it-IT" altLang="en-US" sz="2200">
                <a:latin typeface="Consolas" panose="020B0609020204030204" pitchFamily="49" charset="0"/>
              </a:rPr>
              <a:t>,</a:t>
            </a:r>
            <a:r>
              <a:rPr lang="it-IT" altLang="en-US" sz="2200">
                <a:solidFill>
                  <a:srgbClr val="A31515"/>
                </a:solidFill>
                <a:latin typeface="Consolas" panose="020B0609020204030204" pitchFamily="49" charset="0"/>
              </a:rPr>
              <a:t> "Ha Noi"</a:t>
            </a:r>
            <a:r>
              <a:rPr lang="it-IT" altLang="en-US" sz="2200">
                <a:latin typeface="Consolas" panose="020B0609020204030204" pitchFamily="49" charset="0"/>
              </a:rPr>
              <a:t>,</a:t>
            </a:r>
            <a:r>
              <a:rPr lang="it-IT" altLang="en-US" sz="2200">
                <a:solidFill>
                  <a:srgbClr val="A31515"/>
                </a:solidFill>
                <a:latin typeface="Consolas" panose="020B0609020204030204" pitchFamily="49" charset="0"/>
              </a:rPr>
              <a:t> "Ha Tay" </a:t>
            </a:r>
            <a:r>
              <a:rPr lang="it-IT" altLang="en-US" sz="2200">
                <a:latin typeface="Consolas" panose="020B0609020204030204" pitchFamily="49" charset="0"/>
              </a:rPr>
              <a:t>};</a:t>
            </a:r>
          </a:p>
          <a:p>
            <a:pPr eaLnBrk="1" hangingPunct="1">
              <a:spcBef>
                <a:spcPct val="0"/>
              </a:spcBef>
              <a:buClrTx/>
              <a:buSzTx/>
              <a:buFontTx/>
              <a:buNone/>
            </a:pPr>
            <a:r>
              <a:rPr lang="en-US" altLang="en-US" sz="2200">
                <a:solidFill>
                  <a:srgbClr val="0000FF"/>
                </a:solidFill>
                <a:latin typeface="Consolas" panose="020B0609020204030204" pitchFamily="49" charset="0"/>
              </a:rPr>
              <a:t>for</a:t>
            </a:r>
            <a:r>
              <a:rPr lang="en-US" altLang="en-US" sz="2200">
                <a:latin typeface="Consolas" panose="020B0609020204030204" pitchFamily="49" charset="0"/>
              </a:rPr>
              <a:t>(</a:t>
            </a:r>
            <a:r>
              <a:rPr lang="en-US" altLang="en-US" sz="2200" b="1">
                <a:solidFill>
                  <a:srgbClr val="2B91AF"/>
                </a:solidFill>
                <a:latin typeface="Consolas" panose="020B0609020204030204" pitchFamily="49" charset="0"/>
              </a:rPr>
              <a:t>IEnumerator </a:t>
            </a:r>
            <a:r>
              <a:rPr lang="en-US" altLang="en-US" sz="2200" b="1">
                <a:latin typeface="Consolas" panose="020B0609020204030204" pitchFamily="49" charset="0"/>
              </a:rPr>
              <a:t>e = name.GetEnumerator()</a:t>
            </a:r>
            <a:r>
              <a:rPr lang="en-US" altLang="en-US" sz="2200">
                <a:latin typeface="Consolas" panose="020B0609020204030204" pitchFamily="49" charset="0"/>
              </a:rPr>
              <a:t>; e.MoveNext(); </a:t>
            </a:r>
            <a:br>
              <a:rPr lang="en-US" altLang="en-US" sz="2200">
                <a:solidFill>
                  <a:srgbClr val="2B91AF"/>
                </a:solidFill>
                <a:latin typeface="Consolas" panose="020B0609020204030204" pitchFamily="49" charset="0"/>
              </a:rPr>
            </a:br>
            <a:r>
              <a:rPr lang="en-US" altLang="en-US" sz="2200">
                <a:solidFill>
                  <a:srgbClr val="2B91AF"/>
                </a:solidFill>
                <a:latin typeface="Consolas" panose="020B0609020204030204" pitchFamily="49" charset="0"/>
              </a:rPr>
              <a:t>		Console</a:t>
            </a:r>
            <a:r>
              <a:rPr lang="en-US" altLang="en-US" sz="2200">
                <a:latin typeface="Consolas" panose="020B0609020204030204" pitchFamily="49" charset="0"/>
              </a:rPr>
              <a:t>.WriteLine(e.Current));</a:t>
            </a:r>
          </a:p>
        </p:txBody>
      </p:sp>
      <p:sp>
        <p:nvSpPr>
          <p:cNvPr id="5" name="Rectangle 5">
            <a:extLst>
              <a:ext uri="{FF2B5EF4-FFF2-40B4-BE49-F238E27FC236}">
                <a16:creationId xmlns:a16="http://schemas.microsoft.com/office/drawing/2014/main" id="{5BB1CE88-78E9-4D67-A9F2-634FB87C1FB9}"/>
              </a:ext>
            </a:extLst>
          </p:cNvPr>
          <p:cNvSpPr>
            <a:spLocks noChangeArrowheads="1"/>
          </p:cNvSpPr>
          <p:nvPr/>
        </p:nvSpPr>
        <p:spPr bwMode="auto">
          <a:xfrm>
            <a:off x="1112520" y="4859950"/>
            <a:ext cx="9738360" cy="110799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it-IT" altLang="en-US" sz="2200">
                <a:solidFill>
                  <a:srgbClr val="0000FF"/>
                </a:solidFill>
                <a:latin typeface="Consolas" panose="020B0609020204030204" pitchFamily="49" charset="0"/>
              </a:rPr>
              <a:t>string</a:t>
            </a:r>
            <a:r>
              <a:rPr lang="it-IT" altLang="en-US" sz="2200">
                <a:latin typeface="Consolas" panose="020B0609020204030204" pitchFamily="49" charset="0"/>
              </a:rPr>
              <a:t>[] name = {</a:t>
            </a:r>
            <a:r>
              <a:rPr lang="it-IT" altLang="en-US" sz="2200">
                <a:solidFill>
                  <a:srgbClr val="0000FF"/>
                </a:solidFill>
                <a:latin typeface="Consolas" panose="020B0609020204030204" pitchFamily="49" charset="0"/>
              </a:rPr>
              <a:t> </a:t>
            </a:r>
            <a:r>
              <a:rPr lang="it-IT" altLang="en-US" sz="2200">
                <a:solidFill>
                  <a:srgbClr val="A31515"/>
                </a:solidFill>
                <a:latin typeface="Consolas" panose="020B0609020204030204" pitchFamily="49" charset="0"/>
              </a:rPr>
              <a:t>"Ha Giang"</a:t>
            </a:r>
            <a:r>
              <a:rPr lang="it-IT" altLang="en-US" sz="2200">
                <a:latin typeface="Consolas" panose="020B0609020204030204" pitchFamily="49" charset="0"/>
              </a:rPr>
              <a:t>,</a:t>
            </a:r>
            <a:r>
              <a:rPr lang="it-IT" altLang="en-US" sz="2200">
                <a:solidFill>
                  <a:srgbClr val="A31515"/>
                </a:solidFill>
                <a:latin typeface="Consolas" panose="020B0609020204030204" pitchFamily="49" charset="0"/>
              </a:rPr>
              <a:t> "Ha Nam"</a:t>
            </a:r>
            <a:r>
              <a:rPr lang="it-IT" altLang="en-US" sz="2200">
                <a:latin typeface="Consolas" panose="020B0609020204030204" pitchFamily="49" charset="0"/>
              </a:rPr>
              <a:t>,</a:t>
            </a:r>
            <a:r>
              <a:rPr lang="it-IT" altLang="en-US" sz="2200">
                <a:solidFill>
                  <a:srgbClr val="A31515"/>
                </a:solidFill>
                <a:latin typeface="Consolas" panose="020B0609020204030204" pitchFamily="49" charset="0"/>
              </a:rPr>
              <a:t> "Ha Noi"</a:t>
            </a:r>
            <a:r>
              <a:rPr lang="it-IT" altLang="en-US" sz="2200">
                <a:latin typeface="Consolas" panose="020B0609020204030204" pitchFamily="49" charset="0"/>
              </a:rPr>
              <a:t>,</a:t>
            </a:r>
            <a:r>
              <a:rPr lang="it-IT" altLang="en-US" sz="2200">
                <a:solidFill>
                  <a:srgbClr val="A31515"/>
                </a:solidFill>
                <a:latin typeface="Consolas" panose="020B0609020204030204" pitchFamily="49" charset="0"/>
              </a:rPr>
              <a:t> "Ha Tay" </a:t>
            </a:r>
            <a:r>
              <a:rPr lang="it-IT" altLang="en-US" sz="2200">
                <a:latin typeface="Consolas" panose="020B0609020204030204" pitchFamily="49" charset="0"/>
              </a:rPr>
              <a:t>};</a:t>
            </a:r>
          </a:p>
          <a:p>
            <a:pPr eaLnBrk="1" hangingPunct="1">
              <a:spcBef>
                <a:spcPct val="0"/>
              </a:spcBef>
              <a:buClrTx/>
              <a:buSzTx/>
              <a:buFontTx/>
              <a:buNone/>
            </a:pPr>
            <a:r>
              <a:rPr lang="en-US" altLang="en-US" sz="2200">
                <a:solidFill>
                  <a:srgbClr val="0000FF"/>
                </a:solidFill>
                <a:latin typeface="Consolas" panose="020B0609020204030204" pitchFamily="49" charset="0"/>
              </a:rPr>
              <a:t>foreach</a:t>
            </a:r>
            <a:r>
              <a:rPr lang="en-US" altLang="en-US" sz="2200">
                <a:latin typeface="Consolas" panose="020B0609020204030204" pitchFamily="49" charset="0"/>
              </a:rPr>
              <a:t>(</a:t>
            </a:r>
            <a:r>
              <a:rPr lang="en-US" altLang="en-US" sz="2200">
                <a:solidFill>
                  <a:srgbClr val="0000FF"/>
                </a:solidFill>
                <a:latin typeface="Consolas" panose="020B0609020204030204" pitchFamily="49" charset="0"/>
              </a:rPr>
              <a:t>string </a:t>
            </a:r>
            <a:r>
              <a:rPr lang="en-US" altLang="en-US" sz="2200">
                <a:latin typeface="Consolas" panose="020B0609020204030204" pitchFamily="49" charset="0"/>
              </a:rPr>
              <a:t>s</a:t>
            </a:r>
            <a:r>
              <a:rPr lang="en-US" altLang="en-US" sz="2200">
                <a:solidFill>
                  <a:srgbClr val="0000FF"/>
                </a:solidFill>
                <a:latin typeface="Consolas" panose="020B0609020204030204" pitchFamily="49" charset="0"/>
              </a:rPr>
              <a:t> in </a:t>
            </a:r>
            <a:r>
              <a:rPr lang="en-US" altLang="en-US" sz="2200">
                <a:latin typeface="Consolas" panose="020B0609020204030204" pitchFamily="49" charset="0"/>
              </a:rPr>
              <a:t>name)</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.WriteLine(s);</a:t>
            </a:r>
          </a:p>
        </p:txBody>
      </p:sp>
    </p:spTree>
    <p:extLst>
      <p:ext uri="{BB962C8B-B14F-4D97-AF65-F5344CB8AC3E}">
        <p14:creationId xmlns:p14="http://schemas.microsoft.com/office/powerpoint/2010/main" val="31935143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ARRAYLIST</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415721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ArrayList: mảng động những đối tượng không cùng kiểu dữ liệu.</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Array chỉ chứa các đối tượng cùng kiểu dữ liệu</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ArrayList có khả năng chứa các đối tượng khác kiểu dữ liệu, nhưng được chứa dưới dạng kiểu Object</a:t>
            </a:r>
          </a:p>
          <a:p>
            <a:pPr marL="457200" lvl="1" indent="0">
              <a:spcBef>
                <a:spcPct val="50000"/>
              </a:spcBef>
              <a:buNone/>
              <a:defRPr/>
            </a:pPr>
            <a:r>
              <a:rPr lang="vi-VN" sz="2200" b="0" u="sng">
                <a:solidFill>
                  <a:schemeClr val="tx1"/>
                </a:solidFill>
                <a:effectLst>
                  <a:outerShdw blurRad="38100" dist="38100" dir="2700000" algn="tl">
                    <a:srgbClr val="000000"/>
                  </a:outerShdw>
                </a:effectLst>
                <a:latin typeface="Arial" charset="0"/>
                <a:cs typeface="Arial" charset="0"/>
              </a:rPr>
              <a:t>V</a:t>
            </a:r>
            <a:r>
              <a:rPr lang="en-US" sz="2200" u="sng">
                <a:solidFill>
                  <a:schemeClr val="tx1"/>
                </a:solidFill>
                <a:effectLst>
                  <a:outerShdw blurRad="38100" dist="38100" dir="2700000" algn="tl">
                    <a:srgbClr val="000000"/>
                  </a:outerShdw>
                </a:effectLst>
                <a:latin typeface="Arial" charset="0"/>
                <a:cs typeface="Arial" charset="0"/>
              </a:rPr>
              <a:t>í dụ</a:t>
            </a:r>
            <a:r>
              <a:rPr lang="vi-VN" sz="2200" b="0" u="sng">
                <a:solidFill>
                  <a:schemeClr val="tx1"/>
                </a:solidFill>
                <a:effectLst>
                  <a:outerShdw blurRad="38100" dist="38100" dir="2700000" algn="tl">
                    <a:srgbClr val="000000"/>
                  </a:outerShdw>
                </a:effectLst>
                <a:latin typeface="Arial" charset="0"/>
                <a:cs typeface="Arial" charset="0"/>
              </a:rPr>
              <a:t>:</a:t>
            </a:r>
            <a:r>
              <a:rPr lang="vi-VN" sz="2200" b="0">
                <a:solidFill>
                  <a:schemeClr val="tx1"/>
                </a:solidFill>
                <a:effectLst>
                  <a:outerShdw blurRad="38100" dist="38100" dir="2700000" algn="tl">
                    <a:srgbClr val="000000"/>
                  </a:outerShdw>
                </a:effectLst>
                <a:latin typeface="Arial" charset="0"/>
                <a:cs typeface="Arial" charset="0"/>
              </a:rPr>
              <a:t> </a:t>
            </a:r>
            <a:endParaRPr lang="en-US" sz="2200" b="0">
              <a:solidFill>
                <a:schemeClr val="tx1"/>
              </a:solidFill>
              <a:effectLst>
                <a:outerShdw blurRad="38100" dist="38100" dir="2700000" algn="tl">
                  <a:srgbClr val="000000"/>
                </a:outerShdw>
              </a:effectLst>
              <a:latin typeface="Arial" charset="0"/>
              <a:cs typeface="Arial" charset="0"/>
            </a:endParaRPr>
          </a:p>
          <a:p>
            <a:pPr marL="457200" lvl="1" indent="0">
              <a:spcBef>
                <a:spcPct val="50000"/>
              </a:spcBef>
              <a:buNone/>
              <a:defRPr/>
            </a:pPr>
            <a:r>
              <a:rPr lang="en-US" sz="2200">
                <a:solidFill>
                  <a:schemeClr val="tx1"/>
                </a:solidFill>
                <a:effectLst>
                  <a:outerShdw blurRad="38100" dist="38100" dir="2700000" algn="tl">
                    <a:srgbClr val="000000"/>
                  </a:outerShdw>
                </a:effectLst>
                <a:latin typeface="Arial" charset="0"/>
                <a:cs typeface="Arial" charset="0"/>
              </a:rPr>
              <a:t>M</a:t>
            </a:r>
            <a:r>
              <a:rPr lang="vi-VN" sz="2200" b="0">
                <a:solidFill>
                  <a:schemeClr val="tx1"/>
                </a:solidFill>
                <a:effectLst>
                  <a:outerShdw blurRad="38100" dist="38100" dir="2700000" algn="tl">
                    <a:srgbClr val="000000"/>
                  </a:outerShdw>
                </a:effectLst>
                <a:latin typeface="Arial" charset="0"/>
                <a:cs typeface="Arial" charset="0"/>
              </a:rPr>
              <a:t>ột đối tượng ArrayList có thể chứa các item kiểu string, int, long, float…</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ArrayList sử dụng indexer để xác định các item</a:t>
            </a:r>
          </a:p>
        </p:txBody>
      </p:sp>
    </p:spTree>
    <p:extLst>
      <p:ext uri="{BB962C8B-B14F-4D97-AF65-F5344CB8AC3E}">
        <p14:creationId xmlns:p14="http://schemas.microsoft.com/office/powerpoint/2010/main" val="403551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1" y="78339"/>
            <a:ext cx="8534400" cy="1016822"/>
          </a:xfrm>
        </p:spPr>
        <p:txBody>
          <a:bodyPr/>
          <a:lstStyle/>
          <a:p>
            <a:r>
              <a:rPr lang="en-US">
                <a:latin typeface="Tahoma" panose="020B0604030504040204" pitchFamily="34" charset="0"/>
                <a:ea typeface="Tahoma" panose="020B0604030504040204" pitchFamily="34" charset="0"/>
                <a:cs typeface="Tahoma" panose="020B0604030504040204" pitchFamily="34" charset="0"/>
              </a:rPr>
              <a:t>GIỚI THIỆU .NET FRAMEWORK</a:t>
            </a: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29664" y="997133"/>
            <a:ext cx="11247376" cy="1313895"/>
          </a:xfrm>
        </p:spPr>
        <p:txBody>
          <a:bodyPr>
            <a:noAutofit/>
          </a:bodyPr>
          <a:lstStyle/>
          <a:p>
            <a:pPr marL="297180">
              <a:lnSpc>
                <a:spcPct val="130000"/>
              </a:lnSpc>
              <a:spcBef>
                <a:spcPts val="600"/>
              </a:spcBef>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.NET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d</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otNet) là một nền tảng lập trình phát triển phần mềm được Microsoft tạo ra. Nó cung cấp các công cụ và thư viện để phát triển các ứng dụng cho nhiều nền tảng, bao gồm Windows, macOS, và Linux.</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B94E4B40-81CF-4CF2-A449-8A9EAF2E40FD}"/>
              </a:ext>
            </a:extLst>
          </p:cNvPr>
          <p:cNvPicPr>
            <a:picLocks noChangeAspect="1"/>
          </p:cNvPicPr>
          <p:nvPr/>
        </p:nvPicPr>
        <p:blipFill>
          <a:blip r:embed="rId2"/>
          <a:stretch>
            <a:fillRect/>
          </a:stretch>
        </p:blipFill>
        <p:spPr>
          <a:xfrm>
            <a:off x="1781263" y="3844094"/>
            <a:ext cx="8629473" cy="2981091"/>
          </a:xfrm>
          <a:prstGeom prst="rect">
            <a:avLst/>
          </a:prstGeom>
        </p:spPr>
      </p:pic>
      <p:sp>
        <p:nvSpPr>
          <p:cNvPr id="5" name="TextBox 4">
            <a:extLst>
              <a:ext uri="{FF2B5EF4-FFF2-40B4-BE49-F238E27FC236}">
                <a16:creationId xmlns:a16="http://schemas.microsoft.com/office/drawing/2014/main" id="{49F7DE20-B914-49AB-AF3C-6E86EE6DC631}"/>
              </a:ext>
            </a:extLst>
          </p:cNvPr>
          <p:cNvSpPr txBox="1"/>
          <p:nvPr/>
        </p:nvSpPr>
        <p:spPr>
          <a:xfrm>
            <a:off x="629664" y="2287436"/>
            <a:ext cx="11263849" cy="1763560"/>
          </a:xfrm>
          <a:prstGeom prst="rect">
            <a:avLst/>
          </a:prstGeom>
          <a:noFill/>
        </p:spPr>
        <p:txBody>
          <a:bodyPr wrap="square" rtlCol="0">
            <a:spAutoFit/>
          </a:bodyPr>
          <a:lstStyle/>
          <a:p>
            <a:pPr marL="11430" indent="-285750">
              <a:lnSpc>
                <a:spcPct val="130000"/>
              </a:lnSpc>
              <a:spcBef>
                <a:spcPts val="600"/>
              </a:spcBef>
              <a:buSzPct val="80000"/>
              <a:buFont typeface="Wingdings 3" panose="05040102010807070707" pitchFamily="18" charset="2"/>
              <a:buChar char=""/>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.NET gồm 2 phần chính: </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25830" lvl="2" indent="-285750">
              <a:lnSpc>
                <a:spcPct val="130000"/>
              </a:lnSpc>
              <a:spcBef>
                <a:spcPts val="600"/>
              </a:spcBef>
              <a:buFont typeface="Wingdings" panose="05000000000000000000" pitchFamily="2" charset="2"/>
              <a:buChar char="§"/>
            </a:pPr>
            <a:r>
              <a:rPr lang="vi-VN" sz="2000" b="1">
                <a:solidFill>
                  <a:schemeClr val="tx1"/>
                </a:solidFill>
                <a:latin typeface="Tahoma" panose="020B0604030504040204" pitchFamily="34" charset="0"/>
                <a:ea typeface="Tahoma" panose="020B0604030504040204" pitchFamily="34" charset="0"/>
                <a:cs typeface="Tahoma" panose="020B0604030504040204" pitchFamily="34" charset="0"/>
              </a:rPr>
              <a:t>Framework </a:t>
            </a:r>
            <a:endParaRPr lang="en-US" sz="20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925830" lvl="2" indent="-285750">
              <a:lnSpc>
                <a:spcPct val="130000"/>
              </a:lnSpc>
              <a:spcBef>
                <a:spcPts val="600"/>
              </a:spcBef>
              <a:buFont typeface="Wingdings" panose="05000000000000000000" pitchFamily="2" charset="2"/>
              <a:buChar char="§"/>
            </a:pP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Integrated Development</a:t>
            </a:r>
            <a:r>
              <a:rPr lang="en-US" sz="20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Environment (IDE).</a:t>
            </a:r>
          </a:p>
          <a:p>
            <a:endParaRPr lang="en-US"/>
          </a:p>
        </p:txBody>
      </p:sp>
      <p:sp>
        <p:nvSpPr>
          <p:cNvPr id="4" name="TextBox 3">
            <a:extLst>
              <a:ext uri="{FF2B5EF4-FFF2-40B4-BE49-F238E27FC236}">
                <a16:creationId xmlns:a16="http://schemas.microsoft.com/office/drawing/2014/main" id="{BABDB5DE-47DD-4632-8E9B-939D072D0A48}"/>
              </a:ext>
            </a:extLst>
          </p:cNvPr>
          <p:cNvSpPr txBox="1"/>
          <p:nvPr/>
        </p:nvSpPr>
        <p:spPr>
          <a:xfrm>
            <a:off x="3747560" y="366069"/>
            <a:ext cx="8280400"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fontAlgn="base"/>
            <a:r>
              <a:rPr lang="vi-VN" b="1" i="0">
                <a:solidFill>
                  <a:srgbClr val="444B52"/>
                </a:solidFill>
                <a:effectLst/>
                <a:latin typeface="Roboto" panose="02000000000000000000" pitchFamily="2" charset="0"/>
              </a:rPr>
              <a:t>Ưu điểm của DotNet</a:t>
            </a:r>
            <a:endParaRPr lang="vi-VN" b="0" i="0">
              <a:solidFill>
                <a:srgbClr val="444B52"/>
              </a:solidFill>
              <a:effectLst/>
              <a:latin typeface="Roboto" panose="02000000000000000000" pitchFamily="2" charset="0"/>
            </a:endParaRP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Tích hợp với Windows</a:t>
            </a:r>
            <a:endParaRPr lang="en-US" b="0" i="0">
              <a:solidFill>
                <a:srgbClr val="444B52"/>
              </a:solidFill>
              <a:effectLst/>
              <a:latin typeface="Roboto" panose="02000000000000000000" pitchFamily="2" charset="0"/>
            </a:endParaRP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Nhiều ngôn ngữ hỗ trợ</a:t>
            </a:r>
            <a:r>
              <a:rPr lang="en-US" b="0" i="0">
                <a:solidFill>
                  <a:srgbClr val="444B52"/>
                </a:solidFill>
                <a:effectLst/>
                <a:latin typeface="Roboto" panose="02000000000000000000" pitchFamily="2" charset="0"/>
              </a:rPr>
              <a:t> </a:t>
            </a:r>
            <a:r>
              <a:rPr lang="vi-VN" b="0" i="0">
                <a:solidFill>
                  <a:srgbClr val="444B52"/>
                </a:solidFill>
                <a:effectLst/>
                <a:latin typeface="Roboto" panose="02000000000000000000" pitchFamily="2" charset="0"/>
              </a:rPr>
              <a:t>: C#, F#, VB.NET</a:t>
            </a:r>
            <a:r>
              <a:rPr lang="en-US" b="0" i="0">
                <a:solidFill>
                  <a:srgbClr val="444B52"/>
                </a:solidFill>
                <a:effectLst/>
                <a:latin typeface="Roboto" panose="02000000000000000000" pitchFamily="2" charset="0"/>
              </a:rPr>
              <a:t>,</a:t>
            </a:r>
            <a:r>
              <a:rPr lang="vi-VN" b="0" i="0">
                <a:solidFill>
                  <a:srgbClr val="444B52"/>
                </a:solidFill>
                <a:effectLst/>
                <a:latin typeface="Roboto" panose="02000000000000000000" pitchFamily="2" charset="0"/>
              </a:rPr>
              <a:t> </a:t>
            </a:r>
            <a:r>
              <a:rPr lang="en-US" b="0" i="0">
                <a:solidFill>
                  <a:srgbClr val="444B52"/>
                </a:solidFill>
                <a:effectLst/>
                <a:latin typeface="Roboto" panose="02000000000000000000" pitchFamily="2" charset="0"/>
              </a:rPr>
              <a:t>…. </a:t>
            </a:r>
            <a:endParaRPr lang="vi-VN" b="0" i="0">
              <a:solidFill>
                <a:srgbClr val="444B52"/>
              </a:solidFill>
              <a:effectLst/>
              <a:latin typeface="Roboto" panose="02000000000000000000" pitchFamily="2" charset="0"/>
            </a:endParaRP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Dễ dàng tích hợp với các hệ thống khác</a:t>
            </a:r>
            <a:r>
              <a:rPr lang="en-US" b="0" i="0">
                <a:solidFill>
                  <a:srgbClr val="444B52"/>
                </a:solidFill>
                <a:effectLst/>
                <a:latin typeface="Roboto" panose="02000000000000000000" pitchFamily="2" charset="0"/>
              </a:rPr>
              <a:t> </a:t>
            </a:r>
            <a:r>
              <a:rPr lang="vi-VN" b="0" i="0">
                <a:solidFill>
                  <a:srgbClr val="444B52"/>
                </a:solidFill>
                <a:effectLst/>
                <a:latin typeface="Roboto" panose="02000000000000000000" pitchFamily="2" charset="0"/>
              </a:rPr>
              <a:t>: web, mobile, IoT</a:t>
            </a:r>
            <a:r>
              <a:rPr lang="en-US" b="0" i="0">
                <a:solidFill>
                  <a:srgbClr val="444B52"/>
                </a:solidFill>
                <a:effectLst/>
                <a:latin typeface="Roboto" panose="02000000000000000000" pitchFamily="2" charset="0"/>
              </a:rPr>
              <a:t>, …</a:t>
            </a:r>
            <a:endParaRPr lang="vi-VN" b="0" i="0">
              <a:solidFill>
                <a:srgbClr val="444B52"/>
              </a:solidFill>
              <a:effectLst/>
              <a:latin typeface="Roboto" panose="02000000000000000000" pitchFamily="2" charset="0"/>
            </a:endParaRP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Cung cấp các thư viện phổ biến</a:t>
            </a:r>
            <a:endParaRPr lang="en-US" b="0" i="0">
              <a:solidFill>
                <a:srgbClr val="444B52"/>
              </a:solidFill>
              <a:effectLst/>
              <a:latin typeface="Roboto" panose="02000000000000000000" pitchFamily="2" charset="0"/>
            </a:endParaRP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An toàn và bảo mật cao</a:t>
            </a:r>
            <a:endParaRPr lang="en-US" b="0" i="0">
              <a:solidFill>
                <a:srgbClr val="444B52"/>
              </a:solidFill>
              <a:effectLst/>
              <a:latin typeface="Roboto" panose="02000000000000000000" pitchFamily="2" charset="0"/>
            </a:endParaRP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Cộng đồng lập trình viên lớn</a:t>
            </a:r>
            <a:endParaRPr lang="en-US" b="0" i="0">
              <a:solidFill>
                <a:srgbClr val="444B52"/>
              </a:solidFill>
              <a:effectLst/>
              <a:latin typeface="Roboto" panose="02000000000000000000" pitchFamily="2" charset="0"/>
            </a:endParaRPr>
          </a:p>
          <a:p>
            <a:pPr algn="just" fontAlgn="base"/>
            <a:r>
              <a:rPr lang="vi-VN" b="1" i="0">
                <a:solidFill>
                  <a:srgbClr val="444B52"/>
                </a:solidFill>
                <a:effectLst/>
                <a:latin typeface="Roboto" panose="02000000000000000000" pitchFamily="2" charset="0"/>
              </a:rPr>
              <a:t>Hạn chế của DotNet</a:t>
            </a:r>
            <a:endParaRPr lang="vi-VN" b="0" i="0">
              <a:solidFill>
                <a:srgbClr val="444B52"/>
              </a:solidFill>
              <a:effectLst/>
              <a:latin typeface="Roboto" panose="02000000000000000000" pitchFamily="2" charset="0"/>
            </a:endParaRP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Tốc</a:t>
            </a:r>
            <a:r>
              <a:rPr lang="en-US" b="0" i="0">
                <a:solidFill>
                  <a:srgbClr val="444B52"/>
                </a:solidFill>
                <a:effectLst/>
                <a:latin typeface="Roboto" panose="02000000000000000000" pitchFamily="2" charset="0"/>
              </a:rPr>
              <a:t> </a:t>
            </a:r>
            <a:r>
              <a:rPr lang="vi-VN" b="0" i="0">
                <a:solidFill>
                  <a:srgbClr val="444B52"/>
                </a:solidFill>
                <a:effectLst/>
                <a:latin typeface="Roboto" panose="02000000000000000000" pitchFamily="2" charset="0"/>
              </a:rPr>
              <a:t>độ chạy chậm hơn so với các ngôn ngữ lập trình khác</a:t>
            </a:r>
            <a:br>
              <a:rPr lang="en-US" b="0" i="0">
                <a:solidFill>
                  <a:srgbClr val="444B52"/>
                </a:solidFill>
                <a:effectLst/>
                <a:latin typeface="Roboto" panose="02000000000000000000" pitchFamily="2" charset="0"/>
              </a:rPr>
            </a:br>
            <a:r>
              <a:rPr lang="vi-VN" b="0" i="0">
                <a:solidFill>
                  <a:srgbClr val="444B52"/>
                </a:solidFill>
                <a:effectLst/>
                <a:latin typeface="Roboto" panose="02000000000000000000" pitchFamily="2" charset="0"/>
              </a:rPr>
              <a:t>như C++ và Assembly.</a:t>
            </a: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Cấu hình </a:t>
            </a:r>
            <a:r>
              <a:rPr lang="vi-VN" i="0" u="none" strike="noStrike">
                <a:solidFill>
                  <a:schemeClr val="bg1">
                    <a:lumMod val="75000"/>
                    <a:lumOff val="25000"/>
                  </a:schemeClr>
                </a:solidFill>
                <a:effectLst/>
                <a:latin typeface="Roboto" panose="02000000000000000000" pitchFamily="2" charset="0"/>
              </a:rPr>
              <a:t>máy tính</a:t>
            </a:r>
            <a:r>
              <a:rPr lang="vi-VN" b="0" i="0">
                <a:solidFill>
                  <a:schemeClr val="bg1">
                    <a:lumMod val="75000"/>
                    <a:lumOff val="25000"/>
                  </a:schemeClr>
                </a:solidFill>
                <a:effectLst/>
                <a:latin typeface="Roboto" panose="02000000000000000000" pitchFamily="2" charset="0"/>
              </a:rPr>
              <a:t> </a:t>
            </a:r>
            <a:r>
              <a:rPr lang="vi-VN" b="0" i="0">
                <a:solidFill>
                  <a:srgbClr val="444B52"/>
                </a:solidFill>
                <a:effectLst/>
                <a:latin typeface="Roboto" panose="02000000000000000000" pitchFamily="2" charset="0"/>
              </a:rPr>
              <a:t>cần cao để chạy DotNet một cách hiệu quả.</a:t>
            </a: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Hệ thống DotNet còn phụ thuộc vào hệ điều hành Windows, nên không thể chạy trên các hệ điều hành khác như Linux hoặc MacOS.</a:t>
            </a: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Tài liệu và công cụ hỗ trợ còn kém so với các ngôn ngữ lập trình khác.</a:t>
            </a:r>
          </a:p>
          <a:p>
            <a:pPr marL="285750" indent="-285750" algn="just" fontAlgn="base">
              <a:buFont typeface="Arial" panose="020B0604020202020204" pitchFamily="34" charset="0"/>
              <a:buChar char="•"/>
            </a:pPr>
            <a:r>
              <a:rPr lang="vi-VN" b="0" i="0">
                <a:solidFill>
                  <a:srgbClr val="444B52"/>
                </a:solidFill>
                <a:effectLst/>
                <a:latin typeface="Roboto" panose="02000000000000000000" pitchFamily="2" charset="0"/>
              </a:rPr>
              <a:t>Mức độ phức tạp cao khi lập trình với DotNet, yêu cầu người dùng cần có kiến thức vững về lập trình và DotNet.</a:t>
            </a:r>
          </a:p>
        </p:txBody>
      </p:sp>
    </p:spTree>
    <p:extLst>
      <p:ext uri="{BB962C8B-B14F-4D97-AF65-F5344CB8AC3E}">
        <p14:creationId xmlns:p14="http://schemas.microsoft.com/office/powerpoint/2010/main" val="39335762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nextCondLst>
                <p:cond evt="onClick" delay="0">
                  <p:tgtEl>
                    <p:spTgt spid="3"/>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4" grpId="0" animBg="1"/>
      <p:bldP spid="4"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ARRAYLIST</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1436570" cy="193217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Thuộc tính Count cho biết số lượng item được lưu trữ trong collection.</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Thuộc tính Capacity cho phép get/set số lượng item mà ArrayList có thể lưu trữ.</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Các item được thêm vào qua phương thức Add và xóa qua Remove </a:t>
            </a:r>
          </a:p>
        </p:txBody>
      </p:sp>
      <p:sp>
        <p:nvSpPr>
          <p:cNvPr id="4" name="Rectangle 4">
            <a:extLst>
              <a:ext uri="{FF2B5EF4-FFF2-40B4-BE49-F238E27FC236}">
                <a16:creationId xmlns:a16="http://schemas.microsoft.com/office/drawing/2014/main" id="{DDE58E9C-BEA4-4E5E-9043-1A7042E6E46B}"/>
              </a:ext>
            </a:extLst>
          </p:cNvPr>
          <p:cNvSpPr>
            <a:spLocks noChangeArrowheads="1"/>
          </p:cNvSpPr>
          <p:nvPr/>
        </p:nvSpPr>
        <p:spPr bwMode="auto">
          <a:xfrm>
            <a:off x="787400" y="3429000"/>
            <a:ext cx="9047480" cy="2800767"/>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rgbClr val="0000FF"/>
                </a:solidFill>
                <a:latin typeface="Consolas" panose="020B0609020204030204" pitchFamily="49" charset="0"/>
              </a:rPr>
              <a:t>int </a:t>
            </a:r>
            <a:r>
              <a:rPr lang="en-US" altLang="en-US" sz="2200">
                <a:latin typeface="Consolas" panose="020B0609020204030204" pitchFamily="49" charset="0"/>
              </a:rPr>
              <a:t>i = 100;</a:t>
            </a:r>
          </a:p>
          <a:p>
            <a:pPr eaLnBrk="1" hangingPunct="1">
              <a:spcBef>
                <a:spcPct val="0"/>
              </a:spcBef>
              <a:buClrTx/>
              <a:buSzTx/>
              <a:buFontTx/>
              <a:buNone/>
            </a:pPr>
            <a:r>
              <a:rPr lang="en-US" altLang="en-US" sz="2200">
                <a:solidFill>
                  <a:srgbClr val="0000FF"/>
                </a:solidFill>
                <a:latin typeface="Consolas" panose="020B0609020204030204" pitchFamily="49" charset="0"/>
              </a:rPr>
              <a:t>float </a:t>
            </a:r>
            <a:r>
              <a:rPr lang="en-US" altLang="en-US" sz="2200">
                <a:latin typeface="Consolas" panose="020B0609020204030204" pitchFamily="49" charset="0"/>
              </a:rPr>
              <a:t>f = 99.99f;</a:t>
            </a:r>
          </a:p>
          <a:p>
            <a:pPr eaLnBrk="1" hangingPunct="1">
              <a:spcBef>
                <a:spcPct val="0"/>
              </a:spcBef>
              <a:buClrTx/>
              <a:buSzTx/>
              <a:buFontTx/>
              <a:buNone/>
            </a:pPr>
            <a:r>
              <a:rPr lang="en-US" altLang="en-US" sz="2200">
                <a:solidFill>
                  <a:srgbClr val="2B91AF"/>
                </a:solidFill>
                <a:latin typeface="Consolas" panose="020B0609020204030204" pitchFamily="49" charset="0"/>
              </a:rPr>
              <a:t>ArrayList </a:t>
            </a:r>
            <a:r>
              <a:rPr lang="en-US" altLang="en-US" sz="2200">
                <a:latin typeface="Consolas" panose="020B0609020204030204" pitchFamily="49" charset="0"/>
              </a:rPr>
              <a:t>arraylist =</a:t>
            </a:r>
            <a:r>
              <a:rPr lang="en-US" altLang="en-US" sz="2200">
                <a:solidFill>
                  <a:srgbClr val="2B91AF"/>
                </a:solidFill>
                <a:latin typeface="Consolas" panose="020B0609020204030204" pitchFamily="49" charset="0"/>
              </a:rPr>
              <a:t> </a:t>
            </a:r>
            <a:r>
              <a:rPr lang="en-US" altLang="en-US" sz="2200">
                <a:solidFill>
                  <a:srgbClr val="0000FF"/>
                </a:solidFill>
                <a:latin typeface="Consolas" panose="020B0609020204030204" pitchFamily="49" charset="0"/>
              </a:rPr>
              <a:t>new </a:t>
            </a:r>
            <a:r>
              <a:rPr lang="en-US" altLang="en-US" sz="2200">
                <a:solidFill>
                  <a:srgbClr val="2B91AF"/>
                </a:solidFill>
                <a:latin typeface="Consolas" panose="020B0609020204030204" pitchFamily="49" charset="0"/>
              </a:rPr>
              <a:t>ArrayList</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arraylist.Add(</a:t>
            </a:r>
            <a:r>
              <a:rPr lang="en-US" altLang="en-US" sz="2200">
                <a:solidFill>
                  <a:srgbClr val="A31515"/>
                </a:solidFill>
                <a:latin typeface="Consolas" panose="020B0609020204030204" pitchFamily="49" charset="0"/>
              </a:rPr>
              <a:t>"Ha Nam"</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arraylist.Add(i);</a:t>
            </a:r>
          </a:p>
          <a:p>
            <a:pPr eaLnBrk="1" hangingPunct="1">
              <a:spcBef>
                <a:spcPct val="0"/>
              </a:spcBef>
              <a:buClrTx/>
              <a:buSzTx/>
              <a:buFontTx/>
              <a:buNone/>
            </a:pPr>
            <a:r>
              <a:rPr lang="en-US" altLang="en-US" sz="2200">
                <a:latin typeface="Consolas" panose="020B0609020204030204" pitchFamily="49" charset="0"/>
              </a:rPr>
              <a:t>arraylist.Add(f);</a:t>
            </a:r>
          </a:p>
          <a:p>
            <a:pPr eaLnBrk="1" hangingPunct="1">
              <a:spcBef>
                <a:spcPct val="0"/>
              </a:spcBef>
              <a:buClrTx/>
              <a:buSzTx/>
              <a:buFontTx/>
              <a:buNone/>
            </a:pPr>
            <a:r>
              <a:rPr lang="en-US" altLang="en-US" sz="2200">
                <a:solidFill>
                  <a:srgbClr val="0000FF"/>
                </a:solidFill>
                <a:latin typeface="Consolas" panose="020B0609020204030204" pitchFamily="49" charset="0"/>
              </a:rPr>
              <a:t>for </a:t>
            </a:r>
            <a:r>
              <a:rPr lang="en-US" altLang="en-US" sz="2200">
                <a:latin typeface="Consolas" panose="020B0609020204030204" pitchFamily="49" charset="0"/>
              </a:rPr>
              <a:t>(</a:t>
            </a:r>
            <a:r>
              <a:rPr lang="en-US" altLang="en-US" sz="2200">
                <a:solidFill>
                  <a:srgbClr val="0000FF"/>
                </a:solidFill>
                <a:latin typeface="Consolas" panose="020B0609020204030204" pitchFamily="49" charset="0"/>
              </a:rPr>
              <a:t>int </a:t>
            </a:r>
            <a:r>
              <a:rPr lang="en-US" altLang="en-US" sz="2200">
                <a:latin typeface="Consolas" panose="020B0609020204030204" pitchFamily="49" charset="0"/>
              </a:rPr>
              <a:t>index = 0; index &lt; arraylist.Count; index++)</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.WriteLine(arraylist[index]);</a:t>
            </a:r>
          </a:p>
        </p:txBody>
      </p:sp>
    </p:spTree>
    <p:extLst>
      <p:ext uri="{BB962C8B-B14F-4D97-AF65-F5344CB8AC3E}">
        <p14:creationId xmlns:p14="http://schemas.microsoft.com/office/powerpoint/2010/main" val="16100590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STRINGCollections</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79425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StringCollection thực thi giao diện IList và tương tự như ArrayList các String</a:t>
            </a:r>
          </a:p>
        </p:txBody>
      </p:sp>
      <p:sp>
        <p:nvSpPr>
          <p:cNvPr id="5" name="Rectangle 4">
            <a:extLst>
              <a:ext uri="{FF2B5EF4-FFF2-40B4-BE49-F238E27FC236}">
                <a16:creationId xmlns:a16="http://schemas.microsoft.com/office/drawing/2014/main" id="{483550D8-C166-407A-B39C-960C87919B73}"/>
              </a:ext>
            </a:extLst>
          </p:cNvPr>
          <p:cNvSpPr>
            <a:spLocks noChangeArrowheads="1"/>
          </p:cNvSpPr>
          <p:nvPr/>
        </p:nvSpPr>
        <p:spPr bwMode="auto">
          <a:xfrm>
            <a:off x="1224280" y="2295207"/>
            <a:ext cx="8620760" cy="2123658"/>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rgbClr val="2B91AF"/>
                </a:solidFill>
                <a:latin typeface="Consolas" panose="020B0609020204030204" pitchFamily="49" charset="0"/>
              </a:rPr>
              <a:t>StringCollection </a:t>
            </a:r>
            <a:r>
              <a:rPr lang="en-US" altLang="en-US" sz="2200">
                <a:latin typeface="Consolas" panose="020B0609020204030204" pitchFamily="49" charset="0"/>
              </a:rPr>
              <a:t>strlist = </a:t>
            </a:r>
            <a:r>
              <a:rPr lang="en-US" altLang="en-US" sz="2200">
                <a:solidFill>
                  <a:srgbClr val="0000FF"/>
                </a:solidFill>
                <a:latin typeface="Consolas" panose="020B0609020204030204" pitchFamily="49" charset="0"/>
              </a:rPr>
              <a:t>new </a:t>
            </a:r>
            <a:r>
              <a:rPr lang="en-US" altLang="en-US" sz="2200">
                <a:solidFill>
                  <a:srgbClr val="2B91AF"/>
                </a:solidFill>
                <a:latin typeface="Consolas" panose="020B0609020204030204" pitchFamily="49" charset="0"/>
              </a:rPr>
              <a:t>StringCollection</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strlist.Add(</a:t>
            </a:r>
            <a:r>
              <a:rPr lang="en-US" altLang="en-US" sz="2200">
                <a:solidFill>
                  <a:srgbClr val="A31515"/>
                </a:solidFill>
                <a:latin typeface="Consolas" panose="020B0609020204030204" pitchFamily="49" charset="0"/>
              </a:rPr>
              <a:t>"Ha Giang"</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strlist.Add(</a:t>
            </a:r>
            <a:r>
              <a:rPr lang="en-US" altLang="en-US" sz="2200">
                <a:solidFill>
                  <a:srgbClr val="A31515"/>
                </a:solidFill>
                <a:latin typeface="Consolas" panose="020B0609020204030204" pitchFamily="49" charset="0"/>
              </a:rPr>
              <a:t>"Ha Nam"</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strlist.Add(</a:t>
            </a:r>
            <a:r>
              <a:rPr lang="en-US" altLang="en-US" sz="2200">
                <a:solidFill>
                  <a:srgbClr val="A31515"/>
                </a:solidFill>
                <a:latin typeface="Consolas" panose="020B0609020204030204" pitchFamily="49" charset="0"/>
              </a:rPr>
              <a:t>"Ha Noi"</a:t>
            </a:r>
            <a:r>
              <a:rPr lang="en-US" altLang="en-US" sz="2200">
                <a:latin typeface="Consolas" panose="020B0609020204030204" pitchFamily="49" charset="0"/>
              </a:rPr>
              <a:t>);</a:t>
            </a:r>
          </a:p>
          <a:p>
            <a:pPr eaLnBrk="1" hangingPunct="1">
              <a:spcBef>
                <a:spcPct val="0"/>
              </a:spcBef>
              <a:buClrTx/>
              <a:buSzTx/>
              <a:buFontTx/>
              <a:buNone/>
            </a:pPr>
            <a:r>
              <a:rPr lang="en-US" altLang="en-US" sz="2200">
                <a:solidFill>
                  <a:srgbClr val="0000FF"/>
                </a:solidFill>
                <a:latin typeface="Consolas" panose="020B0609020204030204" pitchFamily="49" charset="0"/>
              </a:rPr>
              <a:t>foreach</a:t>
            </a:r>
            <a:r>
              <a:rPr lang="en-US" altLang="en-US" sz="2200">
                <a:latin typeface="Consolas" panose="020B0609020204030204" pitchFamily="49" charset="0"/>
              </a:rPr>
              <a:t>(</a:t>
            </a:r>
            <a:r>
              <a:rPr lang="en-US" altLang="en-US" sz="2200">
                <a:solidFill>
                  <a:srgbClr val="0000FF"/>
                </a:solidFill>
                <a:latin typeface="Consolas" panose="020B0609020204030204" pitchFamily="49" charset="0"/>
              </a:rPr>
              <a:t>string </a:t>
            </a:r>
            <a:r>
              <a:rPr lang="en-US" altLang="en-US" sz="2200">
                <a:latin typeface="Consolas" panose="020B0609020204030204" pitchFamily="49" charset="0"/>
              </a:rPr>
              <a:t>str</a:t>
            </a:r>
            <a:r>
              <a:rPr lang="en-US" altLang="en-US" sz="2200">
                <a:solidFill>
                  <a:srgbClr val="0000FF"/>
                </a:solidFill>
                <a:latin typeface="Consolas" panose="020B0609020204030204" pitchFamily="49" charset="0"/>
              </a:rPr>
              <a:t> in </a:t>
            </a:r>
            <a:r>
              <a:rPr lang="en-US" altLang="en-US" sz="2200">
                <a:latin typeface="Consolas" panose="020B0609020204030204" pitchFamily="49" charset="0"/>
              </a:rPr>
              <a:t>strlist)</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.WriteLine(str);</a:t>
            </a:r>
          </a:p>
        </p:txBody>
      </p:sp>
    </p:spTree>
    <p:extLst>
      <p:ext uri="{BB962C8B-B14F-4D97-AF65-F5344CB8AC3E}">
        <p14:creationId xmlns:p14="http://schemas.microsoft.com/office/powerpoint/2010/main" val="4849478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STRINGDICTIONARY</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119049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StringDictionary là dạng hashtable có khóa và dữ liệu cùng dạng string</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Hashtable chứa dữ liệu trong các khóa của nó</a:t>
            </a:r>
          </a:p>
        </p:txBody>
      </p:sp>
      <p:sp>
        <p:nvSpPr>
          <p:cNvPr id="6" name="Rectangle 4">
            <a:extLst>
              <a:ext uri="{FF2B5EF4-FFF2-40B4-BE49-F238E27FC236}">
                <a16:creationId xmlns:a16="http://schemas.microsoft.com/office/drawing/2014/main" id="{276BA8F8-D98D-48EC-8303-09310D76F10D}"/>
              </a:ext>
            </a:extLst>
          </p:cNvPr>
          <p:cNvSpPr>
            <a:spLocks noChangeArrowheads="1"/>
          </p:cNvSpPr>
          <p:nvPr/>
        </p:nvSpPr>
        <p:spPr bwMode="auto">
          <a:xfrm>
            <a:off x="899160" y="2992120"/>
            <a:ext cx="9118600" cy="2462213"/>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rgbClr val="2B91AF"/>
                </a:solidFill>
                <a:latin typeface="Consolas" panose="020B0609020204030204" pitchFamily="49" charset="0"/>
              </a:rPr>
              <a:t>StringDictionary </a:t>
            </a:r>
            <a:r>
              <a:rPr lang="en-US" altLang="en-US" sz="2200">
                <a:latin typeface="Consolas" panose="020B0609020204030204" pitchFamily="49" charset="0"/>
              </a:rPr>
              <a:t>strList =</a:t>
            </a:r>
            <a:r>
              <a:rPr lang="en-US" altLang="en-US" sz="2200">
                <a:solidFill>
                  <a:srgbClr val="2B91AF"/>
                </a:solidFill>
                <a:latin typeface="Consolas" panose="020B0609020204030204" pitchFamily="49" charset="0"/>
              </a:rPr>
              <a:t> </a:t>
            </a:r>
            <a:r>
              <a:rPr lang="en-US" altLang="en-US" sz="2200">
                <a:solidFill>
                  <a:srgbClr val="0000FF"/>
                </a:solidFill>
                <a:latin typeface="Consolas" panose="020B0609020204030204" pitchFamily="49" charset="0"/>
              </a:rPr>
              <a:t>new </a:t>
            </a:r>
            <a:r>
              <a:rPr lang="en-US" altLang="en-US" sz="2200">
                <a:solidFill>
                  <a:srgbClr val="2B91AF"/>
                </a:solidFill>
                <a:latin typeface="Consolas" panose="020B0609020204030204" pitchFamily="49" charset="0"/>
              </a:rPr>
              <a:t>StringDictionary</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strList.Add(</a:t>
            </a:r>
            <a:r>
              <a:rPr lang="en-US" altLang="en-US" sz="2200">
                <a:solidFill>
                  <a:srgbClr val="A31515"/>
                </a:solidFill>
                <a:latin typeface="Consolas" panose="020B0609020204030204" pitchFamily="49" charset="0"/>
              </a:rPr>
              <a:t>"A"</a:t>
            </a:r>
            <a:r>
              <a:rPr lang="en-US" altLang="en-US" sz="2200">
                <a:latin typeface="Consolas" panose="020B0609020204030204" pitchFamily="49" charset="0"/>
              </a:rPr>
              <a:t>,</a:t>
            </a:r>
            <a:r>
              <a:rPr lang="en-US" altLang="en-US" sz="2200">
                <a:solidFill>
                  <a:srgbClr val="A31515"/>
                </a:solidFill>
                <a:latin typeface="Consolas" panose="020B0609020204030204" pitchFamily="49" charset="0"/>
              </a:rPr>
              <a:t> "Ha Nam"</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strList.Add(</a:t>
            </a:r>
            <a:r>
              <a:rPr lang="en-US" altLang="en-US" sz="2200">
                <a:solidFill>
                  <a:srgbClr val="A31515"/>
                </a:solidFill>
                <a:latin typeface="Consolas" panose="020B0609020204030204" pitchFamily="49" charset="0"/>
              </a:rPr>
              <a:t>"B"</a:t>
            </a:r>
            <a:r>
              <a:rPr lang="en-US" altLang="en-US" sz="2200">
                <a:latin typeface="Consolas" panose="020B0609020204030204" pitchFamily="49" charset="0"/>
              </a:rPr>
              <a:t>,</a:t>
            </a:r>
            <a:r>
              <a:rPr lang="en-US" altLang="en-US" sz="2200">
                <a:solidFill>
                  <a:srgbClr val="A31515"/>
                </a:solidFill>
                <a:latin typeface="Consolas" panose="020B0609020204030204" pitchFamily="49" charset="0"/>
              </a:rPr>
              <a:t> "Ha Giang"</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strList.Add(</a:t>
            </a:r>
            <a:r>
              <a:rPr lang="en-US" altLang="en-US" sz="2200">
                <a:solidFill>
                  <a:srgbClr val="A31515"/>
                </a:solidFill>
                <a:latin typeface="Consolas" panose="020B0609020204030204" pitchFamily="49" charset="0"/>
              </a:rPr>
              <a:t>"C"</a:t>
            </a:r>
            <a:r>
              <a:rPr lang="en-US" altLang="en-US" sz="2200">
                <a:latin typeface="Consolas" panose="020B0609020204030204" pitchFamily="49" charset="0"/>
              </a:rPr>
              <a:t>,</a:t>
            </a:r>
            <a:r>
              <a:rPr lang="en-US" altLang="en-US" sz="2200">
                <a:solidFill>
                  <a:srgbClr val="A31515"/>
                </a:solidFill>
                <a:latin typeface="Consolas" panose="020B0609020204030204" pitchFamily="49" charset="0"/>
              </a:rPr>
              <a:t> "Ha Noi"</a:t>
            </a:r>
            <a:r>
              <a:rPr lang="en-US" altLang="en-US" sz="2200">
                <a:latin typeface="Consolas" panose="020B0609020204030204" pitchFamily="49" charset="0"/>
              </a:rPr>
              <a:t>);</a:t>
            </a:r>
          </a:p>
          <a:p>
            <a:pPr eaLnBrk="1" hangingPunct="1">
              <a:spcBef>
                <a:spcPct val="0"/>
              </a:spcBef>
              <a:buClrTx/>
              <a:buSzTx/>
              <a:buFontTx/>
              <a:buNone/>
            </a:pPr>
            <a:endParaRPr lang="en-US" altLang="en-US" sz="2200">
              <a:solidFill>
                <a:srgbClr val="A31515"/>
              </a:solidFill>
              <a:latin typeface="Consolas" panose="020B0609020204030204" pitchFamily="49" charset="0"/>
            </a:endParaRPr>
          </a:p>
          <a:p>
            <a:pPr eaLnBrk="1" hangingPunct="1">
              <a:spcBef>
                <a:spcPct val="0"/>
              </a:spcBef>
              <a:buClrTx/>
              <a:buSzTx/>
              <a:buFontTx/>
              <a:buNone/>
            </a:pPr>
            <a:r>
              <a:rPr lang="en-US" altLang="en-US" sz="2200">
                <a:solidFill>
                  <a:srgbClr val="0000FF"/>
                </a:solidFill>
                <a:latin typeface="Consolas" panose="020B0609020204030204" pitchFamily="49" charset="0"/>
              </a:rPr>
              <a:t>foreach</a:t>
            </a:r>
            <a:r>
              <a:rPr lang="en-US" altLang="en-US" sz="2200">
                <a:latin typeface="Consolas" panose="020B0609020204030204" pitchFamily="49" charset="0"/>
              </a:rPr>
              <a:t>(</a:t>
            </a:r>
            <a:r>
              <a:rPr lang="en-US" altLang="en-US" sz="2200">
                <a:solidFill>
                  <a:srgbClr val="0000FF"/>
                </a:solidFill>
                <a:latin typeface="Consolas" panose="020B0609020204030204" pitchFamily="49" charset="0"/>
              </a:rPr>
              <a:t>string </a:t>
            </a:r>
            <a:r>
              <a:rPr lang="en-US" altLang="en-US" sz="2200">
                <a:latin typeface="Consolas" panose="020B0609020204030204" pitchFamily="49" charset="0"/>
              </a:rPr>
              <a:t>s</a:t>
            </a:r>
            <a:r>
              <a:rPr lang="en-US" altLang="en-US" sz="2200">
                <a:solidFill>
                  <a:srgbClr val="0000FF"/>
                </a:solidFill>
                <a:latin typeface="Consolas" panose="020B0609020204030204" pitchFamily="49" charset="0"/>
              </a:rPr>
              <a:t> in </a:t>
            </a:r>
            <a:r>
              <a:rPr lang="en-US" altLang="en-US" sz="2200">
                <a:latin typeface="Consolas" panose="020B0609020204030204" pitchFamily="49" charset="0"/>
              </a:rPr>
              <a:t>strList.Values) </a:t>
            </a:r>
            <a:r>
              <a:rPr lang="en-US" altLang="en-US" sz="2200">
                <a:solidFill>
                  <a:srgbClr val="00B050"/>
                </a:solidFill>
              </a:rPr>
              <a:t>// duyệt qua từng giá trị</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.WriteLine(s);</a:t>
            </a:r>
          </a:p>
        </p:txBody>
      </p:sp>
    </p:spTree>
    <p:extLst>
      <p:ext uri="{BB962C8B-B14F-4D97-AF65-F5344CB8AC3E}">
        <p14:creationId xmlns:p14="http://schemas.microsoft.com/office/powerpoint/2010/main" val="36732466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61535"/>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STRINGDICTIONARY</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005840"/>
            <a:ext cx="10796490" cy="5039361"/>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StringDictionary là dạng hashtable có khóa và dữ liệu cùng dạng string</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Hashtable chứa dữ liệu trong các khóa của nó</a:t>
            </a:r>
            <a:endParaRPr lang="en-US" sz="2400" b="0">
              <a:solidFill>
                <a:schemeClr val="tx1"/>
              </a:solidFill>
              <a:effectLst>
                <a:outerShdw blurRad="38100" dist="38100" dir="2700000" algn="tl">
                  <a:srgbClr val="000000"/>
                </a:outerShdw>
              </a:effectLst>
              <a:latin typeface="Arial" charset="0"/>
              <a:cs typeface="Arial" charset="0"/>
            </a:endParaRPr>
          </a:p>
          <a:p>
            <a:pPr>
              <a:spcBef>
                <a:spcPct val="50000"/>
              </a:spcBef>
              <a:defRPr/>
            </a:pPr>
            <a:endParaRPr lang="en-US" sz="2400" b="0">
              <a:solidFill>
                <a:schemeClr val="tx1"/>
              </a:solidFill>
              <a:effectLst>
                <a:outerShdw blurRad="38100" dist="38100" dir="2700000" algn="tl">
                  <a:srgbClr val="000000"/>
                </a:outerShdw>
              </a:effectLst>
              <a:latin typeface="Arial" charset="0"/>
              <a:cs typeface="Arial" charset="0"/>
            </a:endParaRPr>
          </a:p>
          <a:p>
            <a:pPr>
              <a:spcBef>
                <a:spcPct val="50000"/>
              </a:spcBef>
              <a:defRPr/>
            </a:pPr>
            <a:endParaRPr lang="en-US" sz="2400">
              <a:solidFill>
                <a:schemeClr val="tx1"/>
              </a:solidFill>
              <a:effectLst>
                <a:outerShdw blurRad="38100" dist="38100" dir="2700000" algn="tl">
                  <a:srgbClr val="000000"/>
                </a:outerShdw>
              </a:effectLst>
              <a:latin typeface="Arial" charset="0"/>
              <a:cs typeface="Arial" charset="0"/>
            </a:endParaRPr>
          </a:p>
          <a:p>
            <a:pPr>
              <a:spcBef>
                <a:spcPct val="50000"/>
              </a:spcBef>
              <a:defRPr/>
            </a:pPr>
            <a:endParaRPr lang="en-US" sz="2400" b="0">
              <a:solidFill>
                <a:schemeClr val="tx1"/>
              </a:solidFill>
              <a:effectLst>
                <a:outerShdw blurRad="38100" dist="38100" dir="2700000" algn="tl">
                  <a:srgbClr val="000000"/>
                </a:outerShdw>
              </a:effectLst>
              <a:latin typeface="Arial" charset="0"/>
              <a:cs typeface="Arial" charset="0"/>
            </a:endParaRPr>
          </a:p>
          <a:p>
            <a:pPr>
              <a:spcBef>
                <a:spcPct val="50000"/>
              </a:spcBef>
              <a:defRPr/>
            </a:pPr>
            <a:endParaRPr lang="en-US" sz="2400">
              <a:solidFill>
                <a:schemeClr val="tx1"/>
              </a:solidFill>
              <a:effectLst>
                <a:outerShdw blurRad="38100" dist="38100" dir="2700000" algn="tl">
                  <a:srgbClr val="000000"/>
                </a:outerShdw>
              </a:effectLst>
              <a:latin typeface="Arial" charset="0"/>
              <a:cs typeface="Arial" charset="0"/>
            </a:endParaRP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Duyệt qua từng item trong StringDictionary</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Sử dụng kiểu DictionaryEntry</a:t>
            </a:r>
          </a:p>
        </p:txBody>
      </p:sp>
      <p:sp>
        <p:nvSpPr>
          <p:cNvPr id="6" name="Rectangle 4">
            <a:extLst>
              <a:ext uri="{FF2B5EF4-FFF2-40B4-BE49-F238E27FC236}">
                <a16:creationId xmlns:a16="http://schemas.microsoft.com/office/drawing/2014/main" id="{276BA8F8-D98D-48EC-8303-09310D76F10D}"/>
              </a:ext>
            </a:extLst>
          </p:cNvPr>
          <p:cNvSpPr>
            <a:spLocks noChangeArrowheads="1"/>
          </p:cNvSpPr>
          <p:nvPr/>
        </p:nvSpPr>
        <p:spPr bwMode="auto">
          <a:xfrm>
            <a:off x="1478280" y="2286590"/>
            <a:ext cx="9301480" cy="2123658"/>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rgbClr val="2B91AF"/>
                </a:solidFill>
                <a:latin typeface="Consolas" panose="020B0609020204030204" pitchFamily="49" charset="0"/>
              </a:rPr>
              <a:t>StringDictionary </a:t>
            </a:r>
            <a:r>
              <a:rPr lang="en-US" altLang="en-US" sz="2200">
                <a:latin typeface="Consolas" panose="020B0609020204030204" pitchFamily="49" charset="0"/>
              </a:rPr>
              <a:t>strList =</a:t>
            </a:r>
            <a:r>
              <a:rPr lang="en-US" altLang="en-US" sz="2200">
                <a:solidFill>
                  <a:srgbClr val="2B91AF"/>
                </a:solidFill>
                <a:latin typeface="Consolas" panose="020B0609020204030204" pitchFamily="49" charset="0"/>
              </a:rPr>
              <a:t> </a:t>
            </a:r>
            <a:r>
              <a:rPr lang="en-US" altLang="en-US" sz="2200">
                <a:solidFill>
                  <a:srgbClr val="0000FF"/>
                </a:solidFill>
                <a:latin typeface="Consolas" panose="020B0609020204030204" pitchFamily="49" charset="0"/>
              </a:rPr>
              <a:t>new </a:t>
            </a:r>
            <a:r>
              <a:rPr lang="en-US" altLang="en-US" sz="2200">
                <a:solidFill>
                  <a:srgbClr val="2B91AF"/>
                </a:solidFill>
                <a:latin typeface="Consolas" panose="020B0609020204030204" pitchFamily="49" charset="0"/>
              </a:rPr>
              <a:t>StringDictionary</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strList.Add(</a:t>
            </a:r>
            <a:r>
              <a:rPr lang="en-US" altLang="en-US" sz="2200">
                <a:solidFill>
                  <a:srgbClr val="A31515"/>
                </a:solidFill>
                <a:latin typeface="Consolas" panose="020B0609020204030204" pitchFamily="49" charset="0"/>
              </a:rPr>
              <a:t>"A"</a:t>
            </a:r>
            <a:r>
              <a:rPr lang="en-US" altLang="en-US" sz="2200">
                <a:latin typeface="Consolas" panose="020B0609020204030204" pitchFamily="49" charset="0"/>
              </a:rPr>
              <a:t>,</a:t>
            </a:r>
            <a:r>
              <a:rPr lang="en-US" altLang="en-US" sz="2200">
                <a:solidFill>
                  <a:srgbClr val="A31515"/>
                </a:solidFill>
                <a:latin typeface="Consolas" panose="020B0609020204030204" pitchFamily="49" charset="0"/>
              </a:rPr>
              <a:t> "Ha Nam"</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strList.Add(</a:t>
            </a:r>
            <a:r>
              <a:rPr lang="en-US" altLang="en-US" sz="2200">
                <a:solidFill>
                  <a:srgbClr val="A31515"/>
                </a:solidFill>
                <a:latin typeface="Consolas" panose="020B0609020204030204" pitchFamily="49" charset="0"/>
              </a:rPr>
              <a:t>"B"</a:t>
            </a:r>
            <a:r>
              <a:rPr lang="en-US" altLang="en-US" sz="2200">
                <a:latin typeface="Consolas" panose="020B0609020204030204" pitchFamily="49" charset="0"/>
              </a:rPr>
              <a:t>,</a:t>
            </a:r>
            <a:r>
              <a:rPr lang="en-US" altLang="en-US" sz="2200">
                <a:solidFill>
                  <a:srgbClr val="A31515"/>
                </a:solidFill>
                <a:latin typeface="Consolas" panose="020B0609020204030204" pitchFamily="49" charset="0"/>
              </a:rPr>
              <a:t> "Ha Giang"</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strList.Add(</a:t>
            </a:r>
            <a:r>
              <a:rPr lang="en-US" altLang="en-US" sz="2200">
                <a:solidFill>
                  <a:srgbClr val="A31515"/>
                </a:solidFill>
                <a:latin typeface="Consolas" panose="020B0609020204030204" pitchFamily="49" charset="0"/>
              </a:rPr>
              <a:t>"C"</a:t>
            </a:r>
            <a:r>
              <a:rPr lang="en-US" altLang="en-US" sz="2200">
                <a:latin typeface="Consolas" panose="020B0609020204030204" pitchFamily="49" charset="0"/>
              </a:rPr>
              <a:t>,</a:t>
            </a:r>
            <a:r>
              <a:rPr lang="en-US" altLang="en-US" sz="2200">
                <a:solidFill>
                  <a:srgbClr val="A31515"/>
                </a:solidFill>
                <a:latin typeface="Consolas" panose="020B0609020204030204" pitchFamily="49" charset="0"/>
              </a:rPr>
              <a:t> "Ha Noi"</a:t>
            </a:r>
            <a:r>
              <a:rPr lang="en-US" altLang="en-US" sz="2200">
                <a:latin typeface="Consolas" panose="020B0609020204030204" pitchFamily="49" charset="0"/>
              </a:rPr>
              <a:t>);</a:t>
            </a:r>
            <a:endParaRPr lang="en-US" altLang="en-US" sz="2200">
              <a:solidFill>
                <a:srgbClr val="A31515"/>
              </a:solidFill>
              <a:latin typeface="Consolas" panose="020B0609020204030204" pitchFamily="49" charset="0"/>
            </a:endParaRPr>
          </a:p>
          <a:p>
            <a:pPr eaLnBrk="1" hangingPunct="1">
              <a:spcBef>
                <a:spcPct val="0"/>
              </a:spcBef>
              <a:buClrTx/>
              <a:buSzTx/>
              <a:buFontTx/>
              <a:buNone/>
            </a:pPr>
            <a:r>
              <a:rPr lang="en-US" altLang="en-US" sz="2200">
                <a:solidFill>
                  <a:srgbClr val="0000FF"/>
                </a:solidFill>
                <a:latin typeface="Consolas" panose="020B0609020204030204" pitchFamily="49" charset="0"/>
              </a:rPr>
              <a:t>foreach</a:t>
            </a:r>
            <a:r>
              <a:rPr lang="en-US" altLang="en-US" sz="2200">
                <a:latin typeface="Consolas" panose="020B0609020204030204" pitchFamily="49" charset="0"/>
              </a:rPr>
              <a:t>(</a:t>
            </a:r>
            <a:r>
              <a:rPr lang="en-US" altLang="en-US" sz="2200">
                <a:solidFill>
                  <a:srgbClr val="0000FF"/>
                </a:solidFill>
                <a:latin typeface="Consolas" panose="020B0609020204030204" pitchFamily="49" charset="0"/>
              </a:rPr>
              <a:t>string </a:t>
            </a:r>
            <a:r>
              <a:rPr lang="en-US" altLang="en-US" sz="2200">
                <a:latin typeface="Consolas" panose="020B0609020204030204" pitchFamily="49" charset="0"/>
              </a:rPr>
              <a:t>s</a:t>
            </a:r>
            <a:r>
              <a:rPr lang="en-US" altLang="en-US" sz="2200">
                <a:solidFill>
                  <a:srgbClr val="0000FF"/>
                </a:solidFill>
                <a:latin typeface="Consolas" panose="020B0609020204030204" pitchFamily="49" charset="0"/>
              </a:rPr>
              <a:t> in </a:t>
            </a:r>
            <a:r>
              <a:rPr lang="en-US" altLang="en-US" sz="2200">
                <a:latin typeface="Consolas" panose="020B0609020204030204" pitchFamily="49" charset="0"/>
              </a:rPr>
              <a:t>strList.Values) </a:t>
            </a:r>
            <a:r>
              <a:rPr lang="en-US" altLang="en-US" sz="2200">
                <a:solidFill>
                  <a:srgbClr val="00B050"/>
                </a:solidFill>
              </a:rPr>
              <a:t>// duyệt qua từng giá trị</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.WriteLine(s);</a:t>
            </a:r>
          </a:p>
        </p:txBody>
      </p:sp>
      <p:sp>
        <p:nvSpPr>
          <p:cNvPr id="8" name="Rectangle 5">
            <a:extLst>
              <a:ext uri="{FF2B5EF4-FFF2-40B4-BE49-F238E27FC236}">
                <a16:creationId xmlns:a16="http://schemas.microsoft.com/office/drawing/2014/main" id="{773F6BF4-91D6-47E0-ADD5-794E89549977}"/>
              </a:ext>
            </a:extLst>
          </p:cNvPr>
          <p:cNvSpPr>
            <a:spLocks noChangeArrowheads="1"/>
          </p:cNvSpPr>
          <p:nvPr/>
        </p:nvSpPr>
        <p:spPr bwMode="auto">
          <a:xfrm>
            <a:off x="1478280" y="6009423"/>
            <a:ext cx="10429240" cy="769441"/>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rgbClr val="0000FF"/>
                </a:solidFill>
                <a:latin typeface="Consolas" panose="020B0609020204030204" pitchFamily="49" charset="0"/>
              </a:rPr>
              <a:t>foreach</a:t>
            </a:r>
            <a:r>
              <a:rPr lang="en-US" altLang="en-US" sz="2200">
                <a:latin typeface="Consolas" panose="020B0609020204030204" pitchFamily="49" charset="0"/>
              </a:rPr>
              <a:t>(</a:t>
            </a:r>
            <a:r>
              <a:rPr lang="en-US" altLang="en-US" sz="2200">
                <a:solidFill>
                  <a:srgbClr val="2B91AF"/>
                </a:solidFill>
                <a:latin typeface="Consolas" panose="020B0609020204030204" pitchFamily="49" charset="0"/>
              </a:rPr>
              <a:t>DictionaryEntry </a:t>
            </a:r>
            <a:r>
              <a:rPr lang="en-US" altLang="en-US" sz="2200">
                <a:latin typeface="Consolas" panose="020B0609020204030204" pitchFamily="49" charset="0"/>
              </a:rPr>
              <a:t>d</a:t>
            </a:r>
            <a:r>
              <a:rPr lang="en-US" altLang="en-US" sz="2200">
                <a:solidFill>
                  <a:srgbClr val="2B91AF"/>
                </a:solidFill>
                <a:latin typeface="Consolas" panose="020B0609020204030204" pitchFamily="49" charset="0"/>
              </a:rPr>
              <a:t> </a:t>
            </a:r>
            <a:r>
              <a:rPr lang="en-US" altLang="en-US" sz="2200">
                <a:solidFill>
                  <a:srgbClr val="0000FF"/>
                </a:solidFill>
                <a:latin typeface="Consolas" panose="020B0609020204030204" pitchFamily="49" charset="0"/>
              </a:rPr>
              <a:t>in </a:t>
            </a:r>
            <a:r>
              <a:rPr lang="en-US" altLang="en-US" sz="2200">
                <a:latin typeface="Consolas" panose="020B0609020204030204" pitchFamily="49" charset="0"/>
              </a:rPr>
              <a:t>strList)</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a:t>
            </a:r>
            <a:r>
              <a:rPr lang="en-US" altLang="en-US" sz="2200">
                <a:solidFill>
                  <a:srgbClr val="A31515"/>
                </a:solidFill>
                <a:latin typeface="Consolas" panose="020B0609020204030204" pitchFamily="49" charset="0"/>
              </a:rPr>
              <a:t>"Key: {0} ==&gt; Value: {1}"</a:t>
            </a:r>
            <a:r>
              <a:rPr lang="en-US" altLang="en-US" sz="2200">
                <a:latin typeface="Consolas" panose="020B0609020204030204" pitchFamily="49" charset="0"/>
              </a:rPr>
              <a:t>,d.Key, d.Value);</a:t>
            </a:r>
          </a:p>
        </p:txBody>
      </p:sp>
    </p:spTree>
    <p:extLst>
      <p:ext uri="{BB962C8B-B14F-4D97-AF65-F5344CB8AC3E}">
        <p14:creationId xmlns:p14="http://schemas.microsoft.com/office/powerpoint/2010/main" val="33285999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103606"/>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HASHTABLE</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036321"/>
            <a:ext cx="10796490" cy="4480560"/>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Hashtable: cung cấp cách thức nhanh chóng để lưu trữ và truy cập những item có kiểu object.</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Hỗ trợ tìm kiếm theo khóa</a:t>
            </a:r>
            <a:endParaRPr lang="en-US" sz="2400" b="0">
              <a:solidFill>
                <a:schemeClr val="tx1"/>
              </a:solidFill>
              <a:effectLst>
                <a:outerShdw blurRad="38100" dist="38100" dir="2700000" algn="tl">
                  <a:srgbClr val="000000"/>
                </a:outerShdw>
              </a:effectLst>
              <a:latin typeface="Arial" charset="0"/>
              <a:cs typeface="Arial" charset="0"/>
            </a:endParaRPr>
          </a:p>
          <a:p>
            <a:pPr>
              <a:spcBef>
                <a:spcPct val="50000"/>
              </a:spcBef>
              <a:defRPr/>
            </a:pPr>
            <a:endParaRPr lang="en-US" sz="2400" b="0">
              <a:solidFill>
                <a:schemeClr val="tx1"/>
              </a:solidFill>
              <a:effectLst>
                <a:outerShdw blurRad="38100" dist="38100" dir="2700000" algn="tl">
                  <a:srgbClr val="000000"/>
                </a:outerShdw>
              </a:effectLst>
              <a:latin typeface="Arial" charset="0"/>
              <a:cs typeface="Arial" charset="0"/>
            </a:endParaRPr>
          </a:p>
          <a:p>
            <a:pPr>
              <a:spcBef>
                <a:spcPct val="50000"/>
              </a:spcBef>
              <a:defRPr/>
            </a:pPr>
            <a:endParaRPr lang="en-US" sz="2400">
              <a:solidFill>
                <a:schemeClr val="tx1"/>
              </a:solidFill>
              <a:effectLst>
                <a:outerShdw blurRad="38100" dist="38100" dir="2700000" algn="tl">
                  <a:srgbClr val="000000"/>
                </a:outerShdw>
              </a:effectLst>
              <a:latin typeface="Arial" charset="0"/>
              <a:cs typeface="Arial" charset="0"/>
            </a:endParaRPr>
          </a:p>
          <a:p>
            <a:pPr>
              <a:spcBef>
                <a:spcPct val="50000"/>
              </a:spcBef>
              <a:defRPr/>
            </a:pPr>
            <a:endParaRPr lang="en-US" sz="2400" b="0">
              <a:solidFill>
                <a:schemeClr val="tx1"/>
              </a:solidFill>
              <a:effectLst>
                <a:outerShdw blurRad="38100" dist="38100" dir="2700000" algn="tl">
                  <a:srgbClr val="000000"/>
                </a:outerShdw>
              </a:effectLst>
              <a:latin typeface="Arial" charset="0"/>
              <a:cs typeface="Arial" charset="0"/>
            </a:endParaRPr>
          </a:p>
          <a:p>
            <a:pPr>
              <a:spcBef>
                <a:spcPct val="50000"/>
              </a:spcBef>
              <a:defRPr/>
            </a:pPr>
            <a:endParaRPr lang="en-US" sz="2400" b="0">
              <a:solidFill>
                <a:schemeClr val="tx1"/>
              </a:solidFill>
              <a:effectLst>
                <a:outerShdw blurRad="38100" dist="38100" dir="2700000" algn="tl">
                  <a:srgbClr val="000000"/>
                </a:outerShdw>
              </a:effectLst>
              <a:latin typeface="Arial" charset="0"/>
              <a:cs typeface="Arial" charset="0"/>
            </a:endParaRP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Sử dụng IDictionaryEnumerator</a:t>
            </a:r>
          </a:p>
        </p:txBody>
      </p:sp>
      <p:sp>
        <p:nvSpPr>
          <p:cNvPr id="6" name="Rectangle 5">
            <a:extLst>
              <a:ext uri="{FF2B5EF4-FFF2-40B4-BE49-F238E27FC236}">
                <a16:creationId xmlns:a16="http://schemas.microsoft.com/office/drawing/2014/main" id="{6BABDF9D-D62D-4C78-B110-34D35B648CC1}"/>
              </a:ext>
            </a:extLst>
          </p:cNvPr>
          <p:cNvSpPr>
            <a:spLocks noChangeArrowheads="1"/>
          </p:cNvSpPr>
          <p:nvPr/>
        </p:nvSpPr>
        <p:spPr bwMode="auto">
          <a:xfrm>
            <a:off x="1397000" y="2611121"/>
            <a:ext cx="8183880" cy="2462213"/>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rgbClr val="2B91AF"/>
                </a:solidFill>
                <a:latin typeface="Consolas" panose="020B0609020204030204" pitchFamily="49" charset="0"/>
              </a:rPr>
              <a:t>Hashtable </a:t>
            </a:r>
            <a:r>
              <a:rPr lang="en-US" altLang="en-US" sz="2200">
                <a:latin typeface="Consolas" panose="020B0609020204030204" pitchFamily="49" charset="0"/>
              </a:rPr>
              <a:t>hashtable =</a:t>
            </a:r>
            <a:r>
              <a:rPr lang="en-US" altLang="en-US" sz="2200">
                <a:solidFill>
                  <a:srgbClr val="2B91AF"/>
                </a:solidFill>
                <a:latin typeface="Consolas" panose="020B0609020204030204" pitchFamily="49" charset="0"/>
              </a:rPr>
              <a:t> </a:t>
            </a:r>
            <a:r>
              <a:rPr lang="en-US" altLang="en-US" sz="2200">
                <a:solidFill>
                  <a:srgbClr val="0000FF"/>
                </a:solidFill>
                <a:latin typeface="Consolas" panose="020B0609020204030204" pitchFamily="49" charset="0"/>
              </a:rPr>
              <a:t>new </a:t>
            </a:r>
            <a:r>
              <a:rPr lang="en-US" altLang="en-US" sz="2200">
                <a:solidFill>
                  <a:srgbClr val="2B91AF"/>
                </a:solidFill>
                <a:latin typeface="Consolas" panose="020B0609020204030204" pitchFamily="49" charset="0"/>
              </a:rPr>
              <a:t>Hashtable</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hashtable.Add(1,</a:t>
            </a:r>
            <a:r>
              <a:rPr lang="en-US" altLang="en-US" sz="2200">
                <a:solidFill>
                  <a:srgbClr val="2B91AF"/>
                </a:solidFill>
                <a:latin typeface="Consolas" panose="020B0609020204030204" pitchFamily="49" charset="0"/>
              </a:rPr>
              <a:t> </a:t>
            </a:r>
            <a:r>
              <a:rPr lang="en-US" altLang="en-US" sz="2200">
                <a:solidFill>
                  <a:srgbClr val="A31515"/>
                </a:solidFill>
                <a:latin typeface="Consolas" panose="020B0609020204030204" pitchFamily="49" charset="0"/>
              </a:rPr>
              <a:t>"Ha Nam"</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hashtable.Add(2,</a:t>
            </a:r>
            <a:r>
              <a:rPr lang="en-US" altLang="en-US" sz="2200">
                <a:solidFill>
                  <a:srgbClr val="A31515"/>
                </a:solidFill>
                <a:latin typeface="Consolas" panose="020B0609020204030204" pitchFamily="49" charset="0"/>
              </a:rPr>
              <a:t> "Ha Giang"</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hashtable.Add(3,</a:t>
            </a:r>
            <a:r>
              <a:rPr lang="en-US" altLang="en-US" sz="2200">
                <a:solidFill>
                  <a:srgbClr val="A31515"/>
                </a:solidFill>
                <a:latin typeface="Consolas" panose="020B0609020204030204" pitchFamily="49" charset="0"/>
              </a:rPr>
              <a:t> "Ha Noi"</a:t>
            </a:r>
            <a:r>
              <a:rPr lang="en-US" altLang="en-US" sz="2200">
                <a:latin typeface="Consolas" panose="020B0609020204030204" pitchFamily="49" charset="0"/>
              </a:rPr>
              <a:t>);</a:t>
            </a:r>
          </a:p>
          <a:p>
            <a:pPr eaLnBrk="1" hangingPunct="1">
              <a:spcBef>
                <a:spcPct val="0"/>
              </a:spcBef>
              <a:buClrTx/>
              <a:buSzTx/>
              <a:buFontTx/>
              <a:buNone/>
            </a:pPr>
            <a:endParaRPr lang="en-US" altLang="en-US" sz="2200">
              <a:solidFill>
                <a:srgbClr val="A31515"/>
              </a:solidFill>
              <a:latin typeface="Consolas" panose="020B0609020204030204" pitchFamily="49" charset="0"/>
            </a:endParaRPr>
          </a:p>
          <a:p>
            <a:pPr eaLnBrk="1" hangingPunct="1">
              <a:spcBef>
                <a:spcPct val="0"/>
              </a:spcBef>
              <a:buClrTx/>
              <a:buSzTx/>
              <a:buFontTx/>
              <a:buNone/>
            </a:pPr>
            <a:r>
              <a:rPr lang="en-US" altLang="en-US" sz="2200">
                <a:solidFill>
                  <a:srgbClr val="0000FF"/>
                </a:solidFill>
                <a:latin typeface="Consolas" panose="020B0609020204030204" pitchFamily="49" charset="0"/>
              </a:rPr>
              <a:t>foreach</a:t>
            </a:r>
            <a:r>
              <a:rPr lang="en-US" altLang="en-US" sz="2200">
                <a:latin typeface="Consolas" panose="020B0609020204030204" pitchFamily="49" charset="0"/>
              </a:rPr>
              <a:t>(</a:t>
            </a:r>
            <a:r>
              <a:rPr lang="en-US" altLang="en-US" sz="2200">
                <a:solidFill>
                  <a:srgbClr val="0000FF"/>
                </a:solidFill>
                <a:latin typeface="Consolas" panose="020B0609020204030204" pitchFamily="49" charset="0"/>
              </a:rPr>
              <a:t>int </a:t>
            </a:r>
            <a:r>
              <a:rPr lang="en-US" altLang="en-US" sz="2200">
                <a:latin typeface="Consolas" panose="020B0609020204030204" pitchFamily="49" charset="0"/>
              </a:rPr>
              <a:t>key</a:t>
            </a:r>
            <a:r>
              <a:rPr lang="en-US" altLang="en-US" sz="2200">
                <a:solidFill>
                  <a:srgbClr val="0000FF"/>
                </a:solidFill>
                <a:latin typeface="Consolas" panose="020B0609020204030204" pitchFamily="49" charset="0"/>
              </a:rPr>
              <a:t> in </a:t>
            </a:r>
            <a:r>
              <a:rPr lang="en-US" altLang="en-US" sz="2200">
                <a:latin typeface="Consolas" panose="020B0609020204030204" pitchFamily="49" charset="0"/>
              </a:rPr>
              <a:t>hashtable.Keys) </a:t>
            </a:r>
            <a:r>
              <a:rPr lang="en-US" altLang="en-US" sz="2200">
                <a:solidFill>
                  <a:srgbClr val="00B050"/>
                </a:solidFill>
              </a:rPr>
              <a:t>//xuất các khóa</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.WriteLine(key);</a:t>
            </a:r>
          </a:p>
        </p:txBody>
      </p:sp>
      <p:sp>
        <p:nvSpPr>
          <p:cNvPr id="8" name="Rectangle 5">
            <a:extLst>
              <a:ext uri="{FF2B5EF4-FFF2-40B4-BE49-F238E27FC236}">
                <a16:creationId xmlns:a16="http://schemas.microsoft.com/office/drawing/2014/main" id="{80887D53-E4D5-41A1-A966-91D3381AF2D6}"/>
              </a:ext>
            </a:extLst>
          </p:cNvPr>
          <p:cNvSpPr>
            <a:spLocks noChangeArrowheads="1"/>
          </p:cNvSpPr>
          <p:nvPr/>
        </p:nvSpPr>
        <p:spPr bwMode="auto">
          <a:xfrm>
            <a:off x="1397000" y="5750004"/>
            <a:ext cx="10566400" cy="110799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rgbClr val="2B91AF"/>
                </a:solidFill>
                <a:latin typeface="Consolas" panose="020B0609020204030204" pitchFamily="49" charset="0"/>
              </a:rPr>
              <a:t>IDictionaryEnumerator </a:t>
            </a:r>
            <a:r>
              <a:rPr lang="en-US" altLang="en-US" sz="2200">
                <a:latin typeface="Consolas" panose="020B0609020204030204" pitchFamily="49" charset="0"/>
              </a:rPr>
              <a:t>en = hashtable.GetEnumerator();</a:t>
            </a:r>
          </a:p>
          <a:p>
            <a:pPr eaLnBrk="1" hangingPunct="1">
              <a:spcBef>
                <a:spcPct val="0"/>
              </a:spcBef>
              <a:buClrTx/>
              <a:buSzTx/>
              <a:buFontTx/>
              <a:buNone/>
            </a:pPr>
            <a:r>
              <a:rPr lang="en-US" altLang="en-US" sz="2200">
                <a:solidFill>
                  <a:srgbClr val="0000FF"/>
                </a:solidFill>
                <a:latin typeface="Consolas" panose="020B0609020204030204" pitchFamily="49" charset="0"/>
              </a:rPr>
              <a:t>while </a:t>
            </a:r>
            <a:r>
              <a:rPr lang="en-US" altLang="en-US" sz="2200">
                <a:latin typeface="Consolas" panose="020B0609020204030204" pitchFamily="49" charset="0"/>
              </a:rPr>
              <a:t>(en.MoveNext())</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a:t>
            </a:r>
            <a:r>
              <a:rPr lang="en-US" altLang="en-US" sz="2200">
                <a:solidFill>
                  <a:srgbClr val="A31515"/>
                </a:solidFill>
                <a:latin typeface="Consolas" panose="020B0609020204030204" pitchFamily="49" charset="0"/>
              </a:rPr>
              <a:t>"Key: {0} ==&gt; Value: {1}"</a:t>
            </a:r>
            <a:r>
              <a:rPr lang="en-US" altLang="en-US" sz="2200">
                <a:latin typeface="Consolas" panose="020B0609020204030204" pitchFamily="49" charset="0"/>
              </a:rPr>
              <a:t>,en.Key,en.Value);</a:t>
            </a:r>
          </a:p>
        </p:txBody>
      </p:sp>
    </p:spTree>
    <p:extLst>
      <p:ext uri="{BB962C8B-B14F-4D97-AF65-F5344CB8AC3E}">
        <p14:creationId xmlns:p14="http://schemas.microsoft.com/office/powerpoint/2010/main" val="18873296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SORTEDLIST</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130225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SortedList: cho phép lưu trữ các item theo dạng khóa-giá trị, hỗ trợ sắp xếp các item</a:t>
            </a:r>
          </a:p>
        </p:txBody>
      </p:sp>
      <p:sp>
        <p:nvSpPr>
          <p:cNvPr id="5" name="Rectangle 4">
            <a:extLst>
              <a:ext uri="{FF2B5EF4-FFF2-40B4-BE49-F238E27FC236}">
                <a16:creationId xmlns:a16="http://schemas.microsoft.com/office/drawing/2014/main" id="{250A28DF-B429-4083-87F1-0AEF60700C9F}"/>
              </a:ext>
            </a:extLst>
          </p:cNvPr>
          <p:cNvSpPr>
            <a:spLocks noChangeArrowheads="1"/>
          </p:cNvSpPr>
          <p:nvPr/>
        </p:nvSpPr>
        <p:spPr bwMode="auto">
          <a:xfrm>
            <a:off x="1441975" y="2692400"/>
            <a:ext cx="9138920" cy="2462213"/>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200">
                <a:solidFill>
                  <a:srgbClr val="2B91AF"/>
                </a:solidFill>
                <a:latin typeface="Consolas" panose="020B0609020204030204" pitchFamily="49" charset="0"/>
              </a:rPr>
              <a:t>SortedList </a:t>
            </a:r>
            <a:r>
              <a:rPr lang="en-US" altLang="en-US" sz="2200">
                <a:latin typeface="Consolas" panose="020B0609020204030204" pitchFamily="49" charset="0"/>
              </a:rPr>
              <a:t>slist = </a:t>
            </a:r>
            <a:r>
              <a:rPr lang="en-US" altLang="en-US" sz="2200">
                <a:solidFill>
                  <a:srgbClr val="0000FF"/>
                </a:solidFill>
                <a:latin typeface="Consolas" panose="020B0609020204030204" pitchFamily="49" charset="0"/>
              </a:rPr>
              <a:t>new </a:t>
            </a:r>
            <a:r>
              <a:rPr lang="en-US" altLang="en-US" sz="2200">
                <a:solidFill>
                  <a:srgbClr val="2B91AF"/>
                </a:solidFill>
                <a:latin typeface="Consolas" panose="020B0609020204030204" pitchFamily="49" charset="0"/>
              </a:rPr>
              <a:t>SortedList</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slist.Add(3,</a:t>
            </a:r>
            <a:r>
              <a:rPr lang="en-US" altLang="en-US" sz="2200">
                <a:solidFill>
                  <a:srgbClr val="2B91AF"/>
                </a:solidFill>
                <a:latin typeface="Consolas" panose="020B0609020204030204" pitchFamily="49" charset="0"/>
              </a:rPr>
              <a:t> </a:t>
            </a:r>
            <a:r>
              <a:rPr lang="en-US" altLang="en-US" sz="2200">
                <a:solidFill>
                  <a:srgbClr val="A31515"/>
                </a:solidFill>
                <a:latin typeface="Consolas" panose="020B0609020204030204" pitchFamily="49" charset="0"/>
              </a:rPr>
              <a:t>"Ha Giang"</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slist.Add(1,</a:t>
            </a:r>
            <a:r>
              <a:rPr lang="en-US" altLang="en-US" sz="2200">
                <a:solidFill>
                  <a:srgbClr val="A31515"/>
                </a:solidFill>
                <a:latin typeface="Consolas" panose="020B0609020204030204" pitchFamily="49" charset="0"/>
              </a:rPr>
              <a:t> "Ha Nam"</a:t>
            </a:r>
            <a:r>
              <a:rPr lang="en-US" altLang="en-US" sz="2200">
                <a:latin typeface="Consolas" panose="020B0609020204030204" pitchFamily="49" charset="0"/>
              </a:rPr>
              <a:t>);</a:t>
            </a:r>
          </a:p>
          <a:p>
            <a:pPr eaLnBrk="1" hangingPunct="1">
              <a:spcBef>
                <a:spcPct val="0"/>
              </a:spcBef>
              <a:buClrTx/>
              <a:buSzTx/>
              <a:buFontTx/>
              <a:buNone/>
            </a:pPr>
            <a:r>
              <a:rPr lang="en-US" altLang="en-US" sz="2200">
                <a:latin typeface="Consolas" panose="020B0609020204030204" pitchFamily="49" charset="0"/>
              </a:rPr>
              <a:t>slist.Add(2, </a:t>
            </a:r>
            <a:r>
              <a:rPr lang="en-US" altLang="en-US" sz="2200">
                <a:solidFill>
                  <a:srgbClr val="A31515"/>
                </a:solidFill>
                <a:latin typeface="Consolas" panose="020B0609020204030204" pitchFamily="49" charset="0"/>
              </a:rPr>
              <a:t>"Ha Noi"</a:t>
            </a:r>
            <a:r>
              <a:rPr lang="en-US" altLang="en-US" sz="2200">
                <a:latin typeface="Consolas" panose="020B0609020204030204" pitchFamily="49" charset="0"/>
              </a:rPr>
              <a:t>);</a:t>
            </a:r>
          </a:p>
          <a:p>
            <a:pPr eaLnBrk="1" hangingPunct="1">
              <a:spcBef>
                <a:spcPct val="0"/>
              </a:spcBef>
              <a:buClrTx/>
              <a:buSzTx/>
              <a:buFontTx/>
              <a:buNone/>
            </a:pPr>
            <a:endParaRPr lang="en-US" altLang="en-US" sz="2200">
              <a:solidFill>
                <a:srgbClr val="A31515"/>
              </a:solidFill>
              <a:latin typeface="Consolas" panose="020B0609020204030204" pitchFamily="49" charset="0"/>
            </a:endParaRPr>
          </a:p>
          <a:p>
            <a:pPr eaLnBrk="1" hangingPunct="1">
              <a:spcBef>
                <a:spcPct val="0"/>
              </a:spcBef>
              <a:buClrTx/>
              <a:buSzTx/>
              <a:buFontTx/>
              <a:buNone/>
            </a:pPr>
            <a:r>
              <a:rPr lang="en-US" altLang="en-US" sz="2200">
                <a:solidFill>
                  <a:srgbClr val="0000FF"/>
                </a:solidFill>
                <a:latin typeface="Consolas" panose="020B0609020204030204" pitchFamily="49" charset="0"/>
              </a:rPr>
              <a:t>foreach </a:t>
            </a:r>
            <a:r>
              <a:rPr lang="en-US" altLang="en-US" sz="2200">
                <a:latin typeface="Consolas" panose="020B0609020204030204" pitchFamily="49" charset="0"/>
              </a:rPr>
              <a:t>(</a:t>
            </a:r>
            <a:r>
              <a:rPr lang="en-US" altLang="en-US" sz="2200">
                <a:solidFill>
                  <a:srgbClr val="0000FF"/>
                </a:solidFill>
                <a:latin typeface="Consolas" panose="020B0609020204030204" pitchFamily="49" charset="0"/>
              </a:rPr>
              <a:t>string </a:t>
            </a:r>
            <a:r>
              <a:rPr lang="en-US" altLang="en-US" sz="2200">
                <a:latin typeface="Consolas" panose="020B0609020204030204" pitchFamily="49" charset="0"/>
              </a:rPr>
              <a:t>s</a:t>
            </a:r>
            <a:r>
              <a:rPr lang="en-US" altLang="en-US" sz="2200">
                <a:solidFill>
                  <a:srgbClr val="0000FF"/>
                </a:solidFill>
                <a:latin typeface="Consolas" panose="020B0609020204030204" pitchFamily="49" charset="0"/>
              </a:rPr>
              <a:t> in </a:t>
            </a:r>
            <a:r>
              <a:rPr lang="en-US" altLang="en-US" sz="2200">
                <a:latin typeface="Consolas" panose="020B0609020204030204" pitchFamily="49" charset="0"/>
              </a:rPr>
              <a:t>slist.Values) </a:t>
            </a:r>
            <a:r>
              <a:rPr lang="en-US" altLang="en-US" sz="2200">
                <a:solidFill>
                  <a:srgbClr val="00B050"/>
                </a:solidFill>
              </a:rPr>
              <a:t>// duyệt qua các giá trị </a:t>
            </a:r>
          </a:p>
          <a:p>
            <a:pPr eaLnBrk="1" hangingPunct="1">
              <a:spcBef>
                <a:spcPct val="0"/>
              </a:spcBef>
              <a:buClrTx/>
              <a:buSzTx/>
              <a:buFontTx/>
              <a:buNone/>
            </a:pPr>
            <a:r>
              <a:rPr lang="en-US" altLang="en-US" sz="2200">
                <a:solidFill>
                  <a:srgbClr val="0000FF"/>
                </a:solidFill>
                <a:latin typeface="Consolas" panose="020B0609020204030204" pitchFamily="49" charset="0"/>
              </a:rPr>
              <a:t>      </a:t>
            </a:r>
            <a:r>
              <a:rPr lang="en-US" altLang="en-US" sz="2200">
                <a:solidFill>
                  <a:srgbClr val="2B91AF"/>
                </a:solidFill>
                <a:latin typeface="Consolas" panose="020B0609020204030204" pitchFamily="49" charset="0"/>
              </a:rPr>
              <a:t>Console</a:t>
            </a:r>
            <a:r>
              <a:rPr lang="en-US" altLang="en-US" sz="2200">
                <a:latin typeface="Consolas" panose="020B0609020204030204" pitchFamily="49" charset="0"/>
              </a:rPr>
              <a:t>.WriteLine(s);</a:t>
            </a:r>
          </a:p>
        </p:txBody>
      </p:sp>
    </p:spTree>
    <p:extLst>
      <p:ext uri="{BB962C8B-B14F-4D97-AF65-F5344CB8AC3E}">
        <p14:creationId xmlns:p14="http://schemas.microsoft.com/office/powerpoint/2010/main" val="34949705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Generic Collections</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308025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Hỗ trợ collection với kiểu dữ liệu bất kỳ (điểm mới từ .NET 2.0)</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Các tính năng nổi bật</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Type safe</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No boxing/unboxing</a:t>
            </a:r>
          </a:p>
          <a:p>
            <a:pPr lvl="1">
              <a:spcBef>
                <a:spcPct val="50000"/>
              </a:spcBef>
              <a:buFont typeface="Wingdings" panose="05000000000000000000" pitchFamily="2" charset="2"/>
              <a:buChar char="§"/>
              <a:defRPr/>
            </a:pPr>
            <a:r>
              <a:rPr lang="vi-VN" sz="2200" b="0">
                <a:solidFill>
                  <a:schemeClr val="tx1"/>
                </a:solidFill>
                <a:effectLst>
                  <a:outerShdw blurRad="38100" dist="38100" dir="2700000" algn="tl">
                    <a:srgbClr val="000000"/>
                  </a:outerShdw>
                </a:effectLst>
                <a:latin typeface="Arial" charset="0"/>
                <a:cs typeface="Arial" charset="0"/>
              </a:rPr>
              <a:t>Richer functionality through System defined delegate types	</a:t>
            </a:r>
          </a:p>
        </p:txBody>
      </p:sp>
    </p:spTree>
    <p:extLst>
      <p:ext uri="{BB962C8B-B14F-4D97-AF65-F5344CB8AC3E}">
        <p14:creationId xmlns:p14="http://schemas.microsoft.com/office/powerpoint/2010/main" val="2814521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Generic Collections</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57073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List&lt;T</a:t>
            </a:r>
            <a:r>
              <a:rPr lang="en-US" sz="2400" b="0">
                <a:solidFill>
                  <a:schemeClr val="tx1"/>
                </a:solidFill>
                <a:effectLst>
                  <a:outerShdw blurRad="38100" dist="38100" dir="2700000" algn="tl">
                    <a:srgbClr val="000000"/>
                  </a:outerShdw>
                </a:effectLst>
                <a:latin typeface="Arial" charset="0"/>
                <a:cs typeface="Arial" charset="0"/>
              </a:rPr>
              <a:t>&gt;</a:t>
            </a:r>
            <a:endParaRPr lang="vi-VN" sz="2400" b="0">
              <a:solidFill>
                <a:schemeClr val="tx1"/>
              </a:solidFill>
              <a:effectLst>
                <a:outerShdw blurRad="38100" dist="38100" dir="2700000" algn="tl">
                  <a:srgbClr val="000000"/>
                </a:outerShdw>
              </a:effectLst>
              <a:latin typeface="Arial" charset="0"/>
              <a:cs typeface="Arial" charset="0"/>
            </a:endParaRPr>
          </a:p>
        </p:txBody>
      </p:sp>
      <p:sp>
        <p:nvSpPr>
          <p:cNvPr id="4" name="Rectangle 3">
            <a:extLst>
              <a:ext uri="{FF2B5EF4-FFF2-40B4-BE49-F238E27FC236}">
                <a16:creationId xmlns:a16="http://schemas.microsoft.com/office/drawing/2014/main" id="{E09B94B3-B6B4-4776-80B0-10AF8A83E201}"/>
              </a:ext>
            </a:extLst>
          </p:cNvPr>
          <p:cNvSpPr/>
          <p:nvPr/>
        </p:nvSpPr>
        <p:spPr>
          <a:xfrm>
            <a:off x="1107440" y="2036603"/>
            <a:ext cx="10302240" cy="2352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200">
                <a:solidFill>
                  <a:srgbClr val="FF0000"/>
                </a:solidFill>
                <a:latin typeface="Tahoma" panose="020B0604030504040204" pitchFamily="34" charset="0"/>
                <a:ea typeface="Tahoma" panose="020B0604030504040204" pitchFamily="34" charset="0"/>
                <a:cs typeface="Tahoma" panose="020B0604030504040204" pitchFamily="34" charset="0"/>
              </a:rPr>
              <a:t>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&lt;</a:t>
            </a:r>
            <a:r>
              <a:rPr lang="en-US" sz="2200">
                <a:solidFill>
                  <a:srgbClr val="0070C0"/>
                </a:solidFill>
                <a:latin typeface="Tahoma" panose="020B0604030504040204" pitchFamily="34" charset="0"/>
                <a:ea typeface="Tahoma" panose="020B0604030504040204" pitchFamily="34" charset="0"/>
                <a:cs typeface="Tahoma" panose="020B0604030504040204" pitchFamily="34" charset="0"/>
              </a:rPr>
              <a:t>int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&gt; </a:t>
            </a:r>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 new </a:t>
            </a:r>
            <a:r>
              <a:rPr lang="en-US" sz="2200">
                <a:solidFill>
                  <a:srgbClr val="FF0000"/>
                </a:solidFill>
                <a:latin typeface="Tahoma" panose="020B0604030504040204" pitchFamily="34" charset="0"/>
                <a:ea typeface="Tahoma" panose="020B0604030504040204" pitchFamily="34" charset="0"/>
                <a:cs typeface="Tahoma" panose="020B0604030504040204" pitchFamily="34" charset="0"/>
              </a:rPr>
              <a:t>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&lt;</a:t>
            </a:r>
            <a:r>
              <a:rPr lang="en-US" sz="2200">
                <a:solidFill>
                  <a:srgbClr val="0070C0"/>
                </a:solidFill>
                <a:latin typeface="Tahoma" panose="020B0604030504040204" pitchFamily="34" charset="0"/>
                <a:ea typeface="Tahoma" panose="020B0604030504040204" pitchFamily="34" charset="0"/>
                <a:cs typeface="Tahoma" panose="020B0604030504040204" pitchFamily="34" charset="0"/>
              </a:rPr>
              <a:t>int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&gt;();</a:t>
            </a:r>
          </a:p>
          <a:p>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.Add(10);								</a:t>
            </a:r>
            <a:r>
              <a:rPr lang="en-US" sz="220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thêm 1 phần tử</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.AddRange(new int[] {33,44,55} );  	</a:t>
            </a:r>
            <a:r>
              <a:rPr lang="en-US" sz="220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thêm nhiều phần tử</a:t>
            </a:r>
          </a:p>
          <a:p>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.Insert(list.Count, 9999); 			</a:t>
            </a:r>
            <a:r>
              <a:rPr lang="en-US" sz="220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chèn phần tử vào vị trí cuối</a:t>
            </a:r>
          </a:p>
          <a:p>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.Remove(10);							</a:t>
            </a:r>
            <a:r>
              <a:rPr lang="en-US" sz="220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xóa 1 phần tử</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220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tên_List</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.RemoveAt(0);						</a:t>
            </a:r>
            <a:r>
              <a:rPr lang="en-US" sz="220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xóa phần tử tại vị trí 0</a:t>
            </a:r>
            <a:endParaRPr lang="en-US" sz="22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302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Generic Collections</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570735"/>
          </a:xfrm>
        </p:spPr>
        <p:txBody>
          <a:bodyPr numCol="1" spcCol="365760">
            <a:noAutofit/>
          </a:bodyPr>
          <a:lstStyle/>
          <a:p>
            <a:pPr>
              <a:spcBef>
                <a:spcPct val="50000"/>
              </a:spcBef>
              <a:defRPr/>
            </a:pPr>
            <a:r>
              <a:rPr lang="en-US" sz="2400" b="0">
                <a:solidFill>
                  <a:schemeClr val="tx1"/>
                </a:solidFill>
                <a:effectLst>
                  <a:outerShdw blurRad="38100" dist="38100" dir="2700000" algn="tl">
                    <a:srgbClr val="000000"/>
                  </a:outerShdw>
                </a:effectLst>
                <a:latin typeface="Arial" charset="0"/>
                <a:cs typeface="Arial" charset="0"/>
              </a:rPr>
              <a:t>Dictionary&lt;T&gt;</a:t>
            </a:r>
            <a:endParaRPr lang="vi-VN" sz="2400" b="0">
              <a:solidFill>
                <a:schemeClr val="tx1"/>
              </a:solidFill>
              <a:effectLst>
                <a:outerShdw blurRad="38100" dist="38100" dir="2700000" algn="tl">
                  <a:srgbClr val="000000"/>
                </a:outerShdw>
              </a:effectLst>
              <a:latin typeface="Arial" charset="0"/>
              <a:cs typeface="Arial" charset="0"/>
            </a:endParaRPr>
          </a:p>
        </p:txBody>
      </p:sp>
      <p:sp>
        <p:nvSpPr>
          <p:cNvPr id="5" name="Rectangle 7">
            <a:extLst>
              <a:ext uri="{FF2B5EF4-FFF2-40B4-BE49-F238E27FC236}">
                <a16:creationId xmlns:a16="http://schemas.microsoft.com/office/drawing/2014/main" id="{C968962B-25A7-4AB9-A479-CCDFECFE827A}"/>
              </a:ext>
            </a:extLst>
          </p:cNvPr>
          <p:cNvSpPr>
            <a:spLocks noChangeArrowheads="1"/>
          </p:cNvSpPr>
          <p:nvPr/>
        </p:nvSpPr>
        <p:spPr bwMode="auto">
          <a:xfrm>
            <a:off x="1234440" y="4142456"/>
            <a:ext cx="8945880" cy="2246769"/>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solidFill>
                  <a:srgbClr val="2B91AF"/>
                </a:solidFill>
                <a:latin typeface="Consolas" panose="020B0609020204030204" pitchFamily="49" charset="0"/>
              </a:rPr>
              <a:t>Dictionary</a:t>
            </a:r>
            <a:r>
              <a:rPr lang="en-US" altLang="en-US" sz="2000">
                <a:latin typeface="Consolas" panose="020B0609020204030204" pitchFamily="49" charset="0"/>
              </a:rPr>
              <a:t>&lt;</a:t>
            </a:r>
            <a:r>
              <a:rPr lang="en-US" altLang="en-US" sz="2000">
                <a:solidFill>
                  <a:srgbClr val="0000FF"/>
                </a:solidFill>
                <a:latin typeface="Consolas" panose="020B0609020204030204" pitchFamily="49" charset="0"/>
              </a:rPr>
              <a:t>int, </a:t>
            </a:r>
            <a:r>
              <a:rPr lang="en-US" altLang="en-US" sz="2000">
                <a:solidFill>
                  <a:srgbClr val="2B91AF"/>
                </a:solidFill>
                <a:latin typeface="Consolas" panose="020B0609020204030204" pitchFamily="49" charset="0"/>
              </a:rPr>
              <a:t>Car</a:t>
            </a:r>
            <a:r>
              <a:rPr lang="en-US" altLang="en-US" sz="2000">
                <a:latin typeface="Consolas" panose="020B0609020204030204" pitchFamily="49" charset="0"/>
              </a:rPr>
              <a:t>&gt;</a:t>
            </a:r>
            <a:r>
              <a:rPr lang="en-US" altLang="en-US" sz="2000">
                <a:solidFill>
                  <a:srgbClr val="2B91AF"/>
                </a:solidFill>
                <a:latin typeface="Consolas" panose="020B0609020204030204" pitchFamily="49" charset="0"/>
              </a:rPr>
              <a:t> </a:t>
            </a:r>
            <a:r>
              <a:rPr lang="en-US" altLang="en-US" sz="2000">
                <a:latin typeface="Consolas" panose="020B0609020204030204" pitchFamily="49" charset="0"/>
              </a:rPr>
              <a:t>showroom =</a:t>
            </a:r>
            <a:r>
              <a:rPr lang="en-US" altLang="en-US" sz="2000">
                <a:solidFill>
                  <a:srgbClr val="2B91AF"/>
                </a:solidFill>
                <a:latin typeface="Consolas" panose="020B0609020204030204" pitchFamily="49" charset="0"/>
              </a:rPr>
              <a:t> </a:t>
            </a:r>
            <a:r>
              <a:rPr lang="en-US" altLang="en-US" sz="2000">
                <a:solidFill>
                  <a:srgbClr val="0000FF"/>
                </a:solidFill>
                <a:latin typeface="Consolas" panose="020B0609020204030204" pitchFamily="49" charset="0"/>
              </a:rPr>
              <a:t>new </a:t>
            </a:r>
            <a:r>
              <a:rPr lang="en-US" altLang="en-US" sz="2000">
                <a:solidFill>
                  <a:srgbClr val="2B91AF"/>
                </a:solidFill>
                <a:latin typeface="Consolas" panose="020B0609020204030204" pitchFamily="49" charset="0"/>
              </a:rPr>
              <a:t>Dictionary</a:t>
            </a:r>
            <a:r>
              <a:rPr lang="en-US" altLang="en-US" sz="2000">
                <a:latin typeface="Consolas" panose="020B0609020204030204" pitchFamily="49" charset="0"/>
              </a:rPr>
              <a:t>&lt;</a:t>
            </a:r>
            <a:r>
              <a:rPr lang="en-US" altLang="en-US" sz="2000">
                <a:solidFill>
                  <a:srgbClr val="0000FF"/>
                </a:solidFill>
                <a:latin typeface="Consolas" panose="020B0609020204030204" pitchFamily="49" charset="0"/>
              </a:rPr>
              <a:t>int</a:t>
            </a:r>
            <a:r>
              <a:rPr lang="en-US" altLang="en-US" sz="2000">
                <a:latin typeface="Consolas" panose="020B0609020204030204" pitchFamily="49" charset="0"/>
              </a:rPr>
              <a:t>,</a:t>
            </a:r>
            <a:r>
              <a:rPr lang="en-US" altLang="en-US" sz="2000">
                <a:solidFill>
                  <a:srgbClr val="0000FF"/>
                </a:solidFill>
                <a:latin typeface="Consolas" panose="020B0609020204030204" pitchFamily="49" charset="0"/>
              </a:rPr>
              <a:t> </a:t>
            </a:r>
            <a:r>
              <a:rPr lang="en-US" altLang="en-US" sz="2000">
                <a:solidFill>
                  <a:srgbClr val="2B91AF"/>
                </a:solidFill>
                <a:latin typeface="Consolas" panose="020B0609020204030204" pitchFamily="49" charset="0"/>
              </a:rPr>
              <a:t>Car</a:t>
            </a:r>
            <a:r>
              <a:rPr lang="en-US" altLang="en-US" sz="2000">
                <a:latin typeface="Consolas" panose="020B0609020204030204" pitchFamily="49" charset="0"/>
              </a:rPr>
              <a:t>&gt;();</a:t>
            </a:r>
          </a:p>
          <a:p>
            <a:pPr eaLnBrk="1" hangingPunct="1">
              <a:spcBef>
                <a:spcPct val="0"/>
              </a:spcBef>
              <a:buClrTx/>
              <a:buSzTx/>
              <a:buFontTx/>
              <a:buNone/>
            </a:pPr>
            <a:r>
              <a:rPr lang="en-US" altLang="en-US" sz="2000">
                <a:latin typeface="Consolas" panose="020B0609020204030204" pitchFamily="49" charset="0"/>
              </a:rPr>
              <a:t>showroom.Add(1, </a:t>
            </a:r>
            <a:r>
              <a:rPr lang="en-US" altLang="en-US" sz="2000">
                <a:solidFill>
                  <a:srgbClr val="0000FF"/>
                </a:solidFill>
                <a:latin typeface="Consolas" panose="020B0609020204030204" pitchFamily="49" charset="0"/>
              </a:rPr>
              <a:t>new </a:t>
            </a:r>
            <a:r>
              <a:rPr lang="en-US" altLang="en-US" sz="2000">
                <a:solidFill>
                  <a:srgbClr val="2B91AF"/>
                </a:solidFill>
                <a:latin typeface="Consolas" panose="020B0609020204030204" pitchFamily="49" charset="0"/>
              </a:rPr>
              <a:t>Car</a:t>
            </a:r>
            <a:r>
              <a:rPr lang="en-US" altLang="en-US" sz="2000">
                <a:latin typeface="Consolas" panose="020B0609020204030204" pitchFamily="49" charset="0"/>
              </a:rPr>
              <a:t>(</a:t>
            </a:r>
            <a:r>
              <a:rPr lang="en-US" altLang="en-US" sz="2000">
                <a:solidFill>
                  <a:srgbClr val="A31515"/>
                </a:solidFill>
                <a:latin typeface="Consolas" panose="020B0609020204030204" pitchFamily="49" charset="0"/>
              </a:rPr>
              <a:t>"Camry"</a:t>
            </a:r>
            <a:r>
              <a:rPr lang="en-US" altLang="en-US" sz="2000">
                <a:latin typeface="Consolas" panose="020B0609020204030204" pitchFamily="49" charset="0"/>
              </a:rPr>
              <a:t>));</a:t>
            </a:r>
          </a:p>
          <a:p>
            <a:pPr eaLnBrk="1" hangingPunct="1">
              <a:spcBef>
                <a:spcPct val="0"/>
              </a:spcBef>
              <a:buClrTx/>
              <a:buSzTx/>
              <a:buFontTx/>
              <a:buNone/>
            </a:pPr>
            <a:r>
              <a:rPr lang="en-US" altLang="en-US" sz="2000">
                <a:latin typeface="Consolas" panose="020B0609020204030204" pitchFamily="49" charset="0"/>
              </a:rPr>
              <a:t>showroom.Add(200, </a:t>
            </a:r>
            <a:r>
              <a:rPr lang="en-US" altLang="en-US" sz="2000">
                <a:solidFill>
                  <a:srgbClr val="0000FF"/>
                </a:solidFill>
                <a:latin typeface="Consolas" panose="020B0609020204030204" pitchFamily="49" charset="0"/>
              </a:rPr>
              <a:t>new </a:t>
            </a:r>
            <a:r>
              <a:rPr lang="en-US" altLang="en-US" sz="2000">
                <a:solidFill>
                  <a:srgbClr val="2B91AF"/>
                </a:solidFill>
                <a:latin typeface="Consolas" panose="020B0609020204030204" pitchFamily="49" charset="0"/>
              </a:rPr>
              <a:t>Car</a:t>
            </a:r>
            <a:r>
              <a:rPr lang="en-US" altLang="en-US" sz="2000">
                <a:latin typeface="Consolas" panose="020B0609020204030204" pitchFamily="49" charset="0"/>
              </a:rPr>
              <a:t>(</a:t>
            </a:r>
            <a:r>
              <a:rPr lang="en-US" altLang="en-US" sz="2000">
                <a:solidFill>
                  <a:srgbClr val="A31515"/>
                </a:solidFill>
                <a:latin typeface="Consolas" panose="020B0609020204030204" pitchFamily="49" charset="0"/>
              </a:rPr>
              <a:t>"Lexus"</a:t>
            </a:r>
            <a:r>
              <a:rPr lang="en-US" altLang="en-US" sz="2000">
                <a:latin typeface="Consolas" panose="020B0609020204030204" pitchFamily="49" charset="0"/>
              </a:rPr>
              <a:t>));</a:t>
            </a:r>
          </a:p>
          <a:p>
            <a:pPr eaLnBrk="1" hangingPunct="1">
              <a:spcBef>
                <a:spcPct val="0"/>
              </a:spcBef>
              <a:buClrTx/>
              <a:buSzTx/>
              <a:buFontTx/>
              <a:buNone/>
            </a:pPr>
            <a:r>
              <a:rPr lang="en-US" altLang="en-US" sz="2000">
                <a:latin typeface="Consolas" panose="020B0609020204030204" pitchFamily="49" charset="0"/>
              </a:rPr>
              <a:t>showroom.Add(3000,</a:t>
            </a:r>
            <a:r>
              <a:rPr lang="en-US" altLang="en-US" sz="2000">
                <a:solidFill>
                  <a:srgbClr val="0000FF"/>
                </a:solidFill>
                <a:latin typeface="Consolas" panose="020B0609020204030204" pitchFamily="49" charset="0"/>
              </a:rPr>
              <a:t>new </a:t>
            </a:r>
            <a:r>
              <a:rPr lang="en-US" altLang="en-US" sz="2000">
                <a:solidFill>
                  <a:srgbClr val="2B91AF"/>
                </a:solidFill>
                <a:latin typeface="Consolas" panose="020B0609020204030204" pitchFamily="49" charset="0"/>
              </a:rPr>
              <a:t>Car</a:t>
            </a:r>
            <a:r>
              <a:rPr lang="en-US" altLang="en-US" sz="2000">
                <a:latin typeface="Consolas" panose="020B0609020204030204" pitchFamily="49" charset="0"/>
              </a:rPr>
              <a:t>(</a:t>
            </a:r>
            <a:r>
              <a:rPr lang="en-US" altLang="en-US" sz="2000">
                <a:solidFill>
                  <a:srgbClr val="A31515"/>
                </a:solidFill>
                <a:latin typeface="Consolas" panose="020B0609020204030204" pitchFamily="49" charset="0"/>
              </a:rPr>
              <a:t>"Accura"</a:t>
            </a:r>
            <a:r>
              <a:rPr lang="en-US" altLang="en-US" sz="2000">
                <a:latin typeface="Consolas" panose="020B0609020204030204" pitchFamily="49" charset="0"/>
              </a:rPr>
              <a:t>));</a:t>
            </a:r>
          </a:p>
          <a:p>
            <a:pPr eaLnBrk="1" hangingPunct="1">
              <a:spcBef>
                <a:spcPct val="0"/>
              </a:spcBef>
              <a:buClrTx/>
              <a:buSzTx/>
              <a:buFontTx/>
              <a:buNone/>
            </a:pPr>
            <a:endParaRPr lang="en-US" altLang="en-US" sz="2000">
              <a:solidFill>
                <a:srgbClr val="A31515"/>
              </a:solidFill>
              <a:latin typeface="Consolas" panose="020B0609020204030204" pitchFamily="49" charset="0"/>
            </a:endParaRPr>
          </a:p>
          <a:p>
            <a:pPr eaLnBrk="1" hangingPunct="1">
              <a:spcBef>
                <a:spcPct val="0"/>
              </a:spcBef>
              <a:buClrTx/>
              <a:buSzTx/>
              <a:buFontTx/>
              <a:buNone/>
            </a:pPr>
            <a:r>
              <a:rPr lang="en-US" altLang="en-US" sz="2000">
                <a:solidFill>
                  <a:srgbClr val="0000FF"/>
                </a:solidFill>
                <a:latin typeface="Consolas" panose="020B0609020204030204" pitchFamily="49" charset="0"/>
              </a:rPr>
              <a:t>foreach</a:t>
            </a:r>
            <a:r>
              <a:rPr lang="en-US" altLang="en-US" sz="2000">
                <a:latin typeface="Consolas" panose="020B0609020204030204" pitchFamily="49" charset="0"/>
              </a:rPr>
              <a:t>(</a:t>
            </a:r>
            <a:r>
              <a:rPr lang="en-US" altLang="en-US" sz="2000">
                <a:solidFill>
                  <a:srgbClr val="2B91AF"/>
                </a:solidFill>
                <a:latin typeface="Consolas" panose="020B0609020204030204" pitchFamily="49" charset="0"/>
              </a:rPr>
              <a:t>Car </a:t>
            </a:r>
            <a:r>
              <a:rPr lang="en-US" altLang="en-US" sz="2000">
                <a:latin typeface="Consolas" panose="020B0609020204030204" pitchFamily="49" charset="0"/>
              </a:rPr>
              <a:t>c </a:t>
            </a:r>
            <a:r>
              <a:rPr lang="en-US" altLang="en-US" sz="2000">
                <a:solidFill>
                  <a:srgbClr val="0000FF"/>
                </a:solidFill>
                <a:latin typeface="Consolas" panose="020B0609020204030204" pitchFamily="49" charset="0"/>
              </a:rPr>
              <a:t>in </a:t>
            </a:r>
            <a:r>
              <a:rPr lang="en-US" altLang="en-US" sz="2000">
                <a:latin typeface="Consolas" panose="020B0609020204030204" pitchFamily="49" charset="0"/>
              </a:rPr>
              <a:t>showroom.Value</a:t>
            </a:r>
            <a:r>
              <a:rPr lang="en-US" altLang="en-US" sz="2000">
                <a:solidFill>
                  <a:srgbClr val="0000FF"/>
                </a:solidFill>
                <a:latin typeface="Consolas" panose="020B0609020204030204" pitchFamily="49" charset="0"/>
              </a:rPr>
              <a:t>s</a:t>
            </a:r>
            <a:r>
              <a:rPr lang="en-US" altLang="en-US" sz="2000">
                <a:latin typeface="Consolas" panose="020B0609020204030204" pitchFamily="49" charset="0"/>
              </a:rPr>
              <a:t>)</a:t>
            </a:r>
          </a:p>
          <a:p>
            <a:pPr eaLnBrk="1" hangingPunct="1">
              <a:spcBef>
                <a:spcPct val="0"/>
              </a:spcBef>
              <a:buClrTx/>
              <a:buSzTx/>
              <a:buFontTx/>
              <a:buNone/>
            </a:pPr>
            <a:r>
              <a:rPr lang="en-US" altLang="en-US" sz="2000">
                <a:solidFill>
                  <a:srgbClr val="0000FF"/>
                </a:solidFill>
                <a:latin typeface="Consolas" panose="020B0609020204030204" pitchFamily="49" charset="0"/>
              </a:rPr>
              <a:t>      </a:t>
            </a:r>
            <a:r>
              <a:rPr lang="en-US" altLang="en-US" sz="2000">
                <a:solidFill>
                  <a:srgbClr val="2B91AF"/>
                </a:solidFill>
                <a:latin typeface="Consolas" panose="020B0609020204030204" pitchFamily="49" charset="0"/>
              </a:rPr>
              <a:t>Console</a:t>
            </a:r>
            <a:r>
              <a:rPr lang="en-US" altLang="en-US" sz="2000">
                <a:latin typeface="Consolas" panose="020B0609020204030204" pitchFamily="49" charset="0"/>
              </a:rPr>
              <a:t>.WriteLine(c.model);</a:t>
            </a:r>
          </a:p>
        </p:txBody>
      </p:sp>
      <p:sp>
        <p:nvSpPr>
          <p:cNvPr id="6" name="Rectangle 8">
            <a:extLst>
              <a:ext uri="{FF2B5EF4-FFF2-40B4-BE49-F238E27FC236}">
                <a16:creationId xmlns:a16="http://schemas.microsoft.com/office/drawing/2014/main" id="{31FAD2BF-9EA0-4206-A163-07EDD94CEAC9}"/>
              </a:ext>
            </a:extLst>
          </p:cNvPr>
          <p:cNvSpPr>
            <a:spLocks noChangeArrowheads="1"/>
          </p:cNvSpPr>
          <p:nvPr/>
        </p:nvSpPr>
        <p:spPr bwMode="auto">
          <a:xfrm>
            <a:off x="1234440" y="1918984"/>
            <a:ext cx="5095240" cy="1938992"/>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cs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cs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cs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solidFill>
                  <a:srgbClr val="0000FF"/>
                </a:solidFill>
                <a:latin typeface="Consolas" panose="020B0609020204030204" pitchFamily="49" charset="0"/>
              </a:rPr>
              <a:t>struct </a:t>
            </a:r>
            <a:r>
              <a:rPr lang="en-US" altLang="en-US" sz="2000">
                <a:solidFill>
                  <a:srgbClr val="2B91AF"/>
                </a:solidFill>
                <a:latin typeface="Consolas" panose="020B0609020204030204" pitchFamily="49" charset="0"/>
              </a:rPr>
              <a:t>Car  </a:t>
            </a:r>
            <a:r>
              <a:rPr lang="en-US" altLang="en-US" sz="2000">
                <a:latin typeface="Consolas" panose="020B0609020204030204" pitchFamily="49" charset="0"/>
              </a:rPr>
              <a:t>{</a:t>
            </a:r>
          </a:p>
          <a:p>
            <a:pPr eaLnBrk="1" hangingPunct="1">
              <a:spcBef>
                <a:spcPct val="0"/>
              </a:spcBef>
              <a:buClrTx/>
              <a:buSzTx/>
              <a:buFontTx/>
              <a:buNone/>
            </a:pPr>
            <a:r>
              <a:rPr lang="en-US" altLang="en-US" sz="2000">
                <a:solidFill>
                  <a:srgbClr val="2B91AF"/>
                </a:solidFill>
                <a:latin typeface="Consolas" panose="020B0609020204030204" pitchFamily="49" charset="0"/>
              </a:rPr>
              <a:t>        </a:t>
            </a:r>
            <a:r>
              <a:rPr lang="en-US" altLang="en-US" sz="2000">
                <a:solidFill>
                  <a:srgbClr val="0000FF"/>
                </a:solidFill>
                <a:latin typeface="Consolas" panose="020B0609020204030204" pitchFamily="49" charset="0"/>
              </a:rPr>
              <a:t>public string </a:t>
            </a:r>
            <a:r>
              <a:rPr lang="en-US" altLang="en-US" sz="2000">
                <a:latin typeface="Consolas" panose="020B0609020204030204" pitchFamily="49" charset="0"/>
              </a:rPr>
              <a:t>model;</a:t>
            </a:r>
          </a:p>
          <a:p>
            <a:pPr eaLnBrk="1" hangingPunct="1">
              <a:spcBef>
                <a:spcPct val="0"/>
              </a:spcBef>
              <a:buClrTx/>
              <a:buSzTx/>
              <a:buFontTx/>
              <a:buNone/>
            </a:pPr>
            <a:r>
              <a:rPr lang="en-US" altLang="en-US" sz="2000">
                <a:solidFill>
                  <a:srgbClr val="0000FF"/>
                </a:solidFill>
                <a:latin typeface="Consolas" panose="020B0609020204030204" pitchFamily="49" charset="0"/>
              </a:rPr>
              <a:t>        public </a:t>
            </a:r>
            <a:r>
              <a:rPr lang="en-US" altLang="en-US" sz="2000">
                <a:solidFill>
                  <a:srgbClr val="2B91AF"/>
                </a:solidFill>
                <a:latin typeface="Consolas" panose="020B0609020204030204" pitchFamily="49" charset="0"/>
              </a:rPr>
              <a:t>Car</a:t>
            </a:r>
            <a:r>
              <a:rPr lang="en-US" altLang="en-US" sz="2000">
                <a:latin typeface="Consolas" panose="020B0609020204030204" pitchFamily="49" charset="0"/>
              </a:rPr>
              <a:t>(</a:t>
            </a:r>
            <a:r>
              <a:rPr lang="en-US" altLang="en-US" sz="2000">
                <a:solidFill>
                  <a:srgbClr val="0000FF"/>
                </a:solidFill>
                <a:latin typeface="Consolas" panose="020B0609020204030204" pitchFamily="49" charset="0"/>
              </a:rPr>
              <a:t>string </a:t>
            </a:r>
            <a:r>
              <a:rPr lang="en-US" altLang="en-US" sz="2000">
                <a:latin typeface="Consolas" panose="020B0609020204030204" pitchFamily="49" charset="0"/>
              </a:rPr>
              <a:t>m) {</a:t>
            </a:r>
          </a:p>
          <a:p>
            <a:pPr eaLnBrk="1" hangingPunct="1">
              <a:spcBef>
                <a:spcPct val="0"/>
              </a:spcBef>
              <a:buClrTx/>
              <a:buSzTx/>
              <a:buFontTx/>
              <a:buNone/>
            </a:pPr>
            <a:r>
              <a:rPr lang="en-US" altLang="en-US" sz="2000">
                <a:latin typeface="Consolas" panose="020B0609020204030204" pitchFamily="49" charset="0"/>
              </a:rPr>
              <a:t>            model = m;</a:t>
            </a:r>
          </a:p>
          <a:p>
            <a:pPr eaLnBrk="1" hangingPunct="1">
              <a:spcBef>
                <a:spcPct val="0"/>
              </a:spcBef>
              <a:buClrTx/>
              <a:buSzTx/>
              <a:buFontTx/>
              <a:buNone/>
            </a:pPr>
            <a:r>
              <a:rPr lang="en-US" altLang="en-US" sz="2000">
                <a:latin typeface="Consolas" panose="020B0609020204030204" pitchFamily="49" charset="0"/>
              </a:rPr>
              <a:t>        }</a:t>
            </a:r>
          </a:p>
          <a:p>
            <a:pPr eaLnBrk="1" hangingPunct="1">
              <a:spcBef>
                <a:spcPct val="0"/>
              </a:spcBef>
              <a:buClrTx/>
              <a:buSzTx/>
              <a:buFontTx/>
              <a:buNone/>
            </a:pPr>
            <a:r>
              <a:rPr lang="en-US" altLang="en-US" sz="2000">
                <a:latin typeface="Consolas" panose="020B0609020204030204" pitchFamily="49" charset="0"/>
              </a:rPr>
              <a:t>}</a:t>
            </a:r>
          </a:p>
        </p:txBody>
      </p:sp>
    </p:spTree>
    <p:extLst>
      <p:ext uri="{BB962C8B-B14F-4D97-AF65-F5344CB8AC3E}">
        <p14:creationId xmlns:p14="http://schemas.microsoft.com/office/powerpoint/2010/main" val="30667795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Enumeration</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2419855"/>
          </a:xfrm>
        </p:spPr>
        <p:txBody>
          <a:bodyPr numCol="1" spcCol="365760">
            <a:noAutofit/>
          </a:bodyPr>
          <a:lstStyle/>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Dùng thay thế hằng</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Tập hợp các giá trị hằng được đặt tên</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Khai báo trực tiếp trong namespace</a:t>
            </a:r>
          </a:p>
          <a:p>
            <a:pPr>
              <a:spcBef>
                <a:spcPct val="50000"/>
              </a:spcBef>
              <a:defRPr/>
            </a:pPr>
            <a:r>
              <a:rPr lang="vi-VN" sz="2400" b="0">
                <a:solidFill>
                  <a:schemeClr val="tx1"/>
                </a:solidFill>
                <a:effectLst>
                  <a:outerShdw blurRad="38100" dist="38100" dir="2700000" algn="tl">
                    <a:srgbClr val="000000"/>
                  </a:outerShdw>
                </a:effectLst>
                <a:latin typeface="Arial" charset="0"/>
                <a:cs typeface="Arial" charset="0"/>
              </a:rPr>
              <a:t>Là kiểu dữ liệu</a:t>
            </a:r>
          </a:p>
        </p:txBody>
      </p:sp>
      <p:sp>
        <p:nvSpPr>
          <p:cNvPr id="7" name="Text Box 4">
            <a:extLst>
              <a:ext uri="{FF2B5EF4-FFF2-40B4-BE49-F238E27FC236}">
                <a16:creationId xmlns:a16="http://schemas.microsoft.com/office/drawing/2014/main" id="{6B6D6451-C8C6-448C-A1FD-854A70DB0E2D}"/>
              </a:ext>
            </a:extLst>
          </p:cNvPr>
          <p:cNvSpPr txBox="1">
            <a:spLocks noChangeArrowheads="1"/>
          </p:cNvSpPr>
          <p:nvPr/>
        </p:nvSpPr>
        <p:spPr bwMode="auto">
          <a:xfrm>
            <a:off x="3850640" y="3287077"/>
            <a:ext cx="7477760" cy="76944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eaLnBrk="1" hangingPunct="1">
              <a:defRPr/>
            </a:pPr>
            <a:r>
              <a:rPr lang="en-US" sz="2200" b="0" noProof="1">
                <a:solidFill>
                  <a:schemeClr val="tx1"/>
                </a:solidFill>
                <a:cs typeface="Arial" charset="0"/>
              </a:rPr>
              <a:t>enum Color { Red, Green, Blue };</a:t>
            </a:r>
            <a:endParaRPr lang="en-US" sz="2200" b="0">
              <a:solidFill>
                <a:schemeClr val="tx1"/>
              </a:solidFill>
              <a:cs typeface="Arial" charset="0"/>
            </a:endParaRPr>
          </a:p>
          <a:p>
            <a:pPr eaLnBrk="1" hangingPunct="1">
              <a:defRPr/>
            </a:pPr>
            <a:r>
              <a:rPr lang="en-US" sz="2200" b="0" noProof="1">
                <a:solidFill>
                  <a:schemeClr val="tx1"/>
                </a:solidFill>
                <a:cs typeface="Arial" charset="0"/>
              </a:rPr>
              <a:t>enum Access { personal = 1, group = 2, all = 4 };</a:t>
            </a:r>
            <a:endParaRPr lang="en-US" sz="2200" b="0">
              <a:solidFill>
                <a:schemeClr val="tx1"/>
              </a:solidFill>
              <a:cs typeface="Arial" charset="0"/>
            </a:endParaRPr>
          </a:p>
        </p:txBody>
      </p:sp>
      <p:sp>
        <p:nvSpPr>
          <p:cNvPr id="8" name="Text Box 5">
            <a:extLst>
              <a:ext uri="{FF2B5EF4-FFF2-40B4-BE49-F238E27FC236}">
                <a16:creationId xmlns:a16="http://schemas.microsoft.com/office/drawing/2014/main" id="{E0BC3BBE-7C84-4DBA-811E-88F90988271A}"/>
              </a:ext>
            </a:extLst>
          </p:cNvPr>
          <p:cNvSpPr txBox="1">
            <a:spLocks noChangeArrowheads="1"/>
          </p:cNvSpPr>
          <p:nvPr/>
        </p:nvSpPr>
        <p:spPr bwMode="auto">
          <a:xfrm>
            <a:off x="3850640" y="4322762"/>
            <a:ext cx="7477760" cy="178510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eaLnBrk="1" hangingPunct="1">
              <a:defRPr/>
            </a:pPr>
            <a:r>
              <a:rPr lang="en-US" sz="2200" b="0">
                <a:solidFill>
                  <a:schemeClr val="tx1"/>
                </a:solidFill>
                <a:cs typeface="Arial" charset="0"/>
              </a:rPr>
              <a:t>Color c = Color.Red;</a:t>
            </a:r>
          </a:p>
          <a:p>
            <a:pPr eaLnBrk="1" hangingPunct="1">
              <a:defRPr/>
            </a:pPr>
            <a:endParaRPr lang="en-US" sz="2200" b="0">
              <a:solidFill>
                <a:schemeClr val="tx1"/>
              </a:solidFill>
              <a:cs typeface="Arial" charset="0"/>
            </a:endParaRPr>
          </a:p>
          <a:p>
            <a:pPr eaLnBrk="1" hangingPunct="1">
              <a:defRPr/>
            </a:pPr>
            <a:r>
              <a:rPr lang="en-US" sz="2200" b="0">
                <a:solidFill>
                  <a:schemeClr val="tx1"/>
                </a:solidFill>
                <a:cs typeface="Arial" charset="0"/>
              </a:rPr>
              <a:t>Access a = Access.personal | Access.group;</a:t>
            </a:r>
          </a:p>
          <a:p>
            <a:pPr eaLnBrk="1" hangingPunct="1">
              <a:defRPr/>
            </a:pPr>
            <a:r>
              <a:rPr lang="en-US" sz="2200" b="0">
                <a:solidFill>
                  <a:schemeClr val="tx1"/>
                </a:solidFill>
                <a:cs typeface="Arial" charset="0"/>
              </a:rPr>
              <a:t>If ((Access.personal &amp; a) != 0) </a:t>
            </a:r>
          </a:p>
          <a:p>
            <a:pPr eaLnBrk="1" hangingPunct="1">
              <a:defRPr/>
            </a:pPr>
            <a:r>
              <a:rPr lang="en-US" sz="2200" b="0">
                <a:solidFill>
                  <a:schemeClr val="tx1"/>
                </a:solidFill>
                <a:cs typeface="Arial" charset="0"/>
              </a:rPr>
              <a:t>   Console.WriteLine("access granted");</a:t>
            </a:r>
          </a:p>
        </p:txBody>
      </p:sp>
    </p:spTree>
    <p:extLst>
      <p:ext uri="{BB962C8B-B14F-4D97-AF65-F5344CB8AC3E}">
        <p14:creationId xmlns:p14="http://schemas.microsoft.com/office/powerpoint/2010/main" val="198697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1" y="261563"/>
            <a:ext cx="8534400" cy="1016822"/>
          </a:xfrm>
        </p:spPr>
        <p:txBody>
          <a:bodyPr/>
          <a:lstStyle/>
          <a:p>
            <a:r>
              <a:rPr lang="en-US" sz="3600">
                <a:solidFill>
                  <a:schemeClr val="tx1"/>
                </a:solidFill>
                <a:latin typeface="Tahoma" panose="020B0604030504040204" pitchFamily="34" charset="0"/>
                <a:ea typeface="Tahoma" panose="020B0604030504040204" pitchFamily="34" charset="0"/>
                <a:cs typeface="Tahoma" panose="020B0604030504040204" pitchFamily="34" charset="0"/>
              </a:rPr>
              <a:t>KIẾN TRÚC .NET FRAMEWORK</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EED9BE2-5CD6-4924-B52A-2B82A0C4BEC5}"/>
              </a:ext>
            </a:extLst>
          </p:cNvPr>
          <p:cNvSpPr>
            <a:spLocks noGrp="1"/>
          </p:cNvSpPr>
          <p:nvPr>
            <p:ph idx="1"/>
          </p:nvPr>
        </p:nvSpPr>
        <p:spPr>
          <a:xfrm>
            <a:off x="613191" y="1278385"/>
            <a:ext cx="7563143" cy="5095782"/>
          </a:xfrm>
        </p:spPr>
        <p:txBody>
          <a:bodyPr>
            <a:noAutofit/>
          </a:bodyPr>
          <a:lstStyle/>
          <a:p>
            <a:pPr indent="-274320">
              <a:lnSpc>
                <a:spcPct val="130000"/>
              </a:lnSpc>
              <a:spcBef>
                <a:spcPts val="600"/>
              </a:spcBef>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Chương trình nền tảng cho cho công nghệ .NET</a:t>
            </a:r>
          </a:p>
          <a:p>
            <a:pPr indent="-274320">
              <a:lnSpc>
                <a:spcPct val="130000"/>
              </a:lnSpc>
              <a:spcBef>
                <a:spcPts val="600"/>
              </a:spcBef>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Cung cấp tập hợp class library thường dùng</a:t>
            </a:r>
          </a:p>
          <a:p>
            <a:pPr indent="-274320">
              <a:lnSpc>
                <a:spcPct val="130000"/>
              </a:lnSpc>
              <a:spcBef>
                <a:spcPts val="600"/>
              </a:spcBef>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Quản lý sự thực thi của các chương trình .NET</a:t>
            </a:r>
          </a:p>
          <a:p>
            <a:pPr indent="-274320">
              <a:lnSpc>
                <a:spcPct val="130000"/>
              </a:lnSpc>
              <a:spcBef>
                <a:spcPts val="600"/>
              </a:spcBef>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Theo quan điểm của người lập trình, .NET có thể hiểu như môi trường thực thi mới và thư viện lớp cơ sở cải tiến.</a:t>
            </a:r>
          </a:p>
          <a:p>
            <a:pPr indent="-274320">
              <a:lnSpc>
                <a:spcPct val="130000"/>
              </a:lnSpc>
              <a:spcBef>
                <a:spcPts val="600"/>
              </a:spcBef>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Môi trường thực thi là: Common Language Runtime – CLR.</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Vai trò chính CLR: locate, load, manage .NET types</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200">
                <a:solidFill>
                  <a:schemeClr val="tx1"/>
                </a:solidFill>
                <a:latin typeface="Tahoma" panose="020B0604030504040204" pitchFamily="34" charset="0"/>
                <a:ea typeface="Tahoma" panose="020B0604030504040204" pitchFamily="34" charset="0"/>
                <a:cs typeface="Tahoma" panose="020B0604030504040204" pitchFamily="34" charset="0"/>
              </a:rPr>
              <a:t>CLR còn quản lý những phần ở mức thấp như: memory management, security check</a:t>
            </a:r>
          </a:p>
        </p:txBody>
      </p:sp>
      <p:pic>
        <p:nvPicPr>
          <p:cNvPr id="5" name="Picture 4">
            <a:extLst>
              <a:ext uri="{FF2B5EF4-FFF2-40B4-BE49-F238E27FC236}">
                <a16:creationId xmlns:a16="http://schemas.microsoft.com/office/drawing/2014/main" id="{66E6A12F-9628-4897-9517-0A494D4C5804}"/>
              </a:ext>
            </a:extLst>
          </p:cNvPr>
          <p:cNvPicPr>
            <a:picLocks noChangeAspect="1"/>
          </p:cNvPicPr>
          <p:nvPr/>
        </p:nvPicPr>
        <p:blipFill>
          <a:blip r:embed="rId2"/>
          <a:stretch>
            <a:fillRect/>
          </a:stretch>
        </p:blipFill>
        <p:spPr>
          <a:xfrm>
            <a:off x="8446177" y="1974403"/>
            <a:ext cx="3467100" cy="3552825"/>
          </a:xfrm>
          <a:prstGeom prst="rect">
            <a:avLst/>
          </a:prstGeom>
        </p:spPr>
      </p:pic>
    </p:spTree>
    <p:extLst>
      <p:ext uri="{BB962C8B-B14F-4D97-AF65-F5344CB8AC3E}">
        <p14:creationId xmlns:p14="http://schemas.microsoft.com/office/powerpoint/2010/main" val="12544302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Enumeration</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a:extLst>
              <a:ext uri="{FF2B5EF4-FFF2-40B4-BE49-F238E27FC236}">
                <a16:creationId xmlns:a16="http://schemas.microsoft.com/office/drawing/2014/main" id="{0C7E7B9D-E56A-45D4-9EB3-D823A509D79E}"/>
              </a:ext>
            </a:extLst>
          </p:cNvPr>
          <p:cNvSpPr>
            <a:spLocks noGrp="1"/>
          </p:cNvSpPr>
          <p:nvPr>
            <p:ph idx="1"/>
          </p:nvPr>
        </p:nvSpPr>
        <p:spPr>
          <a:xfrm>
            <a:off x="613190" y="1278385"/>
            <a:ext cx="10796490" cy="769441"/>
          </a:xfrm>
        </p:spPr>
        <p:txBody>
          <a:bodyPr numCol="1" spcCol="365760">
            <a:noAutofit/>
          </a:bodyPr>
          <a:lstStyle/>
          <a:p>
            <a:pPr>
              <a:spcBef>
                <a:spcPct val="50000"/>
              </a:spcBef>
              <a:defRPr/>
            </a:pPr>
            <a:r>
              <a:rPr lang="en-US" sz="2400" b="0">
                <a:solidFill>
                  <a:schemeClr val="tx1"/>
                </a:solidFill>
                <a:effectLst>
                  <a:outerShdw blurRad="38100" dist="38100" dir="2700000" algn="tl">
                    <a:srgbClr val="000000"/>
                  </a:outerShdw>
                </a:effectLst>
                <a:latin typeface="Arial" charset="0"/>
                <a:cs typeface="Arial" charset="0"/>
              </a:rPr>
              <a:t>Enumeration kế thừa từ object (Equals, ToString()).</a:t>
            </a:r>
          </a:p>
        </p:txBody>
      </p:sp>
      <p:pic>
        <p:nvPicPr>
          <p:cNvPr id="6" name="Picture 4">
            <a:extLst>
              <a:ext uri="{FF2B5EF4-FFF2-40B4-BE49-F238E27FC236}">
                <a16:creationId xmlns:a16="http://schemas.microsoft.com/office/drawing/2014/main" id="{6B4CE6A8-9EEC-47D1-A905-1C894A80DACD}"/>
              </a:ext>
            </a:extLst>
          </p:cNvPr>
          <p:cNvPicPr>
            <a:picLocks noChangeAspect="1" noChangeArrowheads="1"/>
          </p:cNvPicPr>
          <p:nvPr/>
        </p:nvPicPr>
        <p:blipFill>
          <a:blip r:embed="rId2"/>
          <a:srcRect/>
          <a:stretch>
            <a:fillRect/>
          </a:stretch>
        </p:blipFill>
        <p:spPr bwMode="auto">
          <a:xfrm>
            <a:off x="2032000" y="2295207"/>
            <a:ext cx="7177088" cy="3124200"/>
          </a:xfrm>
          <a:prstGeom prst="rect">
            <a:avLst/>
          </a:prstGeom>
          <a:ln>
            <a:headEnd/>
            <a:tailEnd/>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38635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99-355C-4795-BD04-ED7DA286FB79}"/>
              </a:ext>
            </a:extLst>
          </p:cNvPr>
          <p:cNvSpPr>
            <a:spLocks noGrp="1"/>
          </p:cNvSpPr>
          <p:nvPr>
            <p:ph type="title"/>
          </p:nvPr>
        </p:nvSpPr>
        <p:spPr>
          <a:xfrm>
            <a:off x="613190" y="261563"/>
            <a:ext cx="10796490" cy="1016822"/>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Enumeration</a:t>
            </a:r>
            <a:endParaRPr lang="en-US" sz="3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693E57B3-1B08-4719-A5E4-D14D6F61D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800" y="77745"/>
            <a:ext cx="5237480" cy="67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81317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F90C-002D-4BC9-8101-AF97233E0122}"/>
              </a:ext>
            </a:extLst>
          </p:cNvPr>
          <p:cNvSpPr>
            <a:spLocks noGrp="1"/>
          </p:cNvSpPr>
          <p:nvPr>
            <p:ph type="ctrTitle"/>
          </p:nvPr>
        </p:nvSpPr>
        <p:spPr/>
        <p:txBody>
          <a:bodyPr/>
          <a:lstStyle/>
          <a:p>
            <a:r>
              <a:rPr lang="en-US" sz="3200" u="sng">
                <a:latin typeface="Times New Roman" panose="02020603050405020304" pitchFamily="18" charset="0"/>
                <a:cs typeface="Times New Roman" panose="02020603050405020304" pitchFamily="18" charset="0"/>
              </a:rPr>
              <a:t>CHƯƠNG 3</a:t>
            </a:r>
            <a:r>
              <a:rPr lang="en-US" sz="4000" u="sng">
                <a:latin typeface="Times New Roman" panose="02020603050405020304" pitchFamily="18" charset="0"/>
                <a:cs typeface="Times New Roman" panose="02020603050405020304" pitchFamily="18" charset="0"/>
              </a:rPr>
              <a:t>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XỬ LÝ NGOẠI LỆ</a:t>
            </a:r>
          </a:p>
        </p:txBody>
      </p:sp>
    </p:spTree>
    <p:extLst>
      <p:ext uri="{BB962C8B-B14F-4D97-AF65-F5344CB8AC3E}">
        <p14:creationId xmlns:p14="http://schemas.microsoft.com/office/powerpoint/2010/main" val="13026307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1077</TotalTime>
  <Words>6350</Words>
  <Application>Microsoft Office PowerPoint</Application>
  <PresentationFormat>Widescreen</PresentationFormat>
  <Paragraphs>764</Paragraphs>
  <Slides>92</Slides>
  <Notes>0</Notes>
  <HiddenSlides>0</HiddenSlides>
  <MMClips>0</MMClips>
  <ScaleCrop>false</ScaleCrop>
  <HeadingPairs>
    <vt:vector size="10"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92</vt:i4>
      </vt:variant>
      <vt:variant>
        <vt:lpstr>Custom Shows</vt:lpstr>
      </vt:variant>
      <vt:variant>
        <vt:i4>3</vt:i4>
      </vt:variant>
    </vt:vector>
  </HeadingPairs>
  <TitlesOfParts>
    <vt:vector size="112" baseType="lpstr">
      <vt:lpstr>Arial</vt:lpstr>
      <vt:lpstr>Arial Black</vt:lpstr>
      <vt:lpstr>Arial Narrow</vt:lpstr>
      <vt:lpstr>Bitstream Vera Serif</vt:lpstr>
      <vt:lpstr>Century Gothic</vt:lpstr>
      <vt:lpstr>Consolas</vt:lpstr>
      <vt:lpstr>Courier New</vt:lpstr>
      <vt:lpstr>Lucida Console</vt:lpstr>
      <vt:lpstr>Roboto</vt:lpstr>
      <vt:lpstr>Tahoma</vt:lpstr>
      <vt:lpstr>Times New Roman</vt:lpstr>
      <vt:lpstr>Verdana</vt:lpstr>
      <vt:lpstr>Wingdings</vt:lpstr>
      <vt:lpstr>Wingdings 2</vt:lpstr>
      <vt:lpstr>Wingdings 3</vt:lpstr>
      <vt:lpstr>Slice</vt:lpstr>
      <vt:lpstr>Worksheet</vt:lpstr>
      <vt:lpstr>Lập trình windows</vt:lpstr>
      <vt:lpstr>Giới thiệu môn học</vt:lpstr>
      <vt:lpstr>Giới thiệu môn học</vt:lpstr>
      <vt:lpstr>Cách tính điểm MÔN HỌC</vt:lpstr>
      <vt:lpstr>Phục vụ cho môn học</vt:lpstr>
      <vt:lpstr>CHƯƠNG 1  TỔNG QUAN VỀ DOTNET</vt:lpstr>
      <vt:lpstr>MỤC LỤC</vt:lpstr>
      <vt:lpstr>GIỚI THIỆU .NET FRAMEWORK</vt:lpstr>
      <vt:lpstr>KIẾN TRÚC .NET FRAMEWORK</vt:lpstr>
      <vt:lpstr>Common Language iNFRASTRUCTURE (CLI)</vt:lpstr>
      <vt:lpstr>Common Language Runtime (CLR)</vt:lpstr>
      <vt:lpstr>Just-in-Time (JIT)</vt:lpstr>
      <vt:lpstr>Common Type System (CTS)</vt:lpstr>
      <vt:lpstr>THƯ VIỆN LỚP .NET FRAMEWORK</vt:lpstr>
      <vt:lpstr>Garbage collection - bộ thu dọn rác</vt:lpstr>
      <vt:lpstr>Namespace</vt:lpstr>
      <vt:lpstr>CHƯƠNG 2  NGÔN NGỮ C#</vt:lpstr>
      <vt:lpstr>MỤC LỤC</vt:lpstr>
      <vt:lpstr>Đặc điểm của ngôn ngữ C#</vt:lpstr>
      <vt:lpstr>Cấu trúc chương trình C#</vt:lpstr>
      <vt:lpstr>Cấu trúc chương trình C#</vt:lpstr>
      <vt:lpstr>Cấu trúc chương trình C#</vt:lpstr>
      <vt:lpstr>Cấu trúc chương trình C#</vt:lpstr>
      <vt:lpstr>KIỂU DỮ LIỆU (DATA TYPE)</vt:lpstr>
      <vt:lpstr>KIỂU DỮ LIỆU (DATA TYPE)</vt:lpstr>
      <vt:lpstr>KIỂU DỮ LIỆU (DATA TYPE)</vt:lpstr>
      <vt:lpstr>Value Type</vt:lpstr>
      <vt:lpstr>The built-in value type</vt:lpstr>
      <vt:lpstr>The built-in reference type</vt:lpstr>
      <vt:lpstr>The built-in reference type</vt:lpstr>
      <vt:lpstr>Reference type</vt:lpstr>
      <vt:lpstr>Value type vs. Reference type</vt:lpstr>
      <vt:lpstr>Identifier</vt:lpstr>
      <vt:lpstr>Identifier</vt:lpstr>
      <vt:lpstr>Keyword</vt:lpstr>
      <vt:lpstr>Constant</vt:lpstr>
      <vt:lpstr>Constant</vt:lpstr>
      <vt:lpstr>readonly</vt:lpstr>
      <vt:lpstr>Variable</vt:lpstr>
      <vt:lpstr>Variable</vt:lpstr>
      <vt:lpstr>Chuyển đổi kiểu</vt:lpstr>
      <vt:lpstr>Chuyển đổi ngầm định (Implicit  type cast)</vt:lpstr>
      <vt:lpstr>Chuyển đổi ngầm định (Implicit type cast)</vt:lpstr>
      <vt:lpstr>Chuyển đổi tường minh (EXPlicit type cast)</vt:lpstr>
      <vt:lpstr>Using Convert class</vt:lpstr>
      <vt:lpstr>Console I/O</vt:lpstr>
      <vt:lpstr>Console I/O</vt:lpstr>
      <vt:lpstr>Console I/O</vt:lpstr>
      <vt:lpstr>Boxing &amp; Unboxing</vt:lpstr>
      <vt:lpstr>checked &amp; unchecked</vt:lpstr>
      <vt:lpstr>ref, out, params</vt:lpstr>
      <vt:lpstr>ref, out, params</vt:lpstr>
      <vt:lpstr>ref, out, params</vt:lpstr>
      <vt:lpstr>If statement</vt:lpstr>
      <vt:lpstr>If .. Else  statement</vt:lpstr>
      <vt:lpstr>switch</vt:lpstr>
      <vt:lpstr>Loop</vt:lpstr>
      <vt:lpstr>Loop</vt:lpstr>
      <vt:lpstr>foreach</vt:lpstr>
      <vt:lpstr>jump</vt:lpstr>
      <vt:lpstr>return</vt:lpstr>
      <vt:lpstr>Array</vt:lpstr>
      <vt:lpstr>Array</vt:lpstr>
      <vt:lpstr>Array</vt:lpstr>
      <vt:lpstr>Multi-dimensional Array</vt:lpstr>
      <vt:lpstr>Multi-dimensional Array</vt:lpstr>
      <vt:lpstr>Jagged Array</vt:lpstr>
      <vt:lpstr>Jagged Array</vt:lpstr>
      <vt:lpstr>liST</vt:lpstr>
      <vt:lpstr>STACK</vt:lpstr>
      <vt:lpstr>QUEUE</vt:lpstr>
      <vt:lpstr>Bài tập</vt:lpstr>
      <vt:lpstr>Phần đọc thêm: Collections</vt:lpstr>
      <vt:lpstr>Collections</vt:lpstr>
      <vt:lpstr>ICollections</vt:lpstr>
      <vt:lpstr>IDICTIONARY</vt:lpstr>
      <vt:lpstr>ILIST</vt:lpstr>
      <vt:lpstr>IENUMERATOR</vt:lpstr>
      <vt:lpstr>ARRAYLIST</vt:lpstr>
      <vt:lpstr>ARRAYLIST</vt:lpstr>
      <vt:lpstr>STRINGCollections</vt:lpstr>
      <vt:lpstr>STRINGDICTIONARY</vt:lpstr>
      <vt:lpstr>STRINGDICTIONARY</vt:lpstr>
      <vt:lpstr>HASHTABLE</vt:lpstr>
      <vt:lpstr>SORTEDLIST</vt:lpstr>
      <vt:lpstr>Generic Collections</vt:lpstr>
      <vt:lpstr>Generic Collections</vt:lpstr>
      <vt:lpstr>Generic Collections</vt:lpstr>
      <vt:lpstr>Enumeration</vt:lpstr>
      <vt:lpstr>Enumeration</vt:lpstr>
      <vt:lpstr>Enumeration</vt:lpstr>
      <vt:lpstr>CHƯƠNG 3  XỬ LÝ NGOẠI LỆ</vt:lpstr>
      <vt:lpstr>TT1</vt:lpstr>
      <vt:lpstr>TT2</vt:lpstr>
      <vt:lpstr>TK2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windows</dc:title>
  <dc:creator>khanh le nguyen</dc:creator>
  <cp:lastModifiedBy>khanh le nguyen</cp:lastModifiedBy>
  <cp:revision>48</cp:revision>
  <dcterms:created xsi:type="dcterms:W3CDTF">2023-08-03T03:12:34Z</dcterms:created>
  <dcterms:modified xsi:type="dcterms:W3CDTF">2023-08-25T14:26:08Z</dcterms:modified>
</cp:coreProperties>
</file>