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63E7-9DA3-B379-6ADE-F1F0A3D31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62EC8-AB9A-581C-6D00-A1EDC6457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048E-0E0E-EB53-8DF4-918DAAEE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EC2-56A7-4F76-8DA8-8CD04A68200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C2FE-1F76-7146-47AD-F0E26361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B890B-2C9D-E35B-E958-E869E74B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A32-4030-4E74-B90D-1E14A477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C940-23CD-A101-5AE5-714535A4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48EBE-216D-1DBE-E56A-5190FC942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7A1AF-F714-58A7-0C29-97405DC5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EC2-56A7-4F76-8DA8-8CD04A68200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59A1D-2782-ECA0-7693-67EDBD19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30E8A-91B7-DE47-3154-2D336317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A32-4030-4E74-B90D-1E14A477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5144D-5976-380C-8521-A8D640455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724A7-EEF0-4E75-122D-5FEFEE3EC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8432-E60E-3941-D246-D65AF408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EC2-56A7-4F76-8DA8-8CD04A68200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1EC4-9A01-9620-83C5-02149B35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4BFD-8CA7-338B-1F74-8741399C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A32-4030-4E74-B90D-1E14A477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50D5-F19F-965F-8CCE-063B32F5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F2CE-B432-E8D5-F0F0-301C112B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9CC18-F6D4-58E2-3C36-448F1138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EC2-56A7-4F76-8DA8-8CD04A68200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7D95-92E6-CC89-6F36-679B7314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DF496-8931-D264-5F28-D65012B2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A32-4030-4E74-B90D-1E14A477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0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4046-FCDC-BBCE-EC6C-70A861DD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C5858-1EFE-924D-4CDA-41952051B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C5C8A-304E-4418-7564-2F2FCB41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EC2-56A7-4F76-8DA8-8CD04A68200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67B90-76BD-D43F-B131-4C38AF7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0B43-F9E1-FE69-8D47-63923299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A32-4030-4E74-B90D-1E14A477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1B76-64CF-48F4-E29D-9828F2A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F642-5381-F732-462F-CF6D18551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7B413-B3FF-75E4-55E8-8F58F85C6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740A-5F1E-A0F3-FEC9-E1405899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EC2-56A7-4F76-8DA8-8CD04A68200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C43D2-2FF0-6FAD-4655-B7E65666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7B78D-9DF0-D759-6B5E-4C301CBE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A32-4030-4E74-B90D-1E14A477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1072-50FE-4630-E6F8-B0F32EFC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9A7F-EB49-E8F3-CFD0-149449420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97623-8353-0820-9E89-4AF4021AD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A194D-1226-5CF2-32C3-F9976D279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6F772-6E8E-4785-3EE5-7182986DF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7FBAF-9E14-A2FF-1BAB-6534C2DC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EC2-56A7-4F76-8DA8-8CD04A68200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36980-4FB7-4000-FA9E-6469FFE0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C1424-E50D-5580-68C7-95BB3A6E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A32-4030-4E74-B90D-1E14A477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3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7AAF-825F-608D-A3CA-4DF364DF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CB378-2EAC-6913-0FCC-558280A9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EC2-56A7-4F76-8DA8-8CD04A68200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9777C-69DF-C387-D4C3-80C2BF45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C0604-9084-2223-536D-90E612D2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A32-4030-4E74-B90D-1E14A477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221FC-0A37-2D83-0FFD-F82C9CE5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EC2-56A7-4F76-8DA8-8CD04A68200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CE9D8-B9D4-43E8-0D93-7AA62DFD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A1BDE-8946-B185-25CD-7CE1ABE4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A32-4030-4E74-B90D-1E14A477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F298-29AD-3801-22B3-30DB4C99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D8C5-F602-BE2A-0516-4C3ABDB1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D55F0-BFD7-783E-2E5D-1B76C758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C3F09-578E-C8BC-1F44-0BA2CD09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EC2-56A7-4F76-8DA8-8CD04A68200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EAD7F-2A79-D2E5-4474-0403BDEC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D3E0A-8DC0-2D1A-FC86-071E8DEE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A32-4030-4E74-B90D-1E14A477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7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B16A-E34F-D865-E017-94F34734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3870D-371B-ADF4-F734-C48503855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AD59-CC43-CBA7-4DA8-EC7E26AB2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4A726-84CA-561B-F4C5-DC4D4DA8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EC2-56A7-4F76-8DA8-8CD04A68200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A238C-EC60-AA91-D181-A42C15C0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ACE81-FA5C-FF11-21B7-9F8B088B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A32-4030-4E74-B90D-1E14A477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8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DCD2-D7B5-3022-1D2E-9F7ED86E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FB43A-6E8E-1A91-EE3F-1AA49A76B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898D-A2BA-9D54-2697-46BF316E4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0AEC2-56A7-4F76-8DA8-8CD04A68200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10EB-0998-0D9A-94B0-855724DF9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E8D5-74D4-9E45-AE2E-99C9E8B2E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257A32-4030-4E74-B90D-1E14A477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5735B4-5175-9D6A-C10E-F3A11C65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89263"/>
              </p:ext>
            </p:extLst>
          </p:nvPr>
        </p:nvGraphicFramePr>
        <p:xfrm>
          <a:off x="901626" y="1348028"/>
          <a:ext cx="10388748" cy="416194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68567">
                  <a:extLst>
                    <a:ext uri="{9D8B030D-6E8A-4147-A177-3AD203B41FA5}">
                      <a16:colId xmlns:a16="http://schemas.microsoft.com/office/drawing/2014/main" val="3494014026"/>
                    </a:ext>
                  </a:extLst>
                </a:gridCol>
                <a:gridCol w="4361049">
                  <a:extLst>
                    <a:ext uri="{9D8B030D-6E8A-4147-A177-3AD203B41FA5}">
                      <a16:colId xmlns:a16="http://schemas.microsoft.com/office/drawing/2014/main" val="3240754484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276170186"/>
                    </a:ext>
                  </a:extLst>
                </a:gridCol>
                <a:gridCol w="726444">
                  <a:extLst>
                    <a:ext uri="{9D8B030D-6E8A-4147-A177-3AD203B41FA5}">
                      <a16:colId xmlns:a16="http://schemas.microsoft.com/office/drawing/2014/main" val="4277839512"/>
                    </a:ext>
                  </a:extLst>
                </a:gridCol>
                <a:gridCol w="1917235">
                  <a:extLst>
                    <a:ext uri="{9D8B030D-6E8A-4147-A177-3AD203B41FA5}">
                      <a16:colId xmlns:a16="http://schemas.microsoft.com/office/drawing/2014/main" val="1586258747"/>
                    </a:ext>
                  </a:extLst>
                </a:gridCol>
              </a:tblGrid>
              <a:tr h="414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Address offset (hex)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Register Name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Width (in bits)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Access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Reset Value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845044"/>
                  </a:ext>
                </a:extLst>
              </a:tr>
              <a:tr h="271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kern="100" dirty="0">
                          <a:effectLst/>
                        </a:rPr>
                        <a:t>0</a:t>
                      </a:r>
                      <a:endParaRPr lang="en-US" sz="11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System Clock Division Control Register (SCKDIVCR)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32 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2202_2222h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615413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System Clock Division Control Register 2 (SCKDIVCR2)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40h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5665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System Clock Source Control Register (SCKSCR)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01h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90267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PLL Clock Control Register (PLLCCR)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1300h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061784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A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PLL Control Register (PLLCR)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01h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151755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10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External Bus Clock Control Register (BCKCR)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95700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12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Main Clock Oscillator Control Register (MOSCCR)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01h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44695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High-Speed On-Chip Oscillator Control Register (HOCOCR)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 or 01h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22647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Middle-Speed On-Chip Oscillator Control Register (MOCOCR)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259718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19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FLL Control Register 1 (FLLCR1)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86195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1A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FLL Control Register 2 (FLLCR2)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64559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1C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Oscillation Stabilization Flag Register (OSCSF)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 or 01h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559163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1E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Clock Out Control Register (CKOCR)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48814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A7909CE-F31A-184F-4E2C-8EFCBF8B8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82" y="0"/>
            <a:ext cx="810351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CGC Module Base Address: 0x4001E020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7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5735B4-5175-9D6A-C10E-F3A11C65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8308"/>
              </p:ext>
            </p:extLst>
          </p:nvPr>
        </p:nvGraphicFramePr>
        <p:xfrm>
          <a:off x="901626" y="1241893"/>
          <a:ext cx="10388748" cy="444802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68567">
                  <a:extLst>
                    <a:ext uri="{9D8B030D-6E8A-4147-A177-3AD203B41FA5}">
                      <a16:colId xmlns:a16="http://schemas.microsoft.com/office/drawing/2014/main" val="3494014026"/>
                    </a:ext>
                  </a:extLst>
                </a:gridCol>
                <a:gridCol w="4473344">
                  <a:extLst>
                    <a:ext uri="{9D8B030D-6E8A-4147-A177-3AD203B41FA5}">
                      <a16:colId xmlns:a16="http://schemas.microsoft.com/office/drawing/2014/main" val="3240754484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276170186"/>
                    </a:ext>
                  </a:extLst>
                </a:gridCol>
                <a:gridCol w="678318">
                  <a:extLst>
                    <a:ext uri="{9D8B030D-6E8A-4147-A177-3AD203B41FA5}">
                      <a16:colId xmlns:a16="http://schemas.microsoft.com/office/drawing/2014/main" val="4277839512"/>
                    </a:ext>
                  </a:extLst>
                </a:gridCol>
                <a:gridCol w="1917235">
                  <a:extLst>
                    <a:ext uri="{9D8B030D-6E8A-4147-A177-3AD203B41FA5}">
                      <a16:colId xmlns:a16="http://schemas.microsoft.com/office/drawing/2014/main" val="1586258747"/>
                    </a:ext>
                  </a:extLst>
                </a:gridCol>
              </a:tblGrid>
              <a:tr h="414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Address offset (hex)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Register Name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Width (in bits)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Access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Reset Value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845044"/>
                  </a:ext>
                </a:extLst>
              </a:tr>
              <a:tr h="289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1F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Trace Clock Control Register (TRCKCR)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01h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083873"/>
                  </a:ext>
                </a:extLst>
              </a:tr>
              <a:tr h="289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20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Oscillation Stop Detection Control Register (OSTDCR)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97151"/>
                  </a:ext>
                </a:extLst>
              </a:tr>
              <a:tr h="289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21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Oscillation Stop Detection Status Register (OSTDSR)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66424"/>
                  </a:ext>
                </a:extLst>
              </a:tr>
              <a:tr h="289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32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External Bus Clock Output Control Register (EBCKOCR)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287452"/>
                  </a:ext>
                </a:extLst>
              </a:tr>
              <a:tr h="289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SDRAM Clock Output Control Register (SDCKOCR)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615413"/>
                  </a:ext>
                </a:extLst>
              </a:tr>
              <a:tr h="266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MOCO User Trimming Control Register (MOCOUTCR)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8553"/>
                  </a:ext>
                </a:extLst>
              </a:tr>
              <a:tr h="266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HOCO User Trimming Control Register (HOCOUTCR)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62113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82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Main Clock Oscillator Wait Control Register (MOSCWTCR)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05h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5665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85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High-Speed On-Chip Oscillator Wait Control Register (HOCOWTCR)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02h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90267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3F3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Main Clock Oscillator Mode Oscillation Control Register (MOMCR)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061784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460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 err="1">
                          <a:effectLst/>
                          <a:latin typeface="Aptos" panose="020B0004020202020204" pitchFamily="34" charset="0"/>
                        </a:rPr>
                        <a:t>Subclock</a:t>
                      </a: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 Oscillator Control Register (SOSCCR)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151755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461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 err="1">
                          <a:effectLst/>
                          <a:latin typeface="Aptos" panose="020B0004020202020204" pitchFamily="34" charset="0"/>
                        </a:rPr>
                        <a:t>Subclock</a:t>
                      </a: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 Oscillator Mode Control Register (SOMCR)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95700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470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Low-Speed On-Chip Oscillator Control Register (LOCOCR)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44695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472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LOCO User Trimming Control Register (LOCOUTCR)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2264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A7909CE-F31A-184F-4E2C-8EFCBF8B8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82" y="0"/>
            <a:ext cx="810351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CGC Module Base Address: 0x4001E020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4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5735B4-5175-9D6A-C10E-F3A11C65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85753"/>
              </p:ext>
            </p:extLst>
          </p:nvPr>
        </p:nvGraphicFramePr>
        <p:xfrm>
          <a:off x="901626" y="1241893"/>
          <a:ext cx="10388748" cy="300362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68567">
                  <a:extLst>
                    <a:ext uri="{9D8B030D-6E8A-4147-A177-3AD203B41FA5}">
                      <a16:colId xmlns:a16="http://schemas.microsoft.com/office/drawing/2014/main" val="3494014026"/>
                    </a:ext>
                  </a:extLst>
                </a:gridCol>
                <a:gridCol w="4473344">
                  <a:extLst>
                    <a:ext uri="{9D8B030D-6E8A-4147-A177-3AD203B41FA5}">
                      <a16:colId xmlns:a16="http://schemas.microsoft.com/office/drawing/2014/main" val="3240754484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276170186"/>
                    </a:ext>
                  </a:extLst>
                </a:gridCol>
                <a:gridCol w="678318">
                  <a:extLst>
                    <a:ext uri="{9D8B030D-6E8A-4147-A177-3AD203B41FA5}">
                      <a16:colId xmlns:a16="http://schemas.microsoft.com/office/drawing/2014/main" val="4277839512"/>
                    </a:ext>
                  </a:extLst>
                </a:gridCol>
                <a:gridCol w="1917235">
                  <a:extLst>
                    <a:ext uri="{9D8B030D-6E8A-4147-A177-3AD203B41FA5}">
                      <a16:colId xmlns:a16="http://schemas.microsoft.com/office/drawing/2014/main" val="1586258747"/>
                    </a:ext>
                  </a:extLst>
                </a:gridCol>
              </a:tblGrid>
              <a:tr h="414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Address offset (hex)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Register Name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Width (in bits)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Access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Reset Value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845044"/>
                  </a:ext>
                </a:extLst>
              </a:tr>
              <a:tr h="289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0-F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IRQ Control Register </a:t>
                      </a:r>
                      <a:r>
                        <a:rPr lang="en-US" sz="1100" kern="100" dirty="0" err="1"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 (</a:t>
                      </a:r>
                      <a:r>
                        <a:rPr lang="en-US" sz="1100" kern="100" dirty="0" err="1">
                          <a:effectLst/>
                          <a:latin typeface="Aptos" panose="020B0004020202020204" pitchFamily="34" charset="0"/>
                        </a:rPr>
                        <a:t>IRQCRi</a:t>
                      </a: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) (</a:t>
                      </a:r>
                      <a:r>
                        <a:rPr lang="en-US" sz="1100" kern="100" dirty="0" err="1"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 = 0 to 15)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128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083873"/>
                  </a:ext>
                </a:extLst>
              </a:tr>
              <a:tr h="289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NMI Pin Interrupt Control Register (NMICR)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97151"/>
                  </a:ext>
                </a:extLst>
              </a:tr>
              <a:tr h="289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120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Non-Maskable Interrupt Enable Register (NMIER)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66424"/>
                  </a:ext>
                </a:extLst>
              </a:tr>
              <a:tr h="289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130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Non-Maskable Interrupt Status Clear Register (NMICLR)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287452"/>
                  </a:ext>
                </a:extLst>
              </a:tr>
              <a:tr h="289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140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Non-Maskable Interrupt Status Register (NMISR)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615413"/>
                  </a:ext>
                </a:extLst>
              </a:tr>
              <a:tr h="2663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1A0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Wake Up Interrupt Enable Register (WUPEN)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32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0000_0000h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8553"/>
                  </a:ext>
                </a:extLst>
              </a:tr>
              <a:tr h="2663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200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nb-NO" sz="1100" kern="100" dirty="0">
                          <a:effectLst/>
                          <a:latin typeface="Aptos" panose="020B0004020202020204" pitchFamily="34" charset="0"/>
                        </a:rPr>
                        <a:t>SYS Event Link Setting Register (SELSR0)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0000h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62113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280 – 29C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nb-NO" sz="1100" kern="100" dirty="0">
                          <a:effectLst/>
                          <a:latin typeface="Aptos" panose="020B0004020202020204" pitchFamily="34" charset="0"/>
                        </a:rPr>
                        <a:t>DMAC Event Link Setting Register n (DELSRn) (n = 0 to 7)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256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5665"/>
                  </a:ext>
                </a:extLst>
              </a:tr>
              <a:tr h="288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0" kern="100" dirty="0">
                          <a:effectLst/>
                          <a:latin typeface="Aptos" panose="020B0004020202020204" pitchFamily="34" charset="0"/>
                        </a:rPr>
                        <a:t>300-47C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ICU Event Link Setting Register n (</a:t>
                      </a:r>
                      <a:r>
                        <a:rPr lang="en-US" sz="1100" kern="100" dirty="0" err="1">
                          <a:effectLst/>
                          <a:latin typeface="Aptos" panose="020B0004020202020204" pitchFamily="34" charset="0"/>
                        </a:rPr>
                        <a:t>IELSRn</a:t>
                      </a: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) (n = 0 to 95)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3,072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R/W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</a:rPr>
                        <a:t>0h</a:t>
                      </a:r>
                    </a:p>
                  </a:txBody>
                  <a:tcPr marL="48674" marR="48674" marT="48674" marB="48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9026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A7909CE-F31A-184F-4E2C-8EFCBF8B8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82" y="0"/>
            <a:ext cx="810351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ICU Module Base Address 0x40006000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1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67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587</Words>
  <Application>Microsoft Office PowerPoint</Application>
  <PresentationFormat>Widescreen</PresentationFormat>
  <Paragraphs>201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Phạm Công</dc:creator>
  <cp:lastModifiedBy>Phạm Công</cp:lastModifiedBy>
  <cp:revision>2</cp:revision>
  <dcterms:created xsi:type="dcterms:W3CDTF">2024-09-28T10:15:30Z</dcterms:created>
  <dcterms:modified xsi:type="dcterms:W3CDTF">2024-09-29T08:38:53Z</dcterms:modified>
</cp:coreProperties>
</file>