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34"/>
  </p:notesMasterIdLst>
  <p:handoutMasterIdLst>
    <p:handoutMasterId r:id="rId35"/>
  </p:handoutMasterIdLst>
  <p:sldIdLst>
    <p:sldId id="289" r:id="rId5"/>
    <p:sldId id="288" r:id="rId6"/>
    <p:sldId id="276" r:id="rId7"/>
    <p:sldId id="283" r:id="rId8"/>
    <p:sldId id="261"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257" r:id="rId26"/>
    <p:sldId id="264" r:id="rId27"/>
    <p:sldId id="265" r:id="rId28"/>
    <p:sldId id="263" r:id="rId29"/>
    <p:sldId id="268" r:id="rId30"/>
    <p:sldId id="266" r:id="rId31"/>
    <p:sldId id="267"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84" autoAdjust="0"/>
  </p:normalViewPr>
  <p:slideViewPr>
    <p:cSldViewPr snapToGrid="0">
      <p:cViewPr>
        <p:scale>
          <a:sx n="100" d="100"/>
          <a:sy n="100" d="100"/>
        </p:scale>
        <p:origin x="990" y="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9/9/2024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3598901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451646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38443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55353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310001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822519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316881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treat control structure like the pointer this of class in </a:t>
            </a:r>
            <a:r>
              <a:rPr lang="en-US" dirty="0" err="1"/>
              <a:t>oop</a:t>
            </a:r>
            <a:r>
              <a:rPr lang="en-US" dirty="0"/>
              <a:t> C++</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320177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treat control structure like the pointer this of class in </a:t>
            </a:r>
            <a:r>
              <a:rPr lang="en-US" dirty="0" err="1"/>
              <a:t>oop</a:t>
            </a:r>
            <a:r>
              <a:rPr lang="en-US" dirty="0"/>
              <a:t> C++</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230611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treat control structure like the pointer this of class in </a:t>
            </a:r>
            <a:r>
              <a:rPr lang="en-US" dirty="0" err="1"/>
              <a:t>oop</a:t>
            </a:r>
            <a:r>
              <a:rPr lang="en-US" dirty="0"/>
              <a:t> C++</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67340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treat control structure like the pointer this of class in </a:t>
            </a:r>
            <a:r>
              <a:rPr lang="en-US" dirty="0" err="1"/>
              <a:t>oop</a:t>
            </a:r>
            <a:r>
              <a:rPr lang="en-US" dirty="0"/>
              <a:t> C++</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178896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treat control structure like the pointer this of class in </a:t>
            </a:r>
            <a:r>
              <a:rPr lang="en-US" dirty="0" err="1"/>
              <a:t>oop</a:t>
            </a:r>
            <a:r>
              <a:rPr lang="en-US" dirty="0"/>
              <a:t> C++</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21</a:t>
            </a:fld>
            <a:endParaRPr lang="en-US"/>
          </a:p>
        </p:txBody>
      </p:sp>
    </p:spTree>
    <p:extLst>
      <p:ext uri="{BB962C8B-B14F-4D97-AF65-F5344CB8AC3E}">
        <p14:creationId xmlns:p14="http://schemas.microsoft.com/office/powerpoint/2010/main" val="411490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24</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25</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26</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27</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28</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29</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by the extended?</a:t>
            </a:r>
          </a:p>
          <a:p>
            <a:r>
              <a:rPr lang="en-US" dirty="0"/>
              <a:t>- </a:t>
            </a:r>
            <a:r>
              <a:rPr lang="en-US" sz="1200" b="0" i="0" dirty="0">
                <a:solidFill>
                  <a:srgbClr val="706F6F"/>
                </a:solidFill>
                <a:effectLst/>
                <a:latin typeface="LinotypeUnivers-CondRegular"/>
              </a:rPr>
              <a:t>Some of the peripherals support multiple interfaces, while some interfaces are supported by multiple peripherals</a:t>
            </a:r>
            <a:r>
              <a:rPr lang="en-US" dirty="0"/>
              <a:t> </a:t>
            </a:r>
            <a:br>
              <a:rPr lang="en-US" dirty="0"/>
            </a:br>
            <a:r>
              <a:rPr lang="en-US" dirty="0"/>
              <a:t>- </a:t>
            </a:r>
            <a:r>
              <a:rPr lang="en-US" sz="1800" b="0" i="0" dirty="0">
                <a:solidFill>
                  <a:srgbClr val="706F6F"/>
                </a:solidFill>
                <a:effectLst/>
                <a:latin typeface="LinotypeUnivers-CondRegular"/>
              </a:rPr>
              <a:t>for example, the code was originally written for the dedicated hardware SPI peripheral, but later on the SPI-functionality of the SCI (Serial Communication Interface) needs to be used, it is sufficient to change the configuration information</a:t>
            </a:r>
            <a:r>
              <a:rPr lang="en-US" dirty="0"/>
              <a:t> </a:t>
            </a:r>
          </a:p>
          <a:p>
            <a:r>
              <a:rPr lang="en-US" sz="1800" b="0" i="0" dirty="0">
                <a:solidFill>
                  <a:srgbClr val="706F6F"/>
                </a:solidFill>
                <a:effectLst/>
                <a:latin typeface="LinotypeUnivers-CondRegular"/>
              </a:rPr>
              <a:t>- it is sufficient to change the configuration information.</a:t>
            </a:r>
            <a:r>
              <a:rPr lang="en-US" dirty="0"/>
              <a:t> </a:t>
            </a:r>
            <a:br>
              <a:rPr lang="en-US" dirty="0"/>
            </a:br>
            <a:endParaRPr lang="en-US" dirty="0"/>
          </a:p>
          <a:p>
            <a:r>
              <a:rPr lang="en-US" sz="1800" b="0" i="0" dirty="0">
                <a:solidFill>
                  <a:srgbClr val="706F6F"/>
                </a:solidFill>
                <a:effectLst/>
                <a:latin typeface="LinotypeUnivers-CondRegular"/>
              </a:rPr>
              <a:t>While the API functionality can be accessed directly through the HAL interfaces, most of the functions can also be accessed through the different middleware stacks and protocols available in the FSP, which actually is the preferred method.</a:t>
            </a:r>
            <a:r>
              <a:rPr lang="en-US" dirty="0"/>
              <a:t> </a:t>
            </a:r>
            <a:br>
              <a:rPr lang="en-US" dirty="0"/>
            </a:br>
            <a:endParaRPr lang="en-US" dirty="0"/>
          </a:p>
          <a:p>
            <a:r>
              <a:rPr lang="en-US" dirty="0"/>
              <a:t>So how to achieve this? We will talk about it when we discuss about the FSP Architecture</a:t>
            </a:r>
          </a:p>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87482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706F6F"/>
                </a:solidFill>
                <a:effectLst/>
                <a:latin typeface="LinotypeUnivers-CondRegular"/>
              </a:rPr>
              <a:t>On top of the HAL layer and just below the user application sits the middleware layer, providing stacks and protocols to the application. </a:t>
            </a:r>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974965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706F6F"/>
                </a:solidFill>
                <a:effectLst/>
                <a:latin typeface="LinotypeUnivers-CondRegular"/>
              </a:rPr>
              <a:t>The Flexible Software Package (FSP) comes not just with one, but with two quite popular Real-Time Operating Systems (RTOS): the </a:t>
            </a:r>
            <a:r>
              <a:rPr lang="en-US" sz="1800" b="0" i="0" dirty="0" err="1">
                <a:solidFill>
                  <a:srgbClr val="706F6F"/>
                </a:solidFill>
                <a:effectLst/>
                <a:latin typeface="LinotypeUnivers-CondRegular"/>
              </a:rPr>
              <a:t>FreeRTOS</a:t>
            </a:r>
            <a:r>
              <a:rPr lang="en-US" sz="1800" b="0" i="0" dirty="0">
                <a:solidFill>
                  <a:srgbClr val="706F6F"/>
                </a:solidFill>
                <a:effectLst/>
                <a:latin typeface="LinotypeUnivers-CondRegular"/>
              </a:rPr>
              <a:t>™ from Amazon Web Services® and the Microsoft Azure® RTOS </a:t>
            </a:r>
            <a:r>
              <a:rPr lang="en-US" sz="1800" b="0" i="0" dirty="0" err="1">
                <a:solidFill>
                  <a:srgbClr val="706F6F"/>
                </a:solidFill>
                <a:effectLst/>
                <a:latin typeface="LinotypeUnivers-CondRegular"/>
              </a:rPr>
              <a:t>ThreadX</a:t>
            </a:r>
            <a:r>
              <a:rPr lang="en-US" sz="1800" b="0" i="0" dirty="0">
                <a:solidFill>
                  <a:srgbClr val="706F6F"/>
                </a:solidFill>
                <a:effectLst/>
                <a:latin typeface="LinotypeUnivers-CondRegular"/>
              </a:rPr>
              <a:t>®</a:t>
            </a:r>
            <a:r>
              <a:rPr lang="en-US" sz="2800" dirty="0"/>
              <a:t> </a:t>
            </a:r>
            <a:br>
              <a:rPr lang="en-US" sz="2800" dirty="0"/>
            </a:br>
            <a:br>
              <a:rPr lang="en-US" dirty="0"/>
            </a:br>
            <a:r>
              <a:rPr lang="en-US" sz="1800" b="0" i="0" dirty="0">
                <a:solidFill>
                  <a:srgbClr val="706F6F"/>
                </a:solidFill>
                <a:effectLst/>
                <a:latin typeface="LinotypeUnivers-CondRegular"/>
              </a:rPr>
              <a:t>Both provide not only the services</a:t>
            </a:r>
          </a:p>
          <a:p>
            <a:r>
              <a:rPr lang="en-US" sz="1800" b="0" i="0" dirty="0">
                <a:solidFill>
                  <a:srgbClr val="706F6F"/>
                </a:solidFill>
                <a:effectLst/>
                <a:latin typeface="LinotypeUnivers-CondRegular"/>
              </a:rPr>
              <a:t>software engineers expect from operating systems, such as real-time threads, preemptive schedulers, memory managers, or inter-thread communication via queues, semaphores, and buffers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48576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19561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9/9/2024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9/9/2024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BASIC </a:t>
            </a:r>
            <a:br>
              <a:rPr lang="en-US" dirty="0"/>
            </a:br>
            <a:r>
              <a:rPr lang="en-US" dirty="0"/>
              <a:t>PRESENTATION</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1265214" y="2093146"/>
            <a:ext cx="6007261"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Application and Callback Function</a:t>
            </a:r>
          </a:p>
          <a:p>
            <a:pPr>
              <a:buFontTx/>
              <a:buChar char="-"/>
            </a:pPr>
            <a:r>
              <a:rPr lang="en-US" dirty="0"/>
              <a:t>Application:</a:t>
            </a:r>
          </a:p>
          <a:p>
            <a:pPr lvl="1">
              <a:buFontTx/>
              <a:buChar char="-"/>
            </a:pPr>
            <a:r>
              <a:rPr lang="en-US" dirty="0"/>
              <a:t>Code that is owned and maintained by the user.</a:t>
            </a:r>
          </a:p>
          <a:p>
            <a:pPr>
              <a:buFontTx/>
              <a:buChar char="-"/>
            </a:pPr>
            <a:r>
              <a:rPr lang="en-US" dirty="0"/>
              <a:t>Callback function:</a:t>
            </a:r>
          </a:p>
          <a:p>
            <a:pPr lvl="1">
              <a:buFontTx/>
              <a:buChar char="-"/>
            </a:pPr>
            <a:r>
              <a:rPr lang="en-US" dirty="0"/>
              <a:t>Function that is called when an event occurs.</a:t>
            </a:r>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62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1265214" y="2093146"/>
            <a:ext cx="6007261"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Modules</a:t>
            </a:r>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60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1265214" y="2093146"/>
            <a:ext cx="6007261" cy="4067492"/>
          </a:xfrm>
          <a:prstGeom prst="rect">
            <a:avLst/>
          </a:prstGeom>
          <a:noFill/>
        </p:spPr>
        <p:txBody>
          <a:bodyPr>
            <a:normAutofit fontScale="925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Interfaces</a:t>
            </a:r>
          </a:p>
          <a:p>
            <a:pPr>
              <a:buFontTx/>
              <a:buChar char="-"/>
            </a:pPr>
            <a:r>
              <a:rPr lang="en-US" sz="1800" dirty="0">
                <a:solidFill>
                  <a:srgbClr val="000000"/>
                </a:solidFill>
                <a:latin typeface="DejaVuSans"/>
              </a:rPr>
              <a:t>I</a:t>
            </a:r>
            <a:r>
              <a:rPr lang="en-US" sz="1800" b="0" i="0" dirty="0">
                <a:solidFill>
                  <a:srgbClr val="000000"/>
                </a:solidFill>
                <a:effectLst/>
                <a:latin typeface="DejaVuSans"/>
              </a:rPr>
              <a:t>nterfaces are the way that modules provide common features. </a:t>
            </a:r>
          </a:p>
          <a:p>
            <a:pPr>
              <a:buFontTx/>
              <a:buChar char="-"/>
            </a:pPr>
            <a:r>
              <a:rPr lang="en-US" sz="1800" b="0" i="0" dirty="0">
                <a:solidFill>
                  <a:srgbClr val="000000"/>
                </a:solidFill>
                <a:effectLst/>
                <a:latin typeface="DejaVuSans"/>
              </a:rPr>
              <a:t>Interfaces can be thought of as a contract between two modules </a:t>
            </a:r>
          </a:p>
          <a:p>
            <a:pPr>
              <a:buFontTx/>
              <a:buChar char="-"/>
            </a:pPr>
            <a:r>
              <a:rPr lang="en-US" sz="1800" b="0" i="0" dirty="0">
                <a:solidFill>
                  <a:srgbClr val="000000"/>
                </a:solidFill>
                <a:effectLst/>
                <a:latin typeface="DejaVuSans"/>
              </a:rPr>
              <a:t>the modules agree to work together using the information that was established in the contract.</a:t>
            </a:r>
            <a:r>
              <a:rPr lang="en-US" dirty="0"/>
              <a:t> </a:t>
            </a:r>
          </a:p>
          <a:p>
            <a:pPr>
              <a:buFontTx/>
              <a:buChar char="-"/>
            </a:pPr>
            <a:r>
              <a:rPr lang="en-US" sz="2400" b="0" i="0" dirty="0">
                <a:solidFill>
                  <a:srgbClr val="000000"/>
                </a:solidFill>
                <a:effectLst/>
                <a:latin typeface="DejaVuSans"/>
              </a:rPr>
              <a:t>At a minimum, all FSP interfaces include three data structures: a configuration structure, an API structure, and an instance structure.</a:t>
            </a:r>
            <a:r>
              <a:rPr lang="en-US" dirty="0"/>
              <a:t> </a:t>
            </a: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41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4291566"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Interface Configuration Structure</a:t>
            </a:r>
          </a:p>
          <a:p>
            <a:pPr>
              <a:buFontTx/>
              <a:buChar char="-"/>
            </a:pPr>
            <a:r>
              <a:rPr lang="en-US" sz="1800" b="0" i="0" dirty="0">
                <a:solidFill>
                  <a:srgbClr val="000000"/>
                </a:solidFill>
                <a:effectLst/>
                <a:latin typeface="DejaVuSans"/>
              </a:rPr>
              <a:t>The configuration structure is used for the initial configuration of a module during the &lt;MODULE&gt;_Open() call.</a:t>
            </a:r>
          </a:p>
          <a:p>
            <a:pPr>
              <a:buFontTx/>
              <a:buChar char="-"/>
            </a:pPr>
            <a:r>
              <a:rPr lang="en-US" sz="1800" b="0" i="0" dirty="0">
                <a:solidFill>
                  <a:srgbClr val="000000"/>
                </a:solidFill>
                <a:effectLst/>
                <a:latin typeface="DejaVuSans"/>
              </a:rPr>
              <a:t> The structure consists of members such as channel number, bitrate, and operating mode.</a:t>
            </a:r>
            <a:r>
              <a:rPr lang="en-US" dirty="0"/>
              <a:t> </a:t>
            </a:r>
          </a:p>
          <a:p>
            <a:pPr marL="0" indent="0">
              <a:buNone/>
            </a:pP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7BE1C59-DEAD-E814-2F4B-F6CCEA52070D}"/>
              </a:ext>
            </a:extLst>
          </p:cNvPr>
          <p:cNvPicPr>
            <a:picLocks noChangeAspect="1"/>
          </p:cNvPicPr>
          <p:nvPr/>
        </p:nvPicPr>
        <p:blipFill>
          <a:blip r:embed="rId3"/>
          <a:stretch>
            <a:fillRect/>
          </a:stretch>
        </p:blipFill>
        <p:spPr>
          <a:xfrm>
            <a:off x="5124258" y="2129170"/>
            <a:ext cx="6781992" cy="4420217"/>
          </a:xfrm>
          <a:prstGeom prst="rect">
            <a:avLst/>
          </a:prstGeom>
        </p:spPr>
      </p:pic>
    </p:spTree>
    <p:extLst>
      <p:ext uri="{BB962C8B-B14F-4D97-AF65-F5344CB8AC3E}">
        <p14:creationId xmlns:p14="http://schemas.microsoft.com/office/powerpoint/2010/main" val="3021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4291566"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Interface API Structure</a:t>
            </a:r>
          </a:p>
          <a:p>
            <a:pPr>
              <a:buFontTx/>
              <a:buChar char="-"/>
            </a:pPr>
            <a:r>
              <a:rPr lang="en-US" sz="1800" b="0" i="0" dirty="0">
                <a:solidFill>
                  <a:srgbClr val="000000"/>
                </a:solidFill>
                <a:effectLst/>
                <a:latin typeface="DejaVuSans"/>
              </a:rPr>
              <a:t>an API structure contains function pointers for all the supported interface functions. </a:t>
            </a:r>
          </a:p>
          <a:p>
            <a:pPr>
              <a:buFontTx/>
              <a:buChar char="-"/>
            </a:pPr>
            <a:r>
              <a:rPr lang="en-US" sz="1800" b="0" i="0" dirty="0">
                <a:solidFill>
                  <a:srgbClr val="000000"/>
                </a:solidFill>
                <a:effectLst/>
                <a:latin typeface="DejaVuSans"/>
              </a:rPr>
              <a:t>The API structure allows for modules to easily be swapped in and out for other modules that are instances of the same interface.</a:t>
            </a:r>
            <a:r>
              <a:rPr lang="en-US" sz="1100" dirty="0"/>
              <a:t> </a:t>
            </a:r>
            <a:br>
              <a:rPr lang="en-US" sz="1100" dirty="0"/>
            </a:br>
            <a:br>
              <a:rPr lang="en-US" sz="14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73F1C63-B491-F91F-1225-BEBA822F0214}"/>
              </a:ext>
            </a:extLst>
          </p:cNvPr>
          <p:cNvPicPr>
            <a:picLocks noChangeAspect="1"/>
          </p:cNvPicPr>
          <p:nvPr/>
        </p:nvPicPr>
        <p:blipFill>
          <a:blip r:embed="rId3"/>
          <a:stretch>
            <a:fillRect/>
          </a:stretch>
        </p:blipFill>
        <p:spPr>
          <a:xfrm>
            <a:off x="5019674" y="2093146"/>
            <a:ext cx="6901051" cy="4515480"/>
          </a:xfrm>
          <a:prstGeom prst="rect">
            <a:avLst/>
          </a:prstGeom>
        </p:spPr>
      </p:pic>
    </p:spTree>
    <p:extLst>
      <p:ext uri="{BB962C8B-B14F-4D97-AF65-F5344CB8AC3E}">
        <p14:creationId xmlns:p14="http://schemas.microsoft.com/office/powerpoint/2010/main" val="100180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4291566" cy="4067492"/>
          </a:xfrm>
          <a:prstGeom prst="rect">
            <a:avLst/>
          </a:prstGeom>
          <a:noFill/>
        </p:spPr>
        <p:txBody>
          <a:bodyPr>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Interface Instance Structure</a:t>
            </a:r>
          </a:p>
          <a:p>
            <a:pPr>
              <a:buFontTx/>
              <a:buChar char="-"/>
            </a:pPr>
            <a:r>
              <a:rPr lang="en-US" sz="1800" b="0" i="0" dirty="0">
                <a:solidFill>
                  <a:srgbClr val="000000"/>
                </a:solidFill>
                <a:effectLst/>
                <a:latin typeface="DejaVuSans"/>
              </a:rPr>
              <a:t>Every FSP interface also has an instance structure. The instance structure encapsulates everything required to use the module:</a:t>
            </a:r>
          </a:p>
          <a:p>
            <a:pPr lvl="1">
              <a:buFontTx/>
              <a:buChar char="-"/>
            </a:pPr>
            <a:r>
              <a:rPr lang="en-US" sz="1800" b="0" i="0" dirty="0">
                <a:solidFill>
                  <a:srgbClr val="000000"/>
                </a:solidFill>
                <a:effectLst/>
                <a:latin typeface="DejaVuSans"/>
              </a:rPr>
              <a:t>A pointer to the instance API structure</a:t>
            </a:r>
            <a:r>
              <a:rPr lang="en-US" sz="800" dirty="0"/>
              <a:t> </a:t>
            </a:r>
          </a:p>
          <a:p>
            <a:pPr lvl="1">
              <a:buFontTx/>
              <a:buChar char="-"/>
            </a:pPr>
            <a:r>
              <a:rPr lang="en-US" sz="1800" b="0" i="0" dirty="0">
                <a:solidFill>
                  <a:srgbClr val="000000"/>
                </a:solidFill>
                <a:effectLst/>
                <a:latin typeface="DejaVuSans"/>
              </a:rPr>
              <a:t>A pointer to the configuration structure</a:t>
            </a:r>
            <a:r>
              <a:rPr lang="en-US" sz="800" dirty="0"/>
              <a:t> </a:t>
            </a:r>
          </a:p>
          <a:p>
            <a:pPr lvl="1">
              <a:buFontTx/>
              <a:buChar char="-"/>
            </a:pPr>
            <a:r>
              <a:rPr lang="en-US" sz="1800" b="0" i="0" dirty="0">
                <a:solidFill>
                  <a:srgbClr val="000000"/>
                </a:solidFill>
                <a:effectLst/>
                <a:latin typeface="DejaVuSans"/>
              </a:rPr>
              <a:t>A pointer to the control structure</a:t>
            </a:r>
            <a:r>
              <a:rPr lang="en-US" sz="800" dirty="0"/>
              <a:t> </a:t>
            </a:r>
            <a:br>
              <a:rPr lang="en-US" sz="8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32D6B86-6E9E-3E2B-086C-00B91193CEFF}"/>
              </a:ext>
            </a:extLst>
          </p:cNvPr>
          <p:cNvPicPr>
            <a:picLocks noChangeAspect="1"/>
          </p:cNvPicPr>
          <p:nvPr/>
        </p:nvPicPr>
        <p:blipFill>
          <a:blip r:embed="rId3"/>
          <a:stretch>
            <a:fillRect/>
          </a:stretch>
        </p:blipFill>
        <p:spPr>
          <a:xfrm>
            <a:off x="4837148" y="3750321"/>
            <a:ext cx="7030431" cy="1057423"/>
          </a:xfrm>
          <a:prstGeom prst="rect">
            <a:avLst/>
          </a:prstGeom>
        </p:spPr>
      </p:pic>
    </p:spTree>
    <p:extLst>
      <p:ext uri="{BB962C8B-B14F-4D97-AF65-F5344CB8AC3E}">
        <p14:creationId xmlns:p14="http://schemas.microsoft.com/office/powerpoint/2010/main" val="111065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10873340" cy="4067492"/>
          </a:xfrm>
          <a:prstGeom prst="rect">
            <a:avLst/>
          </a:prstGeom>
          <a:noFill/>
        </p:spPr>
        <p:txBody>
          <a:bodyPr>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Instance</a:t>
            </a:r>
          </a:p>
          <a:p>
            <a:pPr>
              <a:buFontTx/>
              <a:buChar char="-"/>
            </a:pPr>
            <a:r>
              <a:rPr lang="en-US" sz="1800" b="0" i="0" dirty="0">
                <a:solidFill>
                  <a:srgbClr val="000000"/>
                </a:solidFill>
                <a:effectLst/>
                <a:latin typeface="DejaVuSans"/>
              </a:rPr>
              <a:t>instances implement the features that are provided by the interfaces. Each instance is tied to a specific interface.</a:t>
            </a:r>
          </a:p>
          <a:p>
            <a:pPr>
              <a:buFontTx/>
              <a:buChar char="-"/>
            </a:pPr>
            <a:r>
              <a:rPr lang="en-US" sz="1800" dirty="0">
                <a:solidFill>
                  <a:srgbClr val="000000"/>
                </a:solidFill>
                <a:latin typeface="DejaVuSans"/>
              </a:rPr>
              <a:t>We have three types of instance:</a:t>
            </a:r>
          </a:p>
          <a:p>
            <a:pPr lvl="1">
              <a:buFontTx/>
              <a:buChar char="-"/>
            </a:pPr>
            <a:r>
              <a:rPr lang="en-US" sz="1400" dirty="0">
                <a:solidFill>
                  <a:srgbClr val="000000"/>
                </a:solidFill>
                <a:latin typeface="DejaVuSans"/>
              </a:rPr>
              <a:t>Instance Control Structure:</a:t>
            </a:r>
          </a:p>
          <a:p>
            <a:pPr lvl="1">
              <a:buFontTx/>
              <a:buChar char="-"/>
            </a:pPr>
            <a:r>
              <a:rPr lang="en-US" sz="1800" b="1" i="0" dirty="0">
                <a:solidFill>
                  <a:srgbClr val="000000"/>
                </a:solidFill>
                <a:effectLst/>
                <a:latin typeface="DejaVuSans-Bold"/>
              </a:rPr>
              <a:t>FSP Extended Configuration Structure</a:t>
            </a:r>
            <a:r>
              <a:rPr lang="en-US" sz="1200" dirty="0"/>
              <a:t> </a:t>
            </a:r>
          </a:p>
          <a:p>
            <a:pPr lvl="1">
              <a:buFontTx/>
              <a:buChar char="-"/>
            </a:pPr>
            <a:r>
              <a:rPr lang="en-US" sz="1800" b="1" i="0" dirty="0">
                <a:solidFill>
                  <a:srgbClr val="000000"/>
                </a:solidFill>
                <a:effectLst/>
                <a:latin typeface="DejaVuSans-Bold"/>
              </a:rPr>
              <a:t>FSP Instance API</a:t>
            </a:r>
            <a:r>
              <a:rPr lang="en-US" sz="1100" dirty="0"/>
              <a:t> </a:t>
            </a: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481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5091665" cy="4067492"/>
          </a:xfrm>
          <a:prstGeom prst="rect">
            <a:avLst/>
          </a:prstGeom>
          <a:noFill/>
        </p:spPr>
        <p:txBody>
          <a:bodyPr>
            <a:normAutofit fontScale="9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DejaVuSans"/>
              </a:rPr>
              <a:t>Instance Control Structure:</a:t>
            </a:r>
          </a:p>
          <a:p>
            <a:pPr lvl="1">
              <a:buFontTx/>
              <a:buChar char="-"/>
            </a:pPr>
            <a:r>
              <a:rPr lang="en-US" sz="1800" b="0" i="0" dirty="0">
                <a:solidFill>
                  <a:srgbClr val="000000"/>
                </a:solidFill>
                <a:effectLst/>
                <a:latin typeface="DejaVuSans"/>
              </a:rPr>
              <a:t>The control structure is used as a unique identifier for the module instance and contains memory required by the module.</a:t>
            </a:r>
            <a:r>
              <a:rPr lang="en-US" dirty="0"/>
              <a:t> </a:t>
            </a:r>
          </a:p>
          <a:p>
            <a:pPr lvl="1">
              <a:buFontTx/>
              <a:buChar char="-"/>
            </a:pPr>
            <a:r>
              <a:rPr lang="en-US" sz="1800" b="0" i="0" dirty="0">
                <a:solidFill>
                  <a:srgbClr val="000000"/>
                </a:solidFill>
                <a:effectLst/>
                <a:latin typeface="DejaVuSans"/>
              </a:rPr>
              <a:t>The user must then send in a pointer to the control structure for all subsequent module calls.</a:t>
            </a:r>
            <a:r>
              <a:rPr lang="en-US" dirty="0"/>
              <a:t> </a:t>
            </a:r>
            <a:br>
              <a:rPr lang="en-US" dirty="0"/>
            </a:br>
            <a:br>
              <a:rPr lang="en-US" dirty="0"/>
            </a:br>
            <a:endParaRPr lang="en-US" dirty="0"/>
          </a:p>
          <a:p>
            <a:pPr>
              <a:buFontTx/>
              <a:buChar char="-"/>
            </a:pP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DABF415-1846-98DA-25E6-3736AFD540CE}"/>
              </a:ext>
            </a:extLst>
          </p:cNvPr>
          <p:cNvPicPr>
            <a:picLocks noChangeAspect="1"/>
          </p:cNvPicPr>
          <p:nvPr/>
        </p:nvPicPr>
        <p:blipFill>
          <a:blip r:embed="rId3"/>
          <a:stretch>
            <a:fillRect/>
          </a:stretch>
        </p:blipFill>
        <p:spPr>
          <a:xfrm>
            <a:off x="5594276" y="2135762"/>
            <a:ext cx="6246999" cy="4245156"/>
          </a:xfrm>
          <a:prstGeom prst="rect">
            <a:avLst/>
          </a:prstGeom>
        </p:spPr>
      </p:pic>
    </p:spTree>
    <p:extLst>
      <p:ext uri="{BB962C8B-B14F-4D97-AF65-F5344CB8AC3E}">
        <p14:creationId xmlns:p14="http://schemas.microsoft.com/office/powerpoint/2010/main" val="3150959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9242157"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DejaVuSans"/>
              </a:rPr>
              <a:t>Extended Configuration Structure:</a:t>
            </a:r>
          </a:p>
          <a:p>
            <a:pPr lvl="1">
              <a:buFontTx/>
              <a:buChar char="-"/>
            </a:pPr>
            <a:r>
              <a:rPr lang="en-US" sz="1800" b="0" i="0" dirty="0">
                <a:solidFill>
                  <a:srgbClr val="000000"/>
                </a:solidFill>
                <a:effectLst/>
                <a:latin typeface="DejaVuSans"/>
              </a:rPr>
              <a:t>An instance offers extra features that are not common to most instances of the interface.</a:t>
            </a:r>
            <a:r>
              <a:rPr lang="en-US" dirty="0"/>
              <a:t> </a:t>
            </a:r>
            <a:br>
              <a:rPr lang="en-US" dirty="0"/>
            </a:br>
            <a:br>
              <a:rPr lang="en-US" dirty="0"/>
            </a:br>
            <a:endParaRPr lang="en-US" dirty="0"/>
          </a:p>
          <a:p>
            <a:pPr>
              <a:buFontTx/>
              <a:buChar char="-"/>
            </a:pP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C9B9ED5-1E90-9231-255B-883724470A88}"/>
              </a:ext>
            </a:extLst>
          </p:cNvPr>
          <p:cNvPicPr>
            <a:picLocks noChangeAspect="1"/>
          </p:cNvPicPr>
          <p:nvPr/>
        </p:nvPicPr>
        <p:blipFill>
          <a:blip r:embed="rId3"/>
          <a:stretch>
            <a:fillRect/>
          </a:stretch>
        </p:blipFill>
        <p:spPr>
          <a:xfrm>
            <a:off x="1226844" y="3776663"/>
            <a:ext cx="8983329" cy="1943371"/>
          </a:xfrm>
          <a:prstGeom prst="rect">
            <a:avLst/>
          </a:prstGeom>
        </p:spPr>
      </p:pic>
    </p:spTree>
    <p:extLst>
      <p:ext uri="{BB962C8B-B14F-4D97-AF65-F5344CB8AC3E}">
        <p14:creationId xmlns:p14="http://schemas.microsoft.com/office/powerpoint/2010/main" val="23179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5" y="2107766"/>
            <a:ext cx="5091665"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DejaVuSans"/>
              </a:rPr>
              <a:t>Instance API:</a:t>
            </a:r>
            <a:br>
              <a:rPr lang="en-US" dirty="0"/>
            </a:br>
            <a:br>
              <a:rPr lang="en-US" dirty="0"/>
            </a:br>
            <a:endParaRPr lang="en-US" dirty="0"/>
          </a:p>
          <a:p>
            <a:pPr>
              <a:buFontTx/>
              <a:buChar char="-"/>
            </a:pP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C4822FB-25C5-2871-06D5-B84581072A9B}"/>
              </a:ext>
            </a:extLst>
          </p:cNvPr>
          <p:cNvPicPr>
            <a:picLocks noChangeAspect="1"/>
          </p:cNvPicPr>
          <p:nvPr/>
        </p:nvPicPr>
        <p:blipFill>
          <a:blip r:embed="rId3"/>
          <a:stretch>
            <a:fillRect/>
          </a:stretch>
        </p:blipFill>
        <p:spPr>
          <a:xfrm>
            <a:off x="1651268" y="2617233"/>
            <a:ext cx="8221222" cy="3772426"/>
          </a:xfrm>
          <a:prstGeom prst="rect">
            <a:avLst/>
          </a:prstGeom>
        </p:spPr>
      </p:pic>
    </p:spTree>
    <p:extLst>
      <p:ext uri="{BB962C8B-B14F-4D97-AF65-F5344CB8AC3E}">
        <p14:creationId xmlns:p14="http://schemas.microsoft.com/office/powerpoint/2010/main" val="199914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6" y="2107766"/>
            <a:ext cx="4205840"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DejaVuSans"/>
              </a:rPr>
              <a:t>Stacks</a:t>
            </a:r>
            <a:endParaRPr lang="en-US" dirty="0"/>
          </a:p>
          <a:p>
            <a:pPr>
              <a:buFontTx/>
              <a:buChar char="-"/>
            </a:pPr>
            <a:r>
              <a:rPr lang="en-US" sz="1800" dirty="0">
                <a:effectLst/>
                <a:latin typeface="Calibri" panose="020F0502020204030204" pitchFamily="34" charset="0"/>
              </a:rPr>
              <a:t>When modules are layered atop one another, an FSP stack is formed. The stacking process is performed by matching what one module provides with what another module requires.</a:t>
            </a: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75E9388-7527-CDFA-CFB4-982ADC15EC4B}"/>
              </a:ext>
            </a:extLst>
          </p:cNvPr>
          <p:cNvPicPr>
            <a:picLocks noChangeAspect="1"/>
          </p:cNvPicPr>
          <p:nvPr/>
        </p:nvPicPr>
        <p:blipFill>
          <a:blip r:embed="rId3"/>
          <a:stretch>
            <a:fillRect/>
          </a:stretch>
        </p:blipFill>
        <p:spPr>
          <a:xfrm>
            <a:off x="4678090" y="2304489"/>
            <a:ext cx="7411484" cy="4020111"/>
          </a:xfrm>
          <a:prstGeom prst="rect">
            <a:avLst/>
          </a:prstGeom>
        </p:spPr>
      </p:pic>
    </p:spTree>
    <p:extLst>
      <p:ext uri="{BB962C8B-B14F-4D97-AF65-F5344CB8AC3E}">
        <p14:creationId xmlns:p14="http://schemas.microsoft.com/office/powerpoint/2010/main" val="223157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RA e2Studio</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451886" y="2107766"/>
            <a:ext cx="4205840"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DejaVuSans"/>
              </a:rPr>
              <a:t>Stacks</a:t>
            </a:r>
            <a:endParaRPr lang="en-US" dirty="0"/>
          </a:p>
          <a:p>
            <a:pPr>
              <a:buFontTx/>
              <a:buChar char="-"/>
            </a:pPr>
            <a:r>
              <a:rPr lang="en-US" sz="1800" dirty="0">
                <a:effectLst/>
                <a:latin typeface="Calibri" panose="020F0502020204030204" pitchFamily="34" charset="0"/>
              </a:rPr>
              <a:t>When modules are layered atop one another, an FSP stack is formed. The stacking process is performed by matching what one module provides with what another module requires.</a:t>
            </a:r>
            <a:br>
              <a:rPr lang="en-US" sz="1100" dirty="0"/>
            </a:br>
            <a:br>
              <a:rPr lang="en-US" sz="1200" dirty="0"/>
            </a:br>
            <a:endParaRPr lang="en-US" sz="1400" b="0" i="0" dirty="0">
              <a:solidFill>
                <a:srgbClr val="000000"/>
              </a:solidFill>
              <a:effectLst/>
              <a:latin typeface="DejaVuSans"/>
            </a:endParaRPr>
          </a:p>
          <a:p>
            <a:pPr>
              <a:buFontTx/>
              <a:buChar char="-"/>
            </a:pPr>
            <a:r>
              <a:rPr lang="en-US" sz="1400" dirty="0"/>
              <a:t> </a:t>
            </a:r>
            <a:br>
              <a:rPr lang="en-US" sz="1400" dirty="0"/>
            </a:br>
            <a:br>
              <a:rPr lang="en-US" sz="800" dirty="0"/>
            </a:br>
            <a:br>
              <a:rPr lang="en-US" sz="800" dirty="0"/>
            </a:br>
            <a:br>
              <a:rPr lang="en-US" sz="700" dirty="0"/>
            </a:br>
            <a:br>
              <a:rPr lang="en-US" sz="1000" dirty="0"/>
            </a:br>
            <a:br>
              <a:rPr lang="en-US" dirty="0"/>
            </a:br>
            <a:endParaRPr lang="en-US" dirty="0"/>
          </a:p>
          <a:p>
            <a:pPr marL="0" indent="0">
              <a:buNone/>
            </a:pPr>
            <a:endParaRPr lang="en-US" dirty="0"/>
          </a:p>
          <a:p>
            <a:pPr lvl="1">
              <a:buFontTx/>
              <a:buChar char="-"/>
            </a:pPr>
            <a:endParaRPr lang="en-US" dirty="0"/>
          </a:p>
          <a:p>
            <a:endParaRPr lang="en-US" dirty="0"/>
          </a:p>
        </p:txBody>
      </p:sp>
      <p:sp>
        <p:nvSpPr>
          <p:cNvPr id="8" name="Rectangle 3">
            <a:extLst>
              <a:ext uri="{FF2B5EF4-FFF2-40B4-BE49-F238E27FC236}">
                <a16:creationId xmlns:a16="http://schemas.microsoft.com/office/drawing/2014/main" id="{8107FDFA-4944-27E3-C13F-98BFBBCE2D69}"/>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02360423-AE12-F71B-E5C1-6F494BCFD285}"/>
              </a:ext>
            </a:extLst>
          </p:cNvPr>
          <p:cNvSpPr>
            <a:spLocks noChangeArrowheads="1"/>
          </p:cNvSpPr>
          <p:nvPr/>
        </p:nvSpPr>
        <p:spPr bwMode="auto">
          <a:xfrm>
            <a:off x="5019675" y="3824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75E9388-7527-CDFA-CFB4-982ADC15EC4B}"/>
              </a:ext>
            </a:extLst>
          </p:cNvPr>
          <p:cNvPicPr>
            <a:picLocks noChangeAspect="1"/>
          </p:cNvPicPr>
          <p:nvPr/>
        </p:nvPicPr>
        <p:blipFill>
          <a:blip r:embed="rId3"/>
          <a:stretch>
            <a:fillRect/>
          </a:stretch>
        </p:blipFill>
        <p:spPr>
          <a:xfrm>
            <a:off x="4678090" y="2304489"/>
            <a:ext cx="7411484" cy="4020111"/>
          </a:xfrm>
          <a:prstGeom prst="rect">
            <a:avLst/>
          </a:prstGeom>
        </p:spPr>
      </p:pic>
    </p:spTree>
    <p:extLst>
      <p:ext uri="{BB962C8B-B14F-4D97-AF65-F5344CB8AC3E}">
        <p14:creationId xmlns:p14="http://schemas.microsoft.com/office/powerpoint/2010/main" val="34212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a:t>SELECTING VISUAL AIDS</a:t>
            </a:r>
            <a:endParaRPr lang="en-US" dirty="0"/>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noFill/>
        </p:spPr>
        <p:txBody>
          <a:bodyPr/>
          <a:lstStyle/>
          <a:p>
            <a:r>
              <a:rPr lang="en-US" dirty="0"/>
              <a:t>ENHANCING YOUR PRESENTATION</a:t>
            </a:r>
          </a:p>
        </p:txBody>
      </p:sp>
    </p:spTree>
    <p:extLst>
      <p:ext uri="{BB962C8B-B14F-4D97-AF65-F5344CB8AC3E}">
        <p14:creationId xmlns:p14="http://schemas.microsoft.com/office/powerpoint/2010/main" val="43519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dirty="0"/>
              <a:t>EFFECTIVE DELIVERY TECHNIQUES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solidFill>
            <a:schemeClr val="bg1"/>
          </a:solidFill>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solidFill>
            <a:schemeClr val="bg1"/>
          </a:solidFill>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Tree>
    <p:extLst>
      <p:ext uri="{BB962C8B-B14F-4D97-AF65-F5344CB8AC3E}">
        <p14:creationId xmlns:p14="http://schemas.microsoft.com/office/powerpoint/2010/main" val="837402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NAVIGATING Q&amp;A SESSIONS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noFill/>
        </p:spPr>
        <p:txBody>
          <a:bodyPr>
            <a:normAutofit/>
          </a:bodyPr>
          <a:lstStyle/>
          <a:p>
            <a:r>
              <a:rPr lang="en-US"/>
              <a:t>Know your material in advance</a:t>
            </a:r>
          </a:p>
          <a:p>
            <a:r>
              <a:rPr lang="en-US"/>
              <a:t>Anticipate common questions</a:t>
            </a:r>
          </a:p>
          <a:p>
            <a:r>
              <a:rPr lang="en-US"/>
              <a:t>Rehearse your responses</a:t>
            </a:r>
          </a:p>
          <a:p>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noFill/>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SPEAKING IMPACT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r>
              <a:rPr lang="en-US" dirty="0"/>
              <a:t>Your ability to communicate effectively </a:t>
            </a:r>
            <a:br>
              <a:rPr lang="en-US" dirty="0"/>
            </a:br>
            <a:r>
              <a:rPr lang="en-US" dirty="0"/>
              <a:t>will leave a lasting impact on your </a:t>
            </a:r>
            <a:br>
              <a:rPr lang="en-US" dirty="0"/>
            </a:br>
            <a:r>
              <a:rPr lang="en-US" dirty="0"/>
              <a:t>audience</a:t>
            </a:r>
          </a:p>
          <a:p>
            <a:r>
              <a:rPr lang="en-US" dirty="0"/>
              <a:t>Effectively communicating involves not </a:t>
            </a:r>
            <a:br>
              <a:rPr lang="en-US" dirty="0"/>
            </a:br>
            <a:r>
              <a:rPr lang="en-US" dirty="0"/>
              <a:t>only delivering a message but also </a:t>
            </a:r>
            <a:br>
              <a:rPr lang="en-US" dirty="0"/>
            </a:br>
            <a:r>
              <a:rPr lang="en-US" dirty="0"/>
              <a:t>resonating with the experiences, values, </a:t>
            </a:r>
            <a:br>
              <a:rPr lang="en-US" dirty="0"/>
            </a:br>
            <a:r>
              <a:rPr lang="en-US" dirty="0"/>
              <a:t>and emotions of those listening </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2737241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DYNAMIC DELIVERY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solidFill>
            <a:schemeClr val="bg1"/>
          </a:solidFill>
        </p:spPr>
        <p:txBody>
          <a:bodyPr vert="horz" lIns="91440" tIns="45720" rIns="91440" bIns="45720" rtlCol="0" anchor="t">
            <a:normAutofit/>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3" name="Table Placeholder 2">
            <a:extLst>
              <a:ext uri="{FF2B5EF4-FFF2-40B4-BE49-F238E27FC236}">
                <a16:creationId xmlns:a16="http://schemas.microsoft.com/office/drawing/2014/main" id="{F01CF5D3-D3B1-1944-CFDF-D8EE11DE42AA}"/>
              </a:ext>
            </a:extLst>
          </p:cNvPr>
          <p:cNvGraphicFramePr>
            <a:graphicFrameLocks noGrp="1"/>
          </p:cNvGraphicFramePr>
          <p:nvPr>
            <p:ph type="tbl" sz="quarter" idx="13"/>
            <p:extLst>
              <p:ext uri="{D42A27DB-BD31-4B8C-83A1-F6EECF244321}">
                <p14:modId xmlns:p14="http://schemas.microsoft.com/office/powerpoint/2010/main" val="1132532233"/>
              </p:ext>
            </p:extLst>
          </p:nvPr>
        </p:nvGraphicFramePr>
        <p:xfrm>
          <a:off x="4108450" y="2136775"/>
          <a:ext cx="7059592" cy="3872023"/>
        </p:xfrm>
        <a:graphic>
          <a:graphicData uri="http://schemas.openxmlformats.org/drawingml/2006/table">
            <a:tbl>
              <a:tblPr firstRow="1" bandRow="1">
                <a:tableStyleId>{9DCAF9ED-07DC-4A11-8D7F-57B35C25682E}</a:tableStyleId>
              </a:tblPr>
              <a:tblGrid>
                <a:gridCol w="1764898">
                  <a:extLst>
                    <a:ext uri="{9D8B030D-6E8A-4147-A177-3AD203B41FA5}">
                      <a16:colId xmlns:a16="http://schemas.microsoft.com/office/drawing/2014/main" val="127040821"/>
                    </a:ext>
                  </a:extLst>
                </a:gridCol>
                <a:gridCol w="1764898">
                  <a:extLst>
                    <a:ext uri="{9D8B030D-6E8A-4147-A177-3AD203B41FA5}">
                      <a16:colId xmlns:a16="http://schemas.microsoft.com/office/drawing/2014/main" val="149845700"/>
                    </a:ext>
                  </a:extLst>
                </a:gridCol>
                <a:gridCol w="1764898">
                  <a:extLst>
                    <a:ext uri="{9D8B030D-6E8A-4147-A177-3AD203B41FA5}">
                      <a16:colId xmlns:a16="http://schemas.microsoft.com/office/drawing/2014/main" val="3119692462"/>
                    </a:ext>
                  </a:extLst>
                </a:gridCol>
                <a:gridCol w="1764898">
                  <a:extLst>
                    <a:ext uri="{9D8B030D-6E8A-4147-A177-3AD203B41FA5}">
                      <a16:colId xmlns:a16="http://schemas.microsoft.com/office/drawing/2014/main" val="3472639139"/>
                    </a:ext>
                  </a:extLst>
                </a:gridCol>
              </a:tblGrid>
              <a:tr h="511525">
                <a:tc>
                  <a:txBody>
                    <a:bodyPr/>
                    <a:lstStyle/>
                    <a:p>
                      <a:pPr algn="ctr"/>
                      <a:r>
                        <a:rPr lang="en-US" b="0" i="0" dirty="0">
                          <a:latin typeface="+mn-lt"/>
                        </a:rPr>
                        <a:t>Metric</a:t>
                      </a:r>
                    </a:p>
                  </a:txBody>
                  <a:tcPr anchor="ctr"/>
                </a:tc>
                <a:tc>
                  <a:txBody>
                    <a:bodyPr/>
                    <a:lstStyle/>
                    <a:p>
                      <a:pPr algn="ctr"/>
                      <a:r>
                        <a:rPr lang="en-US" b="0" i="0">
                          <a:latin typeface="+mn-lt"/>
                        </a:rPr>
                        <a:t>Measurement</a:t>
                      </a:r>
                    </a:p>
                  </a:txBody>
                  <a:tcPr anchor="ctr"/>
                </a:tc>
                <a:tc>
                  <a:txBody>
                    <a:bodyPr/>
                    <a:lstStyle/>
                    <a:p>
                      <a:pPr algn="ctr"/>
                      <a:r>
                        <a:rPr lang="en-US" b="0" i="0" dirty="0">
                          <a:latin typeface="+mn-lt"/>
                        </a:rPr>
                        <a:t>Target</a:t>
                      </a:r>
                    </a:p>
                  </a:txBody>
                  <a:tcPr anchor="ctr"/>
                </a:tc>
                <a:tc>
                  <a:txBody>
                    <a:bodyPr/>
                    <a:lstStyle/>
                    <a:p>
                      <a:pPr algn="ctr"/>
                      <a:r>
                        <a:rPr lang="en-US" b="0" i="0" dirty="0">
                          <a:latin typeface="+mn-lt"/>
                        </a:rPr>
                        <a:t>Actual</a:t>
                      </a:r>
                    </a:p>
                  </a:txBody>
                  <a:tcPr anchor="ctr"/>
                </a:tc>
                <a:extLst>
                  <a:ext uri="{0D108BD9-81ED-4DB2-BD59-A6C34878D82A}">
                    <a16:rowId xmlns:a16="http://schemas.microsoft.com/office/drawing/2014/main" val="3298013591"/>
                  </a:ext>
                </a:extLst>
              </a:tr>
              <a:tr h="582969">
                <a:tc>
                  <a:txBody>
                    <a:bodyPr/>
                    <a:lstStyle/>
                    <a:p>
                      <a:pPr algn="ctr"/>
                      <a:r>
                        <a:rPr lang="en-US" b="0" i="0" dirty="0">
                          <a:latin typeface="+mn-lt"/>
                        </a:rPr>
                        <a:t>Audience attendance</a:t>
                      </a:r>
                    </a:p>
                  </a:txBody>
                  <a:tcPr anchor="ctr"/>
                </a:tc>
                <a:tc>
                  <a:txBody>
                    <a:bodyPr/>
                    <a:lstStyle/>
                    <a:p>
                      <a:pPr algn="ctr"/>
                      <a:r>
                        <a:rPr lang="en-US" b="0" i="0" dirty="0">
                          <a:latin typeface="+mn-lt"/>
                        </a:rPr>
                        <a:t># of attendees</a:t>
                      </a:r>
                    </a:p>
                  </a:txBody>
                  <a:tcPr anchor="ctr"/>
                </a:tc>
                <a:tc>
                  <a:txBody>
                    <a:bodyPr/>
                    <a:lstStyle/>
                    <a:p>
                      <a:pPr algn="ctr"/>
                      <a:r>
                        <a:rPr lang="en-US" b="0" i="0" dirty="0">
                          <a:latin typeface="+mn-lt"/>
                        </a:rPr>
                        <a:t>150</a:t>
                      </a:r>
                    </a:p>
                  </a:txBody>
                  <a:tcPr anchor="ctr"/>
                </a:tc>
                <a:tc>
                  <a:txBody>
                    <a:bodyPr/>
                    <a:lstStyle/>
                    <a:p>
                      <a:pPr algn="ctr"/>
                      <a:r>
                        <a:rPr lang="en-US" b="0" i="0">
                          <a:latin typeface="+mn-lt"/>
                        </a:rPr>
                        <a:t>120</a:t>
                      </a:r>
                    </a:p>
                  </a:txBody>
                  <a:tcPr anchor="ctr"/>
                </a:tc>
                <a:extLst>
                  <a:ext uri="{0D108BD9-81ED-4DB2-BD59-A6C34878D82A}">
                    <a16:rowId xmlns:a16="http://schemas.microsoft.com/office/drawing/2014/main" val="3873867931"/>
                  </a:ext>
                </a:extLst>
              </a:tr>
              <a:tr h="582969">
                <a:tc>
                  <a:txBody>
                    <a:bodyPr/>
                    <a:lstStyle/>
                    <a:p>
                      <a:pPr algn="ctr"/>
                      <a:r>
                        <a:rPr lang="en-US" b="0" i="0" dirty="0">
                          <a:latin typeface="+mn-lt"/>
                        </a:rPr>
                        <a:t>Engagement duration</a:t>
                      </a:r>
                    </a:p>
                  </a:txBody>
                  <a:tcPr anchor="ctr"/>
                </a:tc>
                <a:tc>
                  <a:txBody>
                    <a:bodyPr/>
                    <a:lstStyle/>
                    <a:p>
                      <a:pPr algn="ctr"/>
                      <a:r>
                        <a:rPr lang="en-US" b="0" i="0" dirty="0">
                          <a:latin typeface="+mn-lt"/>
                        </a:rPr>
                        <a:t>Minutes</a:t>
                      </a:r>
                    </a:p>
                  </a:txBody>
                  <a:tcPr anchor="ctr"/>
                </a:tc>
                <a:tc>
                  <a:txBody>
                    <a:bodyPr/>
                    <a:lstStyle/>
                    <a:p>
                      <a:pPr algn="ctr"/>
                      <a:r>
                        <a:rPr lang="en-US" b="0" i="0" dirty="0">
                          <a:latin typeface="+mn-lt"/>
                        </a:rPr>
                        <a:t>60</a:t>
                      </a:r>
                    </a:p>
                  </a:txBody>
                  <a:tcPr anchor="ctr"/>
                </a:tc>
                <a:tc>
                  <a:txBody>
                    <a:bodyPr/>
                    <a:lstStyle/>
                    <a:p>
                      <a:pPr algn="ctr"/>
                      <a:r>
                        <a:rPr lang="en-US" b="0" i="0">
                          <a:latin typeface="+mn-lt"/>
                        </a:rPr>
                        <a:t>75</a:t>
                      </a:r>
                    </a:p>
                  </a:txBody>
                  <a:tcPr anchor="ctr"/>
                </a:tc>
                <a:extLst>
                  <a:ext uri="{0D108BD9-81ED-4DB2-BD59-A6C34878D82A}">
                    <a16:rowId xmlns:a16="http://schemas.microsoft.com/office/drawing/2014/main" val="85209771"/>
                  </a:ext>
                </a:extLst>
              </a:tr>
              <a:tr h="582969">
                <a:tc>
                  <a:txBody>
                    <a:bodyPr/>
                    <a:lstStyle/>
                    <a:p>
                      <a:pPr algn="ctr"/>
                      <a:r>
                        <a:rPr lang="en-US" b="0" i="0" dirty="0">
                          <a:latin typeface="+mn-lt"/>
                        </a:rPr>
                        <a:t>Q&amp;A interaction</a:t>
                      </a:r>
                    </a:p>
                  </a:txBody>
                  <a:tcPr anchor="ctr"/>
                </a:tc>
                <a:tc>
                  <a:txBody>
                    <a:bodyPr/>
                    <a:lstStyle/>
                    <a:p>
                      <a:pPr algn="ctr"/>
                      <a:r>
                        <a:rPr lang="en-US" b="0" i="0" dirty="0">
                          <a:latin typeface="+mn-lt"/>
                        </a:rPr>
                        <a:t># of questions</a:t>
                      </a:r>
                    </a:p>
                  </a:txBody>
                  <a:tcPr anchor="ctr"/>
                </a:tc>
                <a:tc>
                  <a:txBody>
                    <a:bodyPr/>
                    <a:lstStyle/>
                    <a:p>
                      <a:pPr algn="ctr"/>
                      <a:r>
                        <a:rPr lang="en-US" b="0" i="0" dirty="0">
                          <a:latin typeface="+mn-lt"/>
                        </a:rPr>
                        <a:t>10</a:t>
                      </a:r>
                    </a:p>
                  </a:txBody>
                  <a:tcPr anchor="ctr"/>
                </a:tc>
                <a:tc>
                  <a:txBody>
                    <a:bodyPr/>
                    <a:lstStyle/>
                    <a:p>
                      <a:pPr algn="ctr"/>
                      <a:r>
                        <a:rPr lang="en-US" b="0" i="0">
                          <a:latin typeface="+mn-lt"/>
                        </a:rPr>
                        <a:t>15</a:t>
                      </a:r>
                    </a:p>
                  </a:txBody>
                  <a:tcPr anchor="ctr"/>
                </a:tc>
                <a:extLst>
                  <a:ext uri="{0D108BD9-81ED-4DB2-BD59-A6C34878D82A}">
                    <a16:rowId xmlns:a16="http://schemas.microsoft.com/office/drawing/2014/main" val="4061031278"/>
                  </a:ext>
                </a:extLst>
              </a:tr>
              <a:tr h="582969">
                <a:tc>
                  <a:txBody>
                    <a:bodyPr/>
                    <a:lstStyle/>
                    <a:p>
                      <a:pPr algn="ctr"/>
                      <a:r>
                        <a:rPr lang="en-US" b="0" i="0">
                          <a:latin typeface="+mn-lt"/>
                        </a:rPr>
                        <a:t>Positive feedback</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90</a:t>
                      </a:r>
                    </a:p>
                  </a:txBody>
                  <a:tcPr anchor="ctr"/>
                </a:tc>
                <a:tc>
                  <a:txBody>
                    <a:bodyPr/>
                    <a:lstStyle/>
                    <a:p>
                      <a:pPr algn="ctr"/>
                      <a:r>
                        <a:rPr lang="en-US" b="0" i="0" dirty="0">
                          <a:latin typeface="+mn-lt"/>
                        </a:rPr>
                        <a:t>95</a:t>
                      </a:r>
                    </a:p>
                  </a:txBody>
                  <a:tcPr anchor="ctr"/>
                </a:tc>
                <a:extLst>
                  <a:ext uri="{0D108BD9-81ED-4DB2-BD59-A6C34878D82A}">
                    <a16:rowId xmlns:a16="http://schemas.microsoft.com/office/drawing/2014/main" val="3591840781"/>
                  </a:ext>
                </a:extLst>
              </a:tr>
              <a:tr h="832813">
                <a:tc>
                  <a:txBody>
                    <a:bodyPr/>
                    <a:lstStyle/>
                    <a:p>
                      <a:pPr algn="ctr"/>
                      <a:r>
                        <a:rPr lang="en-US" b="0" i="0" dirty="0">
                          <a:latin typeface="+mn-lt"/>
                        </a:rPr>
                        <a:t>Rate of information retention</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80</a:t>
                      </a:r>
                    </a:p>
                  </a:txBody>
                  <a:tcPr anchor="ctr"/>
                </a:tc>
                <a:tc>
                  <a:txBody>
                    <a:bodyPr/>
                    <a:lstStyle/>
                    <a:p>
                      <a:pPr algn="ctr"/>
                      <a:r>
                        <a:rPr lang="en-US" b="0" i="0" dirty="0">
                          <a:latin typeface="+mn-lt"/>
                        </a:rPr>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259977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FINAL TIPS &amp; TAKEAWAYS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noFill/>
        </p:spPr>
        <p:txBody>
          <a:bodyPr vert="horz" lIns="91440" tIns="45720" rIns="91440" bIns="45720" rtlCol="0" anchor="t">
            <a:normAutofit/>
          </a:bodyPr>
          <a:lstStyle/>
          <a:p>
            <a:r>
              <a:rPr lang="en-US"/>
              <a:t>Consistent rehearsal</a:t>
            </a:r>
          </a:p>
          <a:p>
            <a:pPr lvl="1"/>
            <a:r>
              <a:rPr lang="en-US"/>
              <a:t>Strengthen your familiarity</a:t>
            </a:r>
          </a:p>
          <a:p>
            <a:r>
              <a:rPr lang="en-US"/>
              <a:t>Refine delivery style</a:t>
            </a:r>
          </a:p>
          <a:p>
            <a:pPr lvl="1"/>
            <a:r>
              <a:rPr lang="en-US"/>
              <a:t>Pacing, tone, and emphasis</a:t>
            </a:r>
          </a:p>
          <a:p>
            <a:r>
              <a:rPr lang="en-US"/>
              <a:t>Timing and transitions</a:t>
            </a:r>
          </a:p>
          <a:p>
            <a:pPr lvl="1"/>
            <a:r>
              <a:rPr lang="en-US"/>
              <a:t>Aim for seamless, professional delivery</a:t>
            </a:r>
          </a:p>
          <a:p>
            <a:r>
              <a:rPr lang="en-US"/>
              <a:t>Practice audience</a:t>
            </a:r>
          </a:p>
          <a:p>
            <a:pPr lvl="1"/>
            <a:r>
              <a:rPr lang="en-US"/>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2"/>
          </p:nvPr>
        </p:nvSpPr>
        <p:spPr>
          <a:noFill/>
        </p:spPr>
        <p:txBody>
          <a:bodyPr>
            <a:normAutofit/>
          </a:bodyPr>
          <a:lstStyle/>
          <a:p>
            <a:r>
              <a:rPr lang="en-US"/>
              <a:t>Seek feedback</a:t>
            </a:r>
          </a:p>
          <a:p>
            <a:r>
              <a:rPr lang="en-US"/>
              <a:t>Reflect on performance</a:t>
            </a:r>
          </a:p>
          <a:p>
            <a:r>
              <a:rPr lang="en-US"/>
              <a:t>Explore new techniques</a:t>
            </a:r>
          </a:p>
          <a:p>
            <a:r>
              <a:rPr lang="en-US"/>
              <a:t>Set personal goals</a:t>
            </a:r>
          </a:p>
          <a:p>
            <a:r>
              <a:rPr lang="en-US"/>
              <a:t>Iterate and adapt</a:t>
            </a:r>
            <a:endParaRPr lang="en-US" dirty="0"/>
          </a:p>
        </p:txBody>
      </p:sp>
    </p:spTree>
    <p:extLst>
      <p:ext uri="{BB962C8B-B14F-4D97-AF65-F5344CB8AC3E}">
        <p14:creationId xmlns:p14="http://schemas.microsoft.com/office/powerpoint/2010/main" val="64377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SPEAKING ENGAGEMENT METRICS</a:t>
            </a:r>
          </a:p>
        </p:txBody>
      </p:sp>
      <p:graphicFrame>
        <p:nvGraphicFramePr>
          <p:cNvPr id="19" name="Table Placeholder 3">
            <a:extLst>
              <a:ext uri="{FF2B5EF4-FFF2-40B4-BE49-F238E27FC236}">
                <a16:creationId xmlns:a16="http://schemas.microsoft.com/office/drawing/2014/main" id="{998759BF-36E2-2AC0-C9B8-88C6BF075154}"/>
              </a:ext>
            </a:extLst>
          </p:cNvPr>
          <p:cNvGraphicFramePr>
            <a:graphicFrameLocks noGrp="1"/>
          </p:cNvGraphicFramePr>
          <p:nvPr>
            <p:ph type="tbl" sz="quarter" idx="13"/>
            <p:extLst>
              <p:ext uri="{D42A27DB-BD31-4B8C-83A1-F6EECF244321}">
                <p14:modId xmlns:p14="http://schemas.microsoft.com/office/powerpoint/2010/main" val="198846581"/>
              </p:ext>
            </p:extLst>
          </p:nvPr>
        </p:nvGraphicFramePr>
        <p:xfrm>
          <a:off x="838200" y="2125663"/>
          <a:ext cx="10515600" cy="3627358"/>
        </p:xfrm>
        <a:graphic>
          <a:graphicData uri="http://schemas.openxmlformats.org/drawingml/2006/table">
            <a:tbl>
              <a:tblPr firstRow="1" bandRow="1">
                <a:tableStyleId>{9DCAF9ED-07DC-4A11-8D7F-57B35C25682E}</a:tableStyleId>
              </a:tblPr>
              <a:tblGrid>
                <a:gridCol w="2628900">
                  <a:extLst>
                    <a:ext uri="{9D8B030D-6E8A-4147-A177-3AD203B41FA5}">
                      <a16:colId xmlns:a16="http://schemas.microsoft.com/office/drawing/2014/main" val="2382218087"/>
                    </a:ext>
                  </a:extLst>
                </a:gridCol>
                <a:gridCol w="2628900">
                  <a:extLst>
                    <a:ext uri="{9D8B030D-6E8A-4147-A177-3AD203B41FA5}">
                      <a16:colId xmlns:a16="http://schemas.microsoft.com/office/drawing/2014/main" val="3953468724"/>
                    </a:ext>
                  </a:extLst>
                </a:gridCol>
                <a:gridCol w="2628900">
                  <a:extLst>
                    <a:ext uri="{9D8B030D-6E8A-4147-A177-3AD203B41FA5}">
                      <a16:colId xmlns:a16="http://schemas.microsoft.com/office/drawing/2014/main" val="4277526474"/>
                    </a:ext>
                  </a:extLst>
                </a:gridCol>
                <a:gridCol w="2628900">
                  <a:extLst>
                    <a:ext uri="{9D8B030D-6E8A-4147-A177-3AD203B41FA5}">
                      <a16:colId xmlns:a16="http://schemas.microsoft.com/office/drawing/2014/main" val="2438884888"/>
                    </a:ext>
                  </a:extLst>
                </a:gridCol>
              </a:tblGrid>
              <a:tr h="598946">
                <a:tc>
                  <a:txBody>
                    <a:bodyPr/>
                    <a:lstStyle/>
                    <a:p>
                      <a:pPr algn="ctr"/>
                      <a:r>
                        <a:rPr lang="en-US" b="0" i="0" dirty="0">
                          <a:latin typeface="+mn-lt"/>
                        </a:rPr>
                        <a:t>Impact factor</a:t>
                      </a:r>
                    </a:p>
                  </a:txBody>
                  <a:tcPr anchor="ctr"/>
                </a:tc>
                <a:tc>
                  <a:txBody>
                    <a:bodyPr/>
                    <a:lstStyle/>
                    <a:p>
                      <a:pPr algn="ctr"/>
                      <a:r>
                        <a:rPr lang="en-US" b="0" i="0" dirty="0">
                          <a:latin typeface="+mn-lt"/>
                        </a:rPr>
                        <a:t>Measurement</a:t>
                      </a:r>
                    </a:p>
                  </a:txBody>
                  <a:tcPr anchor="ctr"/>
                </a:tc>
                <a:tc>
                  <a:txBody>
                    <a:bodyPr/>
                    <a:lstStyle/>
                    <a:p>
                      <a:pPr algn="ctr"/>
                      <a:r>
                        <a:rPr lang="en-US" b="0" i="0" dirty="0">
                          <a:latin typeface="+mn-lt"/>
                        </a:rPr>
                        <a:t>Target</a:t>
                      </a:r>
                    </a:p>
                  </a:txBody>
                  <a:tcPr anchor="ctr"/>
                </a:tc>
                <a:tc>
                  <a:txBody>
                    <a:bodyPr/>
                    <a:lstStyle/>
                    <a:p>
                      <a:pPr algn="ctr"/>
                      <a:r>
                        <a:rPr lang="en-US" b="0" i="0" dirty="0">
                          <a:latin typeface="+mn-lt"/>
                        </a:rPr>
                        <a:t>Achieved</a:t>
                      </a:r>
                    </a:p>
                  </a:txBody>
                  <a:tcPr anchor="ctr"/>
                </a:tc>
                <a:extLst>
                  <a:ext uri="{0D108BD9-81ED-4DB2-BD59-A6C34878D82A}">
                    <a16:rowId xmlns:a16="http://schemas.microsoft.com/office/drawing/2014/main" val="2857107962"/>
                  </a:ext>
                </a:extLst>
              </a:tr>
              <a:tr h="598946">
                <a:tc>
                  <a:txBody>
                    <a:bodyPr/>
                    <a:lstStyle/>
                    <a:p>
                      <a:pPr algn="ctr"/>
                      <a:r>
                        <a:rPr lang="en-US" b="0" i="0" dirty="0">
                          <a:latin typeface="+mn-lt"/>
                        </a:rPr>
                        <a:t>Audience interaction</a:t>
                      </a:r>
                    </a:p>
                  </a:txBody>
                  <a:tcPr anchor="ctr"/>
                </a:tc>
                <a:tc>
                  <a:txBody>
                    <a:bodyPr/>
                    <a:lstStyle/>
                    <a:p>
                      <a:pPr algn="ctr"/>
                      <a:r>
                        <a:rPr lang="en-US" b="0" i="0" dirty="0">
                          <a:latin typeface="+mn-lt"/>
                        </a:rPr>
                        <a:t>Percentage (%)</a:t>
                      </a:r>
                    </a:p>
                  </a:txBody>
                  <a:tcPr anchor="ctr"/>
                </a:tc>
                <a:tc>
                  <a:txBody>
                    <a:bodyPr/>
                    <a:lstStyle/>
                    <a:p>
                      <a:pPr algn="ctr"/>
                      <a:r>
                        <a:rPr lang="en-US" b="0" i="0" dirty="0">
                          <a:latin typeface="+mn-lt"/>
                        </a:rPr>
                        <a:t>85</a:t>
                      </a:r>
                    </a:p>
                  </a:txBody>
                  <a:tcPr anchor="ctr"/>
                </a:tc>
                <a:tc>
                  <a:txBody>
                    <a:bodyPr/>
                    <a:lstStyle/>
                    <a:p>
                      <a:pPr algn="ctr"/>
                      <a:r>
                        <a:rPr lang="en-US" b="0" i="0">
                          <a:latin typeface="+mn-lt"/>
                        </a:rPr>
                        <a:t>88</a:t>
                      </a:r>
                    </a:p>
                  </a:txBody>
                  <a:tcPr anchor="ctr"/>
                </a:tc>
                <a:extLst>
                  <a:ext uri="{0D108BD9-81ED-4DB2-BD59-A6C34878D82A}">
                    <a16:rowId xmlns:a16="http://schemas.microsoft.com/office/drawing/2014/main" val="1671386868"/>
                  </a:ext>
                </a:extLst>
              </a:tr>
              <a:tr h="598946">
                <a:tc>
                  <a:txBody>
                    <a:bodyPr/>
                    <a:lstStyle/>
                    <a:p>
                      <a:pPr algn="ctr"/>
                      <a:r>
                        <a:rPr lang="en-US" b="0" i="0" dirty="0">
                          <a:latin typeface="+mn-lt"/>
                        </a:rPr>
                        <a:t>Knowledge retention</a:t>
                      </a:r>
                    </a:p>
                  </a:txBody>
                  <a:tcPr anchor="ctr"/>
                </a:tc>
                <a:tc>
                  <a:txBody>
                    <a:bodyPr/>
                    <a:lstStyle/>
                    <a:p>
                      <a:pPr algn="ctr"/>
                      <a:r>
                        <a:rPr lang="en-US" b="0" i="0" dirty="0">
                          <a:latin typeface="+mn-lt"/>
                        </a:rPr>
                        <a:t>Percentage (%)</a:t>
                      </a:r>
                    </a:p>
                  </a:txBody>
                  <a:tcPr anchor="ctr"/>
                </a:tc>
                <a:tc>
                  <a:txBody>
                    <a:bodyPr/>
                    <a:lstStyle/>
                    <a:p>
                      <a:pPr algn="ctr"/>
                      <a:r>
                        <a:rPr lang="en-US" b="0" i="0">
                          <a:latin typeface="+mn-lt"/>
                        </a:rPr>
                        <a:t>75</a:t>
                      </a:r>
                    </a:p>
                  </a:txBody>
                  <a:tcPr anchor="ctr"/>
                </a:tc>
                <a:tc>
                  <a:txBody>
                    <a:bodyPr/>
                    <a:lstStyle/>
                    <a:p>
                      <a:pPr algn="ctr"/>
                      <a:r>
                        <a:rPr lang="en-US" b="0" i="0">
                          <a:latin typeface="+mn-lt"/>
                        </a:rPr>
                        <a:t>80</a:t>
                      </a:r>
                    </a:p>
                  </a:txBody>
                  <a:tcPr anchor="ctr"/>
                </a:tc>
                <a:extLst>
                  <a:ext uri="{0D108BD9-81ED-4DB2-BD59-A6C34878D82A}">
                    <a16:rowId xmlns:a16="http://schemas.microsoft.com/office/drawing/2014/main" val="380626418"/>
                  </a:ext>
                </a:extLst>
              </a:tr>
              <a:tr h="615787">
                <a:tc>
                  <a:txBody>
                    <a:bodyPr/>
                    <a:lstStyle/>
                    <a:p>
                      <a:pPr algn="ctr"/>
                      <a:r>
                        <a:rPr lang="en-US" b="0" i="0">
                          <a:latin typeface="+mn-lt"/>
                        </a:rPr>
                        <a:t>Post-presentation surveys</a:t>
                      </a:r>
                    </a:p>
                  </a:txBody>
                  <a:tcPr anchor="ctr"/>
                </a:tc>
                <a:tc>
                  <a:txBody>
                    <a:bodyPr/>
                    <a:lstStyle/>
                    <a:p>
                      <a:pPr algn="ctr"/>
                      <a:r>
                        <a:rPr lang="en-US" b="0" i="0" dirty="0">
                          <a:latin typeface="+mn-lt"/>
                        </a:rPr>
                        <a:t>Average rating</a:t>
                      </a:r>
                    </a:p>
                  </a:txBody>
                  <a:tcPr anchor="ctr"/>
                </a:tc>
                <a:tc>
                  <a:txBody>
                    <a:bodyPr/>
                    <a:lstStyle/>
                    <a:p>
                      <a:pPr algn="ctr"/>
                      <a:r>
                        <a:rPr lang="en-US" b="0" i="0" dirty="0">
                          <a:latin typeface="+mn-lt"/>
                        </a:rPr>
                        <a:t>4.2</a:t>
                      </a:r>
                    </a:p>
                  </a:txBody>
                  <a:tcPr anchor="ctr"/>
                </a:tc>
                <a:tc>
                  <a:txBody>
                    <a:bodyPr/>
                    <a:lstStyle/>
                    <a:p>
                      <a:pPr algn="ctr"/>
                      <a:r>
                        <a:rPr lang="en-US" b="0" i="0">
                          <a:latin typeface="+mn-lt"/>
                        </a:rPr>
                        <a:t>4.5</a:t>
                      </a:r>
                    </a:p>
                  </a:txBody>
                  <a:tcPr anchor="ctr"/>
                </a:tc>
                <a:extLst>
                  <a:ext uri="{0D108BD9-81ED-4DB2-BD59-A6C34878D82A}">
                    <a16:rowId xmlns:a16="http://schemas.microsoft.com/office/drawing/2014/main" val="2132482967"/>
                  </a:ext>
                </a:extLst>
              </a:tr>
              <a:tr h="598946">
                <a:tc>
                  <a:txBody>
                    <a:bodyPr/>
                    <a:lstStyle/>
                    <a:p>
                      <a:pPr algn="ctr"/>
                      <a:r>
                        <a:rPr lang="en-US" b="0" i="0" dirty="0">
                          <a:latin typeface="+mn-lt"/>
                        </a:rPr>
                        <a:t>Referral rate</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10</a:t>
                      </a:r>
                    </a:p>
                  </a:txBody>
                  <a:tcPr anchor="ctr"/>
                </a:tc>
                <a:tc>
                  <a:txBody>
                    <a:bodyPr/>
                    <a:lstStyle/>
                    <a:p>
                      <a:pPr algn="ctr"/>
                      <a:r>
                        <a:rPr lang="en-US" b="0" i="0">
                          <a:latin typeface="+mn-lt"/>
                        </a:rPr>
                        <a:t>12</a:t>
                      </a:r>
                    </a:p>
                  </a:txBody>
                  <a:tcPr anchor="ctr"/>
                </a:tc>
                <a:extLst>
                  <a:ext uri="{0D108BD9-81ED-4DB2-BD59-A6C34878D82A}">
                    <a16:rowId xmlns:a16="http://schemas.microsoft.com/office/drawing/2014/main" val="3936251906"/>
                  </a:ext>
                </a:extLst>
              </a:tr>
              <a:tr h="615787">
                <a:tc>
                  <a:txBody>
                    <a:bodyPr/>
                    <a:lstStyle/>
                    <a:p>
                      <a:pPr algn="ctr"/>
                      <a:r>
                        <a:rPr lang="en-US" b="0" i="0">
                          <a:latin typeface="+mn-lt"/>
                        </a:rPr>
                        <a:t>Collaboration opportunities</a:t>
                      </a:r>
                    </a:p>
                  </a:txBody>
                  <a:tcPr anchor="ctr"/>
                </a:tc>
                <a:tc>
                  <a:txBody>
                    <a:bodyPr/>
                    <a:lstStyle/>
                    <a:p>
                      <a:pPr algn="ctr"/>
                      <a:r>
                        <a:rPr lang="en-US" b="0" i="0">
                          <a:latin typeface="+mn-lt"/>
                        </a:rPr>
                        <a:t># of opportunities</a:t>
                      </a:r>
                    </a:p>
                  </a:txBody>
                  <a:tcPr anchor="ctr"/>
                </a:tc>
                <a:tc>
                  <a:txBody>
                    <a:bodyPr/>
                    <a:lstStyle/>
                    <a:p>
                      <a:pPr algn="ctr"/>
                      <a:r>
                        <a:rPr lang="en-US" b="0" i="0" dirty="0">
                          <a:latin typeface="+mn-lt"/>
                        </a:rPr>
                        <a:t>8</a:t>
                      </a:r>
                    </a:p>
                  </a:txBody>
                  <a:tcPr anchor="ctr"/>
                </a:tc>
                <a:tc>
                  <a:txBody>
                    <a:bodyPr/>
                    <a:lstStyle/>
                    <a:p>
                      <a:pPr algn="ctr"/>
                      <a:r>
                        <a:rPr lang="en-US" b="0" i="0" dirty="0">
                          <a:latin typeface="+mn-lt"/>
                        </a:rPr>
                        <a:t>10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r>
              <a:rPr lang="en-US" dirty="0"/>
              <a:t>THE POWER OF COMMUNICATION</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noFill/>
        </p:spPr>
        <p:txBody>
          <a:bodyPr>
            <a:noAutofit/>
          </a:bodyPr>
          <a:lstStyle/>
          <a:p>
            <a:r>
              <a:rPr lang="en-US" dirty="0"/>
              <a:t>OVERCOMING NERVOUSNESS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noFill/>
        </p:spPr>
        <p:txBody>
          <a:bodyPr anchor="t"/>
          <a:lstStyle/>
          <a:p>
            <a:r>
              <a:rPr lang="en-US" dirty="0"/>
              <a:t>CONFIDENCE-BUILDING STRATEGIES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4400"/>
              <a:t>HAL (Hardware abstraction layer)</a:t>
            </a:r>
          </a:p>
        </p:txBody>
      </p:sp>
      <p:cxnSp>
        <p:nvCxnSpPr>
          <p:cNvPr id="34" name="Straight Connector 33">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1129553" y="2114549"/>
            <a:ext cx="4632341" cy="4190331"/>
          </a:xfrm>
        </p:spPr>
        <p:txBody>
          <a:bodyPr vert="horz" lIns="91440" tIns="45720" rIns="91440" bIns="45720" rtlCol="0">
            <a:normAutofit/>
          </a:bodyPr>
          <a:lstStyle/>
          <a:p>
            <a:r>
              <a:rPr lang="en-US" dirty="0"/>
              <a:t>The interface to abstract the hardware is consistent throughout all modules of the HAL and can be extended.</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cxnSp>
        <p:nvCxnSpPr>
          <p:cNvPr id="36" name="Straight Connector 35">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FE8436-C98A-71FD-1022-EC224C0C55DD}"/>
              </a:ext>
            </a:extLst>
          </p:cNvPr>
          <p:cNvPicPr>
            <a:picLocks noChangeAspect="1"/>
          </p:cNvPicPr>
          <p:nvPr/>
        </p:nvPicPr>
        <p:blipFill>
          <a:blip r:embed="rId3"/>
          <a:stretch>
            <a:fillRect/>
          </a:stretch>
        </p:blipFill>
        <p:spPr>
          <a:xfrm>
            <a:off x="6548437" y="2488508"/>
            <a:ext cx="5110163" cy="3462134"/>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7" name="Straight Connector 10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4" name="Rectangle 11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768" y="0"/>
            <a:ext cx="5014232" cy="6868738"/>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2713264 w 4584879"/>
              <a:gd name="connsiteY2" fmla="*/ 6863976 h 6863976"/>
              <a:gd name="connsiteX3" fmla="*/ 0 w 4584879"/>
              <a:gd name="connsiteY3" fmla="*/ 6863976 h 6863976"/>
              <a:gd name="connsiteX4" fmla="*/ 0 w 4584879"/>
              <a:gd name="connsiteY4" fmla="*/ 0 h 6863976"/>
              <a:gd name="connsiteX0" fmla="*/ 0 w 4408998"/>
              <a:gd name="connsiteY0" fmla="*/ 4762 h 6868738"/>
              <a:gd name="connsiteX1" fmla="*/ 4408998 w 4408998"/>
              <a:gd name="connsiteY1" fmla="*/ 0 h 6868738"/>
              <a:gd name="connsiteX2" fmla="*/ 2713264 w 4408998"/>
              <a:gd name="connsiteY2" fmla="*/ 6868738 h 6868738"/>
              <a:gd name="connsiteX3" fmla="*/ 0 w 4408998"/>
              <a:gd name="connsiteY3" fmla="*/ 6868738 h 6868738"/>
              <a:gd name="connsiteX4" fmla="*/ 0 w 4408998"/>
              <a:gd name="connsiteY4" fmla="*/ 4762 h 686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998" h="6868738">
                <a:moveTo>
                  <a:pt x="0" y="4762"/>
                </a:moveTo>
                <a:lnTo>
                  <a:pt x="4408998" y="0"/>
                </a:lnTo>
                <a:lnTo>
                  <a:pt x="2713264" y="6868738"/>
                </a:lnTo>
                <a:lnTo>
                  <a:pt x="0" y="6868738"/>
                </a:lnTo>
                <a:lnTo>
                  <a:pt x="0" y="476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7758752" y="3109913"/>
            <a:ext cx="3738926" cy="3076576"/>
          </a:xfrm>
        </p:spPr>
        <p:txBody>
          <a:bodyPr vert="horz" lIns="91440" tIns="45720" rIns="91440" bIns="45720" rtlCol="0" anchor="b">
            <a:normAutofit/>
          </a:bodyPr>
          <a:lstStyle/>
          <a:p>
            <a:pPr algn="r"/>
            <a:r>
              <a:rPr lang="en-US" sz="4400"/>
              <a:t>Example:</a:t>
            </a:r>
          </a:p>
        </p:txBody>
      </p:sp>
      <p:pic>
        <p:nvPicPr>
          <p:cNvPr id="5" name="Picture 4">
            <a:extLst>
              <a:ext uri="{FF2B5EF4-FFF2-40B4-BE49-F238E27FC236}">
                <a16:creationId xmlns:a16="http://schemas.microsoft.com/office/drawing/2014/main" id="{15DB4AF2-7A70-C01B-EA34-15C8AD86EDB9}"/>
              </a:ext>
            </a:extLst>
          </p:cNvPr>
          <p:cNvPicPr>
            <a:picLocks noChangeAspect="1"/>
          </p:cNvPicPr>
          <p:nvPr/>
        </p:nvPicPr>
        <p:blipFill>
          <a:blip r:embed="rId3"/>
          <a:stretch>
            <a:fillRect/>
          </a:stretch>
        </p:blipFill>
        <p:spPr>
          <a:xfrm>
            <a:off x="505030" y="1252106"/>
            <a:ext cx="8233445" cy="3169876"/>
          </a:xfrm>
          <a:prstGeom prst="rect">
            <a:avLst/>
          </a:prstGeom>
        </p:spPr>
      </p:pic>
      <p:cxnSp>
        <p:nvCxnSpPr>
          <p:cNvPr id="116" name="Straight Connector 115">
            <a:extLst>
              <a:ext uri="{FF2B5EF4-FFF2-40B4-BE49-F238E27FC236}">
                <a16:creationId xmlns:a16="http://schemas.microsoft.com/office/drawing/2014/main" id="{3A5D40F5-A8C4-4952-BCA6-4D0D14F8BF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8751"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14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sz="4400" dirty="0"/>
              <a:t>MIDDLEWARE</a:t>
            </a:r>
          </a:p>
        </p:txBody>
      </p:sp>
      <p:cxnSp>
        <p:nvCxnSpPr>
          <p:cNvPr id="67" name="Straight Connector 66">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1129554" y="2499694"/>
            <a:ext cx="5831833" cy="3824906"/>
          </a:xfrm>
        </p:spPr>
        <p:txBody>
          <a:bodyPr vert="horz" lIns="91440" tIns="45720" rIns="91440" bIns="45720" rtlCol="0" anchor="ctr">
            <a:normAutofit/>
          </a:bodyPr>
          <a:lstStyle/>
          <a:p>
            <a:r>
              <a:rPr lang="en-US" dirty="0"/>
              <a:t>Its intention is to ease the use of complex peripherals like Ethernet and USB or the different security features of the RA Family of microcontrollers (MCUs). </a:t>
            </a:r>
          </a:p>
          <a:p>
            <a:r>
              <a:rPr lang="en-US" dirty="0"/>
              <a:t>The modules of the middleware layer provide abstractions of various system-level and technology-specific services, enabling a rich functionality with simple APIs.</a:t>
            </a:r>
          </a:p>
        </p:txBody>
      </p:sp>
      <p:pic>
        <p:nvPicPr>
          <p:cNvPr id="5" name="Picture 4">
            <a:extLst>
              <a:ext uri="{FF2B5EF4-FFF2-40B4-BE49-F238E27FC236}">
                <a16:creationId xmlns:a16="http://schemas.microsoft.com/office/drawing/2014/main" id="{ED4931CB-AB14-A56A-A244-CB7682ADFE73}"/>
              </a:ext>
            </a:extLst>
          </p:cNvPr>
          <p:cNvPicPr>
            <a:picLocks noChangeAspect="1"/>
          </p:cNvPicPr>
          <p:nvPr/>
        </p:nvPicPr>
        <p:blipFill>
          <a:blip r:embed="rId3"/>
          <a:stretch>
            <a:fillRect/>
          </a:stretch>
        </p:blipFill>
        <p:spPr>
          <a:xfrm>
            <a:off x="7521974" y="2995452"/>
            <a:ext cx="4136627" cy="2792223"/>
          </a:xfrm>
          <a:prstGeom prst="rect">
            <a:avLst/>
          </a:prstGeom>
        </p:spPr>
      </p:pic>
    </p:spTree>
    <p:extLst>
      <p:ext uri="{BB962C8B-B14F-4D97-AF65-F5344CB8AC3E}">
        <p14:creationId xmlns:p14="http://schemas.microsoft.com/office/powerpoint/2010/main" val="371585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sz="4400" dirty="0"/>
              <a:t>RTOS</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1129554" y="2499694"/>
            <a:ext cx="5831833" cy="3824906"/>
          </a:xfrm>
        </p:spPr>
        <p:txBody>
          <a:bodyPr vert="horz" lIns="91440" tIns="45720" rIns="91440" bIns="45720" rtlCol="0" anchor="ctr">
            <a:normAutofit/>
          </a:bodyPr>
          <a:lstStyle/>
          <a:p>
            <a:r>
              <a:rPr lang="en-US" dirty="0"/>
              <a:t>FSP offers two quite popular Real-Time Operation Systems (RTOS): the </a:t>
            </a:r>
            <a:r>
              <a:rPr lang="en-US" dirty="0" err="1"/>
              <a:t>FreeRTOS</a:t>
            </a:r>
            <a:r>
              <a:rPr lang="en-US" dirty="0"/>
              <a:t> from Amazon Web Services® and the Microsoft Azure® RTOS </a:t>
            </a:r>
            <a:r>
              <a:rPr lang="en-US" dirty="0" err="1"/>
              <a:t>ThreadX</a:t>
            </a:r>
            <a:r>
              <a:rPr lang="en-US" dirty="0"/>
              <a:t>®.</a:t>
            </a:r>
          </a:p>
          <a:p>
            <a:r>
              <a:rPr lang="en-US" dirty="0"/>
              <a:t>Both provide such as real-time threads, preemptive schedulers, memory managers, or inter-thread communication via queues, semaphores, and buffers.</a:t>
            </a:r>
          </a:p>
          <a:p>
            <a:r>
              <a:rPr lang="en-US" dirty="0"/>
              <a:t>They also provide additional middleware libraries.</a:t>
            </a:r>
          </a:p>
        </p:txBody>
      </p:sp>
      <p:pic>
        <p:nvPicPr>
          <p:cNvPr id="6" name="Picture 5">
            <a:extLst>
              <a:ext uri="{FF2B5EF4-FFF2-40B4-BE49-F238E27FC236}">
                <a16:creationId xmlns:a16="http://schemas.microsoft.com/office/drawing/2014/main" id="{C1BFAD96-BF9C-E2C8-5AF3-4883EFABFAB2}"/>
              </a:ext>
            </a:extLst>
          </p:cNvPr>
          <p:cNvPicPr>
            <a:picLocks noChangeAspect="1"/>
          </p:cNvPicPr>
          <p:nvPr/>
        </p:nvPicPr>
        <p:blipFill>
          <a:blip r:embed="rId3"/>
          <a:stretch>
            <a:fillRect/>
          </a:stretch>
        </p:blipFill>
        <p:spPr>
          <a:xfrm>
            <a:off x="7521974" y="3005794"/>
            <a:ext cx="4136627" cy="2771539"/>
          </a:xfrm>
          <a:prstGeom prst="rect">
            <a:avLst/>
          </a:prstGeom>
        </p:spPr>
      </p:pic>
    </p:spTree>
    <p:extLst>
      <p:ext uri="{BB962C8B-B14F-4D97-AF65-F5344CB8AC3E}">
        <p14:creationId xmlns:p14="http://schemas.microsoft.com/office/powerpoint/2010/main" val="32864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3106" y="84246"/>
            <a:ext cx="10064376" cy="1086847"/>
          </a:xfrm>
        </p:spPr>
        <p:txBody>
          <a:bodyPr vert="horz" lIns="91440" tIns="45720" rIns="91440" bIns="45720" rtlCol="0" anchor="ctr">
            <a:normAutofit/>
          </a:bodyPr>
          <a:lstStyle/>
          <a:p>
            <a:r>
              <a:rPr lang="en-US" sz="4400" dirty="0"/>
              <a:t>FSP Architecture</a:t>
            </a:r>
          </a:p>
        </p:txBody>
      </p:sp>
      <p:cxnSp>
        <p:nvCxnSpPr>
          <p:cNvPr id="98" name="Straight Connector 97">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2E6803F-38E5-E878-E62D-48D5732574B0}"/>
              </a:ext>
            </a:extLst>
          </p:cNvPr>
          <p:cNvSpPr txBox="1">
            <a:spLocks/>
          </p:cNvSpPr>
          <p:nvPr/>
        </p:nvSpPr>
        <p:spPr>
          <a:xfrm>
            <a:off x="1265214" y="2093146"/>
            <a:ext cx="6007261" cy="4067492"/>
          </a:xfrm>
          <a:prstGeom prst="rect">
            <a:avLst/>
          </a:prstGeom>
          <a:noFill/>
        </p:spPr>
        <p:txBody>
          <a:bodyP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Application</a:t>
            </a:r>
          </a:p>
          <a:p>
            <a:pPr marL="457200" indent="-457200">
              <a:buFont typeface="+mj-lt"/>
              <a:buAutoNum type="arabicPeriod"/>
            </a:pPr>
            <a:r>
              <a:rPr lang="en-US" dirty="0"/>
              <a:t>Callback Function</a:t>
            </a:r>
          </a:p>
          <a:p>
            <a:pPr marL="457200" indent="-457200">
              <a:buFont typeface="+mj-lt"/>
              <a:buAutoNum type="arabicPeriod"/>
            </a:pPr>
            <a:r>
              <a:rPr lang="en-US" dirty="0"/>
              <a:t>BSP</a:t>
            </a:r>
          </a:p>
          <a:p>
            <a:pPr marL="457200" indent="-457200">
              <a:buFont typeface="+mj-lt"/>
              <a:buAutoNum type="arabicPeriod"/>
            </a:pPr>
            <a:r>
              <a:rPr lang="en-US" dirty="0"/>
              <a:t>Module</a:t>
            </a:r>
          </a:p>
          <a:p>
            <a:pPr marL="457200" indent="-457200">
              <a:buFont typeface="+mj-lt"/>
              <a:buAutoNum type="arabicPeriod"/>
            </a:pPr>
            <a:r>
              <a:rPr lang="en-US" dirty="0"/>
              <a:t>Interface</a:t>
            </a:r>
          </a:p>
          <a:p>
            <a:pPr marL="457200" indent="-457200">
              <a:buFont typeface="+mj-lt"/>
              <a:buAutoNum type="arabicPeriod"/>
            </a:pPr>
            <a:r>
              <a:rPr lang="en-US" dirty="0"/>
              <a:t>Module Instance</a:t>
            </a:r>
          </a:p>
          <a:p>
            <a:pPr marL="457200" indent="-457200">
              <a:buFont typeface="+mj-lt"/>
              <a:buAutoNum type="arabicPeriod"/>
            </a:pPr>
            <a:r>
              <a:rPr lang="en-US" dirty="0"/>
              <a:t>Stacks</a:t>
            </a:r>
          </a:p>
          <a:p>
            <a:endParaRPr lang="en-US" dirty="0"/>
          </a:p>
        </p:txBody>
      </p:sp>
    </p:spTree>
    <p:extLst>
      <p:ext uri="{BB962C8B-B14F-4D97-AF65-F5344CB8AC3E}">
        <p14:creationId xmlns:p14="http://schemas.microsoft.com/office/powerpoint/2010/main" val="409438595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{629329FA-2E00-4E81-926E-B6FDE5F724D8}tf22797433_win32</Template>
  <TotalTime>595</TotalTime>
  <Words>1408</Words>
  <Application>Microsoft Office PowerPoint</Application>
  <PresentationFormat>Widescreen</PresentationFormat>
  <Paragraphs>278</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Arial</vt:lpstr>
      <vt:lpstr>Calibri</vt:lpstr>
      <vt:lpstr>DejaVuSans</vt:lpstr>
      <vt:lpstr>DejaVuSans-Bold</vt:lpstr>
      <vt:lpstr>LinotypeUnivers-CondRegular</vt:lpstr>
      <vt:lpstr>Univers Condensed Light</vt:lpstr>
      <vt:lpstr>Walbaum Display Light</vt:lpstr>
      <vt:lpstr>AngleLinesVTI</vt:lpstr>
      <vt:lpstr>BASIC  PRESENTATION</vt:lpstr>
      <vt:lpstr>AGENDA</vt:lpstr>
      <vt:lpstr>THE POWER OF COMMUNICATION</vt:lpstr>
      <vt:lpstr>OVERCOMING NERVOUSNESS</vt:lpstr>
      <vt:lpstr>HAL (Hardware abstraction layer)</vt:lpstr>
      <vt:lpstr>Example:</vt:lpstr>
      <vt:lpstr>MIDDLEWARE</vt:lpstr>
      <vt:lpstr>RTOS</vt:lpstr>
      <vt:lpstr>FSP Architecture</vt:lpstr>
      <vt:lpstr>FSP Architecture</vt:lpstr>
      <vt:lpstr>FSP Architecture</vt:lpstr>
      <vt:lpstr>FSP Architecture</vt:lpstr>
      <vt:lpstr>FSP Architecture</vt:lpstr>
      <vt:lpstr>FSP Architecture</vt:lpstr>
      <vt:lpstr>FSP Architecture</vt:lpstr>
      <vt:lpstr>FSP Architecture</vt:lpstr>
      <vt:lpstr>FSP Architecture</vt:lpstr>
      <vt:lpstr>FSP Architecture</vt:lpstr>
      <vt:lpstr>FSP Architecture</vt:lpstr>
      <vt:lpstr>FSP Architecture</vt:lpstr>
      <vt:lpstr>RA e2Studio</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Công</dc:creator>
  <cp:lastModifiedBy>Phạm Công</cp:lastModifiedBy>
  <cp:revision>1</cp:revision>
  <dcterms:created xsi:type="dcterms:W3CDTF">2024-09-09T14:01:42Z</dcterms:created>
  <dcterms:modified xsi:type="dcterms:W3CDTF">2024-09-09T23:56:57Z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