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7" r:id="rId4"/>
    <p:sldId id="262" r:id="rId5"/>
    <p:sldId id="258" r:id="rId6"/>
    <p:sldId id="259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5D4"/>
    <a:srgbClr val="40C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9E505-9738-48A8-9AEE-EE8AE539CA9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5910-BAA3-4B24-91D4-BD8533ECC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2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5910-BAA3-4B24-91D4-BD8533ECC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5910-BAA3-4B24-91D4-BD8533ECC0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55910-BAA3-4B24-91D4-BD8533ECC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DC30-FF7F-495C-9F96-36C660B4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E64E0-1559-4479-AC29-09AF30F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2DF7C-86EF-462D-A0F7-AA46F46C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B42C4-AE4E-422F-B143-BF88058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F8D2-9DDF-4141-AB6E-34E75C0A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7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00A1-97C1-4461-841E-C046C139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207F3-CA2A-4357-9A3E-2B4F9DB1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1558-9479-449C-AC52-DF8D7AFA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10D68-4A84-4BE4-B71B-13D53CCE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AF8F-2370-4FF7-AD61-C2B11687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9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66E90-5280-440F-B85F-86B33684C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06406-05DA-466F-B1A5-654B1A339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2AD3-33A0-43AA-8BAC-83E0CC9F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2AE4-574C-4D07-8868-5BC2785C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0558-353C-4A96-9B9B-B52B282D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7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4D5-BD6C-485E-857A-A0C36EB4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E25D-1203-4E0B-95DD-75613CD2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635D-41B6-4AA5-9E6C-2BE2BADE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9E1F-4620-419F-8618-F1D151A3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3A79-AFB3-4F2F-B63A-1DED726D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4FD9-0FA0-4E27-9376-9766E8DC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D5254-D09B-4F25-9BAD-B151E06A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C575-9CC2-4BCA-9B7B-D42DFA05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E708-ADB8-4F9D-9B40-4477D6EE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283C-6D16-432E-A5DB-270DA40B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829-655E-4EAB-AEE7-5A79F3A6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4EF0-BD35-4E14-808A-CF9F1254F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9AD5D-4DD8-4096-BEC8-DE31AC2D2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3575-D02E-4AD6-A37C-68458C08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9C55E-D8DF-4310-A226-6082AB8B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2E02C-1211-458A-A5CC-A6C39933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7ED2-2F03-4C5C-94F6-8CA42B9F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3D15C-69A6-4215-BCF7-15A4927D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0710F-1DB0-4040-918C-F531A8C79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60C27-EB76-46E0-82E2-85D843281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CC5A9-A9B2-430A-96F3-6C4DC9C52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D1426-6535-432E-9ECB-C9B63DC1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BAF8D-F435-4156-BFA7-616008E7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7F548-42A4-4AB1-BAB4-674FA405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93F-01B1-4086-9D78-E47295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2E505-AA81-4A3D-B7AD-2A35B0D6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15515-72AE-4E18-9FC1-593FD0B4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B29D5-C1F6-41F0-A596-8E04684D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57D0D-DF0B-417E-B5C0-403D6652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63DF0-AC2C-4C03-84B3-12489EDC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76E3-7BC0-478D-86C5-F69750BB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C8D6-E953-4B20-B6B5-97C5EA5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3E00-BA30-4860-A85D-B9F9EBC9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97341-6CB6-432C-8B2A-72B129CFC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8C286-289B-4077-AC4E-C9971B92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B166D-18CD-48B2-B220-DB134A6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9811A-FBBF-45AF-9E69-33C8E50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85DD-F456-4A55-8CEB-8382625F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1BF6F-5751-4644-93CF-9D7797649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7EBAE-FE66-4603-BB1E-16DAFAC3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15F5-30B4-4E30-BA01-C816F19A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AEEFA-71AD-480C-AFF0-27E4E198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F5D3-FB45-41A2-A2CE-55B4C9C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E6E47-290C-4776-8B4A-49B5394E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B8D20-3CBE-4ACB-81B4-4981C47C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4AC4-4D4F-4C00-AED4-47E2F984F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D562-A3C5-438A-80F4-13229901F156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76AC-0767-4681-83B4-B242A089F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B7546-315E-4959-8736-02B9BCA7D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E881-F5B6-4F25-B959-9698BB6A0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thiye/" TargetMode="External"/><Relationship Id="rId7" Type="http://schemas.openxmlformats.org/officeDocument/2006/relationships/hyperlink" Target="https://www.linkedin.com/in/misael-obregon-phd-0690748b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xuancong-tran-mba-me-ba778991/" TargetMode="Externa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life-expectancy-analysis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life-expectancy-analysis.herokuap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life-expectancy-analysis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life-expectancy-analysis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s://life-expectancy-analysis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40E5-83FC-4162-9189-49A9A27B7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4572001" cy="6858000"/>
          </a:xfrm>
          <a:solidFill>
            <a:srgbClr val="44B5D4"/>
          </a:solidFill>
        </p:spPr>
        <p:txBody>
          <a:bodyPr lIns="182880" rIns="1005840" anchor="ctr"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  <a:latin typeface="+mn-lt"/>
              </a:rPr>
              <a:t>LIFE EXPECTANCY ANALYSIS</a:t>
            </a:r>
            <a:endParaRPr lang="en-US" sz="5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D6F9F41-7D0B-48BE-A316-F2688EF2B6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t="37318" r="67111" b="7945"/>
          <a:stretch/>
        </p:blipFill>
        <p:spPr>
          <a:xfrm>
            <a:off x="4065919" y="2852161"/>
            <a:ext cx="3285375" cy="4005839"/>
          </a:xfrm>
          <a:custGeom>
            <a:avLst/>
            <a:gdLst>
              <a:gd name="connsiteX0" fmla="*/ 1503712 w 9270806"/>
              <a:gd name="connsiteY0" fmla="*/ 0 h 6858000"/>
              <a:gd name="connsiteX1" fmla="*/ 7767094 w 9270806"/>
              <a:gd name="connsiteY1" fmla="*/ 0 h 6858000"/>
              <a:gd name="connsiteX2" fmla="*/ 7913128 w 9270806"/>
              <a:gd name="connsiteY2" fmla="*/ 139721 h 6858000"/>
              <a:gd name="connsiteX3" fmla="*/ 9270806 w 9270806"/>
              <a:gd name="connsiteY3" fmla="*/ 3429000 h 6858000"/>
              <a:gd name="connsiteX4" fmla="*/ 7913128 w 9270806"/>
              <a:gd name="connsiteY4" fmla="*/ 6718279 h 6858000"/>
              <a:gd name="connsiteX5" fmla="*/ 7767094 w 9270806"/>
              <a:gd name="connsiteY5" fmla="*/ 6858000 h 6858000"/>
              <a:gd name="connsiteX6" fmla="*/ 1503712 w 9270806"/>
              <a:gd name="connsiteY6" fmla="*/ 6858000 h 6858000"/>
              <a:gd name="connsiteX7" fmla="*/ 1357679 w 9270806"/>
              <a:gd name="connsiteY7" fmla="*/ 6718279 h 6858000"/>
              <a:gd name="connsiteX8" fmla="*/ 0 w 9270806"/>
              <a:gd name="connsiteY8" fmla="*/ 3429000 h 6858000"/>
              <a:gd name="connsiteX9" fmla="*/ 1357679 w 9270806"/>
              <a:gd name="connsiteY9" fmla="*/ 139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BB2339-6A55-452B-9695-1397E389E6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t="20639" r="38048" b="62336"/>
          <a:stretch/>
        </p:blipFill>
        <p:spPr>
          <a:xfrm>
            <a:off x="4569970" y="1068510"/>
            <a:ext cx="7615872" cy="1783651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5F1BFDA-CBD6-45DF-8317-ABE57BB3AA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4588161" y="216574"/>
            <a:ext cx="1985959" cy="75800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33D5255D-9294-4993-B38E-6C367365F7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0" t="41138" r="47253" b="5778"/>
          <a:stretch/>
        </p:blipFill>
        <p:spPr>
          <a:xfrm>
            <a:off x="6837528" y="3138249"/>
            <a:ext cx="2789562" cy="3711466"/>
          </a:xfrm>
          <a:custGeom>
            <a:avLst/>
            <a:gdLst>
              <a:gd name="connsiteX0" fmla="*/ 1503712 w 9270806"/>
              <a:gd name="connsiteY0" fmla="*/ 0 h 6858000"/>
              <a:gd name="connsiteX1" fmla="*/ 7767094 w 9270806"/>
              <a:gd name="connsiteY1" fmla="*/ 0 h 6858000"/>
              <a:gd name="connsiteX2" fmla="*/ 7913128 w 9270806"/>
              <a:gd name="connsiteY2" fmla="*/ 139721 h 6858000"/>
              <a:gd name="connsiteX3" fmla="*/ 9270806 w 9270806"/>
              <a:gd name="connsiteY3" fmla="*/ 3429000 h 6858000"/>
              <a:gd name="connsiteX4" fmla="*/ 7913128 w 9270806"/>
              <a:gd name="connsiteY4" fmla="*/ 6718279 h 6858000"/>
              <a:gd name="connsiteX5" fmla="*/ 7767094 w 9270806"/>
              <a:gd name="connsiteY5" fmla="*/ 6858000 h 6858000"/>
              <a:gd name="connsiteX6" fmla="*/ 1503712 w 9270806"/>
              <a:gd name="connsiteY6" fmla="*/ 6858000 h 6858000"/>
              <a:gd name="connsiteX7" fmla="*/ 1357679 w 9270806"/>
              <a:gd name="connsiteY7" fmla="*/ 6718279 h 6858000"/>
              <a:gd name="connsiteX8" fmla="*/ 0 w 9270806"/>
              <a:gd name="connsiteY8" fmla="*/ 3429000 h 6858000"/>
              <a:gd name="connsiteX9" fmla="*/ 1357679 w 9270806"/>
              <a:gd name="connsiteY9" fmla="*/ 139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pic>
        <p:nvPicPr>
          <p:cNvPr id="18" name="Picture 17" descr="A screenshot of a cell phon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999DBFD1-57DA-440F-8211-7FB2B4291A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5" t="37235" r="25665" b="9163"/>
          <a:stretch/>
        </p:blipFill>
        <p:spPr>
          <a:xfrm>
            <a:off x="9407290" y="2946094"/>
            <a:ext cx="2778551" cy="3903621"/>
          </a:xfrm>
          <a:custGeom>
            <a:avLst/>
            <a:gdLst>
              <a:gd name="connsiteX0" fmla="*/ 1503712 w 9270806"/>
              <a:gd name="connsiteY0" fmla="*/ 0 h 6858000"/>
              <a:gd name="connsiteX1" fmla="*/ 7767094 w 9270806"/>
              <a:gd name="connsiteY1" fmla="*/ 0 h 6858000"/>
              <a:gd name="connsiteX2" fmla="*/ 7913128 w 9270806"/>
              <a:gd name="connsiteY2" fmla="*/ 139721 h 6858000"/>
              <a:gd name="connsiteX3" fmla="*/ 9270806 w 9270806"/>
              <a:gd name="connsiteY3" fmla="*/ 3429000 h 6858000"/>
              <a:gd name="connsiteX4" fmla="*/ 7913128 w 9270806"/>
              <a:gd name="connsiteY4" fmla="*/ 6718279 h 6858000"/>
              <a:gd name="connsiteX5" fmla="*/ 7767094 w 9270806"/>
              <a:gd name="connsiteY5" fmla="*/ 6858000 h 6858000"/>
              <a:gd name="connsiteX6" fmla="*/ 1503712 w 9270806"/>
              <a:gd name="connsiteY6" fmla="*/ 6858000 h 6858000"/>
              <a:gd name="connsiteX7" fmla="*/ 1357679 w 9270806"/>
              <a:gd name="connsiteY7" fmla="*/ 6718279 h 6858000"/>
              <a:gd name="connsiteX8" fmla="*/ 0 w 9270806"/>
              <a:gd name="connsiteY8" fmla="*/ 3429000 h 6858000"/>
              <a:gd name="connsiteX9" fmla="*/ 1357679 w 9270806"/>
              <a:gd name="connsiteY9" fmla="*/ 1397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024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14B81-8E43-40C2-B441-FCD9C447CB00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2141621"/>
          </a:xfrm>
          <a:prstGeom prst="rect">
            <a:avLst/>
          </a:prstGeom>
          <a:solidFill>
            <a:srgbClr val="44B5D4"/>
          </a:solidFill>
        </p:spPr>
        <p:txBody>
          <a:bodyPr vert="horz" lIns="274320" tIns="45720" rIns="10058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    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</a:rPr>
              <a:t>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14062-5FEE-402C-880E-848B2DE0E4A2}"/>
              </a:ext>
            </a:extLst>
          </p:cNvPr>
          <p:cNvSpPr txBox="1"/>
          <p:nvPr/>
        </p:nvSpPr>
        <p:spPr>
          <a:xfrm>
            <a:off x="2372227" y="3429000"/>
            <a:ext cx="6783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85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07279A-2234-4CC6-965C-3792C9674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37435" r="53427" b="42906"/>
          <a:stretch/>
        </p:blipFill>
        <p:spPr>
          <a:xfrm>
            <a:off x="3294514" y="513014"/>
            <a:ext cx="8907645" cy="21870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C371E73-9434-456D-B0DC-0C3706AF6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3609475" cy="6858000"/>
          </a:xfrm>
          <a:solidFill>
            <a:srgbClr val="44B5D4"/>
          </a:solidFill>
        </p:spPr>
        <p:txBody>
          <a:bodyPr lIns="274320" rIns="1005840"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+mn-lt"/>
              </a:rPr>
              <a:t>WHY WE CHOSE THIS TOPIC?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E978EC-4FA9-4535-92EC-995FB13AF0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3609474" y="149101"/>
            <a:ext cx="1985959" cy="758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BB4156-5A00-4942-8D54-1B635A9B253E}"/>
              </a:ext>
            </a:extLst>
          </p:cNvPr>
          <p:cNvSpPr txBox="1"/>
          <p:nvPr/>
        </p:nvSpPr>
        <p:spPr>
          <a:xfrm>
            <a:off x="3619634" y="2854960"/>
            <a:ext cx="85825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Life expectancy on global scale varies tremendously. </a:t>
            </a:r>
          </a:p>
          <a:p>
            <a:endParaRPr lang="en-US" sz="2400" dirty="0"/>
          </a:p>
          <a:p>
            <a:r>
              <a:rPr lang="en-US" sz="2400" dirty="0"/>
              <a:t>Using data from the World Health Organization, World Bank and Datahub.io, we have distinguished three imperative factors that continue to influence life expectancy. </a:t>
            </a:r>
          </a:p>
          <a:p>
            <a:endParaRPr lang="en-US" sz="2400" dirty="0"/>
          </a:p>
          <a:p>
            <a:r>
              <a:rPr lang="en-US" sz="2400" dirty="0"/>
              <a:t>These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Health expenditure as a percentage of 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to clean drinking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Sanitation facilities</a:t>
            </a:r>
          </a:p>
        </p:txBody>
      </p:sp>
    </p:spTree>
    <p:extLst>
      <p:ext uri="{BB962C8B-B14F-4D97-AF65-F5344CB8AC3E}">
        <p14:creationId xmlns:p14="http://schemas.microsoft.com/office/powerpoint/2010/main" val="204132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A35D882-9BAD-4877-A7CF-E54218D58239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1287379"/>
          </a:xfrm>
          <a:prstGeom prst="rect">
            <a:avLst/>
          </a:prstGeom>
          <a:solidFill>
            <a:srgbClr val="44B5D4"/>
          </a:solidFill>
        </p:spPr>
        <p:txBody>
          <a:bodyPr vert="horz" lIns="274320" tIns="45720" rIns="10058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   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 MAKING IT INTERACTIVE</a:t>
            </a:r>
          </a:p>
        </p:txBody>
      </p:sp>
      <p:pic>
        <p:nvPicPr>
          <p:cNvPr id="6" name="Picture 5" descr="A screenshot of a social media pos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E54DCDF-ED49-4098-B7EA-D885771AF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0" r="1414" b="7018"/>
          <a:stretch/>
        </p:blipFill>
        <p:spPr>
          <a:xfrm>
            <a:off x="28358" y="1287379"/>
            <a:ext cx="12192000" cy="56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48E00-3BB5-4D11-BA87-B8D0ECD3A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52982" r="14835" b="27050"/>
          <a:stretch/>
        </p:blipFill>
        <p:spPr>
          <a:xfrm>
            <a:off x="56043" y="116976"/>
            <a:ext cx="12135957" cy="1913020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0D34A4-781F-4604-AE3D-2D9815681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0" y="132353"/>
            <a:ext cx="1985959" cy="758003"/>
          </a:xfrm>
          <a:prstGeom prst="rect">
            <a:avLst/>
          </a:prstGeom>
        </p:spPr>
      </p:pic>
      <p:pic>
        <p:nvPicPr>
          <p:cNvPr id="3" name="Picture 2" descr="A picture containing text, map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09A53B6-C6AE-4BFF-94DF-EDB9B8E276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11626" r="4363" b="2922"/>
          <a:stretch/>
        </p:blipFill>
        <p:spPr>
          <a:xfrm>
            <a:off x="0" y="1943100"/>
            <a:ext cx="12192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2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8FC35B2-7077-46D6-83F1-1CDA58B2E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1" t="23509" r="14342" b="9678"/>
          <a:stretch/>
        </p:blipFill>
        <p:spPr>
          <a:xfrm>
            <a:off x="1" y="475204"/>
            <a:ext cx="12192000" cy="6274518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6C993D-F4EA-4E0A-A2C9-93BAA59A6C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0" y="60161"/>
            <a:ext cx="1985959" cy="7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5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28CD4F8-B08A-40F1-B278-54BE99DD3A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" t="20701" r="6448" b="12631"/>
          <a:stretch/>
        </p:blipFill>
        <p:spPr>
          <a:xfrm>
            <a:off x="41097" y="1660367"/>
            <a:ext cx="12130681" cy="517357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ED5384-7F75-4757-B0A3-AAE8D769D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1" t="23509" r="14939" b="59002"/>
          <a:stretch/>
        </p:blipFill>
        <p:spPr>
          <a:xfrm>
            <a:off x="34501" y="397051"/>
            <a:ext cx="12092338" cy="1642354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01118D-EB43-45E2-83BD-C026F1C78F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0" y="87238"/>
            <a:ext cx="1985959" cy="7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698F17-A467-41A1-88C2-87A87FE23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27369" r="15526" b="57193"/>
          <a:stretch/>
        </p:blipFill>
        <p:spPr>
          <a:xfrm>
            <a:off x="0" y="454207"/>
            <a:ext cx="12192000" cy="1500554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340E42-1A8D-4E32-BB34-B97851EBC9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10988" r="82956" b="81019"/>
          <a:stretch/>
        </p:blipFill>
        <p:spPr>
          <a:xfrm>
            <a:off x="0" y="111302"/>
            <a:ext cx="1985959" cy="75800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1FC3D2A1-5559-4A2D-9A59-B94C9F3C4F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2" t="18621" r="14835" b="6622"/>
          <a:stretch/>
        </p:blipFill>
        <p:spPr>
          <a:xfrm>
            <a:off x="1546248" y="1913024"/>
            <a:ext cx="8974634" cy="49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3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C080E-820A-4223-B54B-9FD7F8C73A1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2141621"/>
          </a:xfrm>
          <a:prstGeom prst="rect">
            <a:avLst/>
          </a:prstGeom>
          <a:solidFill>
            <a:srgbClr val="44B5D4"/>
          </a:solidFill>
        </p:spPr>
        <p:txBody>
          <a:bodyPr vert="horz" lIns="274320" tIns="45720" rIns="10058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    </a:t>
            </a:r>
          </a:p>
          <a:p>
            <a:pPr algn="ctr"/>
            <a:endParaRPr lang="en-US" sz="8000" b="1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+mn-lt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CD1C1-7D0A-4497-BB97-6C5B705E49D6}"/>
              </a:ext>
            </a:extLst>
          </p:cNvPr>
          <p:cNvSpPr txBox="1"/>
          <p:nvPr/>
        </p:nvSpPr>
        <p:spPr>
          <a:xfrm>
            <a:off x="639679" y="2873398"/>
            <a:ext cx="10912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results of this analysis tell us that water and improved sanitation hold greater weight than health expenditure when looking at life expectancy rates on a global scale. More specifically, access to improved sanitation is the stronger factor when it comes to examining life expectancy, while access to improved water conditions comes close second.</a:t>
            </a:r>
          </a:p>
        </p:txBody>
      </p:sp>
    </p:spTree>
    <p:extLst>
      <p:ext uri="{BB962C8B-B14F-4D97-AF65-F5344CB8AC3E}">
        <p14:creationId xmlns:p14="http://schemas.microsoft.com/office/powerpoint/2010/main" val="261343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4E7E52-5741-4F01-9C69-C1805B1F7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  <a:prstGeom prst="rect">
            <a:avLst/>
          </a:prstGeom>
          <a:solidFill>
            <a:srgbClr val="44B5D4"/>
          </a:solidFill>
        </p:spPr>
        <p:txBody>
          <a:bodyPr vert="horz" lIns="274320" tIns="45720" rIns="10058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b="1" dirty="0">
                <a:solidFill>
                  <a:schemeClr val="bg1"/>
                </a:solidFill>
                <a:latin typeface="+mn-lt"/>
              </a:rPr>
            </a:br>
            <a:r>
              <a:rPr lang="en-US" b="1" dirty="0">
                <a:solidFill>
                  <a:schemeClr val="bg1"/>
                </a:solidFill>
                <a:latin typeface="+mn-lt"/>
              </a:rPr>
              <a:t>TECHNICAL ASPECTS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69912C-92D5-4981-8FC3-905C37FF9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86904"/>
              </p:ext>
            </p:extLst>
          </p:nvPr>
        </p:nvGraphicFramePr>
        <p:xfrm>
          <a:off x="503382" y="1422400"/>
          <a:ext cx="5923280" cy="5288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923280">
                  <a:extLst>
                    <a:ext uri="{9D8B030D-6E8A-4147-A177-3AD203B41FA5}">
                      <a16:colId xmlns:a16="http://schemas.microsoft.com/office/drawing/2014/main" val="801208553"/>
                    </a:ext>
                  </a:extLst>
                </a:gridCol>
              </a:tblGrid>
              <a:tr h="10087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700" b="1" dirty="0"/>
                        <a:t>Data Source: </a:t>
                      </a:r>
                    </a:p>
                    <a:p>
                      <a:pPr marL="457200" indent="-45720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World Health Organization  </a:t>
                      </a:r>
                    </a:p>
                    <a:p>
                      <a:pPr marL="457200" indent="-45720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World Bank</a:t>
                      </a:r>
                    </a:p>
                    <a:p>
                      <a:pPr marL="457200" indent="-45720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Datahub.io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4570832"/>
                  </a:ext>
                </a:extLst>
              </a:tr>
              <a:tr h="11267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700" b="1" dirty="0"/>
                        <a:t>Data Cleaning Process: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—"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in XLS or CSV format. We used Excel to do a minor cleanup. Added ‘0s’ to null values.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—"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in </a:t>
                      </a:r>
                      <a:r>
                        <a:rPr lang="en-US" sz="17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GeoJSON</a:t>
                      </a: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mapping purpose.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—"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 flask to feed data in Json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1016574"/>
                  </a:ext>
                </a:extLst>
              </a:tr>
              <a:tr h="11267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700" b="1" dirty="0"/>
                        <a:t>How are things connected: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We deployed using flask, local machine:5000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Using D3 to read data from csv and json files.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Using Plotly, Leaflet and D3 to build charts.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Deployed HTML to Heroku application.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8997205"/>
                  </a:ext>
                </a:extLst>
              </a:tr>
              <a:tr h="11267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700" b="1" dirty="0"/>
                        <a:t>How we serve the data: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We transferred the data from csv format to </a:t>
                      </a:r>
                      <a:r>
                        <a:rPr lang="en-US" sz="1700" b="0" dirty="0" err="1"/>
                        <a:t>db</a:t>
                      </a:r>
                      <a:r>
                        <a:rPr lang="en-US" sz="1700" b="0" dirty="0"/>
                        <a:t> format.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Applied SQLAlchemy to connect </a:t>
                      </a:r>
                      <a:r>
                        <a:rPr lang="en-US" sz="1700" b="0" dirty="0" err="1"/>
                        <a:t>db</a:t>
                      </a:r>
                      <a:r>
                        <a:rPr lang="en-US" sz="1700" b="0" dirty="0"/>
                        <a:t> with python.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—"/>
                      </a:pPr>
                      <a:r>
                        <a:rPr lang="en-US" sz="1700" b="0" dirty="0"/>
                        <a:t>We used the connection in the flask to serve data in Json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500735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3325EA-E4F6-4A7F-8190-2560B8EA7FC7}"/>
              </a:ext>
            </a:extLst>
          </p:cNvPr>
          <p:cNvSpPr/>
          <p:nvPr/>
        </p:nvSpPr>
        <p:spPr>
          <a:xfrm>
            <a:off x="8285480" y="2531597"/>
            <a:ext cx="2326640" cy="66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Flask(/), </a:t>
            </a:r>
            <a:r>
              <a:rPr lang="en-US" dirty="0" err="1">
                <a:solidFill>
                  <a:schemeClr val="tx1"/>
                </a:solidFill>
              </a:rPr>
              <a:t>SQLAlchemy</a:t>
            </a:r>
            <a:r>
              <a:rPr lang="en-US" dirty="0">
                <a:solidFill>
                  <a:schemeClr val="tx1"/>
                </a:solidFill>
              </a:rPr>
              <a:t>, SQLite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773CAA-F6D8-45B8-9C01-05ADE91C4138}"/>
              </a:ext>
            </a:extLst>
          </p:cNvPr>
          <p:cNvSpPr/>
          <p:nvPr/>
        </p:nvSpPr>
        <p:spPr>
          <a:xfrm>
            <a:off x="8351520" y="3639523"/>
            <a:ext cx="2326640" cy="66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Libraries: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r>
              <a:rPr lang="en-US" dirty="0">
                <a:solidFill>
                  <a:schemeClr val="tx1"/>
                </a:solidFill>
              </a:rPr>
              <a:t>, D3, jQuery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499DD3-D1F1-4F5C-ADD5-0725DB68B655}"/>
              </a:ext>
            </a:extLst>
          </p:cNvPr>
          <p:cNvSpPr/>
          <p:nvPr/>
        </p:nvSpPr>
        <p:spPr>
          <a:xfrm>
            <a:off x="8285480" y="1488142"/>
            <a:ext cx="2326640" cy="66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Files (.json, .csv, .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6E3B9E-D703-470E-A390-4F14BDC46DCC}"/>
              </a:ext>
            </a:extLst>
          </p:cNvPr>
          <p:cNvSpPr/>
          <p:nvPr/>
        </p:nvSpPr>
        <p:spPr>
          <a:xfrm>
            <a:off x="9865360" y="5002537"/>
            <a:ext cx="2326640" cy="66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Leaflet, </a:t>
            </a:r>
            <a:r>
              <a:rPr lang="en-US" dirty="0" err="1">
                <a:solidFill>
                  <a:schemeClr val="tx1"/>
                </a:solidFill>
              </a:rPr>
              <a:t>Plotly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E9C60F-DE65-4A4A-8FDD-90D5E22839A5}"/>
              </a:ext>
            </a:extLst>
          </p:cNvPr>
          <p:cNvSpPr/>
          <p:nvPr/>
        </p:nvSpPr>
        <p:spPr>
          <a:xfrm>
            <a:off x="7264400" y="5026422"/>
            <a:ext cx="2326640" cy="66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Template, CSS, Bootstrap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3D50B7-B35B-4700-AB86-8A3522D64685}"/>
              </a:ext>
            </a:extLst>
          </p:cNvPr>
          <p:cNvSpPr/>
          <p:nvPr/>
        </p:nvSpPr>
        <p:spPr>
          <a:xfrm>
            <a:off x="8605520" y="6119039"/>
            <a:ext cx="2326640" cy="660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Heroku Application,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3E1000-237D-4DED-A4D2-CCE55AE70928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>
            <a:off x="9448800" y="2148542"/>
            <a:ext cx="0" cy="3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6214C-AC33-49F0-95DF-58A69A1C1A0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427720" y="4277511"/>
            <a:ext cx="706120" cy="74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C74CA0-FBB2-4E00-A88E-C6BA66BB0E3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14840" y="3186189"/>
            <a:ext cx="0" cy="45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93EABA-3E6B-44B8-9331-4E7C8234688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936480" y="4294115"/>
            <a:ext cx="1092200" cy="70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39A70A-35AA-4DB5-BF80-B859F71481A8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8427720" y="5686822"/>
            <a:ext cx="1341120" cy="43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5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309</Words>
  <Application>Microsoft Office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LIFE EXPECTANCY ANALYSIS</vt:lpstr>
      <vt:lpstr>WHY WE CHOSE THIS TOPIC?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TECHNICAL ASPECTS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Nithya Iyengar</dc:creator>
  <cp:lastModifiedBy>Nithya Iyengar</cp:lastModifiedBy>
  <cp:revision>115</cp:revision>
  <dcterms:created xsi:type="dcterms:W3CDTF">2019-10-18T16:16:22Z</dcterms:created>
  <dcterms:modified xsi:type="dcterms:W3CDTF">2019-10-19T18:08:56Z</dcterms:modified>
</cp:coreProperties>
</file>