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67C"/>
    <a:srgbClr val="FFFF00"/>
    <a:srgbClr val="2D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1" autoAdjust="0"/>
    <p:restoredTop sz="86267" autoAdjust="0"/>
  </p:normalViewPr>
  <p:slideViewPr>
    <p:cSldViewPr>
      <p:cViewPr varScale="1">
        <p:scale>
          <a:sx n="92" d="100"/>
          <a:sy n="92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70FEC-884C-42BE-84E4-4507087F7A90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BFA46-D767-4F29-B58D-5D44F55AAF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8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err="1" smtClean="0"/>
              <a:t>minR</a:t>
            </a:r>
            <a:r>
              <a:rPr lang="en-US" sz="1200" b="1" dirty="0" smtClean="0"/>
              <a:t>[</a:t>
            </a:r>
            <a:r>
              <a:rPr lang="en-US" sz="1200" b="1" dirty="0" err="1" smtClean="0"/>
              <a:t>r,c</a:t>
            </a:r>
            <a:r>
              <a:rPr lang="en-US" sz="1200" b="1" dirty="0" smtClean="0"/>
              <a:t>]:</a:t>
            </a:r>
            <a:r>
              <a:rPr lang="en-US" sz="1200" b="1" baseline="0" dirty="0" smtClean="0"/>
              <a:t> min row to the left above of [</a:t>
            </a:r>
            <a:r>
              <a:rPr lang="en-US" sz="1200" b="1" baseline="0" dirty="0" err="1" smtClean="0"/>
              <a:t>r,c</a:t>
            </a:r>
            <a:r>
              <a:rPr lang="en-US" sz="1200" b="1" baseline="0" dirty="0" smtClean="0"/>
              <a:t>] or topmost to the left</a:t>
            </a:r>
          </a:p>
          <a:p>
            <a:r>
              <a:rPr lang="en-US" sz="1200" b="1" dirty="0" err="1" smtClean="0"/>
              <a:t>maxC</a:t>
            </a:r>
            <a:r>
              <a:rPr lang="en-US" sz="1200" b="1" dirty="0" smtClean="0"/>
              <a:t>[</a:t>
            </a:r>
            <a:r>
              <a:rPr lang="en-US" sz="1200" b="1" dirty="0" err="1" smtClean="0"/>
              <a:t>r,c</a:t>
            </a:r>
            <a:r>
              <a:rPr lang="en-US" sz="1200" b="1" dirty="0" smtClean="0"/>
              <a:t>]: max col to the right under of [</a:t>
            </a:r>
            <a:r>
              <a:rPr lang="en-US" sz="1200" b="1" dirty="0" err="1" smtClean="0"/>
              <a:t>r,c</a:t>
            </a:r>
            <a:r>
              <a:rPr lang="en-US" sz="1200" b="1" dirty="0" smtClean="0"/>
              <a:t>] or</a:t>
            </a:r>
            <a:r>
              <a:rPr lang="en-US" sz="1200" b="1" baseline="0" dirty="0" smtClean="0"/>
              <a:t> rightmost under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A46-D767-4F29-B58D-5D44F55AAF2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915400" cy="482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m,n</a:t>
            </a:r>
            <a:r>
              <a:rPr lang="en-US" dirty="0" smtClean="0"/>
              <a:t>: 100 000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giải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pháp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tốt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hơn</a:t>
            </a:r>
            <a:r>
              <a:rPr lang="en-US" dirty="0" smtClean="0">
                <a:sym typeface="Wingdings" pitchFamily="2" charset="2"/>
              </a:rPr>
              <a:t> O(</a:t>
            </a:r>
            <a:r>
              <a:rPr lang="en-US" dirty="0" err="1" smtClean="0">
                <a:sym typeface="Wingdings" pitchFamily="2" charset="2"/>
              </a:rPr>
              <a:t>m.n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err="1" smtClean="0">
                <a:sym typeface="Wingdings" pitchFamily="2" charset="2"/>
              </a:rPr>
              <a:t>Cấu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trúc</a:t>
            </a:r>
            <a:r>
              <a:rPr lang="en-US" dirty="0" smtClean="0">
                <a:sym typeface="Wingdings" pitchFamily="2" charset="2"/>
              </a:rPr>
              <a:t> BIT (Fenwick tree)  O(m </a:t>
            </a:r>
            <a:r>
              <a:rPr lang="en-US" dirty="0" err="1" smtClean="0">
                <a:sym typeface="Wingdings" pitchFamily="2" charset="2"/>
              </a:rPr>
              <a:t>logn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Update </a:t>
            </a:r>
            <a:r>
              <a:rPr lang="en-US" dirty="0" err="1" smtClean="0">
                <a:sym typeface="Wingdings" pitchFamily="2" charset="2"/>
              </a:rPr>
              <a:t>như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thế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nào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r>
              <a:rPr lang="en-US" dirty="0" smtClean="0">
                <a:sym typeface="Wingdings" pitchFamily="2" charset="2"/>
              </a:rPr>
              <a:t>Sum </a:t>
            </a:r>
            <a:r>
              <a:rPr lang="en-US" dirty="0" err="1" smtClean="0">
                <a:sym typeface="Wingdings" pitchFamily="2" charset="2"/>
              </a:rPr>
              <a:t>như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thế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nào</a:t>
            </a:r>
            <a:r>
              <a:rPr lang="en-US" dirty="0" smtClean="0">
                <a:sym typeface="Wingdings" pitchFamily="2" charset="2"/>
              </a:rPr>
              <a:t>?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BSTP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New[</a:t>
            </a:r>
            <a:r>
              <a:rPr lang="en-US" dirty="0" err="1" smtClean="0"/>
              <a:t>i</a:t>
            </a:r>
            <a:r>
              <a:rPr lang="en-US" dirty="0" smtClean="0"/>
              <a:t>] = old 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</a:t>
            </a:r>
            <a:r>
              <a:rPr lang="en-US" dirty="0" err="1" smtClean="0"/>
              <a:t>i,j</a:t>
            </a:r>
            <a:r>
              <a:rPr lang="en-US" dirty="0" smtClean="0"/>
              <a:t>): </a:t>
            </a:r>
            <a:r>
              <a:rPr lang="en-US" dirty="0" err="1" smtClean="0"/>
              <a:t>Tăng</a:t>
            </a:r>
            <a:r>
              <a:rPr lang="en-US" dirty="0" smtClean="0"/>
              <a:t>/ </a:t>
            </a:r>
            <a:r>
              <a:rPr lang="en-US" dirty="0" err="1" smtClean="0"/>
              <a:t>giảm</a:t>
            </a:r>
            <a:r>
              <a:rPr lang="en-US" dirty="0" smtClean="0"/>
              <a:t> new[]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“Impossible”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“?”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Chèo</a:t>
            </a:r>
            <a:r>
              <a:rPr lang="en-US" dirty="0" smtClean="0"/>
              <a:t> </a:t>
            </a:r>
            <a:r>
              <a:rPr lang="en-US" dirty="0" err="1" smtClean="0"/>
              <a:t>Thuyền</a:t>
            </a:r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124200"/>
            <a:ext cx="3886200" cy="289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6670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đảo</a:t>
            </a:r>
            <a:r>
              <a:rPr lang="en-US" sz="2000" dirty="0" smtClean="0"/>
              <a:t>: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err="1" smtClean="0"/>
              <a:t>chặng</a:t>
            </a:r>
            <a:r>
              <a:rPr lang="en-US" sz="2000" smtClean="0"/>
              <a:t> ít nhất cần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đảo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đảo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endParaRPr lang="en-US" sz="2000" dirty="0" smtClean="0"/>
          </a:p>
          <a:p>
            <a:r>
              <a:rPr lang="en-US" sz="2000" smtClean="0"/>
              <a:t>BFS?</a:t>
            </a:r>
          </a:p>
          <a:p>
            <a:r>
              <a:rPr lang="en-US" sz="2000" smtClean="0"/>
              <a:t>Với hai chặng ta sẽ thăm được những vùng nào?</a:t>
            </a:r>
            <a:endParaRPr lang="en-US" sz="2000" dirty="0" smtClean="0"/>
          </a:p>
          <a:p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err="1" smtClean="0"/>
              <a:t>hiện</a:t>
            </a:r>
            <a:r>
              <a:rPr lang="en-US" sz="2000" smtClean="0"/>
              <a:t> hai chặng</a:t>
            </a:r>
            <a:r>
              <a:rPr lang="en-US" sz="2000" dirty="0" smtClean="0"/>
              <a:t>, </a:t>
            </a:r>
            <a:r>
              <a:rPr lang="en-US" sz="2000" dirty="0" err="1" smtClean="0"/>
              <a:t>vùng</a:t>
            </a:r>
            <a:r>
              <a:rPr lang="en-US" sz="2000" dirty="0" smtClean="0"/>
              <a:t> 2 </a:t>
            </a:r>
            <a:r>
              <a:rPr lang="en-US" sz="2000" dirty="0" err="1" smtClean="0"/>
              <a:t>và</a:t>
            </a:r>
            <a:r>
              <a:rPr lang="en-US" sz="2000" dirty="0" smtClean="0"/>
              <a:t> 4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err="1" smtClean="0"/>
              <a:t>đổi</a:t>
            </a:r>
            <a:r>
              <a:rPr lang="en-US" sz="2000" smtClean="0"/>
              <a:t> ra sao?</a:t>
            </a:r>
            <a:endParaRPr lang="en-US" sz="2000" dirty="0" smtClean="0"/>
          </a:p>
          <a:p>
            <a:endParaRPr lang="vi-V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Chèo</a:t>
            </a:r>
            <a:r>
              <a:rPr lang="en-US" smtClean="0"/>
              <a:t> Thuyền</a:t>
            </a:r>
            <a:endParaRPr lang="vi-V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57600"/>
            <a:ext cx="29241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886200"/>
            <a:ext cx="265897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352800"/>
            <a:ext cx="2819400" cy="290924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chặng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ntn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r,c</a:t>
            </a:r>
            <a:r>
              <a:rPr lang="en-US" dirty="0" smtClean="0"/>
              <a:t>]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chặng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thăm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[</a:t>
            </a:r>
            <a:r>
              <a:rPr lang="en-US" dirty="0" err="1" smtClean="0"/>
              <a:t>r,c</a:t>
            </a:r>
            <a:r>
              <a:rPr lang="en-US" dirty="0" smtClean="0"/>
              <a:t>] – [1,N]</a:t>
            </a:r>
          </a:p>
          <a:p>
            <a:r>
              <a:rPr lang="en-US" sz="2000" dirty="0" err="1" smtClean="0"/>
              <a:t>dp</a:t>
            </a:r>
            <a:r>
              <a:rPr lang="en-US" sz="2000" dirty="0"/>
              <a:t>[[</a:t>
            </a:r>
            <a:r>
              <a:rPr lang="en-US" sz="2000" dirty="0" err="1"/>
              <a:t>r,c</a:t>
            </a:r>
            <a:r>
              <a:rPr lang="en-US" sz="2000" dirty="0"/>
              <a:t>] – [1,N</a:t>
            </a:r>
            <a:r>
              <a:rPr lang="en-US" sz="2000" dirty="0" smtClean="0"/>
              <a:t>]]</a:t>
            </a:r>
            <a:r>
              <a:rPr lang="en-US" sz="2000" dirty="0" smtClean="0"/>
              <a:t>= </a:t>
            </a:r>
            <a:r>
              <a:rPr lang="en-US" sz="2000" dirty="0" err="1" smtClean="0"/>
              <a:t>cnt</a:t>
            </a:r>
            <a:r>
              <a:rPr lang="en-US" sz="2000" dirty="0" smtClean="0"/>
              <a:t>[</a:t>
            </a:r>
            <a:r>
              <a:rPr lang="en-US" sz="2000" dirty="0" err="1" smtClean="0"/>
              <a:t>r,c</a:t>
            </a:r>
            <a:r>
              <a:rPr lang="en-US" sz="2000" dirty="0" smtClean="0"/>
              <a:t>] + </a:t>
            </a:r>
            <a:r>
              <a:rPr lang="en-US" sz="2000" dirty="0" err="1" smtClean="0"/>
              <a:t>dp</a:t>
            </a:r>
            <a:r>
              <a:rPr lang="en-US" sz="2000" dirty="0" smtClean="0"/>
              <a:t>[</a:t>
            </a:r>
            <a:r>
              <a:rPr lang="en-US" sz="1600" b="1" dirty="0" smtClean="0"/>
              <a:t>[</a:t>
            </a:r>
            <a:r>
              <a:rPr lang="en-US" sz="1600" b="1" dirty="0" err="1" smtClean="0"/>
              <a:t>minR</a:t>
            </a:r>
            <a:r>
              <a:rPr lang="en-US" sz="1600" b="1" dirty="0" smtClean="0"/>
              <a:t>[</a:t>
            </a:r>
            <a:r>
              <a:rPr lang="en-US" sz="1600" b="1" dirty="0" err="1" smtClean="0"/>
              <a:t>r,c</a:t>
            </a:r>
            <a:r>
              <a:rPr lang="en-US" sz="1600" b="1" dirty="0" smtClean="0"/>
              <a:t>], </a:t>
            </a:r>
            <a:r>
              <a:rPr lang="en-US" sz="1600" b="1" dirty="0" err="1" smtClean="0"/>
              <a:t>maxC</a:t>
            </a:r>
            <a:r>
              <a:rPr lang="en-US" sz="1600" b="1" dirty="0" smtClean="0"/>
              <a:t>[</a:t>
            </a:r>
            <a:r>
              <a:rPr lang="en-US" sz="1600" b="1" dirty="0" err="1" smtClean="0"/>
              <a:t>r,c</a:t>
            </a:r>
            <a:r>
              <a:rPr lang="en-US" sz="1600" b="1" dirty="0" smtClean="0"/>
              <a:t>]] – [1,N]</a:t>
            </a:r>
            <a:r>
              <a:rPr lang="en-US" sz="2000" dirty="0" smtClean="0"/>
              <a:t>]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4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</a:t>
            </a: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Chèo</a:t>
            </a:r>
            <a:r>
              <a:rPr lang="en-US" dirty="0" smtClean="0"/>
              <a:t> </a:t>
            </a:r>
            <a:r>
              <a:rPr lang="en-US" dirty="0" err="1" smtClean="0"/>
              <a:t>Thuyền</a:t>
            </a:r>
            <a:endParaRPr lang="vi-V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9449" y="5006771"/>
            <a:ext cx="2114551" cy="185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953000"/>
            <a:ext cx="2057400" cy="181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19050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[minR[r,c], maxC[r,c]] – [1,N]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1" y="2209800"/>
          <a:ext cx="8153400" cy="18756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09999"/>
                <a:gridCol w="4343401"/>
              </a:tblGrid>
              <a:tr h="625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smtClean="0">
                          <a:solidFill>
                            <a:srgbClr val="FF0000"/>
                          </a:solidFill>
                        </a:rPr>
                        <a:t>Data structure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146 ID codes</a:t>
                      </a:r>
                    </a:p>
                  </a:txBody>
                  <a:tcPr marL="0" marR="0" marT="0" marB="0" anchor="b"/>
                </a:tc>
              </a:tr>
              <a:tr h="625210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4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00665 False</a:t>
                      </a:r>
                      <a:r>
                        <a:rPr kumimoji="0" lang="en-US" sz="240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coin</a:t>
                      </a:r>
                      <a:endParaRPr kumimoji="0" lang="en-US" sz="2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11933 Spliting number</a:t>
                      </a:r>
                    </a:p>
                  </a:txBody>
                  <a:tcPr marL="0" marR="0" marT="0" marB="0" anchor="b"/>
                </a:tc>
              </a:tr>
              <a:tr h="625210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10855 Rotated Squares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11235 Frequent value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Homewok – Week 2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https://padlet.com/vutanhung/NOIQ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740</TotalTime>
  <Words>262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PowerPoint Presentation</vt:lpstr>
      <vt:lpstr>BSTP</vt:lpstr>
      <vt:lpstr>Xếp Hạng</vt:lpstr>
      <vt:lpstr>Chèo Thuyền</vt:lpstr>
      <vt:lpstr>Chèo Thuyền</vt:lpstr>
      <vt:lpstr>Chèo Thuyền</vt:lpstr>
      <vt:lpstr>Homewok – Week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HungVu</dc:creator>
  <cp:lastModifiedBy>User</cp:lastModifiedBy>
  <cp:revision>39</cp:revision>
  <dcterms:created xsi:type="dcterms:W3CDTF">2006-08-16T00:00:00Z</dcterms:created>
  <dcterms:modified xsi:type="dcterms:W3CDTF">2016-10-21T07:59:03Z</dcterms:modified>
</cp:coreProperties>
</file>