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0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67C"/>
    <a:srgbClr val="FFFF00"/>
    <a:srgbClr val="2DA2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91" autoAdjust="0"/>
    <p:restoredTop sz="94660"/>
  </p:normalViewPr>
  <p:slideViewPr>
    <p:cSldViewPr>
      <p:cViewPr varScale="1">
        <p:scale>
          <a:sx n="64" d="100"/>
          <a:sy n="64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28/10/2016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9152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mtClean="0"/>
              <a:t>Giả sử thứ tự thực hiện các bài tập lần lượt là Lê, Hồng, Phong</a:t>
            </a:r>
          </a:p>
          <a:p>
            <a:pPr algn="just"/>
            <a:r>
              <a:rPr lang="en-US" smtClean="0"/>
              <a:t>Chi phí (tổng độ khó) nhỏ nhất để chia các bài tập là bao nhiêu?</a:t>
            </a:r>
          </a:p>
          <a:p>
            <a:pPr algn="just"/>
            <a:r>
              <a:rPr lang="en-US" smtClean="0"/>
              <a:t>Gọi dp[task,person] là chi phí nhỏ nhất để chia các bài tập từ task đến n với person là người được chia task -1</a:t>
            </a:r>
          </a:p>
          <a:p>
            <a:pPr algn="just"/>
            <a:r>
              <a:rPr lang="en-US" smtClean="0"/>
              <a:t>Dp[task, person]= min[A,B]</a:t>
            </a:r>
          </a:p>
          <a:p>
            <a:pPr lvl="1" algn="just"/>
            <a:r>
              <a:rPr lang="en-US" smtClean="0"/>
              <a:t>A: truong hop person tiep tuc thuc hien task</a:t>
            </a:r>
          </a:p>
          <a:p>
            <a:pPr lvl="1" algn="just"/>
            <a:r>
              <a:rPr lang="en-US" smtClean="0"/>
              <a:t>B: truong hop next_person thuc hien task</a:t>
            </a:r>
          </a:p>
          <a:p>
            <a:pPr algn="just"/>
            <a:r>
              <a:rPr lang="en-US" smtClean="0"/>
              <a:t>Cần lưu ý xử lý trường hợp biên (task cuối, người cuối)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362200"/>
          <a:ext cx="7368540" cy="2199480"/>
        </p:xfrm>
        <a:graphic>
          <a:graphicData uri="http://schemas.openxmlformats.org/drawingml/2006/table">
            <a:tbl>
              <a:tblPr/>
              <a:tblGrid>
                <a:gridCol w="1981200"/>
                <a:gridCol w="2931160"/>
                <a:gridCol w="2456180"/>
              </a:tblGrid>
              <a:tr h="5498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Topics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Homework problems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9870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Complete seach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624 CD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10487 Closet sums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11085 Back to 8 queen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441 Lotto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193 Graph coloring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>
                        <a:solidFill>
                          <a:srgbClr val="0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smtClean="0">
                <a:solidFill>
                  <a:srgbClr val="000000"/>
                </a:solidFill>
                <a:latin typeface="Calibri"/>
                <a:ea typeface="Times New Roman"/>
              </a:rPr>
              <a:t>Homework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 đoạn âm chiều dài n, giới hạn nhiễu c. </a:t>
            </a:r>
          </a:p>
          <a:p>
            <a:r>
              <a:rPr lang="en-US" smtClean="0"/>
              <a:t>Liệt kê các đoạn âm tĩnh có chiều dài m.</a:t>
            </a:r>
          </a:p>
          <a:p>
            <a:r>
              <a:rPr lang="en-US" smtClean="0"/>
              <a:t>(1≤ n ≤ 10</a:t>
            </a:r>
            <a:r>
              <a:rPr lang="en-US" baseline="30000" smtClean="0"/>
              <a:t>6</a:t>
            </a:r>
            <a:r>
              <a:rPr lang="en-US" smtClean="0"/>
              <a:t>), m (1≤ m ≤10</a:t>
            </a:r>
            <a:r>
              <a:rPr lang="en-US" baseline="30000" smtClean="0"/>
              <a:t>4</a:t>
            </a:r>
            <a:r>
              <a:rPr lang="en-US" smtClean="0"/>
              <a:t>), c (0≤ c ≤10</a:t>
            </a:r>
            <a:r>
              <a:rPr lang="en-US" baseline="30000" smtClean="0"/>
              <a:t>4</a:t>
            </a:r>
            <a:r>
              <a:rPr lang="en-US" smtClean="0"/>
              <a:t>)</a:t>
            </a:r>
          </a:p>
          <a:p>
            <a:r>
              <a:rPr lang="en-US" smtClean="0"/>
              <a:t>Đoạn âm tĩnh có chiều dài m khi: max(a</a:t>
            </a:r>
            <a:r>
              <a:rPr lang="en-US" baseline="-25000" smtClean="0"/>
              <a:t>i</a:t>
            </a:r>
            <a:r>
              <a:rPr lang="en-US" smtClean="0"/>
              <a:t>,…,a</a:t>
            </a:r>
            <a:r>
              <a:rPr lang="en-US" baseline="-25000" smtClean="0"/>
              <a:t>i+m-1</a:t>
            </a:r>
            <a:r>
              <a:rPr lang="en-US" smtClean="0"/>
              <a:t>) – min(a</a:t>
            </a:r>
            <a:r>
              <a:rPr lang="en-US" baseline="-25000" smtClean="0"/>
              <a:t>i</a:t>
            </a:r>
            <a:r>
              <a:rPr lang="en-US" smtClean="0"/>
              <a:t>,…,a</a:t>
            </a:r>
            <a:r>
              <a:rPr lang="en-US" baseline="-25000" smtClean="0"/>
              <a:t>i+m-1</a:t>
            </a:r>
            <a:r>
              <a:rPr lang="en-US" smtClean="0"/>
              <a:t>) ≤ c</a:t>
            </a:r>
          </a:p>
          <a:p>
            <a:r>
              <a:rPr lang="en-US" smtClean="0"/>
              <a:t>Có thể sử dụng CTDL Cây phân đoạn (Segment tree)</a:t>
            </a:r>
          </a:p>
          <a:p>
            <a:r>
              <a:rPr lang="en-US" smtClean="0"/>
              <a:t>Còn giải pháp nào khác?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 Âm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Min [i,j]= Min(Min_Suffix(i), Min_Prefix(j))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 Âm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865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Cho biết các lần quay  thưởng trong N ngày. </a:t>
            </a:r>
            <a:br>
              <a:rPr lang="en-US" smtClean="0"/>
            </a:br>
            <a:r>
              <a:rPr lang="en-US" smtClean="0"/>
              <a:t>(1≤ N ≤ 100 000)   (1≤ L &lt; R ≤ 100 000)</a:t>
            </a:r>
          </a:p>
          <a:p>
            <a:r>
              <a:rPr lang="en-US" smtClean="0"/>
              <a:t>Cho biết số lượng số trúng thưởng theo từng ngày tương ứng.</a:t>
            </a:r>
          </a:p>
          <a:p>
            <a:r>
              <a:rPr lang="en-US" smtClean="0"/>
              <a:t>Có thể sử dụng cây BIT?</a:t>
            </a:r>
          </a:p>
          <a:p>
            <a:r>
              <a:rPr lang="en-US" smtClean="0"/>
              <a:t>Còn cách tiếp cận khác?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Xổ Số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818007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81600" y="51054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Theo từng Block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# Add v to A[p]</a:t>
            </a:r>
          </a:p>
          <a:p>
            <a:pPr>
              <a:buNone/>
            </a:pPr>
            <a:r>
              <a:rPr lang="en-US" smtClean="0"/>
              <a:t>update(p</a:t>
            </a:r>
            <a:r>
              <a:rPr lang="en-US" smtClean="0"/>
              <a:t>, v):</a:t>
            </a:r>
          </a:p>
          <a:p>
            <a:pPr>
              <a:buNone/>
            </a:pPr>
            <a:r>
              <a:rPr lang="en-US" smtClean="0"/>
              <a:t>  for (; p &lt;= N; p += p&amp;(-p))</a:t>
            </a:r>
          </a:p>
          <a:p>
            <a:pPr>
              <a:buNone/>
            </a:pPr>
            <a:r>
              <a:rPr lang="en-US" smtClean="0"/>
              <a:t>    ft[p] += v 	 </a:t>
            </a:r>
          </a:p>
          <a:p>
            <a:endParaRPr lang="en-US" smtClean="0"/>
          </a:p>
          <a:p>
            <a:r>
              <a:rPr lang="en-US" smtClean="0"/>
              <a:t># Add v to A[a...b] </a:t>
            </a:r>
          </a:p>
          <a:p>
            <a:pPr>
              <a:buNone/>
            </a:pPr>
            <a:r>
              <a:rPr lang="en-US" smtClean="0"/>
              <a:t>update(a</a:t>
            </a:r>
            <a:r>
              <a:rPr lang="en-US" smtClean="0"/>
              <a:t>, b, v):     </a:t>
            </a:r>
          </a:p>
          <a:p>
            <a:pPr>
              <a:buNone/>
            </a:pPr>
            <a:r>
              <a:rPr lang="en-US" smtClean="0"/>
              <a:t>  update(a, v)     </a:t>
            </a:r>
          </a:p>
          <a:p>
            <a:pPr>
              <a:buNone/>
            </a:pPr>
            <a:r>
              <a:rPr lang="en-US" smtClean="0"/>
              <a:t>  update(b + 1, -v)  	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a Range in BIT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Gọi F(a) là số lượng đường ngang của các cột đồ thị có khả năng giao với một trục dọc có tọa độ x=a </a:t>
            </a:r>
          </a:p>
          <a:p>
            <a:r>
              <a:rPr lang="en-US" smtClean="0"/>
              <a:t>Ban đầu F(a)=0 với mọi a. </a:t>
            </a:r>
          </a:p>
          <a:p>
            <a:r>
              <a:rPr lang="en-US" smtClean="0"/>
              <a:t>Một cột đồ thị có các trục dọc x=A và x=B sẽ tạo ra F(A) + F(B) điểm trúng thưởng. </a:t>
            </a:r>
          </a:p>
          <a:p>
            <a:r>
              <a:rPr lang="en-US" smtClean="0"/>
              <a:t>Sau khi xuất kết quả của một đợt mở thưởng, ta sẽ đặt lại F(A)=0 và F(B)=0.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Xổ Số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Đoạn nằm ngang [A+1, B-1] bây giờ sẽ có khả năng phát sinh thêm điểm trúng thưởng, nên ta tăng F(x):=F(x)+1, với mọi x trong đoạn [A+1, B-1].</a:t>
            </a:r>
          </a:p>
          <a:p>
            <a:r>
              <a:rPr lang="en-US" smtClean="0"/>
              <a:t>Ta sẽ cập nhật giá trị của F(x) theo từng đoạn </a:t>
            </a:r>
          </a:p>
          <a:p>
            <a:r>
              <a:rPr lang="en-US" smtClean="0"/>
              <a:t>Nếu đoạn này có độ dài là 256 thì độ phức tạp O(N*[256*2+N/256])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Xổ Số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51980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Cho bộ đề gồm N bài (3 ≤ N ≤ </a:t>
            </a:r>
            <a:r>
              <a:rPr lang="en-US" smtClean="0"/>
              <a:t>3</a:t>
            </a:r>
            <a:r>
              <a:rPr lang="en-US" smtClean="0"/>
              <a:t>0 </a:t>
            </a:r>
            <a:r>
              <a:rPr lang="en-US" smtClean="0"/>
              <a:t>000)</a:t>
            </a:r>
          </a:p>
          <a:p>
            <a:pPr algn="just"/>
            <a:r>
              <a:rPr lang="en-US" smtClean="0"/>
              <a:t>Biết trước ước lượng độ khó từng bài (từ 1 đến 5) của các thành viên.</a:t>
            </a:r>
          </a:p>
          <a:p>
            <a:pPr algn="just"/>
            <a:r>
              <a:rPr lang="en-US" smtClean="0"/>
              <a:t>Phân phối đề bằng cách chia N bài thành 3 tập liên tiếp khác rỗng</a:t>
            </a:r>
          </a:p>
          <a:p>
            <a:pPr algn="just"/>
            <a:r>
              <a:rPr lang="en-US" smtClean="0"/>
              <a:t>Tìm cách phân phối đề sao cho tổng độ khó là thấp nhất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8020</TotalTime>
  <Words>480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Thu Âm</vt:lpstr>
      <vt:lpstr>Thu Âm</vt:lpstr>
      <vt:lpstr>Xổ Số</vt:lpstr>
      <vt:lpstr>Update a Range in BIT</vt:lpstr>
      <vt:lpstr>Xổ Số</vt:lpstr>
      <vt:lpstr>Xổ Số</vt:lpstr>
      <vt:lpstr>Slide 8</vt:lpstr>
      <vt:lpstr>ACM</vt:lpstr>
      <vt:lpstr>ACM</vt:lpstr>
      <vt:lpstr>Homework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HungVu</dc:creator>
  <cp:lastModifiedBy>HUNG</cp:lastModifiedBy>
  <cp:revision>46</cp:revision>
  <dcterms:created xsi:type="dcterms:W3CDTF">2006-08-16T00:00:00Z</dcterms:created>
  <dcterms:modified xsi:type="dcterms:W3CDTF">2016-10-28T02:47:21Z</dcterms:modified>
</cp:coreProperties>
</file>