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DA2BF"/>
    <a:srgbClr val="EC7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1" autoAdjust="0"/>
    <p:restoredTop sz="94660"/>
  </p:normalViewPr>
  <p:slideViewPr>
    <p:cSldViewPr>
      <p:cViewPr>
        <p:scale>
          <a:sx n="75" d="100"/>
          <a:sy n="75" d="100"/>
        </p:scale>
        <p:origin x="-1290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75628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 đơn hàng trong N ngày </a:t>
            </a:r>
          </a:p>
          <a:p>
            <a:pPr lvl="1"/>
            <a:r>
              <a:rPr lang="en-US" smtClean="0"/>
              <a:t>1 ≤ M ≤ 10</a:t>
            </a:r>
            <a:r>
              <a:rPr lang="en-US" baseline="30000" smtClean="0"/>
              <a:t>6</a:t>
            </a:r>
          </a:p>
          <a:p>
            <a:pPr lvl="1"/>
            <a:r>
              <a:rPr lang="en-US" smtClean="0"/>
              <a:t>1 ≤ N ≤  10</a:t>
            </a:r>
            <a:r>
              <a:rPr lang="en-US" baseline="30000" smtClean="0"/>
              <a:t>5</a:t>
            </a:r>
            <a:endParaRPr lang="en-US" smtClean="0"/>
          </a:p>
          <a:p>
            <a:r>
              <a:rPr lang="en-US" smtClean="0"/>
              <a:t>Mỗi đơn hàng có độ trễ là D ngày 0 ≤ D &lt; N</a:t>
            </a:r>
          </a:p>
          <a:p>
            <a:r>
              <a:rPr lang="en-US" smtClean="0"/>
              <a:t>Mỗi máy hoàn thành 1 đơn hàng trong 1 ngày</a:t>
            </a:r>
          </a:p>
          <a:p>
            <a:r>
              <a:rPr lang="en-US" smtClean="0"/>
              <a:t>Hỏi cần tối thiểu bao nhiêu máy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ĐƠN HÀNG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K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Tham</a:t>
            </a:r>
            <a:r>
              <a:rPr lang="en-US" dirty="0" smtClean="0"/>
              <a:t> lam </a:t>
            </a:r>
            <a:r>
              <a:rPr lang="en-US" dirty="0" err="1" smtClean="0"/>
              <a:t>với</a:t>
            </a:r>
            <a:r>
              <a:rPr lang="en-US" dirty="0" smtClean="0"/>
              <a:t> K </a:t>
            </a:r>
            <a:r>
              <a:rPr lang="en-US" dirty="0" err="1" smtClean="0"/>
              <a:t>máy</a:t>
            </a:r>
            <a:endParaRPr lang="en-US" dirty="0" smtClean="0"/>
          </a:p>
          <a:p>
            <a:pPr lvl="1"/>
            <a:r>
              <a:rPr lang="en-US" dirty="0" smtClean="0"/>
              <a:t>8 2 12</a:t>
            </a:r>
          </a:p>
          <a:p>
            <a:pPr lvl="1"/>
            <a:r>
              <a:rPr lang="en-US" dirty="0" smtClean="0"/>
              <a:t>1 2 4 2 1 3 5 6 2 3 6 4</a:t>
            </a:r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 1 1 2 2 2 3 3 4 4 5 6 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ĐƠN HÀNG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657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572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K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Tham</a:t>
            </a:r>
            <a:r>
              <a:rPr lang="en-US" dirty="0" smtClean="0"/>
              <a:t> lam </a:t>
            </a:r>
            <a:r>
              <a:rPr lang="en-US" dirty="0" err="1" smtClean="0"/>
              <a:t>với</a:t>
            </a:r>
            <a:r>
              <a:rPr lang="en-US" dirty="0" smtClean="0"/>
              <a:t> K </a:t>
            </a:r>
            <a:r>
              <a:rPr lang="en-US" dirty="0" err="1" smtClean="0"/>
              <a:t>máy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ĐƠN HÀNG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657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572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 người xếp hàng (1≤N ≤ 0.5M)</a:t>
            </a:r>
          </a:p>
          <a:p>
            <a:r>
              <a:rPr lang="en-US" smtClean="0"/>
              <a:t>Cho biết trước chiều cao từng người</a:t>
            </a:r>
          </a:p>
          <a:p>
            <a:r>
              <a:rPr lang="en-US" smtClean="0"/>
              <a:t>Hỏi có bao nhiêu cặp có thể nhìn thấy nhau?</a:t>
            </a:r>
          </a:p>
          <a:p>
            <a:pPr>
              <a:buNone/>
            </a:pPr>
            <a:r>
              <a:rPr lang="pt-BR" smtClean="0"/>
              <a:t>	</a:t>
            </a:r>
            <a:r>
              <a:rPr lang="pt-BR" smtClean="0">
                <a:solidFill>
                  <a:schemeClr val="bg1"/>
                </a:solidFill>
              </a:rPr>
              <a:t>7</a:t>
            </a:r>
            <a:r>
              <a:rPr lang="pt-BR" smtClean="0"/>
              <a:t> 2 4 1 2 2 5 1</a:t>
            </a:r>
          </a:p>
          <a:p>
            <a:pPr>
              <a:buNone/>
            </a:pPr>
            <a:r>
              <a:rPr lang="pt-BR" smtClean="0"/>
              <a:t>	 	 4 1 2 2 5 1</a:t>
            </a:r>
          </a:p>
          <a:p>
            <a:pPr>
              <a:buNone/>
            </a:pPr>
            <a:r>
              <a:rPr lang="pt-BR" smtClean="0"/>
              <a:t>		    1 2 2 5 1 	</a:t>
            </a:r>
          </a:p>
          <a:p>
            <a:pPr>
              <a:buNone/>
            </a:pPr>
            <a:r>
              <a:rPr lang="pt-BR" smtClean="0"/>
              <a:t>		       2 2 5 1 </a:t>
            </a:r>
          </a:p>
          <a:p>
            <a:pPr>
              <a:buNone/>
            </a:pPr>
            <a:r>
              <a:rPr lang="pt-BR" smtClean="0"/>
              <a:t>		       	 2 5 1 </a:t>
            </a:r>
          </a:p>
          <a:p>
            <a:pPr>
              <a:buNone/>
            </a:pPr>
            <a:r>
              <a:rPr lang="pt-BR" smtClean="0"/>
              <a:t>			     5 1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Mua vé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895600"/>
            <a:ext cx="228600" cy="381000"/>
          </a:xfrm>
          <a:prstGeom prst="ellipse">
            <a:avLst/>
          </a:prstGeom>
          <a:solidFill>
            <a:srgbClr val="2DA2B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5000" y="3352800"/>
            <a:ext cx="228600" cy="3810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52800"/>
            <a:ext cx="228600" cy="3810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4600" y="3352800"/>
            <a:ext cx="228600" cy="3810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3352800"/>
            <a:ext cx="228600" cy="3810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810000"/>
            <a:ext cx="228600" cy="381000"/>
          </a:xfrm>
          <a:prstGeom prst="ellipse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4600" y="4241800"/>
            <a:ext cx="228600" cy="38100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19400" y="4267200"/>
            <a:ext cx="228600" cy="38100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19400" y="4724400"/>
            <a:ext cx="228600" cy="38100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5181600"/>
            <a:ext cx="228600" cy="381000"/>
          </a:xfrm>
          <a:prstGeom prst="ellipse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 người xếp hàng (1≤N ≤ 0.5M)</a:t>
            </a:r>
          </a:p>
          <a:p>
            <a:r>
              <a:rPr lang="en-US" smtClean="0"/>
              <a:t>Cho biết trước chiều cao từng người</a:t>
            </a:r>
          </a:p>
          <a:p>
            <a:r>
              <a:rPr lang="en-US" smtClean="0"/>
              <a:t>Hỏi có bao nhiêu cặp có thể nhìn thấy nhau?</a:t>
            </a:r>
          </a:p>
          <a:p>
            <a:pPr>
              <a:buNone/>
            </a:pPr>
            <a:r>
              <a:rPr lang="pt-BR" smtClean="0"/>
              <a:t>	</a:t>
            </a:r>
            <a:r>
              <a:rPr lang="pt-BR" smtClean="0">
                <a:solidFill>
                  <a:schemeClr val="bg1"/>
                </a:solidFill>
              </a:rPr>
              <a:t>7</a:t>
            </a:r>
            <a:r>
              <a:rPr lang="pt-BR" smtClean="0"/>
              <a:t> 2 4 1 7 6 3 5</a:t>
            </a:r>
          </a:p>
          <a:p>
            <a:pPr>
              <a:buNone/>
            </a:pPr>
            <a:r>
              <a:rPr lang="pt-BR" smtClean="0"/>
              <a:t>	 	 4 1 7 6 3 5</a:t>
            </a:r>
          </a:p>
          <a:p>
            <a:pPr>
              <a:buNone/>
            </a:pPr>
            <a:r>
              <a:rPr lang="pt-BR" smtClean="0"/>
              <a:t>		    1 7 6 3 5 	</a:t>
            </a:r>
          </a:p>
          <a:p>
            <a:pPr>
              <a:buNone/>
            </a:pPr>
            <a:r>
              <a:rPr lang="pt-BR" smtClean="0"/>
              <a:t>	  	       7 6 3 5 </a:t>
            </a:r>
          </a:p>
          <a:p>
            <a:pPr>
              <a:buNone/>
            </a:pPr>
            <a:r>
              <a:rPr lang="pt-BR" smtClean="0"/>
              <a:t>		       	 6 3 5</a:t>
            </a:r>
          </a:p>
          <a:p>
            <a:pPr>
              <a:buNone/>
            </a:pPr>
            <a:r>
              <a:rPr lang="pt-BR" smtClean="0"/>
              <a:t>			     3 5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Mua vé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895600"/>
            <a:ext cx="228600" cy="381000"/>
          </a:xfrm>
          <a:prstGeom prst="ellipse">
            <a:avLst/>
          </a:prstGeom>
          <a:solidFill>
            <a:srgbClr val="2DA2B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5000" y="3352800"/>
            <a:ext cx="228600" cy="3810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52800"/>
            <a:ext cx="228600" cy="3810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810000"/>
            <a:ext cx="228600" cy="381000"/>
          </a:xfrm>
          <a:prstGeom prst="ellipse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4600" y="4241800"/>
            <a:ext cx="228600" cy="38100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19400" y="4724400"/>
            <a:ext cx="228600" cy="38100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5181600"/>
            <a:ext cx="228600" cy="381000"/>
          </a:xfrm>
          <a:prstGeom prst="ellipse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24200" y="4724400"/>
            <a:ext cx="228600" cy="38100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 người xếp hàng (1≤N ≤ 0.5M)</a:t>
            </a:r>
          </a:p>
          <a:p>
            <a:r>
              <a:rPr lang="en-US" smtClean="0"/>
              <a:t>Cho biết trước chiều cao từng người</a:t>
            </a:r>
          </a:p>
          <a:p>
            <a:r>
              <a:rPr lang="en-US" smtClean="0"/>
              <a:t>Hỏi có bao nhiêu cặp có thể nhìn thấy nhau?</a:t>
            </a:r>
          </a:p>
          <a:p>
            <a:pPr>
              <a:buNone/>
            </a:pPr>
            <a:r>
              <a:rPr lang="pt-BR" smtClean="0"/>
              <a:t>100 80 90 70 95</a:t>
            </a:r>
          </a:p>
          <a:p>
            <a:pPr>
              <a:buNone/>
            </a:pPr>
            <a:r>
              <a:rPr lang="pt-BR" smtClean="0"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pt-BR" smtClean="0"/>
              <a:t> 80 90 70 95</a:t>
            </a:r>
          </a:p>
          <a:p>
            <a:pPr>
              <a:buNone/>
            </a:pPr>
            <a:r>
              <a:rPr lang="pt-BR" smtClean="0"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pt-BR" smtClean="0"/>
              <a:t> </a:t>
            </a:r>
            <a:r>
              <a:rPr lang="pt-BR" smtClean="0">
                <a:solidFill>
                  <a:schemeClr val="bg1">
                    <a:lumMod val="95000"/>
                  </a:schemeClr>
                </a:solidFill>
              </a:rPr>
              <a:t>80</a:t>
            </a:r>
            <a:r>
              <a:rPr lang="pt-BR" smtClean="0"/>
              <a:t> 90 70 95</a:t>
            </a:r>
          </a:p>
          <a:p>
            <a:pPr>
              <a:buNone/>
            </a:pPr>
            <a:r>
              <a:rPr lang="pt-BR" smtClean="0"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pt-BR" smtClean="0"/>
              <a:t> </a:t>
            </a:r>
            <a:r>
              <a:rPr lang="pt-BR" smtClean="0">
                <a:solidFill>
                  <a:schemeClr val="bg1">
                    <a:lumMod val="95000"/>
                  </a:schemeClr>
                </a:solidFill>
              </a:rPr>
              <a:t>80</a:t>
            </a:r>
            <a:r>
              <a:rPr lang="pt-BR" smtClean="0"/>
              <a:t> </a:t>
            </a:r>
            <a:r>
              <a:rPr lang="pt-BR" smtClean="0">
                <a:solidFill>
                  <a:schemeClr val="bg1">
                    <a:lumMod val="95000"/>
                  </a:schemeClr>
                </a:solidFill>
              </a:rPr>
              <a:t>90</a:t>
            </a:r>
            <a:r>
              <a:rPr lang="pt-BR" smtClean="0"/>
              <a:t> 70 95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Mua vé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2895600"/>
            <a:ext cx="533400" cy="3810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5000" y="3352800"/>
            <a:ext cx="457200" cy="381000"/>
          </a:xfrm>
          <a:prstGeom prst="ellipse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38400" y="3810000"/>
            <a:ext cx="457200" cy="38100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71800" y="4191000"/>
            <a:ext cx="533400" cy="45720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2895600"/>
            <a:ext cx="533400" cy="3810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71800" y="2895600"/>
            <a:ext cx="533400" cy="3810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71800" y="3810000"/>
            <a:ext cx="457200" cy="38100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53000" y="3124200"/>
            <a:ext cx="16764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5334000"/>
            <a:ext cx="1143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</a:t>
            </a:r>
            <a:endParaRPr lang="en-US" sz="36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648200"/>
            <a:ext cx="1143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80</a:t>
            </a:r>
            <a:endParaRPr lang="en-US" sz="36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1600" y="4001869"/>
            <a:ext cx="1143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90</a:t>
            </a:r>
            <a:endParaRPr lang="en-US" sz="36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81600" y="4495800"/>
            <a:ext cx="1143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70</a:t>
            </a:r>
            <a:endParaRPr lang="en-US" sz="36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1600" y="3581400"/>
            <a:ext cx="1143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95</a:t>
            </a:r>
            <a:endParaRPr lang="en-US" sz="36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0.130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3.33333E-6 0.197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2" grpId="0"/>
      <p:bldP spid="22" grpId="1"/>
      <p:bldP spid="22" grpId="2"/>
      <p:bldP spid="23" grpId="0"/>
      <p:bldP spid="23" grpId="1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pic>
        <p:nvPicPr>
          <p:cNvPr id="1026" name="Picture 2" descr="F:\Dropbox\CTIN\bai tap\NOI prepare\2016\solution-test\phat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3999"/>
            <a:ext cx="8001000" cy="45005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731177" y="1905000"/>
            <a:ext cx="4683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9222" y="4191000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2977" y="3810000"/>
            <a:ext cx="4683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2983468"/>
            <a:ext cx="6849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2983468"/>
            <a:ext cx="6849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92977" y="5410200"/>
            <a:ext cx="6412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90700" y="457200"/>
            <a:ext cx="0" cy="495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2652" y="2819400"/>
            <a:ext cx="6849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7226" y="1720334"/>
            <a:ext cx="6849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134033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A.x1 – B.X2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B.x1 – A.X2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3600" y="88333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A.Y1 – B.Y2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B.Y1 – A.Y2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12088" y="27253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19700" y="102183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4091" y="698666"/>
            <a:ext cx="127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D=MAX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4953000" y="457198"/>
            <a:ext cx="209783" cy="749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5676597" y="272534"/>
            <a:ext cx="343203" cy="369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>
            <a:off x="5747264" y="1021831"/>
            <a:ext cx="343203" cy="369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57892" y="1905000"/>
            <a:ext cx="3400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A2:=A+D</a:t>
            </a:r>
          </a:p>
          <a:p>
            <a:r>
              <a:rPr lang="en-US" dirty="0" smtClean="0"/>
              <a:t>A3:=	[MAX(A2.X1, B.X1)</a:t>
            </a:r>
          </a:p>
          <a:p>
            <a:r>
              <a:rPr lang="en-US" dirty="0"/>
              <a:t>	</a:t>
            </a:r>
            <a:r>
              <a:rPr lang="en-US" dirty="0" smtClean="0"/>
              <a:t>MIN(A2.X2, B.X2)</a:t>
            </a:r>
          </a:p>
          <a:p>
            <a:r>
              <a:rPr lang="en-US" dirty="0"/>
              <a:t>	</a:t>
            </a:r>
            <a:r>
              <a:rPr lang="en-US" dirty="0" smtClean="0"/>
              <a:t>MAX(A2.Y1, B.Y1)</a:t>
            </a:r>
          </a:p>
          <a:p>
            <a:r>
              <a:rPr lang="en-US" dirty="0"/>
              <a:t>	</a:t>
            </a:r>
            <a:r>
              <a:rPr lang="en-US" dirty="0" smtClean="0"/>
              <a:t>MIN(A2.Y2, B.Y2)]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15180" y="3036907"/>
            <a:ext cx="7280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A2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2362200"/>
          <a:ext cx="7368540" cy="2199480"/>
        </p:xfrm>
        <a:graphic>
          <a:graphicData uri="http://schemas.openxmlformats.org/drawingml/2006/table">
            <a:tbl>
              <a:tblPr/>
              <a:tblGrid>
                <a:gridCol w="1981200"/>
                <a:gridCol w="2931160"/>
                <a:gridCol w="2456180"/>
              </a:tblGrid>
              <a:tr h="5498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Topics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Homework problems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9870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DYNAMIC PROGRAMMING</a:t>
                      </a:r>
                      <a:endParaRPr lang="en-US" sz="11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11456 Trainsorting</a:t>
                      </a:r>
                      <a:endParaRPr lang="en-US" sz="1600" b="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108 Max Sum</a:t>
                      </a:r>
                      <a:endParaRPr lang="en-US" sz="1600" b="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1819 Trouble 13 Dots</a:t>
                      </a:r>
                      <a:endParaRPr lang="en-US" sz="1600" b="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481 What Goes Up</a:t>
                      </a:r>
                      <a:endParaRPr lang="en-US" sz="1600" b="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356 Count the ways</a:t>
                      </a:r>
                      <a:endParaRPr lang="en-US" sz="1600" b="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kern="0">
                        <a:solidFill>
                          <a:srgbClr val="00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smtClean="0">
                <a:solidFill>
                  <a:srgbClr val="000000"/>
                </a:solidFill>
                <a:latin typeface="Calibri"/>
                <a:ea typeface="Times New Roman"/>
              </a:rPr>
              <a:t>Homework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8354</TotalTime>
  <Words>384</Words>
  <Application>Microsoft Office PowerPoint</Application>
  <PresentationFormat>On-screen Show (4:3)</PresentationFormat>
  <Paragraphs>168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PowerPoint Presentation</vt:lpstr>
      <vt:lpstr>ĐƠN HÀNG</vt:lpstr>
      <vt:lpstr>ĐƠN HÀNG</vt:lpstr>
      <vt:lpstr>ĐƠN HÀNG</vt:lpstr>
      <vt:lpstr>Mua vé</vt:lpstr>
      <vt:lpstr>Mua vé</vt:lpstr>
      <vt:lpstr>Mua vé</vt:lpstr>
      <vt:lpstr>Phát Vé</vt:lpstr>
      <vt:lpstr>Homework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HungVu</dc:creator>
  <cp:lastModifiedBy>User</cp:lastModifiedBy>
  <cp:revision>69</cp:revision>
  <dcterms:created xsi:type="dcterms:W3CDTF">2006-08-16T00:00:00Z</dcterms:created>
  <dcterms:modified xsi:type="dcterms:W3CDTF">2016-11-11T09:28:42Z</dcterms:modified>
</cp:coreProperties>
</file>