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80" r:id="rId3"/>
    <p:sldId id="257" r:id="rId4"/>
    <p:sldId id="285" r:id="rId5"/>
    <p:sldId id="258" r:id="rId6"/>
    <p:sldId id="289" r:id="rId7"/>
    <p:sldId id="290" r:id="rId8"/>
    <p:sldId id="281" r:id="rId9"/>
    <p:sldId id="292" r:id="rId10"/>
    <p:sldId id="286" r:id="rId11"/>
    <p:sldId id="287" r:id="rId12"/>
    <p:sldId id="291" r:id="rId13"/>
    <p:sldId id="259" r:id="rId14"/>
    <p:sldId id="284" r:id="rId15"/>
    <p:sldId id="283" r:id="rId16"/>
    <p:sldId id="277" r:id="rId17"/>
    <p:sldId id="278" r:id="rId18"/>
  </p:sldIdLst>
  <p:sldSz cx="12192000" cy="6858000"/>
  <p:notesSz cx="6858000" cy="9144000"/>
  <p:custShowLst>
    <p:custShow name="Chiếu hình Tùy chỉnh 1" id="0">
      <p:sldLst>
        <p:sld r:id="rId2"/>
        <p:sld r:id="rId4"/>
        <p:sld r:id="rId6"/>
        <p:sld r:id="rId1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Rg st="1" end="1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05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0D2FC-4B94-48F9-9D23-CD56EDD68950}" type="datetimeFigureOut">
              <a:rPr lang="vi-VN" smtClean="0"/>
              <a:t>18/05/2017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A9234-86F3-4523-B512-B75BC998A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294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A9234-86F3-4523-B512-B75BC998A41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80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</p:sldLayoutIdLst>
  <p:transition spd="slow" advTm="2000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courses.uit.edu.vn/user/view.php?id=8777&amp;course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urses.uit.edu.vn/user/view.php?id=325&amp;course=1" TargetMode="Externa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192385" y="1534375"/>
            <a:ext cx="10332425" cy="664171"/>
          </a:xfrm>
        </p:spPr>
        <p:txBody>
          <a:bodyPr anchor="t">
            <a:noAutofit/>
          </a:bodyPr>
          <a:lstStyle/>
          <a:p>
            <a:r>
              <a:rPr lang="en-US" sz="4000" b="1" dirty="0" err="1">
                <a:solidFill>
                  <a:schemeClr val="tx1"/>
                </a:solidFill>
              </a:rPr>
              <a:t>Ngôn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Ngữ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Lập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Trình</a:t>
            </a:r>
            <a:r>
              <a:rPr lang="en-US" sz="4000" b="1" dirty="0">
                <a:solidFill>
                  <a:schemeClr val="tx1"/>
                </a:solidFill>
              </a:rPr>
              <a:t> Java</a:t>
            </a:r>
            <a:endParaRPr lang="vi-VN" sz="4000" b="1" dirty="0">
              <a:solidFill>
                <a:schemeClr val="tx1"/>
              </a:solidFill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638580" y="2431526"/>
            <a:ext cx="9440034" cy="1049867"/>
          </a:xfrm>
          <a:effectLst/>
        </p:spPr>
        <p:txBody>
          <a:bodyPr anchor="ctr">
            <a:normAutofit/>
          </a:bodyPr>
          <a:lstStyle/>
          <a:p>
            <a:r>
              <a:rPr lang="en-US" sz="4000" b="1" dirty="0" err="1"/>
              <a:t>Xây</a:t>
            </a:r>
            <a:r>
              <a:rPr lang="en-US" sz="4000" b="1" dirty="0"/>
              <a:t> </a:t>
            </a:r>
            <a:r>
              <a:rPr lang="en-US" sz="4000" b="1" dirty="0" err="1"/>
              <a:t>Dựng</a:t>
            </a:r>
            <a:r>
              <a:rPr lang="en-US" sz="4000" b="1" dirty="0"/>
              <a:t> </a:t>
            </a:r>
            <a:r>
              <a:rPr lang="en-US" sz="4000" b="1" dirty="0" err="1"/>
              <a:t>Chương</a:t>
            </a:r>
            <a:r>
              <a:rPr lang="en-US" sz="4000" b="1" dirty="0"/>
              <a:t> </a:t>
            </a:r>
            <a:r>
              <a:rPr lang="en-US" sz="4000" b="1" dirty="0" err="1"/>
              <a:t>Trình</a:t>
            </a:r>
            <a:r>
              <a:rPr lang="en-US" sz="4000" b="1" dirty="0"/>
              <a:t> Chat Lan</a:t>
            </a:r>
            <a:endParaRPr lang="vi-VN" sz="4000" b="1" dirty="0"/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47" y="4419078"/>
            <a:ext cx="2258865" cy="1579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16" b="99221" l="0" r="96200">
                        <a14:foregroundMark x1="39600" y1="24935" x2="39600" y2="24935"/>
                        <a14:foregroundMark x1="84000" y1="4935" x2="84000" y2="4935"/>
                        <a14:foregroundMark x1="96200" y1="19481" x2="96200" y2="19481"/>
                        <a14:foregroundMark x1="90400" y1="47273" x2="90400" y2="47273"/>
                        <a14:foregroundMark x1="12400" y1="60260" x2="12400" y2="60260"/>
                        <a14:foregroundMark x1="9200" y1="69351" x2="9200" y2="69351"/>
                        <a14:foregroundMark x1="35400" y1="11169" x2="35400" y2="11169"/>
                        <a14:foregroundMark x1="45400" y1="10390" x2="45400" y2="10390"/>
                        <a14:foregroundMark x1="29000" y1="19481" x2="29000" y2="19481"/>
                        <a14:foregroundMark x1="50400" y1="44416" x2="50400" y2="44416"/>
                        <a14:foregroundMark x1="56200" y1="41558" x2="56200" y2="41558"/>
                        <a14:foregroundMark x1="61600" y1="51429" x2="61600" y2="51429"/>
                        <a14:foregroundMark x1="68400" y1="51429" x2="68400" y2="51429"/>
                        <a14:foregroundMark x1="55200" y1="56104" x2="55200" y2="56104"/>
                        <a14:foregroundMark x1="38600" y1="56883" x2="38600" y2="56883"/>
                        <a14:foregroundMark x1="32600" y1="53506" x2="32600" y2="53506"/>
                        <a14:foregroundMark x1="38600" y1="40260" x2="38600" y2="40260"/>
                        <a14:foregroundMark x1="28400" y1="53506" x2="28400" y2="53506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616" y="534572"/>
            <a:ext cx="1915012" cy="1474559"/>
          </a:xfrm>
          <a:prstGeom prst="rect">
            <a:avLst/>
          </a:prstGeom>
        </p:spPr>
      </p:pic>
      <p:sp>
        <p:nvSpPr>
          <p:cNvPr id="7" name="Hộp Văn bản 6"/>
          <p:cNvSpPr txBox="1"/>
          <p:nvPr/>
        </p:nvSpPr>
        <p:spPr>
          <a:xfrm>
            <a:off x="2208628" y="534572"/>
            <a:ext cx="8299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+mj-lt"/>
              </a:rPr>
              <a:t>TRƯỜNG ĐẠI HỌC CÔNG NGHỆ THÔNG TIN</a:t>
            </a:r>
            <a:endParaRPr lang="vi-VN" sz="2500" dirty="0">
              <a:latin typeface="+mj-lt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6358597" y="3714373"/>
            <a:ext cx="60274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Giáo</a:t>
            </a:r>
            <a:r>
              <a:rPr lang="en-US" sz="2200" b="1" dirty="0"/>
              <a:t> </a:t>
            </a:r>
            <a:r>
              <a:rPr lang="en-US" sz="2200" b="1" dirty="0" err="1"/>
              <a:t>viên</a:t>
            </a:r>
            <a:r>
              <a:rPr lang="en-US" sz="2200" b="1" dirty="0"/>
              <a:t> </a:t>
            </a:r>
            <a:r>
              <a:rPr lang="en-US" sz="2200" b="1" dirty="0" err="1"/>
              <a:t>hướng</a:t>
            </a:r>
            <a:r>
              <a:rPr lang="en-US" sz="2200" b="1" dirty="0"/>
              <a:t> </a:t>
            </a:r>
            <a:r>
              <a:rPr lang="en-US" sz="2200" b="1" dirty="0" err="1"/>
              <a:t>dẫn</a:t>
            </a:r>
            <a:r>
              <a:rPr lang="en-US" sz="2200" b="1" dirty="0"/>
              <a:t>:</a:t>
            </a:r>
          </a:p>
          <a:p>
            <a:r>
              <a:rPr lang="en-US" sz="2200" dirty="0"/>
              <a:t>GV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Thuyết</a:t>
            </a:r>
            <a:r>
              <a:rPr lang="en-US" sz="2200" dirty="0"/>
              <a:t>: </a:t>
            </a:r>
            <a:r>
              <a:rPr lang="en-US" sz="2200" dirty="0" err="1">
                <a:hlinkClick r:id="rId6"/>
              </a:rPr>
              <a:t>Huỳnh</a:t>
            </a:r>
            <a:r>
              <a:rPr lang="en-US" sz="2200" dirty="0">
                <a:hlinkClick r:id="rId6"/>
              </a:rPr>
              <a:t> </a:t>
            </a:r>
            <a:r>
              <a:rPr lang="en-US" sz="2200" dirty="0" err="1">
                <a:hlinkClick r:id="rId6"/>
              </a:rPr>
              <a:t>Tuấn</a:t>
            </a:r>
            <a:r>
              <a:rPr lang="en-US" sz="2200" dirty="0">
                <a:hlinkClick r:id="rId6"/>
              </a:rPr>
              <a:t> Anh</a:t>
            </a:r>
            <a:endParaRPr lang="en-US" sz="2200" dirty="0"/>
          </a:p>
          <a:p>
            <a:r>
              <a:rPr lang="en-US" sz="2200" dirty="0"/>
              <a:t>GV HDTH: </a:t>
            </a:r>
            <a:r>
              <a:rPr lang="en-US" sz="2200" dirty="0" err="1">
                <a:hlinkClick r:id="rId7"/>
              </a:rPr>
              <a:t>Thái</a:t>
            </a:r>
            <a:r>
              <a:rPr lang="en-US" sz="2200" dirty="0">
                <a:hlinkClick r:id="rId7"/>
              </a:rPr>
              <a:t> </a:t>
            </a:r>
            <a:r>
              <a:rPr lang="en-US" sz="2200" dirty="0" err="1">
                <a:hlinkClick r:id="rId7"/>
              </a:rPr>
              <a:t>Thụy</a:t>
            </a:r>
            <a:r>
              <a:rPr lang="en-US" sz="2200" dirty="0">
                <a:hlinkClick r:id="rId7"/>
              </a:rPr>
              <a:t> </a:t>
            </a:r>
            <a:r>
              <a:rPr lang="en-US" sz="2200" dirty="0" err="1">
                <a:hlinkClick r:id="rId7"/>
              </a:rPr>
              <a:t>Hàn</a:t>
            </a:r>
            <a:r>
              <a:rPr lang="en-US" sz="2200" dirty="0">
                <a:hlinkClick r:id="rId7"/>
              </a:rPr>
              <a:t> </a:t>
            </a:r>
            <a:r>
              <a:rPr lang="en-US" sz="2200" dirty="0" err="1">
                <a:hlinkClick r:id="rId7"/>
              </a:rPr>
              <a:t>Uyển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err="1"/>
              <a:t>Thành</a:t>
            </a:r>
            <a:r>
              <a:rPr lang="en-US" sz="2200" b="1" dirty="0"/>
              <a:t> </a:t>
            </a:r>
            <a:r>
              <a:rPr lang="en-US" sz="2200" b="1" dirty="0" err="1"/>
              <a:t>Viên</a:t>
            </a:r>
            <a:r>
              <a:rPr lang="en-US" sz="2200" b="1" dirty="0"/>
              <a:t> : </a:t>
            </a:r>
          </a:p>
          <a:p>
            <a:r>
              <a:rPr lang="en-US" sz="2200" u="sng" dirty="0">
                <a:solidFill>
                  <a:srgbClr val="E98052"/>
                </a:solidFill>
              </a:rPr>
              <a:t>Mai Văn Tự </a:t>
            </a:r>
          </a:p>
          <a:p>
            <a:r>
              <a:rPr lang="en-US" sz="2200" u="sng" dirty="0">
                <a:solidFill>
                  <a:srgbClr val="E98052"/>
                </a:solidFill>
              </a:rPr>
              <a:t>Lê </a:t>
            </a:r>
            <a:r>
              <a:rPr lang="en-US" sz="2200" u="sng" dirty="0" err="1">
                <a:solidFill>
                  <a:srgbClr val="E98052"/>
                </a:solidFill>
              </a:rPr>
              <a:t>Đình</a:t>
            </a:r>
            <a:r>
              <a:rPr lang="en-US" sz="2200" u="sng" dirty="0">
                <a:solidFill>
                  <a:srgbClr val="E98052"/>
                </a:solidFill>
              </a:rPr>
              <a:t> </a:t>
            </a:r>
            <a:r>
              <a:rPr lang="en-US" sz="2200" u="sng" dirty="0" err="1">
                <a:solidFill>
                  <a:srgbClr val="E98052"/>
                </a:solidFill>
              </a:rPr>
              <a:t>Tuấn</a:t>
            </a:r>
            <a:endParaRPr lang="en-US" sz="2200" u="sng" dirty="0">
              <a:solidFill>
                <a:srgbClr val="E98052"/>
              </a:solidFill>
            </a:endParaRPr>
          </a:p>
          <a:p>
            <a:r>
              <a:rPr lang="en-US" sz="2200" u="sng" dirty="0" err="1">
                <a:solidFill>
                  <a:srgbClr val="E98052"/>
                </a:solidFill>
              </a:rPr>
              <a:t>Văn</a:t>
            </a:r>
            <a:r>
              <a:rPr lang="en-US" sz="2200" u="sng" dirty="0">
                <a:solidFill>
                  <a:srgbClr val="E98052"/>
                </a:solidFill>
              </a:rPr>
              <a:t> </a:t>
            </a:r>
            <a:r>
              <a:rPr lang="en-US" sz="2200" u="sng" dirty="0" err="1">
                <a:solidFill>
                  <a:srgbClr val="E98052"/>
                </a:solidFill>
              </a:rPr>
              <a:t>Công</a:t>
            </a:r>
            <a:r>
              <a:rPr lang="en-US" sz="2200" u="sng" dirty="0">
                <a:solidFill>
                  <a:srgbClr val="E98052"/>
                </a:solidFill>
              </a:rPr>
              <a:t> Tú</a:t>
            </a:r>
          </a:p>
        </p:txBody>
      </p:sp>
    </p:spTree>
    <p:extLst>
      <p:ext uri="{BB962C8B-B14F-4D97-AF65-F5344CB8AC3E}">
        <p14:creationId xmlns:p14="http://schemas.microsoft.com/office/powerpoint/2010/main" val="200292238"/>
      </p:ext>
    </p:extLst>
  </p:cSld>
  <p:clrMapOvr>
    <a:masterClrMapping/>
  </p:clrMapOvr>
  <p:transition spd="slow" advTm="2000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11757" y="921786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2. </a:t>
            </a:r>
            <a:r>
              <a:rPr lang="en-US" sz="2800" b="1" dirty="0" err="1">
                <a:solidFill>
                  <a:schemeClr val="tx1"/>
                </a:solidFill>
              </a:rPr>
              <a:t>Nội</a:t>
            </a:r>
            <a:r>
              <a:rPr lang="en-US" sz="2800" b="1" dirty="0">
                <a:solidFill>
                  <a:schemeClr val="tx1"/>
                </a:solidFill>
              </a:rPr>
              <a:t> dung </a:t>
            </a:r>
            <a:r>
              <a:rPr lang="en-US" sz="2800" b="1" dirty="0" err="1">
                <a:solidFill>
                  <a:schemeClr val="tx1"/>
                </a:solidFill>
              </a:rPr>
              <a:t>tại</a:t>
            </a:r>
            <a:r>
              <a:rPr lang="en-US" sz="2800" b="1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913795" y="1719196"/>
            <a:ext cx="10353762" cy="13685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Sử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mạng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có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sẵn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hoặc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có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thể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tạo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wifi</a:t>
            </a:r>
            <a:r>
              <a:rPr lang="en-US" sz="2400" dirty="0">
                <a:solidFill>
                  <a:schemeClr val="tx1"/>
                </a:solidFill>
                <a:effectLst/>
              </a:rPr>
              <a:t>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mạng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riêng</a:t>
            </a:r>
            <a:r>
              <a:rPr lang="en-US" sz="2400" dirty="0">
                <a:solidFill>
                  <a:schemeClr val="tx1"/>
                </a:solidFill>
                <a:effectLst/>
              </a:rPr>
              <a:t> )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để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</a:rPr>
              <a:t> Client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kết</a:t>
            </a:r>
            <a:r>
              <a:rPr lang="en-US" sz="2400" dirty="0">
                <a:solidFill>
                  <a:schemeClr val="tx1"/>
                </a:solidFill>
                <a:effectLst/>
              </a:rPr>
              <a:t> 		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nối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marL="45000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err="1">
                <a:solidFill>
                  <a:schemeClr val="tx1"/>
                </a:solidFill>
              </a:rPr>
              <a:t>Cách</a:t>
            </a:r>
            <a:r>
              <a:rPr lang="en-US" sz="2200" dirty="0">
                <a:solidFill>
                  <a:schemeClr val="tx1"/>
                </a:solidFill>
              </a:rPr>
              <a:t> 1: </a:t>
            </a:r>
            <a:r>
              <a:rPr lang="en-US" sz="2200" dirty="0" err="1">
                <a:solidFill>
                  <a:schemeClr val="tx1"/>
                </a:solidFill>
              </a:rPr>
              <a:t>Dùng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mạng</a:t>
            </a:r>
            <a:r>
              <a:rPr lang="en-US" sz="2200" dirty="0">
                <a:solidFill>
                  <a:schemeClr val="tx1"/>
                </a:solidFill>
              </a:rPr>
              <a:t> Lan </a:t>
            </a:r>
            <a:r>
              <a:rPr lang="en-US" sz="2200" dirty="0" err="1">
                <a:solidFill>
                  <a:schemeClr val="tx1"/>
                </a:solidFill>
              </a:rPr>
              <a:t>có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sẵn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của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hệ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thống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cơ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quan</a:t>
            </a:r>
            <a:r>
              <a:rPr lang="en-US" sz="2200" dirty="0">
                <a:solidFill>
                  <a:schemeClr val="tx1"/>
                </a:solidFill>
              </a:rPr>
              <a:t> ,</a:t>
            </a:r>
            <a:r>
              <a:rPr lang="en-US" sz="2200" dirty="0" err="1">
                <a:solidFill>
                  <a:schemeClr val="tx1"/>
                </a:solidFill>
              </a:rPr>
              <a:t>xí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ngiệp</a:t>
            </a:r>
            <a:r>
              <a:rPr lang="en-US" sz="2200" dirty="0">
                <a:solidFill>
                  <a:schemeClr val="tx1"/>
                </a:solidFill>
              </a:rPr>
              <a:t>,…..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6" descr="1364115283images (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1" y="3087757"/>
            <a:ext cx="9552709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êu đề 1"/>
          <p:cNvSpPr txBox="1">
            <a:spLocks/>
          </p:cNvSpPr>
          <p:nvPr/>
        </p:nvSpPr>
        <p:spPr>
          <a:xfrm>
            <a:off x="913795" y="1243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/>
            <a:r>
              <a:rPr lang="en-US" sz="4800" b="1" dirty="0">
                <a:solidFill>
                  <a:schemeClr val="tx1"/>
                </a:solidFill>
              </a:rPr>
              <a:t>IV. </a:t>
            </a:r>
            <a:r>
              <a:rPr lang="en-US" sz="4800" b="1" dirty="0" err="1">
                <a:solidFill>
                  <a:schemeClr val="tx1"/>
                </a:solidFill>
              </a:rPr>
              <a:t>Nội</a:t>
            </a:r>
            <a:r>
              <a:rPr lang="en-US" sz="4800" b="1" dirty="0">
                <a:solidFill>
                  <a:schemeClr val="tx1"/>
                </a:solidFill>
              </a:rPr>
              <a:t> dung </a:t>
            </a:r>
            <a:r>
              <a:rPr lang="en-US" sz="4800" b="1" dirty="0" err="1">
                <a:solidFill>
                  <a:schemeClr val="tx1"/>
                </a:solidFill>
              </a:rPr>
              <a:t>chương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trình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32086"/>
      </p:ext>
    </p:extLst>
  </p:cSld>
  <p:clrMapOvr>
    <a:masterClrMapping/>
  </p:clrMapOvr>
  <p:transition spd="slow" advTm="2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0" y="2608770"/>
            <a:ext cx="4493737" cy="3594990"/>
          </a:xfrm>
          <a:prstGeom prst="rect">
            <a:avLst/>
          </a:prstGeom>
        </p:spPr>
      </p:pic>
      <p:sp>
        <p:nvSpPr>
          <p:cNvPr id="6" name="Mũi tên: Phải 5"/>
          <p:cNvSpPr/>
          <p:nvPr/>
        </p:nvSpPr>
        <p:spPr>
          <a:xfrm>
            <a:off x="4981057" y="4171950"/>
            <a:ext cx="1428750" cy="468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13" y="2864783"/>
            <a:ext cx="4474687" cy="3082964"/>
          </a:xfrm>
          <a:prstGeom prst="rect">
            <a:avLst/>
          </a:prstGeom>
        </p:spPr>
      </p:pic>
      <p:sp>
        <p:nvSpPr>
          <p:cNvPr id="8" name="Hộp Văn bản 7"/>
          <p:cNvSpPr txBox="1"/>
          <p:nvPr/>
        </p:nvSpPr>
        <p:spPr>
          <a:xfrm>
            <a:off x="1631931" y="6203760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AccessPoint</a:t>
            </a:r>
            <a:r>
              <a:rPr lang="en-US" dirty="0"/>
              <a:t> </a:t>
            </a:r>
          </a:p>
        </p:txBody>
      </p:sp>
      <p:sp>
        <p:nvSpPr>
          <p:cNvPr id="9" name="Hộp Văn bản 8"/>
          <p:cNvSpPr txBox="1"/>
          <p:nvPr/>
        </p:nvSpPr>
        <p:spPr>
          <a:xfrm>
            <a:off x="6949547" y="6203760"/>
            <a:ext cx="471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Acesspoint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12" name="Tiêu đề 1"/>
          <p:cNvSpPr txBox="1">
            <a:spLocks/>
          </p:cNvSpPr>
          <p:nvPr/>
        </p:nvSpPr>
        <p:spPr>
          <a:xfrm>
            <a:off x="784035" y="85426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</a:rPr>
              <a:t>2. </a:t>
            </a:r>
            <a:r>
              <a:rPr lang="en-US" sz="2800" b="1" dirty="0" err="1">
                <a:solidFill>
                  <a:schemeClr val="tx1"/>
                </a:solidFill>
              </a:rPr>
              <a:t>Nội</a:t>
            </a:r>
            <a:r>
              <a:rPr lang="en-US" sz="2800" b="1" dirty="0">
                <a:solidFill>
                  <a:schemeClr val="tx1"/>
                </a:solidFill>
              </a:rPr>
              <a:t> dung </a:t>
            </a:r>
            <a:r>
              <a:rPr lang="en-US" sz="2800" b="1" dirty="0" err="1">
                <a:solidFill>
                  <a:schemeClr val="tx1"/>
                </a:solidFill>
              </a:rPr>
              <a:t>tại</a:t>
            </a:r>
            <a:r>
              <a:rPr lang="en-US" sz="2800" b="1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13" name="Chỗ dành sẵn cho Nội dung 2"/>
          <p:cNvSpPr txBox="1">
            <a:spLocks/>
          </p:cNvSpPr>
          <p:nvPr/>
        </p:nvSpPr>
        <p:spPr>
          <a:xfrm>
            <a:off x="913795" y="1811171"/>
            <a:ext cx="10353762" cy="797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en-US" sz="2200" dirty="0" err="1">
                <a:solidFill>
                  <a:schemeClr val="tx1"/>
                </a:solidFill>
              </a:rPr>
              <a:t>Cách</a:t>
            </a:r>
            <a:r>
              <a:rPr lang="en-US" sz="2200" dirty="0">
                <a:solidFill>
                  <a:schemeClr val="tx1"/>
                </a:solidFill>
              </a:rPr>
              <a:t> 2 :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Tạo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wifi</a:t>
            </a:r>
            <a:r>
              <a:rPr lang="en-US" sz="2200" dirty="0">
                <a:solidFill>
                  <a:schemeClr val="tx1"/>
                </a:solidFill>
                <a:effectLst/>
              </a:rPr>
              <a:t>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mạng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riêng</a:t>
            </a:r>
            <a:r>
              <a:rPr lang="en-US" sz="2200" dirty="0">
                <a:solidFill>
                  <a:schemeClr val="tx1"/>
                </a:solidFill>
                <a:effectLst/>
              </a:rPr>
              <a:t> )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để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các</a:t>
            </a:r>
            <a:r>
              <a:rPr lang="en-US" sz="2200" dirty="0">
                <a:solidFill>
                  <a:schemeClr val="tx1"/>
                </a:solidFill>
                <a:effectLst/>
              </a:rPr>
              <a:t> Client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kết</a:t>
            </a:r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nối</a:t>
            </a:r>
            <a:r>
              <a:rPr lang="en-US" sz="2200" dirty="0">
                <a:solidFill>
                  <a:schemeClr val="tx1"/>
                </a:solidFill>
                <a:effectLst/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iêu đề 1"/>
          <p:cNvSpPr txBox="1">
            <a:spLocks/>
          </p:cNvSpPr>
          <p:nvPr/>
        </p:nvSpPr>
        <p:spPr>
          <a:xfrm>
            <a:off x="913795" y="1243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/>
            <a:r>
              <a:rPr lang="en-US" sz="4800" b="1" dirty="0">
                <a:solidFill>
                  <a:schemeClr val="tx1"/>
                </a:solidFill>
              </a:rPr>
              <a:t>IV. </a:t>
            </a:r>
            <a:r>
              <a:rPr lang="en-US" sz="4800" b="1" dirty="0" err="1">
                <a:solidFill>
                  <a:schemeClr val="tx1"/>
                </a:solidFill>
              </a:rPr>
              <a:t>Nội</a:t>
            </a:r>
            <a:r>
              <a:rPr lang="en-US" sz="4800" b="1" dirty="0">
                <a:solidFill>
                  <a:schemeClr val="tx1"/>
                </a:solidFill>
              </a:rPr>
              <a:t> dung </a:t>
            </a:r>
            <a:r>
              <a:rPr lang="en-US" sz="4800" b="1" dirty="0" err="1">
                <a:solidFill>
                  <a:schemeClr val="tx1"/>
                </a:solidFill>
              </a:rPr>
              <a:t>chương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trình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51396"/>
      </p:ext>
    </p:extLst>
  </p:cSld>
  <p:clrMapOvr>
    <a:masterClrMapping/>
  </p:clrMapOvr>
  <p:transition spd="slow" advTm="2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84035" y="854263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2. </a:t>
            </a:r>
            <a:r>
              <a:rPr lang="en-US" sz="2800" b="1" dirty="0" err="1">
                <a:solidFill>
                  <a:schemeClr val="tx1"/>
                </a:solidFill>
              </a:rPr>
              <a:t>Nội</a:t>
            </a:r>
            <a:r>
              <a:rPr lang="en-US" sz="2800" b="1" dirty="0">
                <a:solidFill>
                  <a:schemeClr val="tx1"/>
                </a:solidFill>
              </a:rPr>
              <a:t> dung </a:t>
            </a:r>
            <a:r>
              <a:rPr lang="en-US" sz="2800" b="1" dirty="0" err="1">
                <a:solidFill>
                  <a:schemeClr val="tx1"/>
                </a:solidFill>
              </a:rPr>
              <a:t>tại</a:t>
            </a:r>
            <a:r>
              <a:rPr lang="en-US" sz="2800" b="1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913795" y="1719196"/>
            <a:ext cx="10353762" cy="13685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Lắng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nghe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chấp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nhận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kết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nối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từ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</a:rPr>
              <a:t> Client.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</a:rPr>
              <a:t> Cho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phép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nhiều</a:t>
            </a:r>
            <a:r>
              <a:rPr lang="en-US" sz="2400" dirty="0">
                <a:solidFill>
                  <a:schemeClr val="tx1"/>
                </a:solidFill>
                <a:effectLst/>
              </a:rPr>
              <a:t> Client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kết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nối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đến</a:t>
            </a:r>
            <a:r>
              <a:rPr lang="en-US" sz="2400" dirty="0">
                <a:solidFill>
                  <a:schemeClr val="tx1"/>
                </a:solidFill>
                <a:effectLst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mọi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thời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iêu đề 1"/>
          <p:cNvSpPr txBox="1">
            <a:spLocks/>
          </p:cNvSpPr>
          <p:nvPr/>
        </p:nvSpPr>
        <p:spPr>
          <a:xfrm>
            <a:off x="913795" y="1243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/>
            <a:r>
              <a:rPr lang="en-US" sz="4800" b="1" dirty="0">
                <a:solidFill>
                  <a:schemeClr val="tx1"/>
                </a:solidFill>
              </a:rPr>
              <a:t>IV. </a:t>
            </a:r>
            <a:r>
              <a:rPr lang="en-US" sz="4800" b="1" dirty="0" err="1">
                <a:solidFill>
                  <a:schemeClr val="tx1"/>
                </a:solidFill>
              </a:rPr>
              <a:t>Nội</a:t>
            </a:r>
            <a:r>
              <a:rPr lang="en-US" sz="4800" b="1" dirty="0">
                <a:solidFill>
                  <a:schemeClr val="tx1"/>
                </a:solidFill>
              </a:rPr>
              <a:t> dung </a:t>
            </a:r>
            <a:r>
              <a:rPr lang="en-US" sz="4800" b="1" dirty="0" err="1">
                <a:solidFill>
                  <a:schemeClr val="tx1"/>
                </a:solidFill>
              </a:rPr>
              <a:t>chương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trình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20263"/>
      </p:ext>
    </p:extLst>
  </p:cSld>
  <p:clrMapOvr>
    <a:masterClrMapping/>
  </p:clrMapOvr>
  <p:transition spd="slow" advTm="2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4400" y="225287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662609" y="1431235"/>
            <a:ext cx="6686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Server</a:t>
            </a: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38" y="2433711"/>
            <a:ext cx="8691519" cy="38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74194"/>
      </p:ext>
    </p:extLst>
  </p:cSld>
  <p:clrMapOvr>
    <a:masterClrMapping/>
  </p:clrMapOvr>
  <p:transition spd="slow" advTm="2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4400" y="225287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662609" y="1431235"/>
            <a:ext cx="6638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Client</a:t>
            </a: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8" y="2246640"/>
            <a:ext cx="3121966" cy="4258269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97" y="2246641"/>
            <a:ext cx="705901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6647"/>
      </p:ext>
    </p:extLst>
  </p:cSld>
  <p:clrMapOvr>
    <a:masterClrMapping/>
  </p:clrMapOvr>
  <p:transition spd="slow" advTm="2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3795" y="172278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913795" y="1440901"/>
            <a:ext cx="10353762" cy="46948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 video.	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738275"/>
      </p:ext>
    </p:extLst>
  </p:cSld>
  <p:clrMapOvr>
    <a:masterClrMapping/>
  </p:clrMapOvr>
  <p:transition spd="slow" advTm="2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3795" y="124871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 LỤC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913795" y="1124819"/>
            <a:ext cx="8707877" cy="482717"/>
          </a:xfrm>
          <a:effectLst/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  <a:effectLst/>
                <a:latin typeface="UTM Aircona" panose="02040603050506020204" pitchFamily="18" charset="0"/>
              </a:rPr>
              <a:t>1. TÀI LIỆU THAM KHẢO</a:t>
            </a:r>
          </a:p>
        </p:txBody>
      </p:sp>
      <p:sp>
        <p:nvSpPr>
          <p:cNvPr id="6" name="Hộp Văn bản 5"/>
          <p:cNvSpPr txBox="1"/>
          <p:nvPr/>
        </p:nvSpPr>
        <p:spPr>
          <a:xfrm>
            <a:off x="913795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/>
          </a:p>
        </p:txBody>
      </p:sp>
      <p:sp>
        <p:nvSpPr>
          <p:cNvPr id="8" name="Chỗ dành sẵn cho Nội dung 2"/>
          <p:cNvSpPr txBox="1">
            <a:spLocks/>
          </p:cNvSpPr>
          <p:nvPr/>
        </p:nvSpPr>
        <p:spPr>
          <a:xfrm>
            <a:off x="913795" y="3341132"/>
            <a:ext cx="8707877" cy="48271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chemeClr val="tx1"/>
                </a:solidFill>
                <a:effectLst/>
                <a:latin typeface="UTM Aircona" panose="02040603050506020204" pitchFamily="18" charset="0"/>
              </a:rPr>
              <a:t>2. PHÂN CÔNG </a:t>
            </a:r>
            <a:r>
              <a:rPr lang="en-US" sz="3000" b="1" dirty="0" err="1">
                <a:solidFill>
                  <a:schemeClr val="tx1"/>
                </a:solidFill>
                <a:effectLst/>
                <a:latin typeface="UTM Aircona" panose="02040603050506020204" pitchFamily="18" charset="0"/>
              </a:rPr>
              <a:t>CÔNG</a:t>
            </a:r>
            <a:r>
              <a:rPr lang="en-US" sz="3000" b="1" dirty="0">
                <a:solidFill>
                  <a:schemeClr val="tx1"/>
                </a:solidFill>
                <a:effectLst/>
                <a:latin typeface="UTM Aircona" panose="02040603050506020204" pitchFamily="18" charset="0"/>
              </a:rPr>
              <a:t> VIỆC</a:t>
            </a:r>
          </a:p>
        </p:txBody>
      </p:sp>
      <p:graphicFrame>
        <p:nvGraphicFramePr>
          <p:cNvPr id="9" name="Bảng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02125"/>
              </p:ext>
            </p:extLst>
          </p:nvPr>
        </p:nvGraphicFramePr>
        <p:xfrm>
          <a:off x="1203733" y="4016031"/>
          <a:ext cx="8128000" cy="2396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54758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67296859"/>
                    </a:ext>
                  </a:extLst>
                </a:gridCol>
              </a:tblGrid>
              <a:tr h="5302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VIÊN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TỶ LỆ ĐÓNG GÓP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97102"/>
                  </a:ext>
                </a:extLst>
              </a:tr>
              <a:tr h="3553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Tú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81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842501"/>
                  </a:ext>
                </a:extLst>
              </a:tr>
              <a:tr h="25971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Tuấn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19450"/>
                  </a:ext>
                </a:extLst>
              </a:tr>
              <a:tr h="153665">
                <a:tc>
                  <a:txBody>
                    <a:bodyPr/>
                    <a:lstStyle/>
                    <a:p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93356"/>
                  </a:ext>
                </a:extLst>
              </a:tr>
              <a:tr h="403014">
                <a:tc gridSpan="2">
                  <a:txBody>
                    <a:bodyPr/>
                    <a:lstStyle/>
                    <a:p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6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452809"/>
      </p:ext>
    </p:extLst>
  </p:cSld>
  <p:clrMapOvr>
    <a:masterClrMapping/>
  </p:clrMapOvr>
  <p:transition spd="slow" advTm="2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63639" y="1635617"/>
            <a:ext cx="11267557" cy="3631842"/>
          </a:xfrm>
        </p:spPr>
        <p:txBody>
          <a:bodyPr>
            <a:normAutofit/>
          </a:bodyPr>
          <a:lstStyle/>
          <a:p>
            <a:r>
              <a:rPr lang="en-US" sz="7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</a:t>
            </a:r>
            <a:endParaRPr lang="vi-VN" sz="7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913795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51538708"/>
      </p:ext>
    </p:extLst>
  </p:cSld>
  <p:clrMapOvr>
    <a:masterClrMapping/>
  </p:clrMapOvr>
  <p:transition spd="slow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3795" y="62098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Nội</a:t>
            </a:r>
            <a:r>
              <a:rPr lang="en-US" sz="4800" b="1" dirty="0"/>
              <a:t> Dung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913795" y="1887193"/>
            <a:ext cx="10353762" cy="4058751"/>
          </a:xfrm>
        </p:spPr>
        <p:txBody>
          <a:bodyPr>
            <a:normAutofit/>
          </a:bodyPr>
          <a:lstStyle/>
          <a:p>
            <a:pPr marL="608400" indent="-571500">
              <a:buFont typeface="+mj-lt"/>
              <a:buAutoNum type="romanUcPeriod"/>
            </a:pPr>
            <a:r>
              <a:rPr lang="en-US" sz="3200" dirty="0" err="1">
                <a:latin typeface="+mj-lt"/>
              </a:rPr>
              <a:t>Giới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thiệu</a:t>
            </a:r>
            <a:r>
              <a:rPr lang="en-US" sz="3200" dirty="0">
                <a:latin typeface="+mj-lt"/>
              </a:rPr>
              <a:t>.</a:t>
            </a:r>
          </a:p>
          <a:p>
            <a:pPr marL="608400" indent="-571500">
              <a:buFont typeface="+mj-lt"/>
              <a:buAutoNum type="romanUcPeriod"/>
            </a:pPr>
            <a:r>
              <a:rPr lang="en-US" sz="3200" dirty="0" err="1">
                <a:latin typeface="+mj-lt"/>
              </a:rPr>
              <a:t>Ứng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dụng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thực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tế</a:t>
            </a:r>
            <a:r>
              <a:rPr lang="en-US" sz="3200" dirty="0">
                <a:latin typeface="+mj-lt"/>
              </a:rPr>
              <a:t>.</a:t>
            </a:r>
          </a:p>
          <a:p>
            <a:pPr marL="608400" indent="-571500">
              <a:buFont typeface="+mj-lt"/>
              <a:buAutoNum type="romanUcPeriod"/>
            </a:pP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số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kĩ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thuật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quan</a:t>
            </a:r>
            <a:r>
              <a:rPr lang="en-US" sz="3200" dirty="0">
                <a:latin typeface="+mj-lt"/>
              </a:rPr>
              <a:t>.</a:t>
            </a:r>
          </a:p>
          <a:p>
            <a:pPr marL="608400" indent="-571500">
              <a:buFont typeface="+mj-lt"/>
              <a:buAutoNum type="romanUcPeriod"/>
            </a:pPr>
            <a:r>
              <a:rPr lang="en-US" sz="3200" dirty="0" err="1">
                <a:latin typeface="+mj-lt"/>
              </a:rPr>
              <a:t>Nội</a:t>
            </a:r>
            <a:r>
              <a:rPr lang="en-US" sz="3200" dirty="0">
                <a:latin typeface="+mj-lt"/>
              </a:rPr>
              <a:t> dung </a:t>
            </a:r>
            <a:r>
              <a:rPr lang="en-US" sz="3200" dirty="0" err="1">
                <a:latin typeface="+mj-lt"/>
              </a:rPr>
              <a:t>chương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trình</a:t>
            </a:r>
            <a:r>
              <a:rPr lang="en-US" sz="3200" dirty="0">
                <a:latin typeface="+mj-lt"/>
              </a:rPr>
              <a:t>.</a:t>
            </a:r>
          </a:p>
          <a:p>
            <a:pPr marL="608400" indent="-571500">
              <a:buFont typeface="+mj-lt"/>
              <a:buAutoNum type="romanUcPeriod"/>
            </a:pPr>
            <a:r>
              <a:rPr lang="en-US" sz="3200" dirty="0" err="1">
                <a:latin typeface="+mj-lt"/>
              </a:rPr>
              <a:t>Xây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chương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trình</a:t>
            </a:r>
            <a:r>
              <a:rPr lang="en-US" sz="3200" dirty="0">
                <a:latin typeface="+mj-lt"/>
              </a:rPr>
              <a:t>.</a:t>
            </a:r>
          </a:p>
          <a:p>
            <a:pPr marL="608400" indent="-571500">
              <a:buFont typeface="+mj-lt"/>
              <a:buAutoNum type="romanUcPeriod"/>
            </a:pPr>
            <a:r>
              <a:rPr lang="en-US" sz="3200" dirty="0" err="1">
                <a:latin typeface="+mj-lt"/>
              </a:rPr>
              <a:t>Hạn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chế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hướng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phát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triển</a:t>
            </a:r>
            <a:r>
              <a:rPr lang="en-US" sz="3200" dirty="0">
                <a:latin typeface="+mj-lt"/>
              </a:rPr>
              <a:t>.</a:t>
            </a: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16" y="1148353"/>
            <a:ext cx="4797591" cy="47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4756"/>
      </p:ext>
    </p:extLst>
  </p:cSld>
  <p:clrMapOvr>
    <a:masterClrMapping/>
  </p:clrMapOvr>
  <p:transition spd="slow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00542" y="44569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I. </a:t>
            </a:r>
            <a:r>
              <a:rPr lang="en-US" sz="4800" b="1" dirty="0" err="1">
                <a:solidFill>
                  <a:schemeClr val="tx1"/>
                </a:solidFill>
              </a:rPr>
              <a:t>Giới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Thiệu</a:t>
            </a:r>
            <a:endParaRPr lang="vi-VN" sz="4800" b="1" dirty="0">
              <a:solidFill>
                <a:schemeClr val="tx1"/>
              </a:solidFill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idx="1"/>
          </p:nvPr>
        </p:nvSpPr>
        <p:spPr>
          <a:xfrm>
            <a:off x="4207639" y="1673351"/>
            <a:ext cx="7559645" cy="5184649"/>
          </a:xfrm>
        </p:spPr>
        <p:txBody>
          <a:bodyPr>
            <a:normAutofit/>
          </a:bodyPr>
          <a:lstStyle/>
          <a:p>
            <a:pPr algn="just"/>
            <a:r>
              <a:rPr lang="vi-V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Chat Lan có ý nghĩa cho những người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rao đổi tài liệu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v</a:t>
            </a:r>
            <a:r>
              <a:rPr lang="vi-V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ới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ông ty </a:t>
            </a:r>
            <a:r>
              <a:rPr lang="vi-VN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xí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3" y="2019565"/>
            <a:ext cx="3806686" cy="36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672"/>
      </p:ext>
    </p:extLst>
  </p:cSld>
  <p:clrMapOvr>
    <a:masterClrMapping/>
  </p:clrMapOvr>
  <p:transition spd="slow" advTm="2000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27047" y="120361"/>
            <a:ext cx="10353762" cy="970450"/>
          </a:xfrm>
        </p:spPr>
        <p:txBody>
          <a:bodyPr>
            <a:normAutofit/>
          </a:bodyPr>
          <a:lstStyle/>
          <a:p>
            <a:pPr marL="36900"/>
            <a:r>
              <a:rPr lang="en-US" sz="4800" b="1" dirty="0"/>
              <a:t>II. </a:t>
            </a:r>
            <a:r>
              <a:rPr lang="en-US" sz="4800" b="1" dirty="0" err="1"/>
              <a:t>Ứng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</a:t>
            </a:r>
            <a:r>
              <a:rPr lang="en-US" sz="4800" b="1" dirty="0" err="1"/>
              <a:t>trong</a:t>
            </a:r>
            <a:r>
              <a:rPr lang="en-US" sz="4800" b="1" dirty="0"/>
              <a:t> </a:t>
            </a:r>
            <a:r>
              <a:rPr lang="en-US" sz="4800" b="1" dirty="0" err="1"/>
              <a:t>thực</a:t>
            </a:r>
            <a:r>
              <a:rPr lang="en-US" sz="4800" b="1" dirty="0"/>
              <a:t> </a:t>
            </a:r>
            <a:r>
              <a:rPr lang="en-US" sz="4800" b="1" dirty="0" err="1"/>
              <a:t>tế</a:t>
            </a:r>
            <a:r>
              <a:rPr lang="en-US" sz="4800" b="1" dirty="0"/>
              <a:t>.</a:t>
            </a: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750" y="1217193"/>
            <a:ext cx="4693269" cy="543262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33329" y="1776274"/>
            <a:ext cx="7591419" cy="4261932"/>
          </a:xfrm>
          <a:prstGeom prst="rect">
            <a:avLst/>
          </a:prstGeom>
          <a:noFill/>
          <a:ln/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Về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cơ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bản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khi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kết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nối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mạng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LAN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thể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cho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ta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những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tiện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ích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sau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Chia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sẻ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dữ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dùng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chung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(Share file and folder, Local disk).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Truyền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nhận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thông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tin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nhanh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hơn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chính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hơn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Tăng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độ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tin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cậy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tính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bảo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mật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hệ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thống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Giảm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thiểu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chi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phí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thời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gian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lại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Giảm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giá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do chia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sẽ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thiết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bị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phần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cứng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dùng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chung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thiết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bị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ngoại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vi).</a:t>
            </a:r>
          </a:p>
        </p:txBody>
      </p:sp>
    </p:spTree>
    <p:extLst>
      <p:ext uri="{BB962C8B-B14F-4D97-AF65-F5344CB8AC3E}">
        <p14:creationId xmlns:p14="http://schemas.microsoft.com/office/powerpoint/2010/main" val="2334549350"/>
      </p:ext>
    </p:extLst>
  </p:cSld>
  <p:clrMapOvr>
    <a:masterClrMapping/>
  </p:clrMapOvr>
  <p:transition spd="slow" advTm="2000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87291" y="79062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III. </a:t>
            </a:r>
            <a:r>
              <a:rPr lang="en-US" sz="4800" b="1" dirty="0" err="1">
                <a:solidFill>
                  <a:schemeClr val="tx1"/>
                </a:solidFill>
              </a:rPr>
              <a:t>Một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Số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Kĩ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Thuật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Liên</a:t>
            </a:r>
            <a:r>
              <a:rPr lang="en-US" sz="4800" b="1" dirty="0">
                <a:solidFill>
                  <a:schemeClr val="tx1"/>
                </a:solidFill>
              </a:rPr>
              <a:t> Quan</a:t>
            </a:r>
            <a:endParaRPr lang="vi-VN" sz="4800" b="1" dirty="0">
              <a:solidFill>
                <a:schemeClr val="tx1"/>
              </a:solidFill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idx="1"/>
          </p:nvPr>
        </p:nvSpPr>
        <p:spPr>
          <a:xfrm>
            <a:off x="423465" y="1134904"/>
            <a:ext cx="10353762" cy="617672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1.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Sử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dụng</a:t>
            </a:r>
            <a:r>
              <a:rPr lang="vi-VN" sz="3200" dirty="0">
                <a:solidFill>
                  <a:schemeClr val="tx1"/>
                </a:solidFill>
                <a:effectLst/>
              </a:rPr>
              <a:t> mô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hình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mạng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Client</a:t>
            </a:r>
            <a:r>
              <a:rPr lang="vi-VN" sz="3200" dirty="0">
                <a:solidFill>
                  <a:schemeClr val="tx1"/>
                </a:solidFill>
                <a:effectLst/>
              </a:rPr>
              <a:t>/Server</a:t>
            </a:r>
            <a:r>
              <a:rPr lang="en-US" sz="3200" dirty="0">
                <a:solidFill>
                  <a:schemeClr val="tx1"/>
                </a:solidFill>
                <a:effectLst/>
              </a:rPr>
              <a:t>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17844"/>
            <a:ext cx="7142710" cy="449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Hộp Văn bản 5"/>
          <p:cNvSpPr txBox="1"/>
          <p:nvPr/>
        </p:nvSpPr>
        <p:spPr>
          <a:xfrm>
            <a:off x="688509" y="1848295"/>
            <a:ext cx="30877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200" dirty="0"/>
              <a:t>Mô </a:t>
            </a:r>
            <a:r>
              <a:rPr lang="vi-VN" sz="2200" dirty="0" err="1"/>
              <a:t>hình</a:t>
            </a:r>
            <a:r>
              <a:rPr lang="vi-VN" sz="2200" dirty="0"/>
              <a:t> </a:t>
            </a:r>
            <a:r>
              <a:rPr lang="vi-VN" sz="2200" dirty="0" err="1"/>
              <a:t>client-server</a:t>
            </a:r>
            <a:r>
              <a:rPr lang="vi-VN" sz="2200" dirty="0"/>
              <a:t> 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mô </a:t>
            </a:r>
            <a:r>
              <a:rPr lang="vi-VN" sz="2200" dirty="0" err="1"/>
              <a:t>hình</a:t>
            </a:r>
            <a:r>
              <a:rPr lang="vi-VN" sz="2200" dirty="0"/>
              <a:t> </a:t>
            </a:r>
            <a:r>
              <a:rPr lang="vi-VN" sz="2200" dirty="0" err="1"/>
              <a:t>nổi</a:t>
            </a:r>
            <a:r>
              <a:rPr lang="vi-VN" sz="2200" dirty="0"/>
              <a:t> </a:t>
            </a:r>
            <a:r>
              <a:rPr lang="vi-VN" sz="2200" dirty="0" err="1"/>
              <a:t>tiếng</a:t>
            </a:r>
            <a:r>
              <a:rPr lang="vi-VN" sz="2200" dirty="0"/>
              <a:t> trong </a:t>
            </a:r>
            <a:r>
              <a:rPr lang="vi-VN" sz="2200" dirty="0" err="1"/>
              <a:t>mạng</a:t>
            </a:r>
            <a:r>
              <a:rPr lang="vi-VN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vi-VN" sz="2200" dirty="0"/>
              <a:t>,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áp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</a:t>
            </a:r>
            <a:r>
              <a:rPr lang="vi-VN" sz="2200" dirty="0" err="1"/>
              <a:t>rất</a:t>
            </a:r>
            <a:r>
              <a:rPr lang="vi-VN" sz="2200" dirty="0"/>
              <a:t> </a:t>
            </a:r>
            <a:r>
              <a:rPr lang="vi-VN" sz="2200" dirty="0" err="1"/>
              <a:t>rộng</a:t>
            </a:r>
            <a:r>
              <a:rPr lang="vi-VN" sz="2200" dirty="0"/>
              <a:t> </a:t>
            </a:r>
            <a:r>
              <a:rPr lang="vi-VN" sz="2200" dirty="0" err="1"/>
              <a:t>rãi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mô </a:t>
            </a:r>
            <a:r>
              <a:rPr lang="vi-VN" sz="2200" dirty="0" err="1"/>
              <a:t>hình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</a:t>
            </a:r>
            <a:r>
              <a:rPr lang="vi-VN" sz="2200" dirty="0" err="1"/>
              <a:t>mọi</a:t>
            </a:r>
            <a:r>
              <a:rPr lang="vi-VN" sz="2200" dirty="0"/>
              <a:t> trang </a:t>
            </a:r>
            <a:r>
              <a:rPr lang="vi-VN" sz="2200" dirty="0" err="1"/>
              <a:t>web</a:t>
            </a:r>
            <a:r>
              <a:rPr lang="vi-VN" sz="2200" dirty="0"/>
              <a:t> </a:t>
            </a:r>
            <a:r>
              <a:rPr lang="vi-VN" sz="2200" dirty="0" err="1"/>
              <a:t>hiện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. Ý </a:t>
            </a:r>
            <a:r>
              <a:rPr lang="vi-VN" sz="2200" dirty="0" err="1"/>
              <a:t>tưởng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mô </a:t>
            </a:r>
            <a:r>
              <a:rPr lang="vi-VN" sz="2200" dirty="0" err="1"/>
              <a:t>hình</a:t>
            </a:r>
            <a:r>
              <a:rPr lang="vi-VN" sz="2200" dirty="0"/>
              <a:t> </a:t>
            </a:r>
            <a:r>
              <a:rPr lang="vi-VN" sz="2200" dirty="0" err="1"/>
              <a:t>này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máy</a:t>
            </a:r>
            <a:r>
              <a:rPr lang="vi-VN" sz="2200" dirty="0"/>
              <a:t> con (</a:t>
            </a:r>
            <a:r>
              <a:rPr lang="vi-VN" sz="2200" dirty="0" err="1"/>
              <a:t>đóng</a:t>
            </a:r>
            <a:r>
              <a:rPr lang="vi-VN" sz="2200" dirty="0"/>
              <a:t> </a:t>
            </a:r>
            <a:r>
              <a:rPr lang="vi-VN" sz="2200" dirty="0" err="1"/>
              <a:t>vài</a:t>
            </a:r>
            <a:r>
              <a:rPr lang="vi-VN" sz="2200" dirty="0"/>
              <a:t> </a:t>
            </a:r>
            <a:r>
              <a:rPr lang="vi-VN" sz="2200" dirty="0" err="1"/>
              <a:t>trò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máy</a:t>
            </a:r>
            <a:r>
              <a:rPr lang="vi-VN" sz="2200" dirty="0"/>
              <a:t> </a:t>
            </a:r>
            <a:r>
              <a:rPr lang="vi-VN" sz="2200" dirty="0" err="1"/>
              <a:t>khách</a:t>
            </a:r>
            <a:r>
              <a:rPr lang="vi-VN" sz="2200" dirty="0"/>
              <a:t>) </a:t>
            </a:r>
            <a:r>
              <a:rPr lang="vi-VN" sz="2200" dirty="0" err="1"/>
              <a:t>gửi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yêu </a:t>
            </a:r>
            <a:r>
              <a:rPr lang="vi-VN" sz="2200" dirty="0" err="1"/>
              <a:t>cầu</a:t>
            </a:r>
            <a:r>
              <a:rPr lang="vi-VN" sz="2200" dirty="0"/>
              <a:t> (</a:t>
            </a:r>
            <a:r>
              <a:rPr lang="vi-VN" sz="2200" dirty="0" err="1"/>
              <a:t>request</a:t>
            </a:r>
            <a:r>
              <a:rPr lang="vi-VN" sz="2200" dirty="0"/>
              <a:t>) </a:t>
            </a:r>
            <a:r>
              <a:rPr lang="vi-VN" sz="2200" dirty="0" err="1"/>
              <a:t>để</a:t>
            </a:r>
            <a:r>
              <a:rPr lang="vi-VN" sz="2200" dirty="0"/>
              <a:t> </a:t>
            </a:r>
            <a:r>
              <a:rPr lang="vi-VN" sz="2200" dirty="0" err="1"/>
              <a:t>máy</a:t>
            </a:r>
            <a:r>
              <a:rPr lang="vi-VN" sz="2200" dirty="0"/>
              <a:t> </a:t>
            </a:r>
            <a:r>
              <a:rPr lang="vi-VN" sz="2200" dirty="0" err="1"/>
              <a:t>chủ</a:t>
            </a:r>
            <a:r>
              <a:rPr lang="vi-VN" sz="2200" dirty="0"/>
              <a:t> (</a:t>
            </a:r>
            <a:r>
              <a:rPr lang="vi-VN" sz="2200" dirty="0" err="1"/>
              <a:t>đóng</a:t>
            </a:r>
            <a:r>
              <a:rPr lang="vi-VN" sz="2200" dirty="0"/>
              <a:t> vai </a:t>
            </a:r>
            <a:r>
              <a:rPr lang="vi-VN" sz="2200" dirty="0" err="1"/>
              <a:t>trò</a:t>
            </a:r>
            <a:r>
              <a:rPr lang="vi-VN" sz="2200" dirty="0"/>
              <a:t> </a:t>
            </a:r>
            <a:r>
              <a:rPr lang="vi-VN" sz="2200" dirty="0" err="1"/>
              <a:t>người</a:t>
            </a:r>
            <a:r>
              <a:rPr lang="vi-VN" sz="2200" dirty="0"/>
              <a:t> cung </a:t>
            </a:r>
            <a:r>
              <a:rPr lang="vi-VN" sz="2200" dirty="0" err="1"/>
              <a:t>ứng</a:t>
            </a:r>
            <a:r>
              <a:rPr lang="vi-VN" sz="2200" dirty="0"/>
              <a:t> </a:t>
            </a:r>
            <a:r>
              <a:rPr lang="vi-VN" sz="2200" dirty="0" err="1"/>
              <a:t>dịch</a:t>
            </a:r>
            <a:r>
              <a:rPr lang="vi-VN" sz="2200" dirty="0"/>
              <a:t> </a:t>
            </a:r>
            <a:r>
              <a:rPr lang="vi-VN" sz="2200" dirty="0" err="1"/>
              <a:t>vụ</a:t>
            </a:r>
            <a:r>
              <a:rPr lang="vi-VN" sz="2200" dirty="0"/>
              <a:t>), </a:t>
            </a:r>
            <a:r>
              <a:rPr lang="vi-VN" sz="2200" dirty="0" err="1"/>
              <a:t>máy</a:t>
            </a:r>
            <a:r>
              <a:rPr lang="vi-VN" sz="2200" dirty="0"/>
              <a:t> </a:t>
            </a:r>
            <a:r>
              <a:rPr lang="vi-VN" sz="2200" dirty="0" err="1"/>
              <a:t>chủ</a:t>
            </a:r>
            <a:r>
              <a:rPr lang="vi-VN" sz="2200" dirty="0"/>
              <a:t> </a:t>
            </a:r>
            <a:r>
              <a:rPr lang="vi-VN" sz="2200" dirty="0" err="1"/>
              <a:t>sẽ</a:t>
            </a:r>
            <a:r>
              <a:rPr lang="vi-VN" sz="2200" dirty="0"/>
              <a:t> </a:t>
            </a:r>
            <a:r>
              <a:rPr lang="vi-VN" sz="2200" dirty="0" err="1"/>
              <a:t>xử</a:t>
            </a:r>
            <a:r>
              <a:rPr lang="vi-VN" sz="2200" dirty="0"/>
              <a:t> </a:t>
            </a:r>
            <a:r>
              <a:rPr lang="vi-VN" sz="2200" dirty="0" err="1"/>
              <a:t>lý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trả</a:t>
            </a:r>
            <a:r>
              <a:rPr lang="vi-VN" sz="2200" dirty="0"/>
              <a:t> </a:t>
            </a:r>
            <a:r>
              <a:rPr lang="vi-VN" sz="2200" dirty="0" err="1"/>
              <a:t>kết</a:t>
            </a:r>
            <a:r>
              <a:rPr lang="vi-VN" sz="2200" dirty="0"/>
              <a:t> </a:t>
            </a:r>
            <a:r>
              <a:rPr lang="vi-VN" sz="2200" dirty="0" err="1"/>
              <a:t>quả</a:t>
            </a:r>
            <a:r>
              <a:rPr lang="vi-VN" sz="2200" dirty="0"/>
              <a:t> </a:t>
            </a:r>
            <a:r>
              <a:rPr lang="vi-VN" sz="2200" dirty="0" err="1"/>
              <a:t>về</a:t>
            </a:r>
            <a:r>
              <a:rPr lang="vi-VN" sz="2200" dirty="0"/>
              <a:t> cho </a:t>
            </a:r>
            <a:r>
              <a:rPr lang="vi-VN" sz="2200" dirty="0" err="1"/>
              <a:t>máy</a:t>
            </a:r>
            <a:r>
              <a:rPr lang="vi-VN" sz="2200" dirty="0"/>
              <a:t> </a:t>
            </a:r>
            <a:r>
              <a:rPr lang="vi-VN" sz="2200" dirty="0" err="1"/>
              <a:t>khách</a:t>
            </a:r>
            <a:r>
              <a:rPr lang="vi-VN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4386577"/>
      </p:ext>
    </p:extLst>
  </p:cSld>
  <p:clrMapOvr>
    <a:masterClrMapping/>
  </p:clrMapOvr>
  <p:transition spd="slow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3795" y="92765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III. </a:t>
            </a:r>
            <a:r>
              <a:rPr lang="en-US" sz="4800" b="1" dirty="0" err="1">
                <a:solidFill>
                  <a:schemeClr val="tx1"/>
                </a:solidFill>
              </a:rPr>
              <a:t>Một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Số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Kĩ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Thuật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Liên</a:t>
            </a:r>
            <a:r>
              <a:rPr lang="en-US" sz="4800" b="1" dirty="0">
                <a:solidFill>
                  <a:schemeClr val="tx1"/>
                </a:solidFill>
              </a:rPr>
              <a:t> Quan</a:t>
            </a:r>
            <a:endParaRPr lang="vi-VN" sz="4800" b="1" dirty="0">
              <a:solidFill>
                <a:schemeClr val="tx1"/>
              </a:solidFill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idx="1"/>
          </p:nvPr>
        </p:nvSpPr>
        <p:spPr>
          <a:xfrm>
            <a:off x="516230" y="1143798"/>
            <a:ext cx="10867388" cy="948976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2.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Sử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dụng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Socket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và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Thread</a:t>
            </a:r>
            <a:r>
              <a:rPr lang="vi-VN" sz="3200" dirty="0">
                <a:solidFill>
                  <a:schemeClr val="tx1"/>
                </a:solidFill>
                <a:effectLst/>
              </a:rPr>
              <a:t> trong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Java</a:t>
            </a:r>
            <a:r>
              <a:rPr lang="vi-VN" sz="3200" dirty="0">
                <a:solidFill>
                  <a:schemeClr val="tx1"/>
                </a:solidFill>
                <a:effectLst/>
              </a:rPr>
              <a:t>,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và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một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số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tính</a:t>
            </a:r>
            <a:r>
              <a:rPr lang="vi-VN" sz="3200" dirty="0">
                <a:solidFill>
                  <a:schemeClr val="tx1"/>
                </a:solidFill>
                <a:effectLst/>
              </a:rPr>
              <a:t> năng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khác</a:t>
            </a:r>
            <a:r>
              <a:rPr lang="vi-VN" sz="3200" dirty="0">
                <a:solidFill>
                  <a:schemeClr val="tx1"/>
                </a:solidFill>
                <a:effectLst/>
              </a:rPr>
              <a:t>.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913795" y="1842053"/>
            <a:ext cx="39497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Socket</a:t>
            </a:r>
            <a:r>
              <a:rPr lang="vi-VN" sz="2200" dirty="0"/>
              <a:t> cung </a:t>
            </a:r>
            <a:r>
              <a:rPr lang="vi-VN" sz="2200" dirty="0" err="1"/>
              <a:t>cấp</a:t>
            </a:r>
            <a:r>
              <a:rPr lang="vi-VN" sz="2200" dirty="0"/>
              <a:t> </a:t>
            </a:r>
            <a:r>
              <a:rPr lang="vi-VN" sz="2200" dirty="0" err="1"/>
              <a:t>kỹ</a:t>
            </a:r>
            <a:r>
              <a:rPr lang="vi-VN" sz="2200" dirty="0"/>
              <a:t> </a:t>
            </a:r>
            <a:r>
              <a:rPr lang="vi-VN" sz="2200" dirty="0" err="1"/>
              <a:t>thuật</a:t>
            </a:r>
            <a:r>
              <a:rPr lang="vi-VN" sz="2200" dirty="0"/>
              <a:t> giao </a:t>
            </a:r>
            <a:r>
              <a:rPr lang="vi-VN" sz="2200" dirty="0" err="1"/>
              <a:t>tiếp</a:t>
            </a:r>
            <a:r>
              <a:rPr lang="vi-VN" sz="2200" dirty="0"/>
              <a:t> </a:t>
            </a:r>
            <a:r>
              <a:rPr lang="vi-VN" sz="2200" dirty="0" err="1"/>
              <a:t>giữa</a:t>
            </a:r>
            <a:r>
              <a:rPr lang="vi-VN" sz="2200" dirty="0"/>
              <a:t> hai </a:t>
            </a:r>
            <a:r>
              <a:rPr lang="vi-VN" sz="2200" dirty="0" err="1"/>
              <a:t>máy</a:t>
            </a:r>
            <a:r>
              <a:rPr lang="vi-VN" sz="2200" dirty="0"/>
              <a:t> </a:t>
            </a:r>
            <a:r>
              <a:rPr lang="vi-VN" sz="2200" dirty="0" err="1"/>
              <a:t>tính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TCP. </a:t>
            </a:r>
            <a:r>
              <a:rPr lang="vi-VN" sz="2200" dirty="0" err="1"/>
              <a:t>Một</a:t>
            </a:r>
            <a:r>
              <a:rPr lang="vi-VN" sz="2200" dirty="0"/>
              <a:t> chương </a:t>
            </a:r>
            <a:r>
              <a:rPr lang="vi-VN" sz="2200" dirty="0" err="1"/>
              <a:t>trình</a:t>
            </a:r>
            <a:r>
              <a:rPr lang="vi-VN" sz="2200" dirty="0"/>
              <a:t> </a:t>
            </a:r>
            <a:r>
              <a:rPr lang="vi-VN" sz="2200" dirty="0" err="1"/>
              <a:t>Client</a:t>
            </a:r>
            <a:r>
              <a:rPr lang="vi-VN" sz="2200" dirty="0"/>
              <a:t> </a:t>
            </a:r>
            <a:r>
              <a:rPr lang="vi-VN" sz="2200" dirty="0" err="1"/>
              <a:t>tạo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socket</a:t>
            </a:r>
            <a:r>
              <a:rPr lang="vi-VN" sz="2200" dirty="0"/>
              <a:t> trên </a:t>
            </a:r>
            <a:r>
              <a:rPr lang="vi-VN" sz="2200" dirty="0" err="1"/>
              <a:t>đầu</a:t>
            </a:r>
            <a:r>
              <a:rPr lang="vi-VN" sz="2200" dirty="0"/>
              <a:t> </a:t>
            </a:r>
            <a:r>
              <a:rPr lang="vi-VN" sz="2200" dirty="0" err="1"/>
              <a:t>cuối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giao </a:t>
            </a:r>
            <a:r>
              <a:rPr lang="vi-VN" sz="2200" dirty="0" err="1"/>
              <a:t>tiếp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cố</a:t>
            </a:r>
            <a:r>
              <a:rPr lang="vi-VN" sz="2200" dirty="0"/>
              <a:t> </a:t>
            </a:r>
            <a:r>
              <a:rPr lang="vi-VN" sz="2200" dirty="0" err="1"/>
              <a:t>gắng</a:t>
            </a:r>
            <a:r>
              <a:rPr lang="vi-VN" sz="2200" dirty="0"/>
              <a:t> </a:t>
            </a:r>
            <a:r>
              <a:rPr lang="vi-VN" sz="2200" dirty="0" err="1"/>
              <a:t>để</a:t>
            </a:r>
            <a:r>
              <a:rPr lang="vi-VN" sz="2200" dirty="0"/>
              <a:t> </a:t>
            </a:r>
            <a:r>
              <a:rPr lang="vi-VN" sz="2200" dirty="0" err="1"/>
              <a:t>kết</a:t>
            </a:r>
            <a:r>
              <a:rPr lang="vi-VN" sz="2200" dirty="0"/>
              <a:t> </a:t>
            </a:r>
            <a:r>
              <a:rPr lang="vi-VN" sz="2200" dirty="0" err="1"/>
              <a:t>nối</a:t>
            </a:r>
            <a:r>
              <a:rPr lang="vi-VN" sz="2200" dirty="0"/>
              <a:t> </a:t>
            </a:r>
            <a:r>
              <a:rPr lang="vi-VN" sz="2200" dirty="0" err="1"/>
              <a:t>socket</a:t>
            </a:r>
            <a:r>
              <a:rPr lang="vi-VN" sz="2200" dirty="0"/>
              <a:t> </a:t>
            </a:r>
            <a:r>
              <a:rPr lang="vi-VN" sz="2200" dirty="0" err="1"/>
              <a:t>đó</a:t>
            </a:r>
            <a:r>
              <a:rPr lang="vi-VN" sz="2200" dirty="0"/>
              <a:t> </a:t>
            </a:r>
            <a:r>
              <a:rPr lang="vi-VN" sz="2200" dirty="0" err="1"/>
              <a:t>tới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Server.</a:t>
            </a:r>
            <a:endParaRPr lang="en-US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vi-VN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200" dirty="0"/>
              <a:t>Khi </a:t>
            </a:r>
            <a:r>
              <a:rPr lang="vi-VN" sz="2200" dirty="0" err="1"/>
              <a:t>kết</a:t>
            </a:r>
            <a:r>
              <a:rPr lang="vi-VN" sz="2200" dirty="0"/>
              <a:t> </a:t>
            </a:r>
            <a:r>
              <a:rPr lang="vi-VN" sz="2200" dirty="0" err="1"/>
              <a:t>nối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tạo</a:t>
            </a:r>
            <a:r>
              <a:rPr lang="vi-VN" sz="2200" dirty="0"/>
              <a:t>, Server </a:t>
            </a:r>
            <a:r>
              <a:rPr lang="vi-VN" sz="2200" dirty="0" err="1"/>
              <a:t>tạo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đối</a:t>
            </a:r>
            <a:r>
              <a:rPr lang="vi-VN" sz="2200" dirty="0"/>
              <a:t> </a:t>
            </a:r>
            <a:r>
              <a:rPr lang="vi-VN" sz="2200" dirty="0" err="1"/>
              <a:t>tượng</a:t>
            </a:r>
            <a:r>
              <a:rPr lang="vi-VN" sz="2200" dirty="0"/>
              <a:t> </a:t>
            </a:r>
            <a:r>
              <a:rPr lang="vi-VN" sz="2200" dirty="0" err="1"/>
              <a:t>Socket</a:t>
            </a:r>
            <a:r>
              <a:rPr lang="vi-VN" sz="2200" dirty="0"/>
              <a:t> trên </a:t>
            </a:r>
            <a:r>
              <a:rPr lang="vi-VN" sz="2200" dirty="0" err="1"/>
              <a:t>đầu</a:t>
            </a:r>
            <a:r>
              <a:rPr lang="vi-VN" sz="2200" dirty="0"/>
              <a:t> </a:t>
            </a:r>
            <a:r>
              <a:rPr lang="vi-VN" sz="2200" dirty="0" err="1"/>
              <a:t>cuối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giao </a:t>
            </a:r>
            <a:r>
              <a:rPr lang="vi-VN" sz="2200" dirty="0" err="1"/>
              <a:t>tiếp</a:t>
            </a:r>
            <a:r>
              <a:rPr lang="vi-VN" sz="2200" dirty="0"/>
              <a:t>. </a:t>
            </a:r>
            <a:r>
              <a:rPr lang="vi-VN" sz="2200" dirty="0" err="1"/>
              <a:t>Client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Server bây </a:t>
            </a:r>
            <a:r>
              <a:rPr lang="vi-VN" sz="2200" dirty="0" err="1"/>
              <a:t>giờ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giao </a:t>
            </a:r>
            <a:r>
              <a:rPr lang="vi-VN" sz="2200" dirty="0" err="1"/>
              <a:t>tiếp</a:t>
            </a:r>
            <a:r>
              <a:rPr lang="vi-VN" sz="2200" dirty="0"/>
              <a:t> </a:t>
            </a:r>
            <a:r>
              <a:rPr lang="vi-VN" sz="2200" dirty="0" err="1"/>
              <a:t>bằng</a:t>
            </a:r>
            <a:r>
              <a:rPr lang="vi-VN" sz="2200" dirty="0"/>
              <a:t> </a:t>
            </a:r>
            <a:r>
              <a:rPr lang="vi-VN" sz="2200" dirty="0" err="1"/>
              <a:t>việc</a:t>
            </a:r>
            <a:r>
              <a:rPr lang="vi-VN" sz="2200" dirty="0"/>
              <a:t> </a:t>
            </a:r>
            <a:r>
              <a:rPr lang="vi-VN" sz="2200" dirty="0" err="1"/>
              <a:t>đọc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ghi </a:t>
            </a:r>
            <a:r>
              <a:rPr lang="vi-VN" sz="2200" dirty="0" err="1"/>
              <a:t>từ</a:t>
            </a:r>
            <a:r>
              <a:rPr lang="vi-VN" sz="2200" dirty="0"/>
              <a:t> </a:t>
            </a:r>
            <a:r>
              <a:rPr lang="vi-VN" sz="2200" dirty="0" err="1"/>
              <a:t>Socket</a:t>
            </a:r>
            <a:r>
              <a:rPr lang="vi-VN" sz="22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43" y="2092773"/>
            <a:ext cx="5977665" cy="42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1657"/>
      </p:ext>
    </p:extLst>
  </p:cSld>
  <p:clrMapOvr>
    <a:masterClrMapping/>
  </p:clrMapOvr>
  <p:transition spd="slow" advTm="2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3795" y="134669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III. </a:t>
            </a:r>
            <a:r>
              <a:rPr lang="en-US" sz="4800" b="1" dirty="0" err="1">
                <a:solidFill>
                  <a:schemeClr val="tx1"/>
                </a:solidFill>
              </a:rPr>
              <a:t>Một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Số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Kĩ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Thuật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Liên</a:t>
            </a:r>
            <a:r>
              <a:rPr lang="en-US" sz="4800" b="1" dirty="0">
                <a:solidFill>
                  <a:schemeClr val="tx1"/>
                </a:solidFill>
              </a:rPr>
              <a:t> Quan</a:t>
            </a:r>
            <a:endParaRPr lang="vi-VN" sz="4800" b="1" dirty="0">
              <a:solidFill>
                <a:schemeClr val="tx1"/>
              </a:solidFill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idx="1"/>
          </p:nvPr>
        </p:nvSpPr>
        <p:spPr>
          <a:xfrm>
            <a:off x="913795" y="1105119"/>
            <a:ext cx="10353762" cy="591167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3.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Sử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dụng</a:t>
            </a:r>
            <a:r>
              <a:rPr lang="vi-VN" sz="3200" dirty="0">
                <a:solidFill>
                  <a:schemeClr val="tx1"/>
                </a:solidFill>
                <a:effectLst/>
              </a:rPr>
              <a:t> ngôn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ngữ</a:t>
            </a:r>
            <a:r>
              <a:rPr lang="vi-VN" sz="3200" dirty="0">
                <a:solidFill>
                  <a:schemeClr val="tx1"/>
                </a:solidFill>
                <a:effectLst/>
              </a:rPr>
              <a:t>:</a:t>
            </a:r>
            <a:r>
              <a:rPr lang="en-US" sz="3200" dirty="0">
                <a:solidFill>
                  <a:schemeClr val="tx1"/>
                </a:solidFill>
                <a:effectLst/>
              </a:rPr>
              <a:t> L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ập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trình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hướng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đối</a:t>
            </a:r>
            <a:r>
              <a:rPr lang="vi-VN" sz="3200" dirty="0">
                <a:solidFill>
                  <a:schemeClr val="tx1"/>
                </a:solidFill>
                <a:effectLst/>
              </a:rPr>
              <a:t>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tượng</a:t>
            </a:r>
            <a:r>
              <a:rPr lang="vi-VN" sz="3200" dirty="0">
                <a:solidFill>
                  <a:schemeClr val="tx1"/>
                </a:solidFill>
                <a:effectLst/>
              </a:rPr>
              <a:t> trong </a:t>
            </a:r>
            <a:r>
              <a:rPr lang="vi-VN" sz="3200" dirty="0" err="1">
                <a:solidFill>
                  <a:schemeClr val="tx1"/>
                </a:solidFill>
                <a:effectLst/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2" y="1953145"/>
            <a:ext cx="3810000" cy="3810000"/>
          </a:xfrm>
          <a:prstGeom prst="rect">
            <a:avLst/>
          </a:prstGeom>
        </p:spPr>
      </p:pic>
      <p:sp>
        <p:nvSpPr>
          <p:cNvPr id="5" name="Hộp Văn bản 4"/>
          <p:cNvSpPr txBox="1"/>
          <p:nvPr/>
        </p:nvSpPr>
        <p:spPr>
          <a:xfrm>
            <a:off x="4280452" y="1853629"/>
            <a:ext cx="698710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sz="2200" dirty="0" err="1"/>
              <a:t>Java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ngôn </a:t>
            </a:r>
            <a:r>
              <a:rPr lang="vi-VN" sz="2200" dirty="0" err="1"/>
              <a:t>ngữ</a:t>
            </a:r>
            <a:r>
              <a:rPr lang="vi-VN" sz="2200" dirty="0"/>
              <a:t> </a:t>
            </a:r>
            <a:r>
              <a:rPr lang="vi-VN" sz="2200" dirty="0" err="1"/>
              <a:t>lập</a:t>
            </a:r>
            <a:r>
              <a:rPr lang="vi-VN" sz="2200" dirty="0"/>
              <a:t> </a:t>
            </a:r>
            <a:r>
              <a:rPr lang="vi-VN" sz="2200" dirty="0" err="1"/>
              <a:t>trình</a:t>
            </a:r>
            <a:r>
              <a:rPr lang="vi-VN" sz="2200" dirty="0"/>
              <a:t> </a:t>
            </a:r>
            <a:r>
              <a:rPr lang="vi-VN" sz="2200" dirty="0" err="1"/>
              <a:t>máy</a:t>
            </a:r>
            <a:r>
              <a:rPr lang="vi-VN" sz="2200" dirty="0"/>
              <a:t> </a:t>
            </a:r>
            <a:r>
              <a:rPr lang="vi-VN" sz="2200" dirty="0" err="1"/>
              <a:t>tính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tính</a:t>
            </a:r>
            <a:r>
              <a:rPr lang="vi-VN" sz="2200" dirty="0"/>
              <a:t> </a:t>
            </a:r>
            <a:r>
              <a:rPr lang="vi-VN" sz="2200" dirty="0" err="1"/>
              <a:t>chất</a:t>
            </a:r>
            <a:r>
              <a:rPr lang="vi-VN" sz="2200" dirty="0"/>
              <a:t> </a:t>
            </a:r>
            <a:r>
              <a:rPr lang="vi-VN" sz="2200" dirty="0" err="1"/>
              <a:t>hướng</a:t>
            </a:r>
            <a:r>
              <a:rPr lang="vi-VN" sz="2200" dirty="0"/>
              <a:t> </a:t>
            </a:r>
            <a:r>
              <a:rPr lang="vi-VN" sz="2200" dirty="0" err="1"/>
              <a:t>đối</a:t>
            </a:r>
            <a:r>
              <a:rPr lang="vi-VN" sz="2200" dirty="0"/>
              <a:t> </a:t>
            </a:r>
            <a:r>
              <a:rPr lang="vi-VN" sz="2200" dirty="0" err="1"/>
              <a:t>tượng</a:t>
            </a:r>
            <a:r>
              <a:rPr lang="vi-VN" sz="2200" dirty="0"/>
              <a:t>, </a:t>
            </a:r>
            <a:r>
              <a:rPr lang="vi-VN" sz="2200" dirty="0" err="1"/>
              <a:t>dựa</a:t>
            </a:r>
            <a:r>
              <a:rPr lang="vi-VN" sz="2200" dirty="0"/>
              <a:t> trên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lớp</a:t>
            </a:r>
            <a:r>
              <a:rPr lang="vi-VN" sz="2200" dirty="0"/>
              <a:t>, </a:t>
            </a:r>
            <a:r>
              <a:rPr lang="vi-VN" sz="2200" dirty="0" err="1"/>
              <a:t>thường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cho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hệ</a:t>
            </a:r>
            <a:r>
              <a:rPr lang="vi-VN" sz="2200" dirty="0"/>
              <a:t> </a:t>
            </a:r>
            <a:r>
              <a:rPr lang="vi-VN" sz="2200" dirty="0" err="1"/>
              <a:t>thống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tính</a:t>
            </a:r>
            <a:r>
              <a:rPr lang="vi-VN" sz="2200" dirty="0"/>
              <a:t> </a:t>
            </a:r>
            <a:r>
              <a:rPr lang="vi-VN" sz="2200" dirty="0" err="1"/>
              <a:t>độc</a:t>
            </a:r>
            <a:r>
              <a:rPr lang="vi-VN" sz="2200" dirty="0"/>
              <a:t> </a:t>
            </a:r>
            <a:r>
              <a:rPr lang="vi-VN" sz="2200" dirty="0" err="1"/>
              <a:t>lập</a:t>
            </a:r>
            <a:r>
              <a:rPr lang="vi-VN" sz="2200" dirty="0"/>
              <a:t> cao. </a:t>
            </a:r>
            <a:r>
              <a:rPr lang="vi-VN" sz="2200" dirty="0" err="1"/>
              <a:t>Nó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</a:t>
            </a:r>
            <a:r>
              <a:rPr lang="vi-VN" sz="2200" dirty="0" err="1"/>
              <a:t>để</a:t>
            </a:r>
            <a:r>
              <a:rPr lang="vi-VN" sz="2200" dirty="0"/>
              <a:t> </a:t>
            </a:r>
            <a:r>
              <a:rPr lang="vi-VN" sz="2200" dirty="0" err="1"/>
              <a:t>hướng</a:t>
            </a:r>
            <a:r>
              <a:rPr lang="vi-VN" sz="2200" dirty="0"/>
              <a:t> </a:t>
            </a:r>
            <a:r>
              <a:rPr lang="vi-VN" sz="2200" dirty="0" err="1"/>
              <a:t>tới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lập</a:t>
            </a:r>
            <a:r>
              <a:rPr lang="vi-VN" sz="2200" dirty="0"/>
              <a:t> </a:t>
            </a:r>
            <a:r>
              <a:rPr lang="vi-VN" sz="2200" dirty="0" err="1"/>
              <a:t>trình</a:t>
            </a:r>
            <a:r>
              <a:rPr lang="vi-VN" sz="2200" dirty="0"/>
              <a:t> viên </a:t>
            </a:r>
            <a:r>
              <a:rPr lang="vi-VN" sz="2200" dirty="0" err="1"/>
              <a:t>viết</a:t>
            </a:r>
            <a:r>
              <a:rPr lang="vi-VN" sz="2200" dirty="0"/>
              <a:t> </a:t>
            </a:r>
            <a:r>
              <a:rPr lang="vi-VN" sz="2200" dirty="0" err="1"/>
              <a:t>ứng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"</a:t>
            </a:r>
            <a:r>
              <a:rPr lang="vi-VN" sz="2200" dirty="0" err="1"/>
              <a:t>write</a:t>
            </a:r>
            <a:r>
              <a:rPr lang="vi-VN" sz="2200" dirty="0"/>
              <a:t> </a:t>
            </a:r>
            <a:r>
              <a:rPr lang="vi-VN" sz="2200" dirty="0" err="1"/>
              <a:t>one</a:t>
            </a:r>
            <a:r>
              <a:rPr lang="vi-VN" sz="2200" dirty="0"/>
              <a:t>, run </a:t>
            </a:r>
            <a:r>
              <a:rPr lang="vi-VN" sz="2200" dirty="0" err="1"/>
              <a:t>everywhere</a:t>
            </a:r>
            <a:r>
              <a:rPr lang="vi-VN" sz="2200" dirty="0"/>
              <a:t>" (</a:t>
            </a:r>
            <a:r>
              <a:rPr lang="vi-VN" sz="2200" dirty="0" err="1"/>
              <a:t>viết</a:t>
            </a:r>
            <a:r>
              <a:rPr lang="vi-VN" sz="2200" dirty="0"/>
              <a:t>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lần</a:t>
            </a:r>
            <a:r>
              <a:rPr lang="vi-VN" sz="2200" dirty="0"/>
              <a:t>, </a:t>
            </a:r>
            <a:r>
              <a:rPr lang="vi-VN" sz="2200" dirty="0" err="1"/>
              <a:t>chạy</a:t>
            </a:r>
            <a:r>
              <a:rPr lang="vi-VN" sz="2200" dirty="0"/>
              <a:t> </a:t>
            </a:r>
            <a:r>
              <a:rPr lang="vi-VN" sz="2200" dirty="0" err="1"/>
              <a:t>mọi</a:t>
            </a:r>
            <a:r>
              <a:rPr lang="vi-VN" sz="2200" dirty="0"/>
              <a:t> nơi, </a:t>
            </a:r>
            <a:r>
              <a:rPr lang="vi-VN" sz="2200" dirty="0" err="1"/>
              <a:t>nghĩa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đoạn</a:t>
            </a:r>
            <a:r>
              <a:rPr lang="vi-VN" sz="2200" dirty="0"/>
              <a:t> </a:t>
            </a:r>
            <a:r>
              <a:rPr lang="vi-VN" sz="2200" dirty="0" err="1"/>
              <a:t>code</a:t>
            </a:r>
            <a:r>
              <a:rPr lang="vi-VN" sz="2200" dirty="0"/>
              <a:t> </a:t>
            </a:r>
            <a:r>
              <a:rPr lang="vi-VN" sz="2200" dirty="0" err="1"/>
              <a:t>Java</a:t>
            </a:r>
            <a:r>
              <a:rPr lang="vi-VN" sz="2200" dirty="0"/>
              <a:t> sau khi </a:t>
            </a:r>
            <a:r>
              <a:rPr lang="vi-VN" sz="2200" dirty="0" err="1"/>
              <a:t>được</a:t>
            </a:r>
            <a:r>
              <a:rPr lang="vi-VN" sz="2200" dirty="0"/>
              <a:t> biên </a:t>
            </a:r>
            <a:r>
              <a:rPr lang="vi-VN" sz="2200" dirty="0" err="1"/>
              <a:t>dịch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chạy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trên </a:t>
            </a:r>
            <a:r>
              <a:rPr lang="vi-VN" sz="2200" dirty="0" err="1"/>
              <a:t>tất</a:t>
            </a:r>
            <a:r>
              <a:rPr lang="vi-VN" sz="2200" dirty="0"/>
              <a:t> </a:t>
            </a:r>
            <a:r>
              <a:rPr lang="vi-VN" sz="2200" dirty="0" err="1"/>
              <a:t>cả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nền</a:t>
            </a:r>
            <a:r>
              <a:rPr lang="vi-VN" sz="2200" dirty="0"/>
              <a:t> </a:t>
            </a:r>
            <a:r>
              <a:rPr lang="vi-VN" sz="2200" dirty="0" err="1"/>
              <a:t>tảng</a:t>
            </a:r>
            <a:r>
              <a:rPr lang="vi-VN" sz="2200" dirty="0"/>
              <a:t> </a:t>
            </a:r>
            <a:r>
              <a:rPr lang="vi-VN" sz="2200" dirty="0" err="1"/>
              <a:t>hỗ</a:t>
            </a:r>
            <a:r>
              <a:rPr lang="vi-VN" sz="2200" dirty="0"/>
              <a:t> </a:t>
            </a:r>
            <a:r>
              <a:rPr lang="vi-VN" sz="2200" dirty="0" err="1"/>
              <a:t>trợ</a:t>
            </a:r>
            <a:r>
              <a:rPr lang="vi-VN" sz="2200" dirty="0"/>
              <a:t> </a:t>
            </a:r>
            <a:r>
              <a:rPr lang="vi-VN" sz="2200" dirty="0" err="1"/>
              <a:t>Java</a:t>
            </a:r>
            <a:r>
              <a:rPr lang="vi-VN" sz="2200" dirty="0"/>
              <a:t> </a:t>
            </a:r>
            <a:r>
              <a:rPr lang="vi-VN" sz="2200" dirty="0" err="1"/>
              <a:t>mà</a:t>
            </a:r>
            <a:r>
              <a:rPr lang="vi-VN" sz="2200" dirty="0"/>
              <a:t> không </a:t>
            </a:r>
            <a:r>
              <a:rPr lang="vi-VN" sz="2200" dirty="0" err="1"/>
              <a:t>cần</a:t>
            </a:r>
            <a:r>
              <a:rPr lang="vi-VN" sz="2200" dirty="0"/>
              <a:t> </a:t>
            </a:r>
            <a:r>
              <a:rPr lang="vi-VN" sz="2200" dirty="0" err="1"/>
              <a:t>phải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biên </a:t>
            </a:r>
            <a:r>
              <a:rPr lang="vi-VN" sz="2200" dirty="0" err="1"/>
              <a:t>dịch</a:t>
            </a:r>
            <a:r>
              <a:rPr lang="vi-VN" sz="2200" dirty="0"/>
              <a:t> </a:t>
            </a:r>
            <a:r>
              <a:rPr lang="vi-VN" sz="2200" dirty="0" err="1"/>
              <a:t>lại</a:t>
            </a:r>
            <a:r>
              <a:rPr lang="vi-VN" sz="2200" dirty="0"/>
              <a:t>. </a:t>
            </a:r>
            <a:r>
              <a:rPr lang="vi-VN" sz="2200" dirty="0" err="1"/>
              <a:t>Các</a:t>
            </a:r>
            <a:r>
              <a:rPr lang="vi-VN" sz="2200" dirty="0"/>
              <a:t> </a:t>
            </a:r>
            <a:r>
              <a:rPr lang="vi-VN" sz="2200" dirty="0" err="1"/>
              <a:t>ứng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r>
              <a:rPr lang="vi-VN" sz="2200" dirty="0"/>
              <a:t> </a:t>
            </a:r>
            <a:r>
              <a:rPr lang="vi-VN" sz="2200" dirty="0" err="1"/>
              <a:t>Java</a:t>
            </a:r>
            <a:r>
              <a:rPr lang="vi-VN" sz="2200" dirty="0"/>
              <a:t> sau khi </a:t>
            </a:r>
            <a:r>
              <a:rPr lang="vi-VN" sz="2200" dirty="0" err="1"/>
              <a:t>đã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biên </a:t>
            </a:r>
            <a:r>
              <a:rPr lang="vi-VN" sz="2200" dirty="0" err="1"/>
              <a:t>dịch</a:t>
            </a:r>
            <a:r>
              <a:rPr lang="vi-VN" sz="2200" dirty="0"/>
              <a:t> </a:t>
            </a:r>
            <a:r>
              <a:rPr lang="vi-VN" sz="2200" dirty="0" err="1"/>
              <a:t>thành</a:t>
            </a:r>
            <a:r>
              <a:rPr lang="vi-VN" sz="2200" dirty="0"/>
              <a:t> </a:t>
            </a:r>
            <a:r>
              <a:rPr lang="vi-VN" sz="2200" dirty="0" err="1"/>
              <a:t>bytecode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chạy</a:t>
            </a:r>
            <a:r>
              <a:rPr lang="vi-VN" sz="2200" dirty="0"/>
              <a:t> trên </a:t>
            </a:r>
            <a:r>
              <a:rPr lang="vi-VN" sz="2200" dirty="0" err="1"/>
              <a:t>bất</a:t>
            </a:r>
            <a:r>
              <a:rPr lang="vi-VN" sz="2200" dirty="0"/>
              <a:t> </a:t>
            </a:r>
            <a:r>
              <a:rPr lang="vi-VN" sz="2200" dirty="0" err="1"/>
              <a:t>kỳ</a:t>
            </a:r>
            <a:r>
              <a:rPr lang="vi-VN" sz="2200" dirty="0"/>
              <a:t> </a:t>
            </a:r>
            <a:r>
              <a:rPr lang="vi-VN" sz="2200" dirty="0" err="1"/>
              <a:t>máy</a:t>
            </a:r>
            <a:r>
              <a:rPr lang="vi-VN" sz="2200" dirty="0"/>
              <a:t> </a:t>
            </a:r>
            <a:r>
              <a:rPr lang="vi-VN" sz="2200" dirty="0" err="1"/>
              <a:t>ảo</a:t>
            </a:r>
            <a:r>
              <a:rPr lang="vi-VN" sz="2200" dirty="0"/>
              <a:t> </a:t>
            </a:r>
            <a:r>
              <a:rPr lang="vi-VN" sz="2200" dirty="0" err="1"/>
              <a:t>Java</a:t>
            </a:r>
            <a:r>
              <a:rPr lang="vi-VN" sz="2200" dirty="0"/>
              <a:t> </a:t>
            </a:r>
            <a:r>
              <a:rPr lang="vi-VN" sz="2200" dirty="0" err="1"/>
              <a:t>nào</a:t>
            </a:r>
            <a:r>
              <a:rPr lang="vi-VN" sz="2200" dirty="0"/>
              <a:t> (</a:t>
            </a:r>
            <a:r>
              <a:rPr lang="vi-VN" sz="2200" dirty="0" err="1"/>
              <a:t>Java</a:t>
            </a:r>
            <a:r>
              <a:rPr lang="vi-VN" sz="2200" dirty="0"/>
              <a:t> </a:t>
            </a:r>
            <a:r>
              <a:rPr lang="vi-VN" sz="2200" dirty="0" err="1"/>
              <a:t>virtual</a:t>
            </a:r>
            <a:r>
              <a:rPr lang="vi-VN" sz="2200" dirty="0"/>
              <a:t> </a:t>
            </a:r>
            <a:r>
              <a:rPr lang="vi-VN" sz="2200" dirty="0" err="1"/>
              <a:t>machine</a:t>
            </a:r>
            <a:r>
              <a:rPr lang="vi-VN" sz="2200" dirty="0"/>
              <a:t>)</a:t>
            </a:r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 err="1"/>
              <a:t>Ngoài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ngôn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: C#, Python ,….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1725036"/>
      </p:ext>
    </p:extLst>
  </p:cSld>
  <p:clrMapOvr>
    <a:masterClrMapping/>
  </p:clrMapOvr>
  <p:transition spd="slow" advTm="2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19184" y="1038939"/>
            <a:ext cx="8972220" cy="9704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1. </a:t>
            </a:r>
            <a:r>
              <a:rPr lang="en-US" sz="3200" b="1" dirty="0" err="1">
                <a:solidFill>
                  <a:schemeClr val="tx1"/>
                </a:solidFill>
              </a:rPr>
              <a:t>Nội</a:t>
            </a:r>
            <a:r>
              <a:rPr lang="en-US" sz="3200" b="1" dirty="0">
                <a:solidFill>
                  <a:schemeClr val="tx1"/>
                </a:solidFill>
              </a:rPr>
              <a:t> Dung Ở Client</a:t>
            </a:r>
            <a:endParaRPr lang="vi-VN" sz="3200" b="1" dirty="0">
              <a:solidFill>
                <a:schemeClr val="tx1"/>
              </a:solidFill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idx="1"/>
          </p:nvPr>
        </p:nvSpPr>
        <p:spPr>
          <a:xfrm>
            <a:off x="1390245" y="1850363"/>
            <a:ext cx="10663537" cy="25088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Kết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nối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tới</a:t>
            </a:r>
            <a:r>
              <a:rPr lang="en-US" sz="2800" dirty="0">
                <a:solidFill>
                  <a:schemeClr val="tx1"/>
                </a:solidFill>
                <a:effectLst/>
              </a:rPr>
              <a:t>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Nhập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chuỗi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từ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bàn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phím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Gửi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chuỗi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tới</a:t>
            </a:r>
            <a:r>
              <a:rPr lang="en-US" sz="2800" dirty="0">
                <a:solidFill>
                  <a:schemeClr val="tx1"/>
                </a:solidFill>
                <a:effectLst/>
              </a:rPr>
              <a:t> Server.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Gửi</a:t>
            </a:r>
            <a:r>
              <a:rPr lang="en-US" sz="2800" dirty="0">
                <a:solidFill>
                  <a:schemeClr val="tx1"/>
                </a:solidFill>
                <a:effectLst/>
              </a:rPr>
              <a:t> file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hoặc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gọi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thoại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đến</a:t>
            </a:r>
            <a:r>
              <a:rPr lang="en-US" sz="2800" dirty="0">
                <a:solidFill>
                  <a:schemeClr val="tx1"/>
                </a:solidFill>
                <a:effectLst/>
              </a:rPr>
              <a:t> Client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nhất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định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đã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kết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nối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vào</a:t>
            </a:r>
            <a:r>
              <a:rPr lang="en-US" sz="2800" dirty="0">
                <a:solidFill>
                  <a:schemeClr val="tx1"/>
                </a:solidFill>
                <a:effectLst/>
              </a:rPr>
              <a:t> Server.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iêu đề 1"/>
          <p:cNvSpPr txBox="1">
            <a:spLocks/>
          </p:cNvSpPr>
          <p:nvPr/>
        </p:nvSpPr>
        <p:spPr>
          <a:xfrm>
            <a:off x="913795" y="1243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/>
            <a:r>
              <a:rPr lang="en-US" sz="4800" b="1" dirty="0">
                <a:solidFill>
                  <a:schemeClr val="tx1"/>
                </a:solidFill>
              </a:rPr>
              <a:t>IV. </a:t>
            </a:r>
            <a:r>
              <a:rPr lang="en-US" sz="4800" b="1" dirty="0" err="1">
                <a:solidFill>
                  <a:schemeClr val="tx1"/>
                </a:solidFill>
              </a:rPr>
              <a:t>Nội</a:t>
            </a:r>
            <a:r>
              <a:rPr lang="en-US" sz="4800" b="1" dirty="0">
                <a:solidFill>
                  <a:schemeClr val="tx1"/>
                </a:solidFill>
              </a:rPr>
              <a:t> dung </a:t>
            </a:r>
            <a:r>
              <a:rPr lang="en-US" sz="4800" b="1" dirty="0" err="1">
                <a:solidFill>
                  <a:schemeClr val="tx1"/>
                </a:solidFill>
              </a:rPr>
              <a:t>chương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trình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5" y="4359187"/>
            <a:ext cx="89518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4973"/>
      </p:ext>
    </p:extLst>
  </p:cSld>
  <p:clrMapOvr>
    <a:masterClrMapping/>
  </p:clrMapOvr>
  <p:transition spd="slow" advTm="2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84035" y="854263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2. </a:t>
            </a:r>
            <a:r>
              <a:rPr lang="en-US" sz="2800" b="1" dirty="0" err="1">
                <a:solidFill>
                  <a:schemeClr val="tx1"/>
                </a:solidFill>
              </a:rPr>
              <a:t>Nội</a:t>
            </a:r>
            <a:r>
              <a:rPr lang="en-US" sz="2800" b="1" dirty="0">
                <a:solidFill>
                  <a:schemeClr val="tx1"/>
                </a:solidFill>
              </a:rPr>
              <a:t> dung </a:t>
            </a:r>
            <a:r>
              <a:rPr lang="en-US" sz="2800" b="1" dirty="0" err="1">
                <a:solidFill>
                  <a:schemeClr val="tx1"/>
                </a:solidFill>
              </a:rPr>
              <a:t>tại</a:t>
            </a:r>
            <a:r>
              <a:rPr lang="en-US" sz="2800" b="1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913795" y="1719196"/>
            <a:ext cx="10353762" cy="136856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vi-VN" sz="2400" dirty="0">
                <a:solidFill>
                  <a:schemeClr val="tx1"/>
                </a:solidFill>
                <a:effectLst/>
              </a:rPr>
              <a:t> Mỗi </a:t>
            </a:r>
            <a:r>
              <a:rPr lang="vi-VN" sz="2400" dirty="0" err="1">
                <a:solidFill>
                  <a:schemeClr val="tx1"/>
                </a:solidFill>
                <a:effectLst/>
              </a:rPr>
              <a:t>Client</a:t>
            </a:r>
            <a:r>
              <a:rPr lang="vi-VN" sz="2400" dirty="0">
                <a:solidFill>
                  <a:schemeClr val="tx1"/>
                </a:solidFill>
                <a:effectLst/>
              </a:rPr>
              <a:t> khi kết nối phải đăng nhập tên. Chuỗi tên sẽ được gửi lên Server. Server sẽ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thống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kê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thành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viên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đã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đăng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nhập</a:t>
            </a:r>
            <a:r>
              <a:rPr lang="vi-VN" sz="2400" dirty="0">
                <a:solidFill>
                  <a:schemeClr val="tx1"/>
                </a:solidFill>
                <a:effectLst/>
              </a:rPr>
              <a:t>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Hiển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thị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chuỗi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</a:rPr>
              <a:t> Client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gửi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tới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iêu đề 1"/>
          <p:cNvSpPr txBox="1">
            <a:spLocks/>
          </p:cNvSpPr>
          <p:nvPr/>
        </p:nvSpPr>
        <p:spPr>
          <a:xfrm>
            <a:off x="913795" y="1243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/>
            <a:r>
              <a:rPr lang="en-US" sz="4800" b="1" dirty="0">
                <a:solidFill>
                  <a:schemeClr val="tx1"/>
                </a:solidFill>
              </a:rPr>
              <a:t>IV. </a:t>
            </a:r>
            <a:r>
              <a:rPr lang="en-US" sz="4800" b="1" dirty="0" err="1">
                <a:solidFill>
                  <a:schemeClr val="tx1"/>
                </a:solidFill>
              </a:rPr>
              <a:t>Nội</a:t>
            </a:r>
            <a:r>
              <a:rPr lang="en-US" sz="4800" b="1" dirty="0">
                <a:solidFill>
                  <a:schemeClr val="tx1"/>
                </a:solidFill>
              </a:rPr>
              <a:t> dung </a:t>
            </a:r>
            <a:r>
              <a:rPr lang="en-US" sz="4800" b="1" dirty="0" err="1">
                <a:solidFill>
                  <a:schemeClr val="tx1"/>
                </a:solidFill>
              </a:rPr>
              <a:t>chương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800" b="1" dirty="0" err="1">
                <a:solidFill>
                  <a:schemeClr val="tx1"/>
                </a:solidFill>
              </a:rPr>
              <a:t>trình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35" y="3140765"/>
            <a:ext cx="9812262" cy="34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63078"/>
      </p:ext>
    </p:extLst>
  </p:cSld>
  <p:clrMapOvr>
    <a:masterClrMapping/>
  </p:clrMapOvr>
  <p:transition spd="slow" advTm="2000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2 Tùy chỉn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1377</TotalTime>
  <Words>763</Words>
  <Application>Microsoft Office PowerPoint</Application>
  <PresentationFormat>Widescreen</PresentationFormat>
  <Paragraphs>90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Times New Roman</vt:lpstr>
      <vt:lpstr>Trebuchet MS</vt:lpstr>
      <vt:lpstr>UTM Aircona</vt:lpstr>
      <vt:lpstr>Wingdings</vt:lpstr>
      <vt:lpstr>Wingdings 2</vt:lpstr>
      <vt:lpstr>Slate</vt:lpstr>
      <vt:lpstr>Ngôn Ngữ Lập Trình Java</vt:lpstr>
      <vt:lpstr>Nội Dung</vt:lpstr>
      <vt:lpstr>I. Giới Thiệu</vt:lpstr>
      <vt:lpstr>II. Ứng dụng trong thực tế.</vt:lpstr>
      <vt:lpstr>III. Một Số Kĩ Thuật Liên Quan</vt:lpstr>
      <vt:lpstr>III. Một Số Kĩ Thuật Liên Quan</vt:lpstr>
      <vt:lpstr>III. Một Số Kĩ Thuật Liên Quan</vt:lpstr>
      <vt:lpstr>1. Nội Dung Ở Client</vt:lpstr>
      <vt:lpstr>2. Nội dung tại Server</vt:lpstr>
      <vt:lpstr>2. Nội dung tại Server</vt:lpstr>
      <vt:lpstr>PowerPoint Presentation</vt:lpstr>
      <vt:lpstr>2. Nội dung tại Server</vt:lpstr>
      <vt:lpstr>V. Xây  Dựng Chương Trình</vt:lpstr>
      <vt:lpstr>V. Xây  Dựng Chương Trình</vt:lpstr>
      <vt:lpstr>VI. Hạn Chế Và Hướng Phát Triển</vt:lpstr>
      <vt:lpstr>PHỤ LỤC</vt:lpstr>
      <vt:lpstr>THANK FOR WATCHING</vt:lpstr>
      <vt:lpstr>Chiếu hình Tùy chỉnh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Hải Vân Nguyễn Thị</dc:creator>
  <cp:lastModifiedBy>MrTuan</cp:lastModifiedBy>
  <cp:revision>98</cp:revision>
  <dcterms:created xsi:type="dcterms:W3CDTF">2016-11-02T01:06:57Z</dcterms:created>
  <dcterms:modified xsi:type="dcterms:W3CDTF">2017-05-18T00:49:16Z</dcterms:modified>
</cp:coreProperties>
</file>