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61" r:id="rId6"/>
    <p:sldId id="282" r:id="rId7"/>
    <p:sldId id="258" r:id="rId8"/>
    <p:sldId id="314" r:id="rId9"/>
    <p:sldId id="322" r:id="rId10"/>
    <p:sldId id="259" r:id="rId11"/>
    <p:sldId id="283" r:id="rId12"/>
    <p:sldId id="260" r:id="rId13"/>
    <p:sldId id="315" r:id="rId14"/>
    <p:sldId id="310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702" y="-84"/>
      </p:cViewPr>
      <p:guideLst>
        <p:guide orient="horz" pos="21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9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2192000 w 12192000"/>
              <a:gd name="connsiteY1" fmla="*/ 6858000 h 6858000"/>
              <a:gd name="connsiteX2" fmla="*/ 0 w 12192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1173480"/>
            <a:ext cx="12192000" cy="568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35CC-FD02-4A75-99C3-005B8D926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1061-DB80-4B37-AB61-68A152C375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2960" y="2132965"/>
            <a:ext cx="7833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</a:rPr>
              <a:t>基于</a:t>
            </a:r>
            <a:r>
              <a:rPr lang="en-US" sz="5400" b="1" dirty="0" smtClean="0">
                <a:solidFill>
                  <a:schemeClr val="bg1"/>
                </a:solidFill>
              </a:rPr>
              <a:t>Android</a:t>
            </a:r>
            <a:r>
              <a:rPr lang="zh-CN" altLang="en-US" sz="5400" b="1" dirty="0" smtClean="0">
                <a:solidFill>
                  <a:schemeClr val="bg1"/>
                </a:solidFill>
              </a:rPr>
              <a:t>技术</a:t>
            </a:r>
            <a:r>
              <a:rPr lang="zh-CN" altLang="en-US" sz="5400" b="1" dirty="0" smtClean="0">
                <a:solidFill>
                  <a:schemeClr val="bg1"/>
                </a:solidFill>
                <a:sym typeface="+mn-ea"/>
              </a:rPr>
              <a:t>天气预报</a:t>
            </a:r>
            <a:r>
              <a:rPr lang="zh-CN" altLang="en-US" sz="5400" b="1" dirty="0" smtClean="0">
                <a:solidFill>
                  <a:schemeClr val="bg1"/>
                </a:solidFill>
              </a:rPr>
              <a:t>系统的设计与实现</a:t>
            </a:r>
            <a:endParaRPr lang="zh-CN" altLang="en-US" sz="5400" b="1" dirty="0" smtClean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02080" y="3977640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57580" y="4147185"/>
            <a:ext cx="6934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学校：内蒙古师范大学      答辩人：丛月馨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系统流程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85" y="5658485"/>
            <a:ext cx="4720590" cy="1262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  <p:pic>
        <p:nvPicPr>
          <p:cNvPr id="3" name="图片 2" descr="image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96340"/>
            <a:ext cx="3441065" cy="49104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62145" y="1349375"/>
            <a:ext cx="703389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本系统的流程比较清晰，首先天气数据没更新一次，系统就会通过HTTP向指定的地址发出数据请求，若请求成功，则返回天气数据并解析数据，最终把解析到的数据显示到手机界面上面，这样就完成了一次天气数据的更新。</a:t>
            </a:r>
            <a:endParaRPr lang="en-US" altLang="zh-CN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982200" y="1781681"/>
            <a:ext cx="207264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 smtClean="0">
                <a:solidFill>
                  <a:schemeClr val="bg1"/>
                </a:solidFill>
              </a:rPr>
              <a:t>4</a:t>
            </a:r>
            <a:endParaRPr lang="zh-CN" altLang="en-US" sz="41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4896922"/>
            <a:ext cx="7528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solidFill>
                  <a:schemeClr val="bg1"/>
                </a:solidFill>
              </a:rPr>
              <a:t>PART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" y="2195455"/>
            <a:ext cx="74980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sym typeface="+mn-ea"/>
              </a:rPr>
              <a:t>功能框架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1000" y="3581817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85" y="5658485"/>
            <a:ext cx="4720590" cy="1262380"/>
          </a:xfrm>
          <a:prstGeom prst="rect">
            <a:avLst/>
          </a:prstGeom>
        </p:spPr>
      </p:pic>
      <p:sp>
        <p:nvSpPr>
          <p:cNvPr id="2" name="TextBox 68"/>
          <p:cNvSpPr txBox="1"/>
          <p:nvPr/>
        </p:nvSpPr>
        <p:spPr>
          <a:xfrm>
            <a:off x="5824220" y="1440180"/>
            <a:ext cx="6142355" cy="49860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功能框架如图所示：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实时天气信息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：用户可以查看指定城市的实时天气。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未来三天天气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：用户可以查看未来的天气情况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更换城市：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用户可以根据自己的实际情况选择自己想要查询的城市。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自动定位：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可以获得当前用户所在的城市。</a:t>
            </a:r>
            <a:endParaRPr lang="zh-CN" altLang="en-US" sz="36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indent="0">
              <a:buNone/>
            </a:pPr>
            <a:endParaRPr lang="zh-CN" altLang="en-US" sz="36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  <p:pic>
        <p:nvPicPr>
          <p:cNvPr id="11" name="图片 10" descr="image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5" y="1440180"/>
            <a:ext cx="5039360" cy="244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982200" y="1781681"/>
            <a:ext cx="207264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 smtClean="0">
                <a:solidFill>
                  <a:schemeClr val="bg1"/>
                </a:solidFill>
              </a:rPr>
              <a:t>5</a:t>
            </a:r>
            <a:endParaRPr lang="zh-CN" altLang="en-US" sz="41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4896922"/>
            <a:ext cx="7528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solidFill>
                  <a:schemeClr val="bg1"/>
                </a:solidFill>
              </a:rPr>
              <a:t>PART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" y="2195455"/>
            <a:ext cx="74980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致  谢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1000" y="3581817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0"/>
            <a:ext cx="1658620" cy="1275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587240"/>
            <a:ext cx="12192000" cy="21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350520" y="-45720"/>
            <a:ext cx="12192000" cy="21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705725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THANK YOU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sp>
        <p:nvSpPr>
          <p:cNvPr id="52" name="TextBox 194"/>
          <p:cNvSpPr txBox="1"/>
          <p:nvPr/>
        </p:nvSpPr>
        <p:spPr>
          <a:xfrm>
            <a:off x="7298055" y="4921885"/>
            <a:ext cx="4404360" cy="12922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0" indent="0" algn="ctr">
              <a:buNone/>
            </a:pPr>
            <a:r>
              <a:rPr lang="zh-CN" altLang="en-US" sz="2800" b="1" dirty="0">
                <a:solidFill>
                  <a:schemeClr val="accent4"/>
                </a:solidFill>
                <a:sym typeface="+mn-ea"/>
              </a:rPr>
              <a:t>计算机科学与技术</a:t>
            </a:r>
            <a:endParaRPr lang="zh-CN" altLang="en-US" sz="2800" b="1" dirty="0">
              <a:solidFill>
                <a:schemeClr val="accent4"/>
              </a:solidFill>
              <a:sym typeface="+mn-ea"/>
            </a:endParaRPr>
          </a:p>
          <a:p>
            <a:pPr marL="0" indent="0" algn="ctr">
              <a:buNone/>
            </a:pPr>
            <a:r>
              <a:rPr lang="zh-CN" sz="2800" b="1" dirty="0">
                <a:solidFill>
                  <a:schemeClr val="accent4"/>
                </a:solidFill>
                <a:sym typeface="+mn-ea"/>
              </a:rPr>
              <a:t>嵌入式方向</a:t>
            </a:r>
            <a:endParaRPr lang="zh-CN" sz="2800" b="1" dirty="0">
              <a:solidFill>
                <a:schemeClr val="accent4"/>
              </a:solidFill>
              <a:sym typeface="+mn-ea"/>
            </a:endParaRPr>
          </a:p>
          <a:p>
            <a:pPr marL="0" indent="0" algn="ctr">
              <a:buNone/>
            </a:pPr>
            <a:r>
              <a:rPr lang="zh-CN" altLang="en-US" sz="2800" b="1" dirty="0">
                <a:solidFill>
                  <a:schemeClr val="accent4"/>
                </a:solidFill>
                <a:sym typeface="+mn-ea"/>
              </a:rPr>
              <a:t>丛月馨</a:t>
            </a:r>
            <a:endParaRPr lang="zh-CN" altLang="en-US" sz="2800" b="1" dirty="0">
              <a:solidFill>
                <a:schemeClr val="accent4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5720"/>
            <a:ext cx="1650365" cy="1621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7030" y="189230"/>
            <a:ext cx="8001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内容简介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1163456" y="2110275"/>
            <a:ext cx="1885696" cy="1744133"/>
            <a:chOff x="1066800" y="1428750"/>
            <a:chExt cx="1414272" cy="1308100"/>
          </a:xfrm>
        </p:grpSpPr>
        <p:sp>
          <p:nvSpPr>
            <p:cNvPr id="5" name="Isosceles Triangle 3"/>
            <p:cNvSpPr/>
            <p:nvPr/>
          </p:nvSpPr>
          <p:spPr>
            <a:xfrm flipV="1">
              <a:off x="1066800" y="1428750"/>
              <a:ext cx="1414272" cy="12192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" name="Isosceles Triangle 4"/>
            <p:cNvSpPr/>
            <p:nvPr/>
          </p:nvSpPr>
          <p:spPr>
            <a:xfrm flipV="1">
              <a:off x="1066800" y="1517650"/>
              <a:ext cx="1414272" cy="12192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887104" y="3857784"/>
            <a:ext cx="2438400" cy="1930411"/>
            <a:chOff x="1117600" y="2876542"/>
            <a:chExt cx="1828800" cy="1447808"/>
          </a:xfrm>
        </p:grpSpPr>
        <p:sp>
          <p:nvSpPr>
            <p:cNvPr id="8" name="Rounded Rectangle 6"/>
            <p:cNvSpPr/>
            <p:nvPr/>
          </p:nvSpPr>
          <p:spPr>
            <a:xfrm>
              <a:off x="1117600" y="2876550"/>
              <a:ext cx="1828800" cy="1447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Rectangle 7"/>
            <p:cNvSpPr/>
            <p:nvPr/>
          </p:nvSpPr>
          <p:spPr>
            <a:xfrm>
              <a:off x="1773237" y="2876542"/>
              <a:ext cx="517526" cy="95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1030974" y="4401779"/>
            <a:ext cx="2150661" cy="862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accent1"/>
                </a:solidFill>
              </a:rPr>
              <a:t>研究意义</a:t>
            </a:r>
            <a:endParaRPr lang="zh-CN" altLang="en-US" sz="4000" b="1" dirty="0">
              <a:solidFill>
                <a:schemeClr val="accent1"/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131"/>
          <p:cNvSpPr>
            <a:spLocks noEditPoints="1"/>
          </p:cNvSpPr>
          <p:nvPr/>
        </p:nvSpPr>
        <p:spPr bwMode="auto">
          <a:xfrm>
            <a:off x="1824274" y="2481862"/>
            <a:ext cx="564061" cy="529273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grpSp>
        <p:nvGrpSpPr>
          <p:cNvPr id="12" name="Group 19"/>
          <p:cNvGrpSpPr/>
          <p:nvPr/>
        </p:nvGrpSpPr>
        <p:grpSpPr>
          <a:xfrm>
            <a:off x="3822895" y="2110275"/>
            <a:ext cx="1885696" cy="1744133"/>
            <a:chOff x="1066800" y="1428750"/>
            <a:chExt cx="1414272" cy="1308100"/>
          </a:xfrm>
        </p:grpSpPr>
        <p:sp>
          <p:nvSpPr>
            <p:cNvPr id="13" name="Isosceles Triangle 20"/>
            <p:cNvSpPr/>
            <p:nvPr/>
          </p:nvSpPr>
          <p:spPr>
            <a:xfrm flipV="1">
              <a:off x="1066800" y="1428750"/>
              <a:ext cx="1414272" cy="121920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Isosceles Triangle 21"/>
            <p:cNvSpPr/>
            <p:nvPr/>
          </p:nvSpPr>
          <p:spPr>
            <a:xfrm flipV="1">
              <a:off x="1066800" y="1517650"/>
              <a:ext cx="1414272" cy="12192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5" name="Group 22"/>
          <p:cNvGrpSpPr/>
          <p:nvPr/>
        </p:nvGrpSpPr>
        <p:grpSpPr>
          <a:xfrm>
            <a:off x="3547178" y="3854609"/>
            <a:ext cx="2438400" cy="1930411"/>
            <a:chOff x="1117600" y="2876542"/>
            <a:chExt cx="1828800" cy="1447808"/>
          </a:xfrm>
        </p:grpSpPr>
        <p:sp>
          <p:nvSpPr>
            <p:cNvPr id="16" name="Rounded Rectangle 23"/>
            <p:cNvSpPr/>
            <p:nvPr/>
          </p:nvSpPr>
          <p:spPr>
            <a:xfrm>
              <a:off x="1117600" y="2876550"/>
              <a:ext cx="1828800" cy="1447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7" name="Rectangle 24"/>
            <p:cNvSpPr/>
            <p:nvPr/>
          </p:nvSpPr>
          <p:spPr>
            <a:xfrm>
              <a:off x="1773237" y="2876542"/>
              <a:ext cx="517526" cy="95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18" name="TextBox 25"/>
          <p:cNvSpPr txBox="1"/>
          <p:nvPr/>
        </p:nvSpPr>
        <p:spPr>
          <a:xfrm>
            <a:off x="3690412" y="4401779"/>
            <a:ext cx="2150661" cy="862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accent2"/>
                </a:solidFill>
              </a:rPr>
              <a:t>项目背景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26"/>
          <p:cNvGrpSpPr/>
          <p:nvPr/>
        </p:nvGrpSpPr>
        <p:grpSpPr>
          <a:xfrm>
            <a:off x="6482333" y="2110275"/>
            <a:ext cx="1885696" cy="1744133"/>
            <a:chOff x="1066800" y="1428750"/>
            <a:chExt cx="1414272" cy="1308100"/>
          </a:xfrm>
        </p:grpSpPr>
        <p:sp>
          <p:nvSpPr>
            <p:cNvPr id="20" name="Isosceles Triangle 27"/>
            <p:cNvSpPr/>
            <p:nvPr/>
          </p:nvSpPr>
          <p:spPr>
            <a:xfrm flipV="1">
              <a:off x="1066800" y="1428750"/>
              <a:ext cx="1414272" cy="12192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1" name="Isosceles Triangle 28"/>
            <p:cNvSpPr/>
            <p:nvPr/>
          </p:nvSpPr>
          <p:spPr>
            <a:xfrm flipV="1">
              <a:off x="1066800" y="1517650"/>
              <a:ext cx="1414272" cy="12192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2" name="Group 29"/>
          <p:cNvGrpSpPr/>
          <p:nvPr/>
        </p:nvGrpSpPr>
        <p:grpSpPr>
          <a:xfrm>
            <a:off x="6205981" y="3857784"/>
            <a:ext cx="2438400" cy="1930411"/>
            <a:chOff x="1117600" y="2876542"/>
            <a:chExt cx="1828800" cy="1447808"/>
          </a:xfrm>
        </p:grpSpPr>
        <p:sp>
          <p:nvSpPr>
            <p:cNvPr id="23" name="Rounded Rectangle 30"/>
            <p:cNvSpPr/>
            <p:nvPr/>
          </p:nvSpPr>
          <p:spPr>
            <a:xfrm>
              <a:off x="1117600" y="2876550"/>
              <a:ext cx="1828800" cy="1447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4" name="Rectangle 31"/>
            <p:cNvSpPr/>
            <p:nvPr/>
          </p:nvSpPr>
          <p:spPr>
            <a:xfrm>
              <a:off x="1773237" y="2876542"/>
              <a:ext cx="517526" cy="952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25" name="TextBox 32"/>
          <p:cNvSpPr txBox="1"/>
          <p:nvPr/>
        </p:nvSpPr>
        <p:spPr>
          <a:xfrm>
            <a:off x="6349851" y="4386539"/>
            <a:ext cx="2150661" cy="862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accent3"/>
                </a:solidFill>
              </a:rPr>
              <a:t>概要分析</a:t>
            </a:r>
            <a:endParaRPr lang="zh-CN" altLang="en-US" sz="4000" b="1" dirty="0">
              <a:solidFill>
                <a:schemeClr val="accent3"/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9141771" y="2110275"/>
            <a:ext cx="1885696" cy="1744133"/>
            <a:chOff x="1066800" y="1428750"/>
            <a:chExt cx="1414272" cy="1308100"/>
          </a:xfrm>
        </p:grpSpPr>
        <p:sp>
          <p:nvSpPr>
            <p:cNvPr id="27" name="Isosceles Triangle 34"/>
            <p:cNvSpPr/>
            <p:nvPr/>
          </p:nvSpPr>
          <p:spPr>
            <a:xfrm flipV="1">
              <a:off x="1066800" y="1428750"/>
              <a:ext cx="1414272" cy="1219200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8" name="Isosceles Triangle 35"/>
            <p:cNvSpPr/>
            <p:nvPr/>
          </p:nvSpPr>
          <p:spPr>
            <a:xfrm flipV="1">
              <a:off x="1066800" y="1517650"/>
              <a:ext cx="1414272" cy="121920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9" name="Group 36"/>
          <p:cNvGrpSpPr/>
          <p:nvPr/>
        </p:nvGrpSpPr>
        <p:grpSpPr>
          <a:xfrm>
            <a:off x="8865419" y="3857784"/>
            <a:ext cx="2438400" cy="1930411"/>
            <a:chOff x="1117600" y="2876542"/>
            <a:chExt cx="1828800" cy="1447808"/>
          </a:xfrm>
        </p:grpSpPr>
        <p:sp>
          <p:nvSpPr>
            <p:cNvPr id="30" name="Rounded Rectangle 37"/>
            <p:cNvSpPr/>
            <p:nvPr/>
          </p:nvSpPr>
          <p:spPr>
            <a:xfrm>
              <a:off x="1117600" y="2876550"/>
              <a:ext cx="1828800" cy="1447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1" name="Rectangle 38"/>
            <p:cNvSpPr/>
            <p:nvPr/>
          </p:nvSpPr>
          <p:spPr>
            <a:xfrm>
              <a:off x="1773237" y="2876542"/>
              <a:ext cx="517526" cy="952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32" name="TextBox 39"/>
          <p:cNvSpPr txBox="1"/>
          <p:nvPr/>
        </p:nvSpPr>
        <p:spPr>
          <a:xfrm>
            <a:off x="9009288" y="4386539"/>
            <a:ext cx="2150661" cy="862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accent4"/>
                </a:solidFill>
              </a:rPr>
              <a:t>功能框架</a:t>
            </a:r>
            <a:r>
              <a:rPr lang="en-US" sz="4000" b="1" dirty="0">
                <a:solidFill>
                  <a:schemeClr val="accent4"/>
                </a:solidFill>
              </a:rPr>
              <a:t> </a:t>
            </a:r>
            <a:endParaRPr lang="en-US" sz="4000" b="1" dirty="0">
              <a:solidFill>
                <a:schemeClr val="accent4"/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10"/>
          <p:cNvGrpSpPr/>
          <p:nvPr/>
        </p:nvGrpSpPr>
        <p:grpSpPr>
          <a:xfrm>
            <a:off x="4478480" y="2457965"/>
            <a:ext cx="574525" cy="577068"/>
            <a:chOff x="4019550" y="3568701"/>
            <a:chExt cx="358775" cy="360363"/>
          </a:xfrm>
          <a:solidFill>
            <a:schemeClr val="bg1"/>
          </a:solidFill>
        </p:grpSpPr>
        <p:sp>
          <p:nvSpPr>
            <p:cNvPr id="34" name="Freeform 105"/>
            <p:cNvSpPr>
              <a:spLocks noEditPoints="1"/>
            </p:cNvSpPr>
            <p:nvPr/>
          </p:nvSpPr>
          <p:spPr bwMode="auto">
            <a:xfrm>
              <a:off x="4019550" y="3568701"/>
              <a:ext cx="358775" cy="36036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1" y="46"/>
                </a:cxn>
                <a:cxn ang="0">
                  <a:pos x="36" y="68"/>
                </a:cxn>
                <a:cxn ang="0">
                  <a:pos x="4" y="100"/>
                </a:cxn>
                <a:cxn ang="0">
                  <a:pos x="4" y="100"/>
                </a:cxn>
                <a:cxn ang="0">
                  <a:pos x="0" y="109"/>
                </a:cxn>
                <a:cxn ang="0">
                  <a:pos x="13" y="123"/>
                </a:cxn>
                <a:cxn ang="0">
                  <a:pos x="23" y="119"/>
                </a:cxn>
                <a:cxn ang="0">
                  <a:pos x="23" y="119"/>
                </a:cxn>
                <a:cxn ang="0">
                  <a:pos x="55" y="87"/>
                </a:cxn>
                <a:cxn ang="0">
                  <a:pos x="77" y="92"/>
                </a:cxn>
                <a:cxn ang="0">
                  <a:pos x="123" y="46"/>
                </a:cxn>
                <a:cxn ang="0">
                  <a:pos x="77" y="0"/>
                </a:cxn>
                <a:cxn ang="0">
                  <a:pos x="18" y="114"/>
                </a:cxn>
                <a:cxn ang="0">
                  <a:pos x="13" y="116"/>
                </a:cxn>
                <a:cxn ang="0">
                  <a:pos x="7" y="109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40" y="73"/>
                </a:cxn>
                <a:cxn ang="0">
                  <a:pos x="49" y="83"/>
                </a:cxn>
                <a:cxn ang="0">
                  <a:pos x="18" y="114"/>
                </a:cxn>
                <a:cxn ang="0">
                  <a:pos x="77" y="84"/>
                </a:cxn>
                <a:cxn ang="0">
                  <a:pos x="38" y="46"/>
                </a:cxn>
                <a:cxn ang="0">
                  <a:pos x="77" y="8"/>
                </a:cxn>
                <a:cxn ang="0">
                  <a:pos x="115" y="46"/>
                </a:cxn>
                <a:cxn ang="0">
                  <a:pos x="77" y="84"/>
                </a:cxn>
                <a:cxn ang="0">
                  <a:pos x="77" y="84"/>
                </a:cxn>
                <a:cxn ang="0">
                  <a:pos x="77" y="84"/>
                </a:cxn>
              </a:cxnLst>
              <a:rect l="0" t="0" r="r" b="b"/>
              <a:pathLst>
                <a:path w="123" h="123">
                  <a:moveTo>
                    <a:pt x="77" y="0"/>
                  </a:moveTo>
                  <a:cubicBezTo>
                    <a:pt x="51" y="0"/>
                    <a:pt x="31" y="21"/>
                    <a:pt x="31" y="46"/>
                  </a:cubicBezTo>
                  <a:cubicBezTo>
                    <a:pt x="31" y="54"/>
                    <a:pt x="33" y="61"/>
                    <a:pt x="36" y="68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2" y="102"/>
                    <a:pt x="0" y="105"/>
                    <a:pt x="0" y="109"/>
                  </a:cubicBezTo>
                  <a:cubicBezTo>
                    <a:pt x="0" y="117"/>
                    <a:pt x="6" y="123"/>
                    <a:pt x="13" y="123"/>
                  </a:cubicBezTo>
                  <a:cubicBezTo>
                    <a:pt x="17" y="123"/>
                    <a:pt x="21" y="121"/>
                    <a:pt x="23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2" y="90"/>
                    <a:pt x="69" y="92"/>
                    <a:pt x="77" y="92"/>
                  </a:cubicBezTo>
                  <a:cubicBezTo>
                    <a:pt x="102" y="92"/>
                    <a:pt x="123" y="71"/>
                    <a:pt x="123" y="46"/>
                  </a:cubicBezTo>
                  <a:cubicBezTo>
                    <a:pt x="123" y="21"/>
                    <a:pt x="102" y="0"/>
                    <a:pt x="77" y="0"/>
                  </a:cubicBezTo>
                  <a:close/>
                  <a:moveTo>
                    <a:pt x="18" y="114"/>
                  </a:moveTo>
                  <a:cubicBezTo>
                    <a:pt x="17" y="115"/>
                    <a:pt x="15" y="116"/>
                    <a:pt x="13" y="116"/>
                  </a:cubicBezTo>
                  <a:cubicBezTo>
                    <a:pt x="10" y="116"/>
                    <a:pt x="7" y="113"/>
                    <a:pt x="7" y="109"/>
                  </a:cubicBezTo>
                  <a:cubicBezTo>
                    <a:pt x="7" y="107"/>
                    <a:pt x="8" y="106"/>
                    <a:pt x="9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2" y="77"/>
                    <a:pt x="46" y="80"/>
                    <a:pt x="49" y="83"/>
                  </a:cubicBezTo>
                  <a:lnTo>
                    <a:pt x="18" y="114"/>
                  </a:lnTo>
                  <a:close/>
                  <a:moveTo>
                    <a:pt x="77" y="84"/>
                  </a:moveTo>
                  <a:cubicBezTo>
                    <a:pt x="55" y="84"/>
                    <a:pt x="38" y="67"/>
                    <a:pt x="38" y="46"/>
                  </a:cubicBezTo>
                  <a:cubicBezTo>
                    <a:pt x="38" y="25"/>
                    <a:pt x="55" y="8"/>
                    <a:pt x="77" y="8"/>
                  </a:cubicBezTo>
                  <a:cubicBezTo>
                    <a:pt x="98" y="8"/>
                    <a:pt x="115" y="25"/>
                    <a:pt x="115" y="46"/>
                  </a:cubicBezTo>
                  <a:cubicBezTo>
                    <a:pt x="115" y="67"/>
                    <a:pt x="98" y="84"/>
                    <a:pt x="77" y="84"/>
                  </a:cubicBezTo>
                  <a:close/>
                  <a:moveTo>
                    <a:pt x="77" y="84"/>
                  </a:moveTo>
                  <a:cubicBezTo>
                    <a:pt x="77" y="84"/>
                    <a:pt x="77" y="84"/>
                    <a:pt x="77" y="8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5" name="Freeform 106"/>
            <p:cNvSpPr>
              <a:spLocks noEditPoints="1"/>
            </p:cNvSpPr>
            <p:nvPr/>
          </p:nvSpPr>
          <p:spPr bwMode="auto">
            <a:xfrm>
              <a:off x="4165600" y="3624263"/>
              <a:ext cx="84138" cy="8572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27"/>
                </a:cxn>
                <a:cxn ang="0">
                  <a:pos x="2" y="29"/>
                </a:cxn>
                <a:cxn ang="0">
                  <a:pos x="4" y="27"/>
                </a:cxn>
                <a:cxn ang="0">
                  <a:pos x="27" y="4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9" h="29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28"/>
                    <a:pt x="1" y="29"/>
                    <a:pt x="2" y="29"/>
                  </a:cubicBezTo>
                  <a:cubicBezTo>
                    <a:pt x="3" y="29"/>
                    <a:pt x="4" y="28"/>
                    <a:pt x="4" y="27"/>
                  </a:cubicBezTo>
                  <a:cubicBezTo>
                    <a:pt x="4" y="14"/>
                    <a:pt x="14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36" name="Group 13"/>
          <p:cNvGrpSpPr/>
          <p:nvPr/>
        </p:nvGrpSpPr>
        <p:grpSpPr>
          <a:xfrm>
            <a:off x="7120634" y="2490461"/>
            <a:ext cx="609097" cy="512072"/>
            <a:chOff x="4856163" y="2736851"/>
            <a:chExt cx="358775" cy="301625"/>
          </a:xfrm>
          <a:solidFill>
            <a:schemeClr val="bg1"/>
          </a:solidFill>
        </p:grpSpPr>
        <p:sp>
          <p:nvSpPr>
            <p:cNvPr id="37" name="Freeform 128"/>
            <p:cNvSpPr>
              <a:spLocks noEditPoints="1"/>
            </p:cNvSpPr>
            <p:nvPr/>
          </p:nvSpPr>
          <p:spPr bwMode="auto">
            <a:xfrm>
              <a:off x="4946650" y="2814638"/>
              <a:ext cx="177800" cy="1793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0" y="30"/>
                </a:cxn>
                <a:cxn ang="0">
                  <a:pos x="31" y="61"/>
                </a:cxn>
                <a:cxn ang="0">
                  <a:pos x="61" y="30"/>
                </a:cxn>
                <a:cxn ang="0">
                  <a:pos x="31" y="0"/>
                </a:cxn>
                <a:cxn ang="0">
                  <a:pos x="48" y="45"/>
                </a:cxn>
                <a:cxn ang="0">
                  <a:pos x="16" y="48"/>
                </a:cxn>
                <a:cxn ang="0">
                  <a:pos x="13" y="15"/>
                </a:cxn>
                <a:cxn ang="0">
                  <a:pos x="46" y="13"/>
                </a:cxn>
                <a:cxn ang="0">
                  <a:pos x="48" y="45"/>
                </a:cxn>
                <a:cxn ang="0">
                  <a:pos x="48" y="45"/>
                </a:cxn>
                <a:cxn ang="0">
                  <a:pos x="48" y="45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1" y="47"/>
                    <a:pt x="61" y="30"/>
                  </a:cubicBezTo>
                  <a:cubicBezTo>
                    <a:pt x="61" y="13"/>
                    <a:pt x="48" y="0"/>
                    <a:pt x="31" y="0"/>
                  </a:cubicBezTo>
                  <a:close/>
                  <a:moveTo>
                    <a:pt x="48" y="45"/>
                  </a:moveTo>
                  <a:cubicBezTo>
                    <a:pt x="40" y="55"/>
                    <a:pt x="25" y="56"/>
                    <a:pt x="16" y="48"/>
                  </a:cubicBezTo>
                  <a:cubicBezTo>
                    <a:pt x="6" y="39"/>
                    <a:pt x="5" y="25"/>
                    <a:pt x="13" y="15"/>
                  </a:cubicBezTo>
                  <a:cubicBezTo>
                    <a:pt x="22" y="6"/>
                    <a:pt x="36" y="5"/>
                    <a:pt x="46" y="13"/>
                  </a:cubicBezTo>
                  <a:cubicBezTo>
                    <a:pt x="55" y="21"/>
                    <a:pt x="57" y="36"/>
                    <a:pt x="48" y="45"/>
                  </a:cubicBez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8" name="Freeform 129"/>
            <p:cNvSpPr>
              <a:spLocks noEditPoints="1"/>
            </p:cNvSpPr>
            <p:nvPr/>
          </p:nvSpPr>
          <p:spPr bwMode="auto">
            <a:xfrm>
              <a:off x="4989513" y="2859088"/>
              <a:ext cx="53975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5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16" y="4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8" h="17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9" name="Freeform 130"/>
            <p:cNvSpPr>
              <a:spLocks noEditPoints="1"/>
            </p:cNvSpPr>
            <p:nvPr/>
          </p:nvSpPr>
          <p:spPr bwMode="auto">
            <a:xfrm>
              <a:off x="4856163" y="2736851"/>
              <a:ext cx="358775" cy="301625"/>
            </a:xfrm>
            <a:custGeom>
              <a:avLst/>
              <a:gdLst/>
              <a:ahLst/>
              <a:cxnLst>
                <a:cxn ang="0">
                  <a:pos x="114" y="23"/>
                </a:cxn>
                <a:cxn ang="0">
                  <a:pos x="97" y="20"/>
                </a:cxn>
                <a:cxn ang="0">
                  <a:pos x="92" y="7"/>
                </a:cxn>
                <a:cxn ang="0">
                  <a:pos x="81" y="0"/>
                </a:cxn>
                <a:cxn ang="0">
                  <a:pos x="43" y="0"/>
                </a:cxn>
                <a:cxn ang="0">
                  <a:pos x="32" y="7"/>
                </a:cxn>
                <a:cxn ang="0">
                  <a:pos x="27" y="20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92"/>
                </a:cxn>
                <a:cxn ang="0">
                  <a:pos x="12" y="103"/>
                </a:cxn>
                <a:cxn ang="0">
                  <a:pos x="112" y="103"/>
                </a:cxn>
                <a:cxn ang="0">
                  <a:pos x="123" y="92"/>
                </a:cxn>
                <a:cxn ang="0">
                  <a:pos x="123" y="34"/>
                </a:cxn>
                <a:cxn ang="0">
                  <a:pos x="114" y="23"/>
                </a:cxn>
                <a:cxn ang="0">
                  <a:pos x="115" y="92"/>
                </a:cxn>
                <a:cxn ang="0">
                  <a:pos x="112" y="96"/>
                </a:cxn>
                <a:cxn ang="0">
                  <a:pos x="12" y="96"/>
                </a:cxn>
                <a:cxn ang="0">
                  <a:pos x="8" y="92"/>
                </a:cxn>
                <a:cxn ang="0">
                  <a:pos x="8" y="34"/>
                </a:cxn>
                <a:cxn ang="0">
                  <a:pos x="11" y="30"/>
                </a:cxn>
                <a:cxn ang="0">
                  <a:pos x="32" y="27"/>
                </a:cxn>
                <a:cxn ang="0">
                  <a:pos x="39" y="10"/>
                </a:cxn>
                <a:cxn ang="0">
                  <a:pos x="43" y="7"/>
                </a:cxn>
                <a:cxn ang="0">
                  <a:pos x="81" y="7"/>
                </a:cxn>
                <a:cxn ang="0">
                  <a:pos x="85" y="10"/>
                </a:cxn>
                <a:cxn ang="0">
                  <a:pos x="91" y="27"/>
                </a:cxn>
                <a:cxn ang="0">
                  <a:pos x="112" y="30"/>
                </a:cxn>
                <a:cxn ang="0">
                  <a:pos x="115" y="34"/>
                </a:cxn>
                <a:cxn ang="0">
                  <a:pos x="115" y="92"/>
                </a:cxn>
                <a:cxn ang="0">
                  <a:pos x="115" y="92"/>
                </a:cxn>
                <a:cxn ang="0">
                  <a:pos x="115" y="92"/>
                </a:cxn>
              </a:cxnLst>
              <a:rect l="0" t="0" r="r" b="b"/>
              <a:pathLst>
                <a:path w="123" h="103">
                  <a:moveTo>
                    <a:pt x="114" y="23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0" y="3"/>
                    <a:pt x="86" y="0"/>
                    <a:pt x="8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3"/>
                    <a:pt x="32" y="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4" y="24"/>
                    <a:pt x="0" y="29"/>
                    <a:pt x="0" y="3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8"/>
                    <a:pt x="6" y="103"/>
                    <a:pt x="12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8" y="103"/>
                    <a:pt x="123" y="98"/>
                    <a:pt x="123" y="92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9" y="24"/>
                    <a:pt x="114" y="23"/>
                  </a:cubicBezTo>
                  <a:close/>
                  <a:moveTo>
                    <a:pt x="115" y="92"/>
                  </a:moveTo>
                  <a:cubicBezTo>
                    <a:pt x="115" y="94"/>
                    <a:pt x="114" y="96"/>
                    <a:pt x="11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0" y="96"/>
                    <a:pt x="8" y="94"/>
                    <a:pt x="8" y="9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2"/>
                    <a:pt x="9" y="31"/>
                    <a:pt x="11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8"/>
                    <a:pt x="41" y="7"/>
                    <a:pt x="43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3" y="7"/>
                    <a:pt x="84" y="8"/>
                    <a:pt x="85" y="10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1"/>
                    <a:pt x="115" y="32"/>
                    <a:pt x="115" y="34"/>
                  </a:cubicBezTo>
                  <a:lnTo>
                    <a:pt x="115" y="92"/>
                  </a:lnTo>
                  <a:close/>
                  <a:moveTo>
                    <a:pt x="115" y="92"/>
                  </a:moveTo>
                  <a:cubicBezTo>
                    <a:pt x="115" y="92"/>
                    <a:pt x="115" y="92"/>
                    <a:pt x="115" y="9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sp>
        <p:nvSpPr>
          <p:cNvPr id="40" name="Freeform 90"/>
          <p:cNvSpPr>
            <a:spLocks noEditPoints="1"/>
          </p:cNvSpPr>
          <p:nvPr/>
        </p:nvSpPr>
        <p:spPr bwMode="auto">
          <a:xfrm>
            <a:off x="9773105" y="2434984"/>
            <a:ext cx="623027" cy="623027"/>
          </a:xfrm>
          <a:custGeom>
            <a:avLst/>
            <a:gdLst/>
            <a:ahLst/>
            <a:cxnLst>
              <a:cxn ang="0">
                <a:pos x="77" y="14"/>
              </a:cxn>
              <a:cxn ang="0">
                <a:pos x="51" y="34"/>
              </a:cxn>
              <a:cxn ang="0">
                <a:pos x="0" y="54"/>
              </a:cxn>
              <a:cxn ang="0">
                <a:pos x="23" y="80"/>
              </a:cxn>
              <a:cxn ang="0">
                <a:pos x="31" y="123"/>
              </a:cxn>
              <a:cxn ang="0">
                <a:pos x="54" y="115"/>
              </a:cxn>
              <a:cxn ang="0">
                <a:pos x="50" y="103"/>
              </a:cxn>
              <a:cxn ang="0">
                <a:pos x="50" y="76"/>
              </a:cxn>
              <a:cxn ang="0">
                <a:pos x="51" y="74"/>
              </a:cxn>
              <a:cxn ang="0">
                <a:pos x="52" y="73"/>
              </a:cxn>
              <a:cxn ang="0">
                <a:pos x="53" y="73"/>
              </a:cxn>
              <a:cxn ang="0">
                <a:pos x="77" y="94"/>
              </a:cxn>
              <a:cxn ang="0">
                <a:pos x="123" y="54"/>
              </a:cxn>
              <a:cxn ang="0">
                <a:pos x="77" y="54"/>
              </a:cxn>
              <a:cxn ang="0">
                <a:pos x="88" y="42"/>
              </a:cxn>
              <a:cxn ang="0">
                <a:pos x="88" y="65"/>
              </a:cxn>
              <a:cxn ang="0">
                <a:pos x="77" y="54"/>
              </a:cxn>
              <a:cxn ang="0">
                <a:pos x="15" y="42"/>
              </a:cxn>
              <a:cxn ang="0">
                <a:pos x="38" y="54"/>
              </a:cxn>
              <a:cxn ang="0">
                <a:pos x="15" y="65"/>
              </a:cxn>
              <a:cxn ang="0">
                <a:pos x="46" y="115"/>
              </a:cxn>
              <a:cxn ang="0">
                <a:pos x="31" y="80"/>
              </a:cxn>
              <a:cxn ang="0">
                <a:pos x="31" y="73"/>
              </a:cxn>
              <a:cxn ang="0">
                <a:pos x="43" y="73"/>
              </a:cxn>
              <a:cxn ang="0">
                <a:pos x="42" y="103"/>
              </a:cxn>
              <a:cxn ang="0">
                <a:pos x="46" y="112"/>
              </a:cxn>
              <a:cxn ang="0">
                <a:pos x="51" y="65"/>
              </a:cxn>
              <a:cxn ang="0">
                <a:pos x="50" y="65"/>
              </a:cxn>
              <a:cxn ang="0">
                <a:pos x="50" y="42"/>
              </a:cxn>
              <a:cxn ang="0">
                <a:pos x="71" y="34"/>
              </a:cxn>
              <a:cxn ang="0">
                <a:pos x="71" y="73"/>
              </a:cxn>
              <a:cxn ang="0">
                <a:pos x="96" y="100"/>
              </a:cxn>
              <a:cxn ang="0">
                <a:pos x="88" y="73"/>
              </a:cxn>
              <a:cxn ang="0">
                <a:pos x="88" y="34"/>
              </a:cxn>
              <a:cxn ang="0">
                <a:pos x="96" y="8"/>
              </a:cxn>
              <a:cxn ang="0">
                <a:pos x="96" y="100"/>
              </a:cxn>
              <a:cxn ang="0">
                <a:pos x="96" y="100"/>
              </a:cxn>
            </a:cxnLst>
            <a:rect l="0" t="0" r="r" b="b"/>
            <a:pathLst>
              <a:path w="123" h="123">
                <a:moveTo>
                  <a:pt x="96" y="0"/>
                </a:moveTo>
                <a:cubicBezTo>
                  <a:pt x="88" y="0"/>
                  <a:pt x="82" y="5"/>
                  <a:pt x="77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1" y="26"/>
                  <a:pt x="61" y="34"/>
                  <a:pt x="51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7" y="34"/>
                  <a:pt x="0" y="43"/>
                  <a:pt x="0" y="54"/>
                </a:cubicBezTo>
                <a:cubicBezTo>
                  <a:pt x="0" y="64"/>
                  <a:pt x="7" y="73"/>
                  <a:pt x="15" y="73"/>
                </a:cubicBezTo>
                <a:cubicBezTo>
                  <a:pt x="20" y="73"/>
                  <a:pt x="23" y="76"/>
                  <a:pt x="23" y="80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23" y="119"/>
                  <a:pt x="26" y="123"/>
                  <a:pt x="31" y="123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50" y="123"/>
                  <a:pt x="54" y="119"/>
                  <a:pt x="54" y="115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54" y="107"/>
                  <a:pt x="50" y="106"/>
                  <a:pt x="50" y="103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50" y="75"/>
                  <a:pt x="50" y="75"/>
                </a:cubicBezTo>
                <a:cubicBezTo>
                  <a:pt x="50" y="75"/>
                  <a:pt x="51" y="75"/>
                  <a:pt x="51" y="74"/>
                </a:cubicBezTo>
                <a:cubicBezTo>
                  <a:pt x="51" y="74"/>
                  <a:pt x="51" y="74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2" y="73"/>
                  <a:pt x="53" y="73"/>
                  <a:pt x="53" y="73"/>
                </a:cubicBezTo>
                <a:cubicBezTo>
                  <a:pt x="63" y="74"/>
                  <a:pt x="71" y="82"/>
                  <a:pt x="77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82" y="102"/>
                  <a:pt x="88" y="107"/>
                  <a:pt x="96" y="107"/>
                </a:cubicBezTo>
                <a:cubicBezTo>
                  <a:pt x="114" y="107"/>
                  <a:pt x="123" y="80"/>
                  <a:pt x="123" y="54"/>
                </a:cubicBezTo>
                <a:cubicBezTo>
                  <a:pt x="123" y="27"/>
                  <a:pt x="114" y="0"/>
                  <a:pt x="96" y="0"/>
                </a:cubicBezTo>
                <a:close/>
                <a:moveTo>
                  <a:pt x="77" y="54"/>
                </a:moveTo>
                <a:cubicBezTo>
                  <a:pt x="77" y="50"/>
                  <a:pt x="77" y="46"/>
                  <a:pt x="77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92" y="42"/>
                  <a:pt x="96" y="47"/>
                  <a:pt x="96" y="54"/>
                </a:cubicBezTo>
                <a:cubicBezTo>
                  <a:pt x="96" y="60"/>
                  <a:pt x="92" y="65"/>
                  <a:pt x="88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61"/>
                  <a:pt x="77" y="58"/>
                  <a:pt x="77" y="54"/>
                </a:cubicBezTo>
                <a:close/>
                <a:moveTo>
                  <a:pt x="8" y="54"/>
                </a:moveTo>
                <a:cubicBezTo>
                  <a:pt x="8" y="47"/>
                  <a:pt x="11" y="42"/>
                  <a:pt x="15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45"/>
                  <a:pt x="38" y="49"/>
                  <a:pt x="38" y="54"/>
                </a:cubicBezTo>
                <a:cubicBezTo>
                  <a:pt x="38" y="58"/>
                  <a:pt x="40" y="62"/>
                  <a:pt x="42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1" y="65"/>
                  <a:pt x="8" y="60"/>
                  <a:pt x="8" y="54"/>
                </a:cubicBezTo>
                <a:close/>
                <a:moveTo>
                  <a:pt x="46" y="115"/>
                </a:moveTo>
                <a:cubicBezTo>
                  <a:pt x="31" y="115"/>
                  <a:pt x="31" y="115"/>
                  <a:pt x="31" y="115"/>
                </a:cubicBezTo>
                <a:cubicBezTo>
                  <a:pt x="31" y="80"/>
                  <a:pt x="31" y="80"/>
                  <a:pt x="31" y="80"/>
                </a:cubicBezTo>
                <a:cubicBezTo>
                  <a:pt x="31" y="78"/>
                  <a:pt x="30" y="75"/>
                  <a:pt x="2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2" y="74"/>
                  <a:pt x="42" y="75"/>
                  <a:pt x="42" y="77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7"/>
                  <a:pt x="44" y="110"/>
                  <a:pt x="46" y="111"/>
                </a:cubicBezTo>
                <a:cubicBezTo>
                  <a:pt x="46" y="111"/>
                  <a:pt x="46" y="111"/>
                  <a:pt x="46" y="112"/>
                </a:cubicBezTo>
                <a:lnTo>
                  <a:pt x="46" y="115"/>
                </a:lnTo>
                <a:close/>
                <a:moveTo>
                  <a:pt x="51" y="65"/>
                </a:moveTo>
                <a:cubicBezTo>
                  <a:pt x="50" y="65"/>
                  <a:pt x="50" y="65"/>
                  <a:pt x="50" y="65"/>
                </a:cubicBezTo>
                <a:cubicBezTo>
                  <a:pt x="50" y="65"/>
                  <a:pt x="50" y="65"/>
                  <a:pt x="50" y="65"/>
                </a:cubicBezTo>
                <a:cubicBezTo>
                  <a:pt x="46" y="65"/>
                  <a:pt x="42" y="60"/>
                  <a:pt x="42" y="54"/>
                </a:cubicBezTo>
                <a:cubicBezTo>
                  <a:pt x="42" y="47"/>
                  <a:pt x="46" y="42"/>
                  <a:pt x="50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8" y="42"/>
                  <a:pt x="65" y="39"/>
                  <a:pt x="71" y="34"/>
                </a:cubicBezTo>
                <a:cubicBezTo>
                  <a:pt x="70" y="40"/>
                  <a:pt x="69" y="47"/>
                  <a:pt x="69" y="54"/>
                </a:cubicBezTo>
                <a:cubicBezTo>
                  <a:pt x="69" y="60"/>
                  <a:pt x="70" y="67"/>
                  <a:pt x="71" y="73"/>
                </a:cubicBezTo>
                <a:cubicBezTo>
                  <a:pt x="65" y="68"/>
                  <a:pt x="58" y="65"/>
                  <a:pt x="51" y="65"/>
                </a:cubicBezTo>
                <a:close/>
                <a:moveTo>
                  <a:pt x="96" y="100"/>
                </a:moveTo>
                <a:cubicBezTo>
                  <a:pt x="88" y="100"/>
                  <a:pt x="82" y="89"/>
                  <a:pt x="79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97" y="73"/>
                  <a:pt x="104" y="64"/>
                  <a:pt x="104" y="54"/>
                </a:cubicBezTo>
                <a:cubicBezTo>
                  <a:pt x="104" y="43"/>
                  <a:pt x="97" y="34"/>
                  <a:pt x="88" y="34"/>
                </a:cubicBezTo>
                <a:cubicBezTo>
                  <a:pt x="79" y="34"/>
                  <a:pt x="79" y="34"/>
                  <a:pt x="79" y="34"/>
                </a:cubicBezTo>
                <a:cubicBezTo>
                  <a:pt x="82" y="19"/>
                  <a:pt x="88" y="8"/>
                  <a:pt x="96" y="8"/>
                </a:cubicBezTo>
                <a:cubicBezTo>
                  <a:pt x="107" y="8"/>
                  <a:pt x="115" y="28"/>
                  <a:pt x="115" y="54"/>
                </a:cubicBezTo>
                <a:cubicBezTo>
                  <a:pt x="115" y="79"/>
                  <a:pt x="107" y="100"/>
                  <a:pt x="96" y="100"/>
                </a:cubicBezTo>
                <a:close/>
                <a:moveTo>
                  <a:pt x="96" y="100"/>
                </a:moveTo>
                <a:cubicBezTo>
                  <a:pt x="96" y="100"/>
                  <a:pt x="96" y="100"/>
                  <a:pt x="96" y="10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8" grpId="0"/>
      <p:bldP spid="25" grpId="0"/>
      <p:bldP spid="32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982200" y="1781681"/>
            <a:ext cx="207264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 smtClean="0">
                <a:solidFill>
                  <a:schemeClr val="bg1"/>
                </a:solidFill>
              </a:rPr>
              <a:t>1</a:t>
            </a:r>
            <a:endParaRPr lang="zh-CN" altLang="en-US" sz="41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4896922"/>
            <a:ext cx="7528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solidFill>
                  <a:schemeClr val="bg1"/>
                </a:solidFill>
              </a:rPr>
              <a:t>PART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8680" y="2452283"/>
            <a:ext cx="74980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研究意义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71525" y="3727014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125" y="189230"/>
            <a:ext cx="8001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研究意义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68"/>
          <p:cNvSpPr txBox="1"/>
          <p:nvPr/>
        </p:nvSpPr>
        <p:spPr>
          <a:xfrm>
            <a:off x="238125" y="1520825"/>
            <a:ext cx="11634470" cy="36931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】提供精确的实时天气数据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】进一步扩大天气信息的覆盖面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3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】天气关系到人们的日常生活，人们可以通过天气预报软件及时获得近期天气的状况和变化。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4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】天气软件是一种非常实用的信息服务软件，能提供各方面天气相关信息和用户的意见和建议。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研究内容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68"/>
          <p:cNvSpPr txBox="1"/>
          <p:nvPr/>
        </p:nvSpPr>
        <p:spPr>
          <a:xfrm>
            <a:off x="1471930" y="1890395"/>
            <a:ext cx="10132060" cy="24618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1865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本课题研究在Windows操作系统下，基于Android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开发的天气预报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系统。主要功能包括：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查询当前天气信息、城市管理、城市选择、天气变化等功能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的基本需求。</a:t>
            </a:r>
            <a:endParaRPr lang="en-US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982200" y="1781681"/>
            <a:ext cx="207264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 smtClean="0">
                <a:solidFill>
                  <a:schemeClr val="bg1"/>
                </a:solidFill>
              </a:rPr>
              <a:t>2</a:t>
            </a:r>
            <a:endParaRPr lang="zh-CN" altLang="en-US" sz="41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4896922"/>
            <a:ext cx="7528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solidFill>
                  <a:schemeClr val="bg1"/>
                </a:solidFill>
              </a:rPr>
              <a:t>PART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600" y="2377918"/>
            <a:ext cx="74980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项目背景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6240" y="3597057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项目背景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68"/>
          <p:cNvSpPr txBox="1"/>
          <p:nvPr/>
        </p:nvSpPr>
        <p:spPr>
          <a:xfrm>
            <a:off x="572135" y="2221230"/>
            <a:ext cx="11048365" cy="30778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】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是一种开放源码操作系统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】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2013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年，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Android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在全球市场达到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75%</a:t>
            </a:r>
            <a:endParaRPr lang="en-US" altLang="zh-CN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3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】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Android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在中国的前景十分广阔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【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4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】随着人们生活节奏的加快，精确地掌握每天的天气状况已成为一个人早上出门前的必修课。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85" y="5658485"/>
            <a:ext cx="4720590" cy="1262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开发技术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29" name="Group 44"/>
          <p:cNvGrpSpPr/>
          <p:nvPr/>
        </p:nvGrpSpPr>
        <p:grpSpPr>
          <a:xfrm>
            <a:off x="1007110" y="1332865"/>
            <a:ext cx="10864850" cy="2514600"/>
            <a:chOff x="479425" y="1022350"/>
            <a:chExt cx="3937000" cy="1885950"/>
          </a:xfrm>
        </p:grpSpPr>
        <p:sp>
          <p:nvSpPr>
            <p:cNvPr id="30" name="Rectangle 11"/>
            <p:cNvSpPr/>
            <p:nvPr/>
          </p:nvSpPr>
          <p:spPr>
            <a:xfrm>
              <a:off x="479425" y="1022350"/>
              <a:ext cx="3937000" cy="1885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479425" y="1022350"/>
              <a:ext cx="69850" cy="1885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Rectangle 15"/>
            <p:cNvSpPr/>
            <p:nvPr/>
          </p:nvSpPr>
          <p:spPr>
            <a:xfrm>
              <a:off x="4345146" y="1022350"/>
              <a:ext cx="69850" cy="1885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3" name="Group 40"/>
          <p:cNvGrpSpPr/>
          <p:nvPr/>
        </p:nvGrpSpPr>
        <p:grpSpPr>
          <a:xfrm>
            <a:off x="1362075" y="1149987"/>
            <a:ext cx="9933013" cy="2449827"/>
            <a:chOff x="963373" y="1187086"/>
            <a:chExt cx="3859228" cy="428441"/>
          </a:xfrm>
        </p:grpSpPr>
        <p:sp>
          <p:nvSpPr>
            <p:cNvPr id="34" name="Text Placeholder 8"/>
            <p:cNvSpPr txBox="1"/>
            <p:nvPr/>
          </p:nvSpPr>
          <p:spPr>
            <a:xfrm>
              <a:off x="963441" y="1187086"/>
              <a:ext cx="3811905" cy="200977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r>
                <a:rPr lang="en-US" sz="2800" b="1" dirty="0">
                  <a:solidFill>
                    <a:schemeClr val="accent1"/>
                  </a:solidFill>
                  <a:sym typeface="+mn-ea"/>
                </a:rPr>
                <a:t> </a:t>
              </a:r>
              <a:r>
                <a:rPr lang="en-US" sz="2800" b="1" dirty="0">
                  <a:solidFill>
                    <a:schemeClr val="accent1"/>
                  </a:solidFill>
                  <a:sym typeface="+mn-ea"/>
                </a:rPr>
                <a:t>Android</a:t>
              </a:r>
              <a:r>
                <a:rPr lang="zh-CN" altLang="en-US" sz="2800" b="1" dirty="0">
                  <a:solidFill>
                    <a:schemeClr val="accent1"/>
                  </a:solidFill>
                  <a:sym typeface="+mn-ea"/>
                </a:rPr>
                <a:t>技术</a:t>
              </a:r>
              <a:r>
                <a:rPr lang="en-US" sz="2800" b="1" dirty="0">
                  <a:solidFill>
                    <a:schemeClr val="accent1"/>
                  </a:solidFill>
                  <a:sym typeface="+mn-ea"/>
                </a:rPr>
                <a:t>：</a:t>
              </a:r>
              <a:endParaRPr lang="en-US" sz="2800" b="1" dirty="0">
                <a:solidFill>
                  <a:schemeClr val="accent1"/>
                </a:solidFill>
                <a:sym typeface="+mn-ea"/>
              </a:endParaRPr>
            </a:p>
          </p:txBody>
        </p:sp>
        <p:sp>
          <p:nvSpPr>
            <p:cNvPr id="35" name="TextBox 4"/>
            <p:cNvSpPr txBox="1"/>
            <p:nvPr/>
          </p:nvSpPr>
          <p:spPr>
            <a:xfrm>
              <a:off x="963373" y="1335674"/>
              <a:ext cx="3859228" cy="2798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buNone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     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Android 是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开发应用程序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台的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神器，人们所熟知的手机就是开发而成的，可支持多种语言开发、超强的插件功能、开源，为用户带来了极大的方便。项目的开发是在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Eclipse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环境中进行，由于进行的是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Android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应用程序的开发，需要在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Eclipse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安装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ADT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插件，即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Android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开发工具，这样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Eclipse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就可以和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AndroidSDK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建立连接，在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Eclipse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中启动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Android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模拟器、调试程序等工作。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</p:txBody>
        </p:sp>
      </p:grpSp>
      <p:grpSp>
        <p:nvGrpSpPr>
          <p:cNvPr id="43" name="Group 48"/>
          <p:cNvGrpSpPr/>
          <p:nvPr/>
        </p:nvGrpSpPr>
        <p:grpSpPr>
          <a:xfrm>
            <a:off x="639234" y="4004733"/>
            <a:ext cx="5249333" cy="2514600"/>
            <a:chOff x="479425" y="3003550"/>
            <a:chExt cx="3937000" cy="1885950"/>
          </a:xfrm>
        </p:grpSpPr>
        <p:sp>
          <p:nvSpPr>
            <p:cNvPr id="44" name="Rectangle 26"/>
            <p:cNvSpPr/>
            <p:nvPr/>
          </p:nvSpPr>
          <p:spPr>
            <a:xfrm>
              <a:off x="479425" y="3003550"/>
              <a:ext cx="3937000" cy="1885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sp>
          <p:nvSpPr>
            <p:cNvPr id="45" name="Rectangle 27"/>
            <p:cNvSpPr/>
            <p:nvPr/>
          </p:nvSpPr>
          <p:spPr>
            <a:xfrm>
              <a:off x="479425" y="3003550"/>
              <a:ext cx="69850" cy="18859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sp>
          <p:nvSpPr>
            <p:cNvPr id="46" name="Rectangle 28"/>
            <p:cNvSpPr/>
            <p:nvPr/>
          </p:nvSpPr>
          <p:spPr>
            <a:xfrm>
              <a:off x="4345146" y="3003550"/>
              <a:ext cx="69850" cy="18859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</p:grpSp>
      <p:grpSp>
        <p:nvGrpSpPr>
          <p:cNvPr id="47" name="Group 42"/>
          <p:cNvGrpSpPr/>
          <p:nvPr/>
        </p:nvGrpSpPr>
        <p:grpSpPr>
          <a:xfrm>
            <a:off x="807191" y="4267022"/>
            <a:ext cx="4913419" cy="2252284"/>
            <a:chOff x="605393" y="3200265"/>
            <a:chExt cx="3685064" cy="1689213"/>
          </a:xfrm>
        </p:grpSpPr>
        <p:sp>
          <p:nvSpPr>
            <p:cNvPr id="48" name="Text Placeholder 8"/>
            <p:cNvSpPr txBox="1"/>
            <p:nvPr/>
          </p:nvSpPr>
          <p:spPr>
            <a:xfrm>
              <a:off x="605393" y="3200265"/>
              <a:ext cx="3685064" cy="200746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r>
                <a:rPr lang="en-US" sz="2800" b="1" dirty="0">
                  <a:solidFill>
                    <a:schemeClr val="accent3"/>
                  </a:solidFill>
                </a:rPr>
                <a:t> Intent</a:t>
              </a:r>
              <a:r>
                <a:rPr lang="zh-CN" altLang="en-US" sz="2800" b="1" dirty="0">
                  <a:solidFill>
                    <a:schemeClr val="accent3"/>
                  </a:solidFill>
                </a:rPr>
                <a:t>：技术</a:t>
              </a:r>
              <a:r>
                <a:rPr lang="en-US" sz="2800" b="1" dirty="0">
                  <a:solidFill>
                    <a:schemeClr val="accent3"/>
                  </a:solidFill>
                  <a:sym typeface="+mn-ea"/>
                </a:rPr>
                <a:t>：</a:t>
              </a:r>
              <a:endParaRPr lang="en-US" sz="2800" b="1" dirty="0">
                <a:solidFill>
                  <a:schemeClr val="accent3"/>
                </a:solidFill>
              </a:endParaRP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605393" y="3504543"/>
              <a:ext cx="3685064" cy="1384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 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使用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Intent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可以激活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Android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应用的三个组件：活动、服务和广播接收器，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Intent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负责对应用中一次操作的动作、动作涉及数据和附加数据进行描述，负责找到对应的组件，将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Intent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传递给调用的组件，并完成组件的调用。实现调用者与被调用者之间的结构。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</p:txBody>
        </p:sp>
      </p:grpSp>
      <p:grpSp>
        <p:nvGrpSpPr>
          <p:cNvPr id="50" name="Group 46"/>
          <p:cNvGrpSpPr/>
          <p:nvPr/>
        </p:nvGrpSpPr>
        <p:grpSpPr>
          <a:xfrm>
            <a:off x="6303434" y="4004733"/>
            <a:ext cx="5249333" cy="2514600"/>
            <a:chOff x="4727575" y="3003550"/>
            <a:chExt cx="3937000" cy="1885950"/>
          </a:xfrm>
        </p:grpSpPr>
        <p:sp>
          <p:nvSpPr>
            <p:cNvPr id="51" name="Rectangle 33"/>
            <p:cNvSpPr/>
            <p:nvPr/>
          </p:nvSpPr>
          <p:spPr>
            <a:xfrm>
              <a:off x="4727575" y="3003550"/>
              <a:ext cx="3937000" cy="1885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Rectangle 34"/>
            <p:cNvSpPr/>
            <p:nvPr/>
          </p:nvSpPr>
          <p:spPr>
            <a:xfrm>
              <a:off x="4727575" y="3003550"/>
              <a:ext cx="69850" cy="18859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Rectangle 35"/>
            <p:cNvSpPr/>
            <p:nvPr/>
          </p:nvSpPr>
          <p:spPr>
            <a:xfrm>
              <a:off x="8593296" y="3003550"/>
              <a:ext cx="69850" cy="18859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4" name="Group 43"/>
          <p:cNvGrpSpPr/>
          <p:nvPr/>
        </p:nvGrpSpPr>
        <p:grpSpPr>
          <a:xfrm>
            <a:off x="6471391" y="4267022"/>
            <a:ext cx="4914054" cy="1456629"/>
            <a:chOff x="4853543" y="3200265"/>
            <a:chExt cx="3685540" cy="1092472"/>
          </a:xfrm>
        </p:grpSpPr>
        <p:sp>
          <p:nvSpPr>
            <p:cNvPr id="55" name="Text Placeholder 8"/>
            <p:cNvSpPr txBox="1"/>
            <p:nvPr/>
          </p:nvSpPr>
          <p:spPr>
            <a:xfrm>
              <a:off x="4853543" y="3200265"/>
              <a:ext cx="3685064" cy="200746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r>
                <a:rPr lang="en-US" altLang="zh-CN" sz="2800" b="1" dirty="0">
                  <a:solidFill>
                    <a:schemeClr val="accent4"/>
                  </a:solidFill>
                  <a:sym typeface="+mn-ea"/>
                </a:rPr>
                <a:t>Java</a:t>
              </a:r>
              <a:r>
                <a:rPr lang="zh-CN" altLang="en-US" sz="2800" b="1" dirty="0">
                  <a:solidFill>
                    <a:schemeClr val="accent4"/>
                  </a:solidFill>
                  <a:sym typeface="+mn-ea"/>
                </a:rPr>
                <a:t>技术</a:t>
              </a:r>
              <a:r>
                <a:rPr lang="en-US" sz="2800" b="1" dirty="0">
                  <a:solidFill>
                    <a:schemeClr val="accent4"/>
                  </a:solidFill>
                  <a:sym typeface="+mn-ea"/>
                </a:rPr>
                <a:t>：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sp>
          <p:nvSpPr>
            <p:cNvPr id="56" name="TextBox 38"/>
            <p:cNvSpPr txBox="1"/>
            <p:nvPr/>
          </p:nvSpPr>
          <p:spPr>
            <a:xfrm>
              <a:off x="4854019" y="3600269"/>
              <a:ext cx="3685064" cy="6924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      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 Java语言是Sun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公司推出的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Java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程序设计语言和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Java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平台的总称。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Java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平台由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Java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虚拟机和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Java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应用编程接口构成。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982200" y="1781681"/>
            <a:ext cx="207264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 smtClean="0">
                <a:solidFill>
                  <a:schemeClr val="bg1"/>
                </a:solidFill>
              </a:rPr>
              <a:t>3</a:t>
            </a:r>
            <a:endParaRPr lang="zh-CN" altLang="en-US" sz="41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4896922"/>
            <a:ext cx="7528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solidFill>
                  <a:schemeClr val="bg1"/>
                </a:solidFill>
              </a:rPr>
              <a:t>PART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980" y="2271238"/>
            <a:ext cx="74980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</a:rPr>
              <a:t>概要分析</a:t>
            </a:r>
            <a:endParaRPr lang="zh-CN" altLang="en-US" sz="66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6720" y="3597057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70" y="12065"/>
            <a:ext cx="1539875" cy="118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umei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132F63"/>
      </a:accent1>
      <a:accent2>
        <a:srgbClr val="15AA96"/>
      </a:accent2>
      <a:accent3>
        <a:srgbClr val="9BB955"/>
      </a:accent3>
      <a:accent4>
        <a:srgbClr val="F29C13"/>
      </a:accent4>
      <a:accent5>
        <a:srgbClr val="BF392E"/>
      </a:accent5>
      <a:accent6>
        <a:srgbClr val="613246"/>
      </a:accent6>
      <a:hlink>
        <a:srgbClr val="FFFFFF"/>
      </a:hlink>
      <a:folHlink>
        <a:srgbClr val="8C8C8C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</Words>
  <Application>WPS 演示</Application>
  <PresentationFormat>自定义</PresentationFormat>
  <Paragraphs>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</dc:creator>
  <cp:lastModifiedBy>妈妈说名字要起的很长才会招人喜欢</cp:lastModifiedBy>
  <cp:revision>72</cp:revision>
  <dcterms:created xsi:type="dcterms:W3CDTF">2015-06-07T09:01:00Z</dcterms:created>
  <dcterms:modified xsi:type="dcterms:W3CDTF">2018-10-23T07:56:26Z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  <property fmtid="{D5CDD505-2E9C-101B-9397-08002B2CF9AE}" pid="3" name="KSORubyTemplateID">
    <vt:lpwstr>8</vt:lpwstr>
  </property>
</Properties>
</file>