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73" r:id="rId3"/>
    <p:sldId id="275" r:id="rId4"/>
    <p:sldId id="274" r:id="rId5"/>
    <p:sldId id="27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2B49"/>
    <a:srgbClr val="E13B59"/>
    <a:srgbClr val="F14B69"/>
    <a:srgbClr val="ED4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553" autoAdjust="0"/>
  </p:normalViewPr>
  <p:slideViewPr>
    <p:cSldViewPr snapToGrid="0" snapToObjects="1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37E114-A845-2E42-9107-13F313A67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CE2BA1F-0B2F-C64B-AA3E-520C3ED5E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EC6C8E-E21D-2A4C-9BC4-BA976F41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5F64A7-E147-2B4E-8144-0708CA0F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10B609-C6FD-8843-9D07-2F9107E7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7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00D1C0-5E64-AE4D-B524-CCC23F71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9E6091E-176D-3D4C-AB6E-588B4F12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572045F-1139-4B49-BA6E-77A065C8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C1FEC7F-9D18-984A-8AB8-756E1DA1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F7A5762-5637-8B48-9C69-F3A80769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024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104938F-1F80-0F4B-961C-56AC844F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6DF5E10-A01B-2348-AD6E-3B8A95EE4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F86490-832A-5041-9A01-E53832B9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1BE970-54AF-3E47-AFEB-1976859F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486F761-AB12-B24F-9468-02207C79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8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CA8571-1CDF-9D4B-A7F1-01E78B96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62CFDC8-3902-554E-9662-AF46BA97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893564-5B58-7D43-9192-9176DE74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7366563-AD68-FC45-8089-87D2ACD1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5CBB65E-C180-4048-9518-FE0C9330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628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074F3D-E1FE-BF4E-A8E5-F3D26512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175B9F4-F244-E744-BD1A-ED4AB67C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8FC4D56-AE01-934E-8542-AEC5CE7D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AEC91F-FEF2-E84C-9875-A890EF4D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9508A8A-BF31-634D-B6E7-CC0C9BB8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0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252666-5B0C-2D47-9BD9-0DA9655D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70DD6A-58B8-5840-86E2-74251F8EF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E6A27F-E72D-2F4E-A9F8-0E9F7E92F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FB7AF48-6B1E-5C4F-BC5C-F6434338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BFA6CD4-4E45-5C43-8194-680E5845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2EE7C13-5C3F-FF4C-994E-9BF9D407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18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CC95092-6444-A14A-9E12-71A41D44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4F25022-5730-7642-A4A4-6B4A026A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849195-CC97-454E-A9E8-B7AA73F78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D5292E9-D1F0-0847-AD1E-5257AA8BB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0E1ABB7-2BB0-CD47-BD67-D78E2761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1E1FDBE-F20E-4042-B4E6-FFE1F234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A759D25-D966-E941-971C-95832EA1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E39E92B-68BA-9648-B866-D8A038B2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459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AD8208-5349-B94E-97BD-2B420347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CC8FC0A-2A57-F140-8D1D-10066A92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69E348A-8673-6342-BBC2-1BF8DA79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7CCA15D-BEC8-624C-ADA0-6192CE70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688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D68672D-F8E9-1345-A00F-9CD71DCF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E3E862F-9005-B24E-ADA9-FDF3D440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7FE8627-C2C0-7041-A9BB-32EF4263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885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0F22CA-C8EF-2248-91ED-70B1FD28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CC79E53-BD2C-724D-9855-22459C9A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884E6BE-766C-554D-88DC-1DF5D776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1215C0C-1721-AA46-8F5C-F31B1009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14A4A1E-9D0C-1640-94FE-A42897DD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344EC7C-93F7-1448-849A-B8D57F1F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404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BF818C-B811-DC44-8A63-3B5E4FCD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8987A8E-AD6D-114A-9FA8-B8120C3E7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A36058D-70D5-B347-8B92-6031A340A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5E7650E-A8CA-8A48-81F7-534FC535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6D471AC-BD25-5145-BEB1-9692B6DD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33980B1-B20F-3744-BB13-DA0B46A1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37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5274E4-59FD-F44D-BC41-5839EB96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4BF68D8-ED72-2A4D-A976-EEEB3ED6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D7F8E97-AF2E-3149-9E8A-269A11589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2BC02AE-7092-E34D-99BE-6987ECCF9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1D2A11-ED4B-D64E-B6D1-BFC9714F3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072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2376" y="1170432"/>
            <a:ext cx="90108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텍스트상자 구분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ko-KR" altLang="en-US" sz="4000" dirty="0" smtClean="0"/>
              <a:t>초록색 배경 </a:t>
            </a:r>
            <a:r>
              <a:rPr lang="en-US" altLang="ko-KR" sz="4000" dirty="0"/>
              <a:t>-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어제 </a:t>
            </a:r>
            <a:r>
              <a:rPr lang="en-US" altLang="ko-KR" sz="4000" dirty="0" smtClean="0"/>
              <a:t>PPT</a:t>
            </a:r>
            <a:r>
              <a:rPr lang="ko-KR" altLang="en-US" sz="4000" dirty="0" smtClean="0"/>
              <a:t>에 넣었던 내용</a:t>
            </a:r>
            <a:endParaRPr lang="en-US" altLang="ko-KR" sz="4000" dirty="0" smtClean="0"/>
          </a:p>
          <a:p>
            <a:r>
              <a:rPr lang="ko-KR" altLang="en-US" sz="4000" dirty="0" smtClean="0"/>
              <a:t>노랑색 배경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그래프 관련 설명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24385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1D978D-BCE2-9D4F-90A4-AF02345D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18F0E31C-705F-9B40-A788-2B2996D5751C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ko-KR" altLang="en-US" dirty="0"/>
              <a:t>제주도 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 산업 현황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0B2C09-CA70-E544-87FD-C3FDF6BD12A1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호경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55607" y="2422541"/>
            <a:ext cx="5615797" cy="4107655"/>
            <a:chOff x="655607" y="2518913"/>
            <a:chExt cx="5577366" cy="401128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7"/>
            <a:stretch/>
          </p:blipFill>
          <p:spPr>
            <a:xfrm>
              <a:off x="655607" y="2518913"/>
              <a:ext cx="5577366" cy="401128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184675" y="3359854"/>
              <a:ext cx="146470" cy="2743785"/>
            </a:xfrm>
            <a:prstGeom prst="rect">
              <a:avLst/>
            </a:prstGeom>
            <a:solidFill>
              <a:srgbClr val="F14B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31145" y="3196759"/>
              <a:ext cx="146470" cy="2906880"/>
            </a:xfrm>
            <a:prstGeom prst="rect">
              <a:avLst/>
            </a:prstGeom>
            <a:solidFill>
              <a:srgbClr val="E13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77615" y="3100387"/>
              <a:ext cx="146470" cy="3003251"/>
            </a:xfrm>
            <a:prstGeom prst="rect">
              <a:avLst/>
            </a:prstGeom>
            <a:solidFill>
              <a:srgbClr val="C1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80043" y="3322206"/>
            <a:ext cx="6211957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2015~2017</a:t>
            </a:r>
            <a:r>
              <a:rPr lang="ko-KR" altLang="en-US" sz="1200" dirty="0" smtClean="0"/>
              <a:t>년 제주도 </a:t>
            </a:r>
            <a:r>
              <a:rPr lang="ko-KR" altLang="en-US" sz="1200" dirty="0" err="1" smtClean="0"/>
              <a:t>경제활동별</a:t>
            </a:r>
            <a:r>
              <a:rPr lang="ko-KR" altLang="en-US" sz="1200" dirty="0" smtClean="0"/>
              <a:t> 총생산금액 그래프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</a:t>
            </a:r>
            <a:r>
              <a:rPr lang="ko-KR" altLang="en-US" sz="1200" dirty="0" err="1" smtClean="0"/>
              <a:t>차산업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농업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임업 및 어업 항목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분홍색 막대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제주도는 </a:t>
            </a:r>
            <a:r>
              <a:rPr lang="ko-KR" altLang="en-US" sz="1200" dirty="0" err="1" smtClean="0"/>
              <a:t>지역내총생산</a:t>
            </a:r>
            <a:r>
              <a:rPr lang="en-US" altLang="ko-KR" sz="1200" dirty="0" smtClean="0"/>
              <a:t>(GRDP)</a:t>
            </a:r>
            <a:r>
              <a:rPr lang="ko-KR" altLang="en-US" sz="1200" dirty="0" smtClean="0"/>
              <a:t> 매년 증가하고 있고</a:t>
            </a:r>
            <a:r>
              <a:rPr lang="en-US" altLang="ko-KR" sz="1200" dirty="0" smtClean="0"/>
              <a:t>, 1</a:t>
            </a:r>
            <a:r>
              <a:rPr lang="ko-KR" altLang="en-US" sz="1200" dirty="0" err="1" smtClean="0"/>
              <a:t>차산업의</a:t>
            </a:r>
            <a:r>
              <a:rPr lang="ko-KR" altLang="en-US" sz="1200" dirty="0" smtClean="0"/>
              <a:t> 총 생산금액도 매년 증가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과거에 비해 </a:t>
            </a:r>
            <a:r>
              <a:rPr lang="ko-KR" altLang="en-US" sz="1200" dirty="0" err="1" smtClean="0"/>
              <a:t>지역내총생산</a:t>
            </a:r>
            <a:r>
              <a:rPr lang="ko-KR" altLang="en-US" sz="1200" dirty="0" smtClean="0"/>
              <a:t> 중에서 </a:t>
            </a:r>
            <a:r>
              <a:rPr lang="en-US" altLang="ko-KR" sz="1200" dirty="0" smtClean="0"/>
              <a:t>1</a:t>
            </a:r>
            <a:r>
              <a:rPr lang="ko-KR" altLang="en-US" sz="1200" dirty="0" err="1" smtClean="0"/>
              <a:t>차산업이</a:t>
            </a:r>
            <a:r>
              <a:rPr lang="ko-KR" altLang="en-US" sz="1200" dirty="0" smtClean="0"/>
              <a:t> 차지하는 비중이 줄어들고 있으나</a:t>
            </a:r>
            <a:endParaRPr lang="en-US" altLang="ko-KR" sz="1200" dirty="0" smtClean="0"/>
          </a:p>
          <a:p>
            <a:r>
              <a:rPr lang="ko-KR" altLang="en-US" sz="1200" dirty="0" smtClean="0"/>
              <a:t>아직까지 도내에서는 </a:t>
            </a:r>
            <a:r>
              <a:rPr lang="ko-KR" altLang="en-US" sz="1200" dirty="0" err="1" smtClean="0"/>
              <a:t>세번째로</a:t>
            </a:r>
            <a:r>
              <a:rPr lang="ko-KR" altLang="en-US" sz="1200" dirty="0" smtClean="0"/>
              <a:t> 차지하는 비중이 크다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출처</a:t>
            </a:r>
            <a:endParaRPr lang="en-US" altLang="ko-KR" sz="1200" dirty="0" smtClean="0"/>
          </a:p>
          <a:p>
            <a:r>
              <a:rPr lang="en-US" altLang="ko-KR" sz="1200" dirty="0" smtClean="0"/>
              <a:t>KOSIS </a:t>
            </a:r>
            <a:r>
              <a:rPr lang="ko-KR" altLang="en-US" sz="1200" dirty="0"/>
              <a:t>국가통계포털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시도별</a:t>
            </a:r>
            <a:r>
              <a:rPr lang="en-US" altLang="ko-KR" sz="1200" dirty="0"/>
              <a:t>_</a:t>
            </a:r>
            <a:r>
              <a:rPr lang="ko-KR" altLang="en-US" sz="1200" dirty="0" err="1"/>
              <a:t>경제활동별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지역내총생산</a:t>
            </a:r>
            <a:r>
              <a:rPr lang="en-US" altLang="ko-KR" sz="1200" dirty="0"/>
              <a:t>.</a:t>
            </a:r>
            <a:r>
              <a:rPr lang="en-US" altLang="ko-KR" sz="1200" dirty="0" err="1" smtClean="0"/>
              <a:t>xlsx</a:t>
            </a:r>
            <a:endParaRPr lang="en-US" altLang="ko-KR" sz="12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18F0E31C-705F-9B40-A788-2B2996D5751C}"/>
              </a:ext>
            </a:extLst>
          </p:cNvPr>
          <p:cNvSpPr txBox="1">
            <a:spLocks/>
          </p:cNvSpPr>
          <p:nvPr/>
        </p:nvSpPr>
        <p:spPr>
          <a:xfrm>
            <a:off x="6449709" y="1307633"/>
            <a:ext cx="5034462" cy="1633186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ko-KR" altLang="en-US" sz="1000" dirty="0"/>
              <a:t>제주도 내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차 산업 현황</a:t>
            </a:r>
            <a:endParaRPr kumimoji="1" lang="en-US" altLang="ko-KR" sz="1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kumimoji="1" lang="en-US" altLang="ko-KR" sz="1000" dirty="0"/>
          </a:p>
          <a:p>
            <a:pPr marL="0" indent="0">
              <a:buNone/>
            </a:pPr>
            <a:r>
              <a:rPr kumimoji="1" lang="en-US" altLang="ko-KR" sz="1000" dirty="0"/>
              <a:t>-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차 산업이 뭔지</a:t>
            </a:r>
            <a:endParaRPr kumimoji="1" lang="en-US" altLang="ko-KR" sz="1000" dirty="0"/>
          </a:p>
          <a:p>
            <a:pPr>
              <a:buFontTx/>
              <a:buChar char="-"/>
            </a:pPr>
            <a:r>
              <a:rPr kumimoji="1" lang="ko-KR" altLang="en-US" sz="1000" dirty="0"/>
              <a:t>제주도 총생산 중 </a:t>
            </a:r>
            <a:r>
              <a:rPr kumimoji="1" lang="en-US" altLang="ko-KR" sz="1000" dirty="0"/>
              <a:t>1</a:t>
            </a:r>
            <a:r>
              <a:rPr kumimoji="1" lang="ko-KR" altLang="en-US" sz="1000" dirty="0" err="1"/>
              <a:t>차산업이</a:t>
            </a:r>
            <a:r>
              <a:rPr kumimoji="1" lang="ko-KR" altLang="en-US" sz="1000" dirty="0"/>
              <a:t> 차지하는 비중 </a:t>
            </a:r>
            <a:r>
              <a:rPr kumimoji="1" lang="en-US" altLang="ko-KR" sz="1000" dirty="0"/>
              <a:t>-&gt;</a:t>
            </a:r>
            <a:r>
              <a:rPr kumimoji="1" lang="ko-KR" altLang="en-US" sz="1000" dirty="0"/>
              <a:t> 중요하다</a:t>
            </a:r>
            <a:endParaRPr kumimoji="1" lang="en-US" altLang="ko-KR" sz="1000" dirty="0"/>
          </a:p>
          <a:p>
            <a:pPr marL="0" indent="0">
              <a:buNone/>
            </a:pPr>
            <a:r>
              <a:rPr kumimoji="1" lang="en-US" altLang="ko-KR" sz="1000" dirty="0"/>
              <a:t>3</a:t>
            </a:r>
            <a:r>
              <a:rPr kumimoji="1" lang="ko-KR" altLang="en-US" sz="1000" dirty="0"/>
              <a:t>개년 막대그래프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금액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순위 정렬</a:t>
            </a:r>
            <a:r>
              <a:rPr kumimoji="1" lang="en-US" altLang="ko-KR" sz="1000" dirty="0"/>
              <a:t>)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-&gt;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1</a:t>
            </a:r>
            <a:r>
              <a:rPr kumimoji="1" lang="ko-KR" altLang="en-US" sz="1000" dirty="0" err="1"/>
              <a:t>차산업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핑크색표시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막대 위에 </a:t>
            </a:r>
            <a:r>
              <a:rPr kumimoji="1" lang="en-US" altLang="ko-KR" sz="1000" dirty="0"/>
              <a:t>%</a:t>
            </a:r>
            <a:r>
              <a:rPr kumimoji="1" lang="ko-KR" altLang="en-US" sz="1000" dirty="0"/>
              <a:t> 표시</a:t>
            </a:r>
            <a:endParaRPr kumimoji="1" lang="en-US" altLang="ko-KR" sz="1000" dirty="0"/>
          </a:p>
          <a:p>
            <a:pPr marL="0" indent="0">
              <a:buNone/>
            </a:pPr>
            <a:r>
              <a:rPr kumimoji="1" lang="ko-KR" altLang="en-US" sz="1000" dirty="0"/>
              <a:t>*</a:t>
            </a:r>
            <a:r>
              <a:rPr kumimoji="1" lang="en-US" altLang="ko-KR" sz="1000" dirty="0"/>
              <a:t>top5</a:t>
            </a:r>
            <a:r>
              <a:rPr kumimoji="1" lang="ko-KR" altLang="en-US" sz="1000" dirty="0"/>
              <a:t> 업종만 선별해서 보여주기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5966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A6E3DF-44FE-8A47-9746-DE0201B0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ADE36E1-22CE-124A-B845-D148D0EC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외국인 유입 현황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0FAAF6-B085-D846-9CE5-B7DCB4FBEDE1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 smtClean="0">
                <a:solidFill>
                  <a:schemeClr val="accent6">
                    <a:lumMod val="75000"/>
                  </a:schemeClr>
                </a:solidFill>
              </a:rPr>
              <a:t>호경</a:t>
            </a:r>
            <a:endParaRPr kumimoji="1" lang="ko-KR" alt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672860" y="2483707"/>
            <a:ext cx="3904462" cy="4320000"/>
            <a:chOff x="672860" y="2551176"/>
            <a:chExt cx="3684900" cy="4077072"/>
          </a:xfrm>
        </p:grpSpPr>
        <p:pic>
          <p:nvPicPr>
            <p:cNvPr id="5" name="그림 4"/>
            <p:cNvPicPr preferRelativeResize="0"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38"/>
            <a:stretch/>
          </p:blipFill>
          <p:spPr>
            <a:xfrm>
              <a:off x="672860" y="2898648"/>
              <a:ext cx="3684900" cy="3729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2860" y="2551176"/>
              <a:ext cx="3684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2015~2018</a:t>
              </a:r>
              <a:r>
                <a:rPr lang="ko-KR" altLang="en-US" sz="1600" b="1" dirty="0" smtClean="0"/>
                <a:t>년 제주도 외국인주민수</a:t>
              </a:r>
              <a:endParaRPr lang="ko-KR" altLang="en-US" sz="1600" b="1" dirty="0"/>
            </a:p>
          </p:txBody>
        </p:sp>
      </p:grp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4742662" y="2483707"/>
            <a:ext cx="3907321" cy="4320000"/>
            <a:chOff x="4523100" y="2551176"/>
            <a:chExt cx="3686400" cy="4075746"/>
          </a:xfrm>
        </p:grpSpPr>
        <p:pic>
          <p:nvPicPr>
            <p:cNvPr id="6" name="그림 5"/>
            <p:cNvPicPr preferRelativeResize="0"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03"/>
            <a:stretch/>
          </p:blipFill>
          <p:spPr>
            <a:xfrm>
              <a:off x="4523100" y="2898648"/>
              <a:ext cx="3686400" cy="372827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523100" y="2551176"/>
              <a:ext cx="3684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2015~2018</a:t>
              </a:r>
              <a:r>
                <a:rPr lang="ko-KR" altLang="en-US" sz="1600" b="1" dirty="0" smtClean="0"/>
                <a:t>년 제주도 외국인근로자수</a:t>
              </a:r>
              <a:endParaRPr lang="ko-KR" altLang="en-US" sz="16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953636" y="3189754"/>
            <a:ext cx="4096511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2015~2018</a:t>
            </a:r>
            <a:r>
              <a:rPr lang="ko-KR" altLang="en-US" sz="1200" dirty="0"/>
              <a:t>년 </a:t>
            </a:r>
            <a:r>
              <a:rPr lang="ko-KR" altLang="en-US" sz="1200" dirty="0" smtClean="0"/>
              <a:t>사이에</a:t>
            </a:r>
            <a:endParaRPr lang="en-US" altLang="ko-KR" sz="1200" dirty="0" smtClean="0"/>
          </a:p>
          <a:p>
            <a:r>
              <a:rPr lang="ko-KR" altLang="en-US" sz="1200" dirty="0" smtClean="0"/>
              <a:t>제주도 총인구는 </a:t>
            </a:r>
            <a:r>
              <a:rPr lang="en-US" altLang="ko-KR" sz="1200" dirty="0" smtClean="0"/>
              <a:t>60</a:t>
            </a:r>
            <a:r>
              <a:rPr lang="ko-KR" altLang="en-US" sz="1200" dirty="0" smtClean="0"/>
              <a:t>만</a:t>
            </a:r>
            <a:r>
              <a:rPr lang="en-US" altLang="ko-KR" sz="1200" dirty="0" smtClean="0"/>
              <a:t>-&gt;65</a:t>
            </a:r>
            <a:r>
              <a:rPr lang="ko-KR" altLang="en-US" sz="1200" dirty="0" smtClean="0"/>
              <a:t>만으로 증가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외국인주민과 </a:t>
            </a:r>
            <a:r>
              <a:rPr lang="ko-KR" altLang="en-US" sz="1200" dirty="0"/>
              <a:t>외국인근로자가 계속해서 늘었다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외국인 주민이 </a:t>
            </a:r>
            <a:r>
              <a:rPr lang="en-US" altLang="ko-KR" sz="1200" dirty="0" smtClean="0"/>
              <a:t>1.5</a:t>
            </a:r>
            <a:r>
              <a:rPr lang="ko-KR" altLang="en-US" sz="1200" dirty="0" smtClean="0"/>
              <a:t>천명</a:t>
            </a:r>
            <a:r>
              <a:rPr lang="en-US" altLang="ko-KR" sz="1200" dirty="0" smtClean="0"/>
              <a:t>-&gt;2.5</a:t>
            </a:r>
            <a:r>
              <a:rPr lang="ko-KR" altLang="en-US" sz="1200" dirty="0" smtClean="0"/>
              <a:t>천명으로 증가</a:t>
            </a:r>
            <a:endParaRPr lang="en-US" altLang="ko-KR" sz="1200" dirty="0" smtClean="0"/>
          </a:p>
          <a:p>
            <a:r>
              <a:rPr lang="ko-KR" altLang="en-US" sz="1200" dirty="0" smtClean="0"/>
              <a:t>외국인 주민에서 외국인 근로자도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천</a:t>
            </a:r>
            <a:r>
              <a:rPr lang="en-US" altLang="ko-KR" sz="1200" dirty="0" smtClean="0"/>
              <a:t>-&gt;1</a:t>
            </a:r>
            <a:r>
              <a:rPr lang="ko-KR" altLang="en-US" sz="1200" dirty="0" err="1" smtClean="0"/>
              <a:t>만명으로</a:t>
            </a:r>
            <a:r>
              <a:rPr lang="ko-KR" altLang="en-US" sz="1200" dirty="0" smtClean="0"/>
              <a:t> 증가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출처</a:t>
            </a:r>
            <a:endParaRPr lang="en-US" altLang="ko-KR" sz="1200" dirty="0" smtClean="0"/>
          </a:p>
          <a:p>
            <a:r>
              <a:rPr lang="en-US" altLang="ko-KR" sz="1200" dirty="0"/>
              <a:t>KOSIS </a:t>
            </a:r>
            <a:r>
              <a:rPr lang="ko-KR" altLang="en-US" sz="1200" dirty="0" smtClean="0"/>
              <a:t>국가통계포털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/>
              <a:t>시도별</a:t>
            </a:r>
            <a:r>
              <a:rPr lang="en-US" altLang="ko-KR" sz="1200" dirty="0"/>
              <a:t>_</a:t>
            </a:r>
            <a:r>
              <a:rPr lang="ko-KR" altLang="en-US" sz="1200" dirty="0"/>
              <a:t>외국인주민</a:t>
            </a:r>
            <a:r>
              <a:rPr lang="en-US" altLang="ko-KR" sz="1200" dirty="0"/>
              <a:t>_</a:t>
            </a:r>
            <a:r>
              <a:rPr lang="ko-KR" altLang="en-US" sz="1200" dirty="0"/>
              <a:t>현황</a:t>
            </a:r>
            <a:r>
              <a:rPr lang="en-US" altLang="ko-KR" sz="1200" dirty="0"/>
              <a:t>.</a:t>
            </a:r>
            <a:r>
              <a:rPr lang="en-US" altLang="ko-KR" sz="1200" dirty="0" err="1"/>
              <a:t>xlsx</a:t>
            </a:r>
            <a:endParaRPr lang="en-US" altLang="ko-KR" sz="1200" dirty="0" smtClean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3ADE36E1-22CE-124A-B845-D148D0ECF31E}"/>
              </a:ext>
            </a:extLst>
          </p:cNvPr>
          <p:cNvSpPr txBox="1">
            <a:spLocks/>
          </p:cNvSpPr>
          <p:nvPr/>
        </p:nvSpPr>
        <p:spPr>
          <a:xfrm>
            <a:off x="4185781" y="328510"/>
            <a:ext cx="3567322" cy="1865619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2.</a:t>
            </a:r>
            <a:r>
              <a:rPr kumimoji="1" lang="ko-KR" altLang="en-US" sz="1000" dirty="0" smtClean="0"/>
              <a:t> 외국인 유입 현황</a:t>
            </a: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 smtClean="0"/>
              <a:t>제주도 내 외국인 유입 </a:t>
            </a:r>
            <a:r>
              <a:rPr kumimoji="1" lang="en-US" altLang="ko-KR" sz="1000" dirty="0" smtClean="0"/>
              <a:t>/</a:t>
            </a:r>
            <a:r>
              <a:rPr kumimoji="1" lang="ko-KR" altLang="en-US" sz="1000" dirty="0" smtClean="0"/>
              <a:t> 외국인 근로자 추이 </a:t>
            </a: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점점 증가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외국인 주민</a:t>
            </a:r>
            <a:r>
              <a:rPr kumimoji="1" lang="en-US" altLang="ko-KR" sz="1000" dirty="0" smtClean="0"/>
              <a:t>) (</a:t>
            </a:r>
            <a:r>
              <a:rPr kumimoji="1" lang="ko-KR" altLang="en-US" sz="1000" dirty="0" smtClean="0"/>
              <a:t>외국인 근로자</a:t>
            </a:r>
            <a:r>
              <a:rPr kumimoji="1" lang="en-US" altLang="ko-KR" sz="1000" dirty="0" smtClean="0"/>
              <a:t>) </a:t>
            </a:r>
            <a:r>
              <a:rPr kumimoji="1" lang="ko-KR" altLang="en-US" sz="1000" dirty="0" smtClean="0"/>
              <a:t>막대그래프</a:t>
            </a:r>
            <a:r>
              <a:rPr kumimoji="1" lang="en-US" altLang="ko-KR" sz="1000" dirty="0" smtClean="0"/>
              <a:t>(2015~2018</a:t>
            </a:r>
            <a:r>
              <a:rPr kumimoji="1" lang="ko-KR" altLang="en-US" sz="1000" dirty="0" smtClean="0"/>
              <a:t>년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외국인 내에서 근로자 비중</a:t>
            </a:r>
            <a:r>
              <a:rPr kumimoji="1" lang="en-US" altLang="ko-KR" sz="1000" dirty="0" smtClean="0"/>
              <a:t>)</a:t>
            </a:r>
            <a:r>
              <a:rPr kumimoji="1" lang="ko-KR" altLang="en-US" sz="1000" dirty="0" smtClean="0"/>
              <a:t> 파이그래프 </a:t>
            </a:r>
            <a:r>
              <a:rPr kumimoji="1" lang="en-US" altLang="ko-KR" sz="1000" dirty="0" smtClean="0"/>
              <a:t>(</a:t>
            </a:r>
            <a:r>
              <a:rPr kumimoji="1" lang="ko-KR" altLang="en-US" sz="1000" dirty="0" err="1" smtClean="0"/>
              <a:t>최근데이터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-&gt; </a:t>
            </a:r>
            <a:r>
              <a:rPr kumimoji="1" lang="ko-KR" altLang="en-US" sz="1000" dirty="0" smtClean="0"/>
              <a:t>꾸준히 증가하는 외국인 인력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556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A6E3DF-44FE-8A47-9746-DE0201B0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ADE36E1-22CE-124A-B845-D148D0EC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외국인 유입 현황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0FAAF6-B085-D846-9CE5-B7DCB4FBEDE1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 smtClean="0">
                <a:solidFill>
                  <a:schemeClr val="accent6">
                    <a:lumMod val="75000"/>
                  </a:schemeClr>
                </a:solidFill>
              </a:rPr>
              <a:t>호경</a:t>
            </a:r>
            <a:endParaRPr kumimoji="1" lang="ko-KR" alt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980" y="2638102"/>
            <a:ext cx="436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2018</a:t>
            </a:r>
            <a:r>
              <a:rPr lang="ko-KR" altLang="en-US" sz="1600" b="1" dirty="0" smtClean="0"/>
              <a:t>년 제주도 외국인주민 중 외국인근로자 </a:t>
            </a:r>
            <a:endParaRPr lang="ko-KR" altLang="en-US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3522" r="4111" b="19120"/>
          <a:stretch/>
        </p:blipFill>
        <p:spPr>
          <a:xfrm>
            <a:off x="646980" y="2972833"/>
            <a:ext cx="5434643" cy="3644406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3ADE36E1-22CE-124A-B845-D148D0ECF31E}"/>
              </a:ext>
            </a:extLst>
          </p:cNvPr>
          <p:cNvSpPr txBox="1">
            <a:spLocks/>
          </p:cNvSpPr>
          <p:nvPr/>
        </p:nvSpPr>
        <p:spPr>
          <a:xfrm>
            <a:off x="4185781" y="328510"/>
            <a:ext cx="3567322" cy="1865619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2.</a:t>
            </a:r>
            <a:r>
              <a:rPr kumimoji="1" lang="ko-KR" altLang="en-US" sz="1000" dirty="0" smtClean="0"/>
              <a:t> 외국인 유입 현황</a:t>
            </a: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 smtClean="0"/>
              <a:t>제주도 내 외국인 유입 </a:t>
            </a:r>
            <a:r>
              <a:rPr kumimoji="1" lang="en-US" altLang="ko-KR" sz="1000" dirty="0" smtClean="0"/>
              <a:t>/</a:t>
            </a:r>
            <a:r>
              <a:rPr kumimoji="1" lang="ko-KR" altLang="en-US" sz="1000" dirty="0" smtClean="0"/>
              <a:t> 외국인 근로자 추이 </a:t>
            </a: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점점 증가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외국인 주민</a:t>
            </a:r>
            <a:r>
              <a:rPr kumimoji="1" lang="en-US" altLang="ko-KR" sz="1000" dirty="0" smtClean="0"/>
              <a:t>) (</a:t>
            </a:r>
            <a:r>
              <a:rPr kumimoji="1" lang="ko-KR" altLang="en-US" sz="1000" dirty="0" smtClean="0"/>
              <a:t>외국인 근로자</a:t>
            </a:r>
            <a:r>
              <a:rPr kumimoji="1" lang="en-US" altLang="ko-KR" sz="1000" dirty="0" smtClean="0"/>
              <a:t>) </a:t>
            </a:r>
            <a:r>
              <a:rPr kumimoji="1" lang="ko-KR" altLang="en-US" sz="1000" dirty="0" smtClean="0"/>
              <a:t>막대그래프</a:t>
            </a:r>
            <a:r>
              <a:rPr kumimoji="1" lang="en-US" altLang="ko-KR" sz="1000" dirty="0" smtClean="0"/>
              <a:t>(2015~2018</a:t>
            </a:r>
            <a:r>
              <a:rPr kumimoji="1" lang="ko-KR" altLang="en-US" sz="1000" dirty="0" smtClean="0"/>
              <a:t>년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외국인 내에서 근로자 비중</a:t>
            </a:r>
            <a:r>
              <a:rPr kumimoji="1" lang="en-US" altLang="ko-KR" sz="1000" dirty="0" smtClean="0"/>
              <a:t>)</a:t>
            </a:r>
            <a:r>
              <a:rPr kumimoji="1" lang="ko-KR" altLang="en-US" sz="1000" dirty="0" smtClean="0"/>
              <a:t> 파이그래프 </a:t>
            </a:r>
            <a:r>
              <a:rPr kumimoji="1" lang="en-US" altLang="ko-KR" sz="1000" dirty="0" smtClean="0"/>
              <a:t>(</a:t>
            </a:r>
            <a:r>
              <a:rPr kumimoji="1" lang="ko-KR" altLang="en-US" sz="1000" dirty="0" err="1" smtClean="0"/>
              <a:t>최근데이터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-&gt; </a:t>
            </a:r>
            <a:r>
              <a:rPr kumimoji="1" lang="ko-KR" altLang="en-US" sz="1000" dirty="0" smtClean="0"/>
              <a:t>꾸준히 증가하는 외국인 인력</a:t>
            </a:r>
            <a:endParaRPr kumimoji="1"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801495" y="2990085"/>
            <a:ext cx="5982728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2018</a:t>
            </a:r>
            <a:r>
              <a:rPr lang="ko-KR" altLang="en-US" sz="1200" dirty="0" smtClean="0"/>
              <a:t>년 제주도 내 외국인 주민 중에서 외국인 근로자가 차지하는 비율은 </a:t>
            </a:r>
            <a:r>
              <a:rPr lang="en-US" altLang="ko-KR" sz="1200" dirty="0" smtClean="0"/>
              <a:t>39.7%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출처</a:t>
            </a:r>
            <a:endParaRPr lang="en-US" altLang="ko-KR" sz="1200" dirty="0"/>
          </a:p>
          <a:p>
            <a:r>
              <a:rPr lang="en-US" altLang="ko-KR" sz="1200" dirty="0"/>
              <a:t>KOSIS </a:t>
            </a:r>
            <a:r>
              <a:rPr lang="ko-KR" altLang="en-US" sz="1200" dirty="0"/>
              <a:t>국가통계포털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시도별</a:t>
            </a:r>
            <a:r>
              <a:rPr lang="en-US" altLang="ko-KR" sz="1200" dirty="0"/>
              <a:t>_</a:t>
            </a:r>
            <a:r>
              <a:rPr lang="ko-KR" altLang="en-US" sz="1200" dirty="0"/>
              <a:t>외국인주민</a:t>
            </a:r>
            <a:r>
              <a:rPr lang="en-US" altLang="ko-KR" sz="1200" dirty="0"/>
              <a:t>_</a:t>
            </a:r>
            <a:r>
              <a:rPr lang="ko-KR" altLang="en-US" sz="1200" dirty="0"/>
              <a:t>현황</a:t>
            </a:r>
            <a:r>
              <a:rPr lang="en-US" altLang="ko-KR" sz="1200" dirty="0"/>
              <a:t>.</a:t>
            </a:r>
            <a:r>
              <a:rPr lang="en-US" altLang="ko-KR" sz="1200" dirty="0" err="1"/>
              <a:t>xlsx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865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9" r="7810" b="3158"/>
          <a:stretch/>
        </p:blipFill>
        <p:spPr>
          <a:xfrm>
            <a:off x="0" y="0"/>
            <a:ext cx="4021200" cy="4124325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9" r="7738" b="3190"/>
          <a:stretch/>
        </p:blipFill>
        <p:spPr>
          <a:xfrm>
            <a:off x="4314705" y="-1"/>
            <a:ext cx="4021200" cy="4125600"/>
          </a:xfrm>
          <a:prstGeom prst="rect">
            <a:avLst/>
          </a:prstGeom>
        </p:spPr>
      </p:pic>
      <p:pic>
        <p:nvPicPr>
          <p:cNvPr id="6" name="그림 5"/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r="7958" b="3056"/>
          <a:stretch/>
        </p:blipFill>
        <p:spPr>
          <a:xfrm>
            <a:off x="8627951" y="0"/>
            <a:ext cx="4021200" cy="41256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" r="8580" b="3148"/>
          <a:stretch/>
        </p:blipFill>
        <p:spPr>
          <a:xfrm>
            <a:off x="0" y="4261304"/>
            <a:ext cx="4021200" cy="41256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7" r="15260" b="2593"/>
          <a:stretch/>
        </p:blipFill>
        <p:spPr>
          <a:xfrm>
            <a:off x="4314705" y="4261304"/>
            <a:ext cx="4021200" cy="41256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3ADE36E1-22CE-124A-B845-D148D0EC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670" y="4576747"/>
            <a:ext cx="9475730" cy="1236889"/>
          </a:xfrm>
          <a:solidFill>
            <a:srgbClr val="92D050"/>
          </a:solidFill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2000" dirty="0" smtClean="0"/>
              <a:t>주거지 </a:t>
            </a:r>
            <a:r>
              <a:rPr kumimoji="1" lang="ko-KR" altLang="en-US" sz="2000" dirty="0"/>
              <a:t>현황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제주도 내 어느 지역에 주로 분포하는지</a:t>
            </a:r>
            <a:r>
              <a:rPr kumimoji="1" lang="en-US" altLang="ko-KR" sz="2000" dirty="0"/>
              <a:t>)</a:t>
            </a:r>
          </a:p>
          <a:p>
            <a:pPr marL="0" indent="0">
              <a:buNone/>
            </a:pPr>
            <a:r>
              <a:rPr kumimoji="1" lang="ko-KR" altLang="en-US" sz="2000" dirty="0"/>
              <a:t>데이터 전달 받아서 </a:t>
            </a:r>
            <a:r>
              <a:rPr kumimoji="1" lang="ko-KR" altLang="en-US" sz="2000" dirty="0" err="1"/>
              <a:t>단계구분도</a:t>
            </a:r>
            <a:r>
              <a:rPr kumimoji="1" lang="ko-KR" altLang="en-US" sz="2000" dirty="0"/>
              <a:t> 작성 </a:t>
            </a:r>
            <a:r>
              <a:rPr kumimoji="1" lang="en-US" altLang="ko-KR" sz="2000" dirty="0"/>
              <a:t>(</a:t>
            </a:r>
            <a:r>
              <a:rPr kumimoji="1" lang="ko-KR" altLang="en-US" sz="2000" dirty="0" err="1"/>
              <a:t>읍면동단위</a:t>
            </a:r>
            <a:r>
              <a:rPr kumimoji="1" lang="en-US" altLang="ko-KR" sz="2000" dirty="0"/>
              <a:t>)</a:t>
            </a:r>
          </a:p>
          <a:p>
            <a:pPr marL="0" indent="0">
              <a:buNone/>
            </a:pPr>
            <a:r>
              <a:rPr kumimoji="1" lang="ko-KR" altLang="en-US" sz="2000" dirty="0"/>
              <a:t>*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일단 </a:t>
            </a:r>
            <a:r>
              <a:rPr kumimoji="1" lang="ko-KR" altLang="en-US" sz="2000" dirty="0" err="1"/>
              <a:t>최근꺼</a:t>
            </a:r>
            <a:r>
              <a:rPr kumimoji="1" lang="ko-KR" altLang="en-US" sz="2000" dirty="0"/>
              <a:t> 먼저 작성하고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시간 남으면 </a:t>
            </a:r>
            <a:r>
              <a:rPr kumimoji="1" lang="en-US" altLang="ko-KR" sz="2000" dirty="0"/>
              <a:t>-2</a:t>
            </a:r>
            <a:r>
              <a:rPr kumimoji="1" lang="ko-KR" altLang="en-US" sz="2000" dirty="0"/>
              <a:t>년씩 해서 </a:t>
            </a:r>
            <a:r>
              <a:rPr kumimoji="1" lang="en-US" altLang="ko-KR" sz="2000" dirty="0"/>
              <a:t>3~4</a:t>
            </a:r>
            <a:r>
              <a:rPr kumimoji="1" lang="ko-KR" altLang="en-US" sz="2000" dirty="0"/>
              <a:t>개 더 만들기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CB3345-9390-B44E-888B-8B2636CC30D9}"/>
              </a:ext>
            </a:extLst>
          </p:cNvPr>
          <p:cNvSpPr txBox="1"/>
          <p:nvPr/>
        </p:nvSpPr>
        <p:spPr>
          <a:xfrm>
            <a:off x="8518247" y="396265"/>
            <a:ext cx="4948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rgbClr val="0070C0"/>
                </a:solidFill>
                <a:highlight>
                  <a:srgbClr val="FFFF00"/>
                </a:highlight>
              </a:rPr>
              <a:t>현창</a:t>
            </a:r>
            <a:r>
              <a:rPr kumimoji="1" lang="en-US" altLang="ko-KR" sz="5400" b="1" dirty="0">
                <a:solidFill>
                  <a:srgbClr val="0070C0"/>
                </a:solidFill>
                <a:highlight>
                  <a:srgbClr val="FFFF00"/>
                </a:highlight>
              </a:rPr>
              <a:t>/</a:t>
            </a:r>
            <a:r>
              <a:rPr kumimoji="1" lang="ko-KR" altLang="en-US" sz="5400" b="1" dirty="0">
                <a:solidFill>
                  <a:srgbClr val="0070C0"/>
                </a:solidFill>
                <a:highlight>
                  <a:srgbClr val="FFFF00"/>
                </a:highlight>
              </a:rPr>
              <a:t>호경</a:t>
            </a:r>
            <a:r>
              <a:rPr kumimoji="1" lang="en-US" altLang="ko-KR" sz="5400" b="1" dirty="0">
                <a:solidFill>
                  <a:srgbClr val="0070C0"/>
                </a:solidFill>
                <a:highlight>
                  <a:srgbClr val="FFFF00"/>
                </a:highlight>
              </a:rPr>
              <a:t>/</a:t>
            </a:r>
            <a:r>
              <a:rPr kumimoji="1" lang="ko-KR" altLang="en-US" sz="5400" b="1" dirty="0">
                <a:solidFill>
                  <a:srgbClr val="0070C0"/>
                </a:solidFill>
                <a:highlight>
                  <a:srgbClr val="FFFF00"/>
                </a:highlight>
              </a:rPr>
              <a:t>규진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79675" y="5955434"/>
            <a:ext cx="7317752" cy="677108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2014~2018</a:t>
            </a:r>
            <a:r>
              <a:rPr lang="ko-KR" altLang="en-US" sz="1400" dirty="0" smtClean="0"/>
              <a:t>년 </a:t>
            </a:r>
            <a:r>
              <a:rPr lang="ko-KR" altLang="en-US" sz="1400" dirty="0" err="1" smtClean="0"/>
              <a:t>읍면동별</a:t>
            </a:r>
            <a:r>
              <a:rPr lang="ko-KR" altLang="en-US" sz="1400" dirty="0" smtClean="0"/>
              <a:t> 외국인수</a:t>
            </a:r>
            <a:endParaRPr lang="en-US" altLang="ko-KR" sz="1400" dirty="0" smtClean="0"/>
          </a:p>
          <a:p>
            <a:r>
              <a:rPr lang="ko-KR" altLang="en-US" sz="1400" dirty="0" smtClean="0"/>
              <a:t>제주도에는 총 </a:t>
            </a:r>
            <a:r>
              <a:rPr lang="en-US" altLang="ko-KR" sz="1400" dirty="0" smtClean="0"/>
              <a:t>43</a:t>
            </a:r>
            <a:r>
              <a:rPr lang="ko-KR" altLang="en-US" sz="1400" dirty="0" smtClean="0"/>
              <a:t>개의 읍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동이 존재함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아래 내용은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2018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 기준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dirty="0" err="1" smtClean="0"/>
              <a:t>동네별로</a:t>
            </a:r>
            <a:r>
              <a:rPr lang="ko-KR" altLang="en-US" sz="1400" dirty="0" smtClean="0"/>
              <a:t> 평균 </a:t>
            </a:r>
            <a:r>
              <a:rPr lang="en-US" altLang="ko-KR" sz="1400" dirty="0" smtClean="0"/>
              <a:t>578</a:t>
            </a:r>
            <a:r>
              <a:rPr lang="ko-KR" altLang="en-US" sz="1400" dirty="0" smtClean="0"/>
              <a:t>명이 거주</a:t>
            </a:r>
            <a:endParaRPr lang="en-US" altLang="ko-KR" sz="1400" dirty="0" smtClean="0"/>
          </a:p>
          <a:p>
            <a:r>
              <a:rPr lang="ko-KR" altLang="en-US" sz="1400" dirty="0" smtClean="0"/>
              <a:t>제주도 전체에서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제주시 </a:t>
            </a:r>
            <a:r>
              <a:rPr lang="ko-KR" altLang="en-US" sz="1400" dirty="0" err="1" smtClean="0"/>
              <a:t>한림읍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에 가장 밀집 </a:t>
            </a:r>
            <a:r>
              <a:rPr lang="en-US" altLang="ko-KR" sz="1400" dirty="0" smtClean="0"/>
              <a:t>(3,600</a:t>
            </a:r>
            <a:r>
              <a:rPr lang="ko-KR" altLang="en-US" sz="1400" dirty="0" smtClean="0"/>
              <a:t>여명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‘</a:t>
            </a:r>
            <a:r>
              <a:rPr lang="ko-KR" altLang="en-US" sz="1400" dirty="0" smtClean="0"/>
              <a:t>제주시 </a:t>
            </a:r>
            <a:r>
              <a:rPr lang="ko-KR" altLang="en-US" sz="1400" dirty="0" err="1" smtClean="0"/>
              <a:t>한림읍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을 제외하고</a:t>
            </a:r>
            <a:r>
              <a:rPr lang="en-US" altLang="ko-KR" sz="1400" dirty="0" smtClean="0"/>
              <a:t>, 1,000</a:t>
            </a:r>
            <a:r>
              <a:rPr lang="ko-KR" altLang="en-US" sz="1400" dirty="0" smtClean="0"/>
              <a:t>명 이상인 지역</a:t>
            </a:r>
            <a:endParaRPr lang="en-US" altLang="ko-KR" sz="1400" dirty="0" smtClean="0"/>
          </a:p>
          <a:p>
            <a:r>
              <a:rPr lang="ko-KR" altLang="en-US" sz="1400" dirty="0" smtClean="0"/>
              <a:t>제주시에서는 </a:t>
            </a:r>
            <a:r>
              <a:rPr lang="en-US" altLang="ko-KR" sz="1400" dirty="0"/>
              <a:t>[</a:t>
            </a:r>
            <a:r>
              <a:rPr lang="ko-KR" altLang="en-US" sz="1400" dirty="0" err="1" smtClean="0"/>
              <a:t>애월읍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노형동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아라동</a:t>
            </a:r>
            <a:r>
              <a:rPr lang="en-US" altLang="ko-KR" sz="1400" dirty="0" smtClean="0"/>
              <a:t>] </a:t>
            </a:r>
          </a:p>
          <a:p>
            <a:r>
              <a:rPr lang="en-US" altLang="ko-KR" sz="1400" i="1" dirty="0" smtClean="0"/>
              <a:t>-&gt; </a:t>
            </a:r>
            <a:r>
              <a:rPr lang="ko-KR" altLang="en-US" sz="1400" i="1" dirty="0" smtClean="0"/>
              <a:t>제주시에서</a:t>
            </a:r>
            <a:endParaRPr lang="en-US" altLang="ko-KR" sz="1400" i="1" dirty="0" smtClean="0"/>
          </a:p>
          <a:p>
            <a:r>
              <a:rPr lang="en-US" altLang="ko-KR" sz="1400" i="1" dirty="0" smtClean="0"/>
              <a:t>	</a:t>
            </a:r>
            <a:r>
              <a:rPr lang="ko-KR" altLang="en-US" sz="1400" i="1" dirty="0" smtClean="0"/>
              <a:t>노형동 </a:t>
            </a:r>
            <a:r>
              <a:rPr lang="en-US" altLang="ko-KR" sz="1400" i="1" dirty="0"/>
              <a:t>: </a:t>
            </a:r>
            <a:r>
              <a:rPr lang="ko-KR" altLang="en-US" sz="1400" i="1" dirty="0"/>
              <a:t>붙어있는 진한 주황색 두 개중에 </a:t>
            </a:r>
            <a:r>
              <a:rPr lang="ko-KR" altLang="en-US" sz="1400" i="1" dirty="0" smtClean="0"/>
              <a:t>왼쪽</a:t>
            </a:r>
            <a:endParaRPr lang="en-US" altLang="ko-KR" sz="1400" i="1" dirty="0" smtClean="0"/>
          </a:p>
          <a:p>
            <a:r>
              <a:rPr lang="en-US" altLang="ko-KR" sz="1400" i="1" dirty="0" smtClean="0"/>
              <a:t>	</a:t>
            </a:r>
            <a:r>
              <a:rPr lang="ko-KR" altLang="en-US" sz="1400" i="1" dirty="0" smtClean="0"/>
              <a:t>연동 </a:t>
            </a:r>
            <a:r>
              <a:rPr lang="en-US" altLang="ko-KR" sz="1400" i="1" dirty="0" smtClean="0"/>
              <a:t>: </a:t>
            </a:r>
            <a:r>
              <a:rPr lang="ko-KR" altLang="en-US" sz="1400" i="1" dirty="0" smtClean="0"/>
              <a:t>붙어있는 진한 주황색 두 개중에 오른쪽</a:t>
            </a:r>
            <a:endParaRPr lang="en-US" altLang="ko-KR" sz="1400" i="1" dirty="0" smtClean="0"/>
          </a:p>
          <a:p>
            <a:r>
              <a:rPr lang="en-US" altLang="ko-KR" sz="1400" i="1" dirty="0" smtClean="0"/>
              <a:t>	</a:t>
            </a:r>
            <a:r>
              <a:rPr lang="ko-KR" altLang="en-US" sz="1400" i="1" dirty="0" err="1" smtClean="0"/>
              <a:t>아라동</a:t>
            </a:r>
            <a:r>
              <a:rPr lang="ko-KR" altLang="en-US" sz="1400" i="1" dirty="0" smtClean="0"/>
              <a:t> </a:t>
            </a:r>
            <a:r>
              <a:rPr lang="en-US" altLang="ko-KR" sz="1400" i="1" dirty="0" smtClean="0"/>
              <a:t>: </a:t>
            </a:r>
            <a:r>
              <a:rPr lang="ko-KR" altLang="en-US" sz="1400" i="1" dirty="0" smtClean="0"/>
              <a:t>중앙에 좀 넓은 지역 좀 진한 주황색</a:t>
            </a:r>
            <a:endParaRPr lang="en-US" altLang="ko-KR" sz="1400" i="1" dirty="0" smtClean="0"/>
          </a:p>
          <a:p>
            <a:r>
              <a:rPr lang="en-US" altLang="ko-KR" sz="1400" i="1" dirty="0"/>
              <a:t>	</a:t>
            </a:r>
            <a:r>
              <a:rPr lang="ko-KR" altLang="en-US" sz="1400" i="1" dirty="0" err="1" smtClean="0"/>
              <a:t>한림읍</a:t>
            </a:r>
            <a:r>
              <a:rPr lang="en-US" altLang="ko-KR" sz="1400" i="1" dirty="0" smtClean="0"/>
              <a:t>: </a:t>
            </a:r>
            <a:r>
              <a:rPr lang="ko-KR" altLang="en-US" sz="1400" i="1" dirty="0" smtClean="0"/>
              <a:t>빨간 지역 바로 옆에 좀 진한 주황색</a:t>
            </a:r>
            <a:endParaRPr lang="en-US" altLang="ko-KR" sz="1400" i="1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서귀포시에서는 </a:t>
            </a: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대정읍</a:t>
            </a:r>
            <a:r>
              <a:rPr lang="en-US" altLang="ko-KR" sz="1400" dirty="0"/>
              <a:t>, </a:t>
            </a:r>
            <a:r>
              <a:rPr lang="ko-KR" altLang="en-US" sz="1400" dirty="0" err="1" smtClean="0"/>
              <a:t>성산읍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동홍동</a:t>
            </a:r>
            <a:r>
              <a:rPr lang="en-US" altLang="ko-KR" sz="1400" dirty="0" smtClean="0"/>
              <a:t>] </a:t>
            </a:r>
          </a:p>
          <a:p>
            <a:r>
              <a:rPr lang="en-US" altLang="ko-KR" sz="1400" i="1" dirty="0" smtClean="0"/>
              <a:t>-&gt; </a:t>
            </a:r>
            <a:r>
              <a:rPr lang="ko-KR" altLang="en-US" sz="1400" i="1" dirty="0" smtClean="0"/>
              <a:t>서귀포 지역에서 </a:t>
            </a:r>
            <a:endParaRPr lang="en-US" altLang="ko-KR" sz="1400" i="1" dirty="0" smtClean="0"/>
          </a:p>
          <a:p>
            <a:r>
              <a:rPr lang="en-US" altLang="ko-KR" sz="1400" i="1" dirty="0"/>
              <a:t>	</a:t>
            </a:r>
            <a:r>
              <a:rPr lang="ko-KR" altLang="en-US" sz="1400" i="1" dirty="0" err="1" smtClean="0"/>
              <a:t>대정읍</a:t>
            </a:r>
            <a:r>
              <a:rPr lang="ko-KR" altLang="en-US" sz="1400" i="1" dirty="0" smtClean="0"/>
              <a:t> </a:t>
            </a:r>
            <a:r>
              <a:rPr lang="en-US" altLang="ko-KR" sz="1400" i="1" dirty="0" smtClean="0"/>
              <a:t>: </a:t>
            </a:r>
            <a:r>
              <a:rPr lang="ko-KR" altLang="en-US" sz="1400" i="1" dirty="0" smtClean="0"/>
              <a:t>가장 왼쪽 가장 진한 주황색</a:t>
            </a:r>
            <a:endParaRPr lang="en-US" altLang="ko-KR" sz="1400" i="1" dirty="0" smtClean="0"/>
          </a:p>
          <a:p>
            <a:r>
              <a:rPr lang="en-US" altLang="ko-KR" sz="1400" i="1" dirty="0"/>
              <a:t>	</a:t>
            </a:r>
            <a:r>
              <a:rPr lang="ko-KR" altLang="en-US" sz="1400" i="1" dirty="0" err="1" smtClean="0"/>
              <a:t>성산읍</a:t>
            </a:r>
            <a:r>
              <a:rPr lang="ko-KR" altLang="en-US" sz="1400" i="1" dirty="0" smtClean="0"/>
              <a:t> </a:t>
            </a:r>
            <a:r>
              <a:rPr lang="en-US" altLang="ko-KR" sz="1400" i="1" dirty="0" smtClean="0"/>
              <a:t>: </a:t>
            </a:r>
            <a:r>
              <a:rPr lang="ko-KR" altLang="en-US" sz="1400" i="1" dirty="0" smtClean="0"/>
              <a:t>가장 오른쪽에서 가장 진한 주황색</a:t>
            </a:r>
            <a:endParaRPr lang="en-US" altLang="ko-KR" sz="1400" i="1" dirty="0" smtClean="0"/>
          </a:p>
          <a:p>
            <a:r>
              <a:rPr lang="en-US" altLang="ko-KR" sz="1400" i="1" dirty="0"/>
              <a:t>	</a:t>
            </a:r>
            <a:r>
              <a:rPr lang="ko-KR" altLang="en-US" sz="1400" i="1" dirty="0" err="1" smtClean="0"/>
              <a:t>동홍동</a:t>
            </a:r>
            <a:r>
              <a:rPr lang="ko-KR" altLang="en-US" sz="1400" i="1" dirty="0" smtClean="0"/>
              <a:t> </a:t>
            </a:r>
            <a:r>
              <a:rPr lang="en-US" altLang="ko-KR" sz="1400" i="1" dirty="0" smtClean="0"/>
              <a:t>: </a:t>
            </a:r>
            <a:r>
              <a:rPr lang="ko-KR" altLang="en-US" sz="1400" i="1" dirty="0" smtClean="0"/>
              <a:t>가운데 좀 일자로 긴 진한 주황색</a:t>
            </a:r>
            <a:endParaRPr lang="en-US" altLang="ko-KR" sz="1400" i="1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위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개 동네를 제외한 나머지 동네의 외국인수는 </a:t>
            </a:r>
            <a:r>
              <a:rPr lang="en-US" altLang="ko-KR" sz="1400" dirty="0" smtClean="0"/>
              <a:t>700</a:t>
            </a:r>
            <a:r>
              <a:rPr lang="ko-KR" altLang="en-US" sz="1400" dirty="0" smtClean="0"/>
              <a:t>명 이하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가장 적은 동네는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제주시 </a:t>
            </a:r>
            <a:r>
              <a:rPr lang="ko-KR" altLang="en-US" sz="1400" dirty="0" err="1" smtClean="0"/>
              <a:t>우도면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40</a:t>
            </a:r>
            <a:r>
              <a:rPr lang="ko-KR" altLang="en-US" sz="1400" dirty="0" smtClean="0"/>
              <a:t>명이고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섬 지역인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제주시 </a:t>
            </a:r>
            <a:r>
              <a:rPr lang="ko-KR" altLang="en-US" sz="1400" dirty="0" err="1" smtClean="0"/>
              <a:t>우도면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추자면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을 제외하고서는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제주시 용담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동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이 적음</a:t>
            </a:r>
            <a:r>
              <a:rPr lang="en-US" altLang="ko-KR" sz="1400" dirty="0" smtClean="0"/>
              <a:t>(80</a:t>
            </a:r>
            <a:r>
              <a:rPr lang="ko-KR" altLang="en-US" sz="1400" dirty="0" smtClean="0"/>
              <a:t>여명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출처</a:t>
            </a:r>
            <a:endParaRPr lang="en-US" altLang="ko-KR" sz="1400" dirty="0"/>
          </a:p>
          <a:p>
            <a:r>
              <a:rPr lang="en-US" altLang="ko-KR" sz="1400" dirty="0"/>
              <a:t>KOSIS </a:t>
            </a:r>
            <a:r>
              <a:rPr lang="ko-KR" altLang="en-US" sz="1400" dirty="0"/>
              <a:t>국가통계포털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err="1"/>
              <a:t>읍면동별</a:t>
            </a:r>
            <a:r>
              <a:rPr lang="en-US" altLang="ko-KR" sz="1400" dirty="0"/>
              <a:t>_</a:t>
            </a:r>
            <a:r>
              <a:rPr lang="ko-KR" altLang="en-US" sz="1400" dirty="0"/>
              <a:t>세대</a:t>
            </a:r>
            <a:r>
              <a:rPr lang="en-US" altLang="ko-KR" sz="1400" dirty="0"/>
              <a:t>_</a:t>
            </a:r>
            <a:r>
              <a:rPr lang="ko-KR" altLang="en-US" sz="1400" dirty="0"/>
              <a:t>및</a:t>
            </a:r>
            <a:r>
              <a:rPr lang="en-US" altLang="ko-KR" sz="1400" dirty="0"/>
              <a:t>_</a:t>
            </a:r>
            <a:r>
              <a:rPr lang="ko-KR" altLang="en-US" sz="1400" dirty="0"/>
              <a:t>인구</a:t>
            </a:r>
            <a:r>
              <a:rPr lang="en-US" altLang="ko-KR" sz="1400" dirty="0" smtClean="0"/>
              <a:t>.</a:t>
            </a:r>
            <a:r>
              <a:rPr lang="en-US" altLang="ko-KR" sz="1400" dirty="0" err="1"/>
              <a:t>xlsx</a:t>
            </a:r>
            <a:endParaRPr lang="en-US" altLang="ko-KR" sz="1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3ADE36E1-22CE-124A-B845-D148D0ECF31E}"/>
              </a:ext>
            </a:extLst>
          </p:cNvPr>
          <p:cNvSpPr txBox="1">
            <a:spLocks/>
          </p:cNvSpPr>
          <p:nvPr/>
        </p:nvSpPr>
        <p:spPr>
          <a:xfrm>
            <a:off x="-2705536" y="587149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kumimoji="1" lang="ko-KR" altLang="en-US" dirty="0" smtClean="0"/>
              <a:t>주거지 현황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제주도 내 어느 지역에 주로 분포하는지</a:t>
            </a:r>
            <a:r>
              <a:rPr kumimoji="1" lang="en-US" altLang="ko-KR" dirty="0" smtClean="0"/>
              <a:t>)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8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381</Words>
  <Application>Microsoft Office PowerPoint</Application>
  <PresentationFormat>와이드스크린</PresentationFormat>
  <Paragraphs>92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분석결과</vt:lpstr>
      <vt:lpstr>분석결과</vt:lpstr>
      <vt:lpstr>분석결과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ho</cp:lastModifiedBy>
  <cp:revision>63</cp:revision>
  <dcterms:created xsi:type="dcterms:W3CDTF">2019-12-20T04:45:18Z</dcterms:created>
  <dcterms:modified xsi:type="dcterms:W3CDTF">2019-12-22T06:05:24Z</dcterms:modified>
</cp:coreProperties>
</file>