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3" r:id="rId3"/>
    <p:sldId id="275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B49"/>
    <a:srgbClr val="E13B59"/>
    <a:srgbClr val="F14B69"/>
    <a:srgbClr val="ED4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37E114-A845-2E42-9107-13F313A67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CE2BA1F-0B2F-C64B-AA3E-520C3ED5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5EC6C8E-E21D-2A4C-9BC4-BA976F41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5F64A7-E147-2B4E-8144-0708CA0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10B609-C6FD-8843-9D07-2F9107E7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7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00D1C0-5E64-AE4D-B524-CCC23F71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E6091E-176D-3D4C-AB6E-588B4F12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572045F-1139-4B49-BA6E-77A065C8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C1FEC7F-9D18-984A-8AB8-756E1DA1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A5762-5637-8B48-9C69-F3A80769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2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104938F-1F80-0F4B-961C-56AC844F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6DF5E10-A01B-2348-AD6E-3B8A95EE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F86490-832A-5041-9A01-E53832B9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1BE970-54AF-3E47-AFEB-1976859F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86F761-AB12-B24F-9468-02207C7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8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CA8571-1CDF-9D4B-A7F1-01E78B96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62CFDC8-3902-554E-9662-AF46BA97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D893564-5B58-7D43-9192-9176DE74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7366563-AD68-FC45-8089-87D2ACD1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CBB65E-C180-4048-9518-FE0C9330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28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074F3D-E1FE-BF4E-A8E5-F3D26512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175B9F4-F244-E744-BD1A-ED4AB67C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FC4D56-AE01-934E-8542-AEC5CE7D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AEC91F-FEF2-E84C-9875-A890EF4D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9508A8A-BF31-634D-B6E7-CC0C9BB8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252666-5B0C-2D47-9BD9-0DA9655D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70DD6A-58B8-5840-86E2-74251F8EF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E6A27F-E72D-2F4E-A9F8-0E9F7E92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FB7AF48-6B1E-5C4F-BC5C-F6434338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BFA6CD4-4E45-5C43-8194-680E5845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2EE7C13-5C3F-FF4C-994E-9BF9D407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8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C95092-6444-A14A-9E12-71A41D44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4F25022-5730-7642-A4A4-6B4A026A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849195-CC97-454E-A9E8-B7AA73F7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D5292E9-D1F0-0847-AD1E-5257AA8B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0E1ABB7-2BB0-CD47-BD67-D78E2761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1E1FDBE-F20E-4042-B4E6-FFE1F234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A759D25-D966-E941-971C-95832EA1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E39E92B-68BA-9648-B866-D8A038B2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45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AD8208-5349-B94E-97BD-2B420347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CC8FC0A-2A57-F140-8D1D-10066A92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69E348A-8673-6342-BBC2-1BF8DA79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7CCA15D-BEC8-624C-ADA0-6192CE70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8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D68672D-F8E9-1345-A00F-9CD71DCF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E3E862F-9005-B24E-ADA9-FDF3D440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7FE8627-C2C0-7041-A9BB-32EF426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8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0F22CA-C8EF-2248-91ED-70B1FD28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CC79E53-BD2C-724D-9855-22459C9A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84E6BE-766C-554D-88DC-1DF5D77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1215C0C-1721-AA46-8F5C-F31B1009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14A4A1E-9D0C-1640-94FE-A42897D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344EC7C-93F7-1448-849A-B8D57F1F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0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BF818C-B811-DC44-8A63-3B5E4FCD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8987A8E-AD6D-114A-9FA8-B8120C3E7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A36058D-70D5-B347-8B92-6031A340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5E7650E-A8CA-8A48-81F7-534FC535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6D471AC-BD25-5145-BEB1-9692B6D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33980B1-B20F-3744-BB13-DA0B46A1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7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A5274E4-59FD-F44D-BC41-5839EB96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4BF68D8-ED72-2A4D-A976-EEEB3ED6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7F8E97-AF2E-3149-9E8A-269A1158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C9E1-EBC9-E24A-B8A8-CC991B4F5553}" type="datetimeFigureOut">
              <a:rPr kumimoji="1" lang="ko-KR" altLang="en-US" smtClean="0"/>
              <a:t>2019-12-21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BC02AE-7092-E34D-99BE-6987ECCF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51D2A11-ED4B-D64E-B6D1-BFC9714F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7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76" y="1170432"/>
            <a:ext cx="90108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텍스트상자 구분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ko-KR" altLang="en-US" sz="4000" dirty="0" smtClean="0"/>
              <a:t>초록색 배경 </a:t>
            </a:r>
            <a:r>
              <a:rPr lang="en-US" altLang="ko-KR" sz="4000" dirty="0"/>
              <a:t>-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어제 </a:t>
            </a:r>
            <a:r>
              <a:rPr lang="en-US" altLang="ko-KR" sz="4000" dirty="0" smtClean="0"/>
              <a:t>PPT</a:t>
            </a:r>
            <a:r>
              <a:rPr lang="ko-KR" altLang="en-US" sz="4000" dirty="0" smtClean="0"/>
              <a:t>에 넣었던 내용</a:t>
            </a:r>
            <a:endParaRPr lang="en-US" altLang="ko-KR" sz="4000" dirty="0" smtClean="0"/>
          </a:p>
          <a:p>
            <a:r>
              <a:rPr lang="ko-KR" altLang="en-US" sz="4000" dirty="0" smtClean="0"/>
              <a:t>노랑색 배경 </a:t>
            </a:r>
            <a:r>
              <a:rPr lang="en-US" altLang="ko-KR" sz="4000" dirty="0" smtClean="0"/>
              <a:t>– </a:t>
            </a:r>
            <a:r>
              <a:rPr lang="ko-KR" altLang="en-US" sz="4000" dirty="0" smtClean="0"/>
              <a:t>그래프 관련 설명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385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1D978D-BCE2-9D4F-90A4-AF02345D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18F0E31C-705F-9B40-A788-2B2996D5751C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제주도 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산업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0B2C09-CA70-E544-87FD-C3FDF6BD12A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호경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55607" y="2422541"/>
            <a:ext cx="5615797" cy="4107655"/>
            <a:chOff x="655607" y="2518913"/>
            <a:chExt cx="5577366" cy="40112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7"/>
            <a:stretch/>
          </p:blipFill>
          <p:spPr>
            <a:xfrm>
              <a:off x="655607" y="2518913"/>
              <a:ext cx="5577366" cy="401128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184675" y="3359854"/>
              <a:ext cx="146470" cy="2743785"/>
            </a:xfrm>
            <a:prstGeom prst="rect">
              <a:avLst/>
            </a:prstGeom>
            <a:solidFill>
              <a:srgbClr val="F14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31145" y="3196759"/>
              <a:ext cx="146470" cy="2906880"/>
            </a:xfrm>
            <a:prstGeom prst="rect">
              <a:avLst/>
            </a:prstGeom>
            <a:solidFill>
              <a:srgbClr val="E13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77615" y="3100387"/>
              <a:ext cx="146470" cy="3003251"/>
            </a:xfrm>
            <a:prstGeom prst="rect">
              <a:avLst/>
            </a:prstGeom>
            <a:solidFill>
              <a:srgbClr val="C1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80043" y="3322206"/>
            <a:ext cx="6211957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2015~2017</a:t>
            </a:r>
            <a:r>
              <a:rPr lang="ko-KR" altLang="en-US" sz="1200" dirty="0" smtClean="0"/>
              <a:t>년 제주도 </a:t>
            </a:r>
            <a:r>
              <a:rPr lang="ko-KR" altLang="en-US" sz="1200" dirty="0" err="1" smtClean="0"/>
              <a:t>경제활동별</a:t>
            </a:r>
            <a:r>
              <a:rPr lang="ko-KR" altLang="en-US" sz="1200" dirty="0" smtClean="0"/>
              <a:t> 총생산금액 그래프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차산업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농업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임업 및 어업 항목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분홍색 막대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제주도는 </a:t>
            </a:r>
            <a:r>
              <a:rPr lang="ko-KR" altLang="en-US" sz="1200" dirty="0" err="1" smtClean="0"/>
              <a:t>지역내총생산</a:t>
            </a:r>
            <a:r>
              <a:rPr lang="en-US" altLang="ko-KR" sz="1200" dirty="0" smtClean="0"/>
              <a:t>(GRDP)</a:t>
            </a:r>
            <a:r>
              <a:rPr lang="ko-KR" altLang="en-US" sz="1200" dirty="0" smtClean="0"/>
              <a:t> 매년 증가하고 있고</a:t>
            </a:r>
            <a:r>
              <a:rPr lang="en-US" altLang="ko-KR" sz="1200" dirty="0" smtClean="0"/>
              <a:t>, 1</a:t>
            </a:r>
            <a:r>
              <a:rPr lang="ko-KR" altLang="en-US" sz="1200" dirty="0" err="1" smtClean="0"/>
              <a:t>차산업의</a:t>
            </a:r>
            <a:r>
              <a:rPr lang="ko-KR" altLang="en-US" sz="1200" dirty="0" smtClean="0"/>
              <a:t> 총 생산금액도 매년 증가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과거에 비해 </a:t>
            </a:r>
            <a:r>
              <a:rPr lang="ko-KR" altLang="en-US" sz="1200" dirty="0" err="1" smtClean="0"/>
              <a:t>지역내총생산</a:t>
            </a:r>
            <a:r>
              <a:rPr lang="ko-KR" altLang="en-US" sz="1200" dirty="0" smtClean="0"/>
              <a:t> 중에서 </a:t>
            </a:r>
            <a:r>
              <a:rPr lang="en-US" altLang="ko-KR" sz="1200" dirty="0" smtClean="0"/>
              <a:t>1</a:t>
            </a:r>
            <a:r>
              <a:rPr lang="ko-KR" altLang="en-US" sz="1200" dirty="0" err="1" smtClean="0"/>
              <a:t>차산업이</a:t>
            </a:r>
            <a:r>
              <a:rPr lang="ko-KR" altLang="en-US" sz="1200" dirty="0" smtClean="0"/>
              <a:t> 차지하는 비중이 줄어들고 있으나</a:t>
            </a:r>
            <a:endParaRPr lang="en-US" altLang="ko-KR" sz="1200" dirty="0" smtClean="0"/>
          </a:p>
          <a:p>
            <a:r>
              <a:rPr lang="ko-KR" altLang="en-US" sz="1200" dirty="0" smtClean="0"/>
              <a:t>아직까지 도내에서는 </a:t>
            </a:r>
            <a:r>
              <a:rPr lang="ko-KR" altLang="en-US" sz="1200" dirty="0" err="1" smtClean="0"/>
              <a:t>세번째로</a:t>
            </a:r>
            <a:r>
              <a:rPr lang="ko-KR" altLang="en-US" sz="1200" dirty="0" smtClean="0"/>
              <a:t> 차지하는 비중이 크다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출처</a:t>
            </a:r>
            <a:endParaRPr lang="en-US" altLang="ko-KR" sz="1200" dirty="0" smtClean="0"/>
          </a:p>
          <a:p>
            <a:r>
              <a:rPr lang="en-US" altLang="ko-KR" sz="1200" dirty="0" smtClean="0"/>
              <a:t>KOSIS </a:t>
            </a:r>
            <a:r>
              <a:rPr lang="ko-KR" altLang="en-US" sz="1200" dirty="0"/>
              <a:t>국가통계포털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 err="1"/>
              <a:t>경제활동별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지역내총생산</a:t>
            </a:r>
            <a:r>
              <a:rPr lang="en-US" altLang="ko-KR" sz="1200" dirty="0"/>
              <a:t>.</a:t>
            </a:r>
            <a:r>
              <a:rPr lang="en-US" altLang="ko-KR" sz="1200" dirty="0" err="1" smtClean="0"/>
              <a:t>xlsx</a:t>
            </a:r>
            <a:endParaRPr lang="en-US" altLang="ko-KR" sz="12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18F0E31C-705F-9B40-A788-2B2996D5751C}"/>
              </a:ext>
            </a:extLst>
          </p:cNvPr>
          <p:cNvSpPr txBox="1">
            <a:spLocks/>
          </p:cNvSpPr>
          <p:nvPr/>
        </p:nvSpPr>
        <p:spPr>
          <a:xfrm>
            <a:off x="6449709" y="1307633"/>
            <a:ext cx="5034462" cy="163318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sz="1000" dirty="0"/>
              <a:t>제주도 내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차 산업 현황</a:t>
            </a:r>
            <a:endParaRPr kumimoji="1" lang="en-US" altLang="ko-KR" sz="1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kumimoji="1" lang="en-US" altLang="ko-KR" sz="1000" dirty="0"/>
          </a:p>
          <a:p>
            <a:pPr marL="0" indent="0">
              <a:buNone/>
            </a:pPr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차 산업이 뭔지</a:t>
            </a:r>
            <a:endParaRPr kumimoji="1" lang="en-US" altLang="ko-KR" sz="1000" dirty="0"/>
          </a:p>
          <a:p>
            <a:pPr>
              <a:buFontTx/>
              <a:buChar char="-"/>
            </a:pPr>
            <a:r>
              <a:rPr kumimoji="1" lang="ko-KR" altLang="en-US" sz="1000" dirty="0"/>
              <a:t>제주도 총생산 중 </a:t>
            </a:r>
            <a:r>
              <a:rPr kumimoji="1" lang="en-US" altLang="ko-KR" sz="1000" dirty="0"/>
              <a:t>1</a:t>
            </a:r>
            <a:r>
              <a:rPr kumimoji="1" lang="ko-KR" altLang="en-US" sz="1000" dirty="0" err="1"/>
              <a:t>차산업이</a:t>
            </a:r>
            <a:r>
              <a:rPr kumimoji="1" lang="ko-KR" altLang="en-US" sz="1000" dirty="0"/>
              <a:t> 차지하는 비중 </a:t>
            </a:r>
            <a:r>
              <a:rPr kumimoji="1" lang="en-US" altLang="ko-KR" sz="1000" dirty="0"/>
              <a:t>-&gt;</a:t>
            </a:r>
            <a:r>
              <a:rPr kumimoji="1" lang="ko-KR" altLang="en-US" sz="1000" dirty="0"/>
              <a:t> 중요하다</a:t>
            </a:r>
            <a:endParaRPr kumimoji="1" lang="en-US" altLang="ko-KR" sz="1000" dirty="0"/>
          </a:p>
          <a:p>
            <a:pPr marL="0" indent="0">
              <a:buNone/>
            </a:pPr>
            <a:r>
              <a:rPr kumimoji="1" lang="en-US" altLang="ko-KR" sz="1000" dirty="0"/>
              <a:t>3</a:t>
            </a:r>
            <a:r>
              <a:rPr kumimoji="1" lang="ko-KR" altLang="en-US" sz="1000" dirty="0"/>
              <a:t>개년 막대그래프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금액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순위 정렬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-&gt;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 err="1"/>
              <a:t>차산업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핑크색표시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막대 위에 </a:t>
            </a:r>
            <a:r>
              <a:rPr kumimoji="1" lang="en-US" altLang="ko-KR" sz="1000" dirty="0"/>
              <a:t>%</a:t>
            </a:r>
            <a:r>
              <a:rPr kumimoji="1" lang="ko-KR" altLang="en-US" sz="1000" dirty="0"/>
              <a:t> 표시</a:t>
            </a:r>
            <a:endParaRPr kumimoji="1" lang="en-US" altLang="ko-KR" sz="1000" dirty="0"/>
          </a:p>
          <a:p>
            <a:pPr marL="0" indent="0">
              <a:buNone/>
            </a:pPr>
            <a:r>
              <a:rPr kumimoji="1" lang="ko-KR" altLang="en-US" sz="1000" dirty="0"/>
              <a:t>*</a:t>
            </a:r>
            <a:r>
              <a:rPr kumimoji="1" lang="en-US" altLang="ko-KR" sz="1000" dirty="0"/>
              <a:t>top5</a:t>
            </a:r>
            <a:r>
              <a:rPr kumimoji="1" lang="ko-KR" altLang="en-US" sz="1000" dirty="0"/>
              <a:t> 업종만 선별해서 보여주기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966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유입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0FAAF6-B085-D846-9CE5-B7DCB4FBEDE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호경</a:t>
            </a:r>
            <a:endParaRPr kumimoji="1"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672860" y="2483707"/>
            <a:ext cx="3904462" cy="4320000"/>
            <a:chOff x="672860" y="2551176"/>
            <a:chExt cx="3684900" cy="4077072"/>
          </a:xfrm>
        </p:grpSpPr>
        <p:pic>
          <p:nvPicPr>
            <p:cNvPr id="5" name="그림 4"/>
            <p:cNvPicPr preferRelativeResize="0"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8"/>
            <a:stretch/>
          </p:blipFill>
          <p:spPr>
            <a:xfrm>
              <a:off x="672860" y="2898648"/>
              <a:ext cx="3684900" cy="3729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2860" y="2551176"/>
              <a:ext cx="368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2015~2018</a:t>
              </a:r>
              <a:r>
                <a:rPr lang="ko-KR" altLang="en-US" sz="1600" b="1" dirty="0" smtClean="0"/>
                <a:t>년 제주도 외국인주민수</a:t>
              </a:r>
              <a:endParaRPr lang="ko-KR" altLang="en-US" sz="1600" b="1" dirty="0"/>
            </a:p>
          </p:txBody>
        </p:sp>
      </p:grp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4742662" y="2483707"/>
            <a:ext cx="3907321" cy="4320000"/>
            <a:chOff x="4523100" y="2551176"/>
            <a:chExt cx="3686400" cy="4075746"/>
          </a:xfrm>
        </p:grpSpPr>
        <p:pic>
          <p:nvPicPr>
            <p:cNvPr id="6" name="그림 5"/>
            <p:cNvPicPr preferRelativeResize="0"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3"/>
            <a:stretch/>
          </p:blipFill>
          <p:spPr>
            <a:xfrm>
              <a:off x="4523100" y="2898648"/>
              <a:ext cx="3686400" cy="372827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23100" y="2551176"/>
              <a:ext cx="3684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2015~2018</a:t>
              </a:r>
              <a:r>
                <a:rPr lang="ko-KR" altLang="en-US" sz="1600" b="1" dirty="0" smtClean="0"/>
                <a:t>년 제주도 외국인근로자수</a:t>
              </a:r>
              <a:endParaRPr lang="ko-KR" altLang="en-US" sz="1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53636" y="3189754"/>
            <a:ext cx="4096511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2015~2018</a:t>
            </a:r>
            <a:r>
              <a:rPr lang="ko-KR" altLang="en-US" sz="1200" dirty="0"/>
              <a:t>년 </a:t>
            </a:r>
            <a:r>
              <a:rPr lang="ko-KR" altLang="en-US" sz="1200" dirty="0" smtClean="0"/>
              <a:t>사이에</a:t>
            </a:r>
            <a:endParaRPr lang="en-US" altLang="ko-KR" sz="1200" dirty="0" smtClean="0"/>
          </a:p>
          <a:p>
            <a:r>
              <a:rPr lang="ko-KR" altLang="en-US" sz="1200" dirty="0" smtClean="0"/>
              <a:t>제주도 총인구는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만</a:t>
            </a:r>
            <a:r>
              <a:rPr lang="en-US" altLang="ko-KR" sz="1200" dirty="0" smtClean="0"/>
              <a:t>-&gt;65</a:t>
            </a:r>
            <a:r>
              <a:rPr lang="ko-KR" altLang="en-US" sz="1200" dirty="0" smtClean="0"/>
              <a:t>만으로 증가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외국인주민과 </a:t>
            </a:r>
            <a:r>
              <a:rPr lang="ko-KR" altLang="en-US" sz="1200" dirty="0"/>
              <a:t>외국인근로자가 계속해서 늘었다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외국인 주민이 </a:t>
            </a:r>
            <a:r>
              <a:rPr lang="en-US" altLang="ko-KR" sz="1200" dirty="0" smtClean="0"/>
              <a:t>1.5</a:t>
            </a:r>
            <a:r>
              <a:rPr lang="ko-KR" altLang="en-US" sz="1200" dirty="0" smtClean="0"/>
              <a:t>천명</a:t>
            </a:r>
            <a:r>
              <a:rPr lang="en-US" altLang="ko-KR" sz="1200" dirty="0" smtClean="0"/>
              <a:t>-&gt;2.5</a:t>
            </a:r>
            <a:r>
              <a:rPr lang="ko-KR" altLang="en-US" sz="1200" dirty="0" smtClean="0"/>
              <a:t>천명으로 증가</a:t>
            </a:r>
            <a:endParaRPr lang="en-US" altLang="ko-KR" sz="1200" dirty="0" smtClean="0"/>
          </a:p>
          <a:p>
            <a:r>
              <a:rPr lang="ko-KR" altLang="en-US" sz="1200" dirty="0" smtClean="0"/>
              <a:t>외국인 주민에서 외국인 근로자도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천</a:t>
            </a:r>
            <a:r>
              <a:rPr lang="en-US" altLang="ko-KR" sz="1200" dirty="0" smtClean="0"/>
              <a:t>-&gt;1</a:t>
            </a:r>
            <a:r>
              <a:rPr lang="ko-KR" altLang="en-US" sz="1200" dirty="0" err="1" smtClean="0"/>
              <a:t>만명으로</a:t>
            </a:r>
            <a:r>
              <a:rPr lang="ko-KR" altLang="en-US" sz="1200" dirty="0" smtClean="0"/>
              <a:t> 증가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출처</a:t>
            </a:r>
            <a:endParaRPr lang="en-US" altLang="ko-KR" sz="1200" dirty="0" smtClean="0"/>
          </a:p>
          <a:p>
            <a:r>
              <a:rPr lang="en-US" altLang="ko-KR" sz="1200" dirty="0"/>
              <a:t>KOSIS </a:t>
            </a:r>
            <a:r>
              <a:rPr lang="ko-KR" altLang="en-US" sz="1200" dirty="0" smtClean="0"/>
              <a:t>국가통계포털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/>
              <a:t>외국인주민</a:t>
            </a:r>
            <a:r>
              <a:rPr lang="en-US" altLang="ko-KR" sz="1200" dirty="0"/>
              <a:t>_</a:t>
            </a:r>
            <a:r>
              <a:rPr lang="ko-KR" altLang="en-US" sz="1200" dirty="0"/>
              <a:t>현황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xlsx</a:t>
            </a:r>
            <a:endParaRPr lang="en-US" altLang="ko-KR" sz="1200" dirty="0" smtClean="0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 txBox="1">
            <a:spLocks/>
          </p:cNvSpPr>
          <p:nvPr/>
        </p:nvSpPr>
        <p:spPr>
          <a:xfrm>
            <a:off x="4185781" y="328510"/>
            <a:ext cx="3567322" cy="1865619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2.</a:t>
            </a:r>
            <a:r>
              <a:rPr kumimoji="1" lang="ko-KR" altLang="en-US" sz="1000" dirty="0" smtClean="0"/>
              <a:t> 외국인 유입 현황</a:t>
            </a: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 smtClean="0"/>
              <a:t>제주도 내 외국인 유입 </a:t>
            </a:r>
            <a:r>
              <a:rPr kumimoji="1" lang="en-US" altLang="ko-KR" sz="1000" dirty="0" smtClean="0"/>
              <a:t>/</a:t>
            </a:r>
            <a:r>
              <a:rPr kumimoji="1" lang="ko-KR" altLang="en-US" sz="1000" dirty="0" smtClean="0"/>
              <a:t> 외국인 근로자 추이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점점 증가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주민</a:t>
            </a:r>
            <a:r>
              <a:rPr kumimoji="1" lang="en-US" altLang="ko-KR" sz="1000" dirty="0" smtClean="0"/>
              <a:t>) (</a:t>
            </a:r>
            <a:r>
              <a:rPr kumimoji="1" lang="ko-KR" altLang="en-US" sz="1000" dirty="0" smtClean="0"/>
              <a:t>외국인 근로자</a:t>
            </a:r>
            <a:r>
              <a:rPr kumimoji="1" lang="en-US" altLang="ko-KR" sz="1000" dirty="0" smtClean="0"/>
              <a:t>) </a:t>
            </a:r>
            <a:r>
              <a:rPr kumimoji="1" lang="ko-KR" altLang="en-US" sz="1000" dirty="0" smtClean="0"/>
              <a:t>막대그래프</a:t>
            </a:r>
            <a:r>
              <a:rPr kumimoji="1" lang="en-US" altLang="ko-KR" sz="1000" dirty="0" smtClean="0"/>
              <a:t>(2015~2018</a:t>
            </a:r>
            <a:r>
              <a:rPr kumimoji="1" lang="ko-KR" altLang="en-US" sz="1000" dirty="0" smtClean="0"/>
              <a:t>년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내에서 근로자 비중</a:t>
            </a:r>
            <a:r>
              <a:rPr kumimoji="1" lang="en-US" altLang="ko-KR" sz="1000" dirty="0" smtClean="0"/>
              <a:t>)</a:t>
            </a:r>
            <a:r>
              <a:rPr kumimoji="1" lang="ko-KR" altLang="en-US" sz="1000" dirty="0" smtClean="0"/>
              <a:t> 파이그래프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err="1" smtClean="0"/>
              <a:t>최근데이터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-&gt; </a:t>
            </a:r>
            <a:r>
              <a:rPr kumimoji="1" lang="ko-KR" altLang="en-US" sz="1000" dirty="0" smtClean="0"/>
              <a:t>꾸준히 증가하는 외국인 인력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569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유입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0FAAF6-B085-D846-9CE5-B7DCB4FBEDE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smtClean="0">
                <a:solidFill>
                  <a:schemeClr val="accent6">
                    <a:lumMod val="75000"/>
                  </a:schemeClr>
                </a:solidFill>
              </a:rPr>
              <a:t>호경</a:t>
            </a:r>
            <a:endParaRPr kumimoji="1" lang="ko-KR" alt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7864" y="3371358"/>
            <a:ext cx="5982728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제주도 내 외국인 주민 중에서 외국인 근로자가 차지하는 비율은 </a:t>
            </a:r>
            <a:r>
              <a:rPr lang="en-US" altLang="ko-KR" sz="1200" dirty="0" smtClean="0"/>
              <a:t>39.7%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출처</a:t>
            </a:r>
            <a:endParaRPr lang="en-US" altLang="ko-KR" sz="1200" dirty="0"/>
          </a:p>
          <a:p>
            <a:r>
              <a:rPr lang="en-US" altLang="ko-KR" sz="1200" dirty="0"/>
              <a:t>KOSIS </a:t>
            </a:r>
            <a:r>
              <a:rPr lang="ko-KR" altLang="en-US" sz="1200" dirty="0"/>
              <a:t>국가통계포털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시도별</a:t>
            </a:r>
            <a:r>
              <a:rPr lang="en-US" altLang="ko-KR" sz="1200" dirty="0"/>
              <a:t>_</a:t>
            </a:r>
            <a:r>
              <a:rPr lang="ko-KR" altLang="en-US" sz="1200" dirty="0"/>
              <a:t>외국인주민</a:t>
            </a:r>
            <a:r>
              <a:rPr lang="en-US" altLang="ko-KR" sz="1200" dirty="0"/>
              <a:t>_</a:t>
            </a:r>
            <a:r>
              <a:rPr lang="ko-KR" altLang="en-US" sz="1200" dirty="0"/>
              <a:t>현황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xlsx</a:t>
            </a:r>
            <a:endParaRPr lang="en-US" altLang="ko-KR" sz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38200" y="2638102"/>
            <a:ext cx="4365484" cy="3583506"/>
            <a:chOff x="1834148" y="2811838"/>
            <a:chExt cx="4365484" cy="358350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3" t="15971" r="2207" b="12439"/>
            <a:stretch/>
          </p:blipFill>
          <p:spPr>
            <a:xfrm>
              <a:off x="1834148" y="3268095"/>
              <a:ext cx="4169664" cy="312724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834148" y="2811838"/>
              <a:ext cx="4365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2018</a:t>
              </a:r>
              <a:r>
                <a:rPr lang="ko-KR" altLang="en-US" sz="1600" b="1" dirty="0" smtClean="0"/>
                <a:t>년 제주도 외국인주민 중 외국인근로자 </a:t>
              </a:r>
              <a:endParaRPr lang="ko-KR" altLang="en-US" sz="1600" b="1" dirty="0"/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3ADE36E1-22CE-124A-B845-D148D0ECF31E}"/>
              </a:ext>
            </a:extLst>
          </p:cNvPr>
          <p:cNvSpPr txBox="1">
            <a:spLocks/>
          </p:cNvSpPr>
          <p:nvPr/>
        </p:nvSpPr>
        <p:spPr>
          <a:xfrm>
            <a:off x="4185781" y="328510"/>
            <a:ext cx="3567322" cy="1865619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2.</a:t>
            </a:r>
            <a:r>
              <a:rPr kumimoji="1" lang="ko-KR" altLang="en-US" sz="1000" dirty="0" smtClean="0"/>
              <a:t> 외국인 유입 현황</a:t>
            </a: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 smtClean="0"/>
              <a:t>제주도 내 외국인 유입 </a:t>
            </a:r>
            <a:r>
              <a:rPr kumimoji="1" lang="en-US" altLang="ko-KR" sz="1000" dirty="0" smtClean="0"/>
              <a:t>/</a:t>
            </a:r>
            <a:r>
              <a:rPr kumimoji="1" lang="ko-KR" altLang="en-US" sz="1000" dirty="0" smtClean="0"/>
              <a:t> 외국인 근로자 추이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점점 증가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주민</a:t>
            </a:r>
            <a:r>
              <a:rPr kumimoji="1" lang="en-US" altLang="ko-KR" sz="1000" dirty="0" smtClean="0"/>
              <a:t>) (</a:t>
            </a:r>
            <a:r>
              <a:rPr kumimoji="1" lang="ko-KR" altLang="en-US" sz="1000" dirty="0" smtClean="0"/>
              <a:t>외국인 근로자</a:t>
            </a:r>
            <a:r>
              <a:rPr kumimoji="1" lang="en-US" altLang="ko-KR" sz="1000" dirty="0" smtClean="0"/>
              <a:t>) </a:t>
            </a:r>
            <a:r>
              <a:rPr kumimoji="1" lang="ko-KR" altLang="en-US" sz="1000" dirty="0" smtClean="0"/>
              <a:t>막대그래프</a:t>
            </a:r>
            <a:r>
              <a:rPr kumimoji="1" lang="en-US" altLang="ko-KR" sz="1000" dirty="0" smtClean="0"/>
              <a:t>(2015~2018</a:t>
            </a:r>
            <a:r>
              <a:rPr kumimoji="1" lang="ko-KR" altLang="en-US" sz="1000" dirty="0" smtClean="0"/>
              <a:t>년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외국인 내에서 근로자 비중</a:t>
            </a:r>
            <a:r>
              <a:rPr kumimoji="1" lang="en-US" altLang="ko-KR" sz="1000" dirty="0" smtClean="0"/>
              <a:t>)</a:t>
            </a:r>
            <a:r>
              <a:rPr kumimoji="1" lang="ko-KR" altLang="en-US" sz="1000" dirty="0" smtClean="0"/>
              <a:t> 파이그래프 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err="1" smtClean="0"/>
              <a:t>최근데이터</a:t>
            </a:r>
            <a:r>
              <a:rPr kumimoji="1" lang="en-US" altLang="ko-KR" sz="10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1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 smtClean="0"/>
              <a:t>-&gt; </a:t>
            </a:r>
            <a:r>
              <a:rPr kumimoji="1" lang="ko-KR" altLang="en-US" sz="1000" dirty="0" smtClean="0"/>
              <a:t>꾸준히 증가하는 외국인 인력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653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294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분석결과</vt:lpstr>
      <vt:lpstr>분석결과</vt:lpstr>
      <vt:lpstr>분석결과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ho</cp:lastModifiedBy>
  <cp:revision>44</cp:revision>
  <dcterms:created xsi:type="dcterms:W3CDTF">2019-12-20T04:45:18Z</dcterms:created>
  <dcterms:modified xsi:type="dcterms:W3CDTF">2019-12-21T13:13:37Z</dcterms:modified>
</cp:coreProperties>
</file>