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64" r:id="rId5"/>
    <p:sldId id="266" r:id="rId6"/>
    <p:sldId id="267" r:id="rId7"/>
    <p:sldId id="268" r:id="rId8"/>
    <p:sldId id="259" r:id="rId9"/>
    <p:sldId id="269" r:id="rId10"/>
    <p:sldId id="270" r:id="rId11"/>
    <p:sldId id="260" r:id="rId12"/>
    <p:sldId id="271" r:id="rId13"/>
    <p:sldId id="272" r:id="rId14"/>
    <p:sldId id="261" r:id="rId15"/>
    <p:sldId id="26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89" d="100"/>
          <a:sy n="89" d="100"/>
        </p:scale>
        <p:origin x="768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7E114-A845-2E42-9107-13F313A67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E2BA1F-0B2F-C64B-AA3E-520C3ED5E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C6C8E-E21D-2A4C-9BC4-BA976F41F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C9E1-EBC9-E24A-B8A8-CC991B4F5553}" type="datetimeFigureOut">
              <a:rPr kumimoji="1" lang="ko-KR" altLang="en-US" smtClean="0"/>
              <a:t>2019. 12. 20.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5F64A7-E147-2B4E-8144-0708CA0FA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0B609-C6FD-8843-9D07-2F9107E7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1B17-955E-6248-98CC-CC22A06DAD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570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0D1C0-5E64-AE4D-B524-CCC23F71F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E6091E-176D-3D4C-AB6E-588B4F12F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72045F-1139-4B49-BA6E-77A065C85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C9E1-EBC9-E24A-B8A8-CC991B4F5553}" type="datetimeFigureOut">
              <a:rPr kumimoji="1" lang="ko-KR" altLang="en-US" smtClean="0"/>
              <a:t>2019. 12. 20.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1FEC7F-9D18-984A-8AB8-756E1DA12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A5762-5637-8B48-9C69-F3A80769F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1B17-955E-6248-98CC-CC22A06DAD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024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04938F-1F80-0F4B-961C-56AC844F9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DF5E10-A01B-2348-AD6E-3B8A95EE4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F86490-832A-5041-9A01-E53832B9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C9E1-EBC9-E24A-B8A8-CC991B4F5553}" type="datetimeFigureOut">
              <a:rPr kumimoji="1" lang="ko-KR" altLang="en-US" smtClean="0"/>
              <a:t>2019. 12. 20.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1BE970-54AF-3E47-AFEB-1976859F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6F761-AB12-B24F-9468-02207C79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1B17-955E-6248-98CC-CC22A06DAD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08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A8571-1CDF-9D4B-A7F1-01E78B96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CFDC8-3902-554E-9662-AF46BA975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93564-5B58-7D43-9192-9176DE745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C9E1-EBC9-E24A-B8A8-CC991B4F5553}" type="datetimeFigureOut">
              <a:rPr kumimoji="1" lang="ko-KR" altLang="en-US" smtClean="0"/>
              <a:t>2019. 12. 20.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366563-AD68-FC45-8089-87D2ACD1D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CBB65E-C180-4048-9518-FE0C9330F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1B17-955E-6248-98CC-CC22A06DAD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628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74F3D-E1FE-BF4E-A8E5-F3D265122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75B9F4-F244-E744-BD1A-ED4AB67C3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FC4D56-AE01-934E-8542-AEC5CE7D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C9E1-EBC9-E24A-B8A8-CC991B4F5553}" type="datetimeFigureOut">
              <a:rPr kumimoji="1" lang="ko-KR" altLang="en-US" smtClean="0"/>
              <a:t>2019. 12. 20.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AEC91F-FEF2-E84C-9875-A890EF4D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08A8A-BF31-634D-B6E7-CC0C9BB80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1B17-955E-6248-98CC-CC22A06DAD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730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52666-5B0C-2D47-9BD9-0DA9655D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0DD6A-58B8-5840-86E2-74251F8EF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E6A27F-E72D-2F4E-A9F8-0E9F7E92F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B7AF48-6B1E-5C4F-BC5C-F6434338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C9E1-EBC9-E24A-B8A8-CC991B4F5553}" type="datetimeFigureOut">
              <a:rPr kumimoji="1" lang="ko-KR" altLang="en-US" smtClean="0"/>
              <a:t>2019. 12. 20.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FA6CD4-4E45-5C43-8194-680E58457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EE7C13-5C3F-FF4C-994E-9BF9D4073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1B17-955E-6248-98CC-CC22A06DAD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18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95092-6444-A14A-9E12-71A41D441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F25022-5730-7642-A4A4-6B4A026A6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849195-CC97-454E-A9E8-B7AA73F78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5292E9-D1F0-0847-AD1E-5257AA8BB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E1ABB7-2BB0-CD47-BD67-D78E27612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E1FDBE-F20E-4042-B4E6-FFE1F234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C9E1-EBC9-E24A-B8A8-CC991B4F5553}" type="datetimeFigureOut">
              <a:rPr kumimoji="1" lang="ko-KR" altLang="en-US" smtClean="0"/>
              <a:t>2019. 12. 20.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759D25-D966-E941-971C-95832EA18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39E92B-68BA-9648-B866-D8A038B2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1B17-955E-6248-98CC-CC22A06DAD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459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D8208-5349-B94E-97BD-2B420347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C8FC0A-2A57-F140-8D1D-10066A92C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C9E1-EBC9-E24A-B8A8-CC991B4F5553}" type="datetimeFigureOut">
              <a:rPr kumimoji="1" lang="ko-KR" altLang="en-US" smtClean="0"/>
              <a:t>2019. 12. 20.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9E348A-8673-6342-BBC2-1BF8DA795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CCA15D-BEC8-624C-ADA0-6192CE70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1B17-955E-6248-98CC-CC22A06DAD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688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68672D-F8E9-1345-A00F-9CD71DCF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C9E1-EBC9-E24A-B8A8-CC991B4F5553}" type="datetimeFigureOut">
              <a:rPr kumimoji="1" lang="ko-KR" altLang="en-US" smtClean="0"/>
              <a:t>2019. 12. 20.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3E862F-9005-B24E-ADA9-FDF3D4405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FE8627-C2C0-7041-A9BB-32EF4263F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1B17-955E-6248-98CC-CC22A06DAD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885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22CA-C8EF-2248-91ED-70B1FD28A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C79E53-BD2C-724D-9855-22459C9AF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84E6BE-766C-554D-88DC-1DF5D7769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215C0C-1721-AA46-8F5C-F31B1009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C9E1-EBC9-E24A-B8A8-CC991B4F5553}" type="datetimeFigureOut">
              <a:rPr kumimoji="1" lang="ko-KR" altLang="en-US" smtClean="0"/>
              <a:t>2019. 12. 20.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A4A1E-9D0C-1640-94FE-A42897DD6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44EC7C-93F7-1448-849A-B8D57F1F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1B17-955E-6248-98CC-CC22A06DAD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4043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F818C-B811-DC44-8A63-3B5E4FCDD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987A8E-AD6D-114A-9FA8-B8120C3E7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36058D-70D5-B347-8B92-6031A340A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E7650E-A8CA-8A48-81F7-534FC535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C9E1-EBC9-E24A-B8A8-CC991B4F5553}" type="datetimeFigureOut">
              <a:rPr kumimoji="1" lang="ko-KR" altLang="en-US" smtClean="0"/>
              <a:t>2019. 12. 20.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D471AC-BD25-5145-BEB1-9692B6DD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3980B1-B20F-3744-BB13-DA0B46A1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1B17-955E-6248-98CC-CC22A06DAD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377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5274E4-59FD-F44D-BC41-5839EB96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F68D8-ED72-2A4D-A976-EEEB3ED6A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F8E97-AF2E-3149-9E8A-269A11589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7C9E1-EBC9-E24A-B8A8-CC991B4F5553}" type="datetimeFigureOut">
              <a:rPr kumimoji="1" lang="ko-KR" altLang="en-US" smtClean="0"/>
              <a:t>2019. 12. 20.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BC02AE-7092-E34D-99BE-6987ECCF9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1D2A11-ED4B-D64E-B6D1-BFC9714F3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B1B17-955E-6248-98CC-CC22A06DAD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072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86DAD-08C3-9842-B7C7-626794D71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3</a:t>
            </a:r>
            <a:r>
              <a:rPr kumimoji="1" lang="ko-KR" altLang="en-US" dirty="0"/>
              <a:t>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957496-8C7F-4A47-9AFC-28D45C5482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1255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6E3DF-44FE-8A47-9746-DE0201B0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분석결과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E36E1-22CE-124A-B845-D148D0ECF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>
              <a:buFontTx/>
              <a:buChar char="-"/>
            </a:pPr>
            <a:r>
              <a:rPr kumimoji="1" lang="ko-KR" altLang="en-US" dirty="0"/>
              <a:t>주거지 현황 </a:t>
            </a:r>
            <a:r>
              <a:rPr kumimoji="1" lang="en-US" altLang="ko-KR" dirty="0"/>
              <a:t>(</a:t>
            </a:r>
            <a:r>
              <a:rPr kumimoji="1" lang="ko-KR" altLang="en-US" dirty="0"/>
              <a:t>제주도 내 어느 지역에 주로 분포하는지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r>
              <a:rPr kumimoji="1" lang="ko-KR" altLang="en-US" dirty="0"/>
              <a:t>데이터 전달 받아서 </a:t>
            </a:r>
            <a:r>
              <a:rPr kumimoji="1" lang="ko-KR" altLang="en-US" dirty="0" err="1"/>
              <a:t>단계구분도</a:t>
            </a:r>
            <a:r>
              <a:rPr kumimoji="1" lang="ko-KR" altLang="en-US" dirty="0"/>
              <a:t> 작성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읍면동단위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r>
              <a:rPr kumimoji="1" lang="ko-KR" altLang="en-US" dirty="0"/>
              <a:t>*</a:t>
            </a:r>
            <a:r>
              <a:rPr kumimoji="1" lang="en-US" altLang="ko-KR" dirty="0"/>
              <a:t> </a:t>
            </a:r>
            <a:r>
              <a:rPr kumimoji="1" lang="ko-KR" altLang="en-US" dirty="0"/>
              <a:t>일단 </a:t>
            </a:r>
            <a:r>
              <a:rPr kumimoji="1" lang="ko-KR" altLang="en-US" dirty="0" err="1"/>
              <a:t>최근꺼</a:t>
            </a:r>
            <a:r>
              <a:rPr kumimoji="1" lang="ko-KR" altLang="en-US" dirty="0"/>
              <a:t> 먼저 작성하고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시간 남으면 </a:t>
            </a:r>
            <a:r>
              <a:rPr kumimoji="1" lang="en-US" altLang="ko-KR" dirty="0"/>
              <a:t>-2</a:t>
            </a:r>
            <a:r>
              <a:rPr kumimoji="1" lang="ko-KR" altLang="en-US" dirty="0"/>
              <a:t>년씩 해서 </a:t>
            </a:r>
            <a:r>
              <a:rPr kumimoji="1" lang="en-US" altLang="ko-KR" dirty="0"/>
              <a:t>3~4</a:t>
            </a:r>
            <a:r>
              <a:rPr kumimoji="1" lang="ko-KR" altLang="en-US" dirty="0"/>
              <a:t>개 더 만들기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B3345-9390-B44E-888B-8B2636CC30D9}"/>
              </a:ext>
            </a:extLst>
          </p:cNvPr>
          <p:cNvSpPr txBox="1"/>
          <p:nvPr/>
        </p:nvSpPr>
        <p:spPr>
          <a:xfrm>
            <a:off x="7115176" y="266700"/>
            <a:ext cx="4948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dirty="0">
                <a:solidFill>
                  <a:srgbClr val="0070C0"/>
                </a:solidFill>
                <a:highlight>
                  <a:srgbClr val="FFFF00"/>
                </a:highlight>
              </a:rPr>
              <a:t>현창</a:t>
            </a:r>
            <a:r>
              <a:rPr kumimoji="1" lang="en-US" altLang="ko-KR" sz="5400" b="1" dirty="0">
                <a:solidFill>
                  <a:srgbClr val="0070C0"/>
                </a:solidFill>
                <a:highlight>
                  <a:srgbClr val="FFFF00"/>
                </a:highlight>
              </a:rPr>
              <a:t>/</a:t>
            </a:r>
            <a:r>
              <a:rPr kumimoji="1" lang="ko-KR" altLang="en-US" sz="5400" b="1" dirty="0">
                <a:solidFill>
                  <a:srgbClr val="0070C0"/>
                </a:solidFill>
                <a:highlight>
                  <a:srgbClr val="FFFF00"/>
                </a:highlight>
              </a:rPr>
              <a:t>호경</a:t>
            </a:r>
            <a:r>
              <a:rPr kumimoji="1" lang="en-US" altLang="ko-KR" sz="5400" b="1" dirty="0">
                <a:solidFill>
                  <a:srgbClr val="0070C0"/>
                </a:solidFill>
                <a:highlight>
                  <a:srgbClr val="FFFF00"/>
                </a:highlight>
              </a:rPr>
              <a:t>/</a:t>
            </a:r>
            <a:r>
              <a:rPr kumimoji="1" lang="ko-KR" altLang="en-US" sz="5400" b="1" dirty="0">
                <a:solidFill>
                  <a:srgbClr val="0070C0"/>
                </a:solidFill>
                <a:highlight>
                  <a:srgbClr val="FFFF00"/>
                </a:highlight>
              </a:rPr>
              <a:t>규진</a:t>
            </a:r>
          </a:p>
        </p:txBody>
      </p:sp>
    </p:spTree>
    <p:extLst>
      <p:ext uri="{BB962C8B-B14F-4D97-AF65-F5344CB8AC3E}">
        <p14:creationId xmlns:p14="http://schemas.microsoft.com/office/powerpoint/2010/main" val="3904630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85FFF-EBD9-3E4F-96B8-8D4ED759C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분석결과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C25B4-E1E8-B949-8546-B6FFDCC8C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/>
              <a:t>2.</a:t>
            </a:r>
            <a:r>
              <a:rPr kumimoji="1" lang="ko-KR" altLang="en-US" dirty="0"/>
              <a:t> 외국인 현황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2-2.</a:t>
            </a:r>
            <a:r>
              <a:rPr kumimoji="1" lang="ko-KR" altLang="en-US" dirty="0"/>
              <a:t> 일자리 관련 설문들</a:t>
            </a:r>
            <a:endParaRPr kumimoji="1" lang="en-US" altLang="ko-KR" dirty="0"/>
          </a:p>
          <a:p>
            <a:pPr>
              <a:buFontTx/>
              <a:buChar char="-"/>
            </a:pPr>
            <a:r>
              <a:rPr kumimoji="1" lang="ko-KR" altLang="en-US" dirty="0"/>
              <a:t>일자리를 어떤 방식으로 찾는지 </a:t>
            </a:r>
            <a:r>
              <a:rPr kumimoji="1" lang="en-US" altLang="ko-KR" dirty="0"/>
              <a:t>(</a:t>
            </a:r>
            <a:r>
              <a:rPr kumimoji="1" lang="ko-KR" altLang="en-US" dirty="0"/>
              <a:t>지인 의존 높고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 외의 정보를 얻기 어려움</a:t>
            </a:r>
            <a:r>
              <a:rPr kumimoji="1" lang="en-US" altLang="ko-KR" dirty="0"/>
              <a:t>)</a:t>
            </a:r>
          </a:p>
          <a:p>
            <a:pPr>
              <a:buFontTx/>
              <a:buChar char="-"/>
            </a:pPr>
            <a:r>
              <a:rPr kumimoji="1" lang="ko-KR" altLang="en-US" dirty="0"/>
              <a:t>직업 교육은 어떻게 받고 있는지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(</a:t>
            </a:r>
            <a:r>
              <a:rPr kumimoji="1" lang="ko-KR" altLang="en-US" dirty="0"/>
              <a:t>시각화 방법은 알아서 </a:t>
            </a:r>
            <a:r>
              <a:rPr kumimoji="1" lang="ko-KR" altLang="en-US" dirty="0" err="1"/>
              <a:t>ㅋㅋㅋㅋ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4F5711-A04C-9E4A-8269-8FA9EE27C425}"/>
              </a:ext>
            </a:extLst>
          </p:cNvPr>
          <p:cNvSpPr txBox="1"/>
          <p:nvPr/>
        </p:nvSpPr>
        <p:spPr>
          <a:xfrm>
            <a:off x="9572626" y="365125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dirty="0">
                <a:solidFill>
                  <a:srgbClr val="7030A0"/>
                </a:solidFill>
              </a:rPr>
              <a:t>영훈</a:t>
            </a:r>
          </a:p>
        </p:txBody>
      </p:sp>
    </p:spTree>
    <p:extLst>
      <p:ext uri="{BB962C8B-B14F-4D97-AF65-F5344CB8AC3E}">
        <p14:creationId xmlns:p14="http://schemas.microsoft.com/office/powerpoint/2010/main" val="1952871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85FFF-EBD9-3E4F-96B8-8D4ED759C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분석결과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C25B4-E1E8-B949-8546-B6FFDCC8C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/>
              <a:t>2.</a:t>
            </a:r>
            <a:r>
              <a:rPr kumimoji="1" lang="ko-KR" altLang="en-US" dirty="0"/>
              <a:t> 외국인 현황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2-3.</a:t>
            </a:r>
            <a:r>
              <a:rPr kumimoji="1" lang="ko-KR" altLang="en-US" dirty="0"/>
              <a:t> 외국인 지원시설</a:t>
            </a:r>
            <a:r>
              <a:rPr kumimoji="1" lang="en-US" altLang="ko-KR" dirty="0"/>
              <a:t>/</a:t>
            </a:r>
            <a:r>
              <a:rPr kumimoji="1" lang="ko-KR" altLang="en-US" dirty="0"/>
              <a:t>프로그램 현황</a:t>
            </a:r>
            <a:endParaRPr kumimoji="1" lang="en-US" altLang="ko-KR" dirty="0"/>
          </a:p>
          <a:p>
            <a:pPr>
              <a:buFontTx/>
              <a:buChar char="-"/>
            </a:pPr>
            <a:r>
              <a:rPr kumimoji="1" lang="ko-KR" altLang="en-US" dirty="0"/>
              <a:t>위치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구글맵으로</a:t>
            </a:r>
            <a:r>
              <a:rPr kumimoji="1" lang="ko-KR" altLang="en-US" dirty="0"/>
              <a:t> 찍기</a:t>
            </a:r>
            <a:r>
              <a:rPr kumimoji="1" lang="en-US" altLang="ko-KR" dirty="0"/>
              <a:t>) (</a:t>
            </a:r>
            <a:r>
              <a:rPr kumimoji="1" lang="ko-KR" altLang="en-US" dirty="0"/>
              <a:t>외국인 주거 </a:t>
            </a:r>
            <a:r>
              <a:rPr kumimoji="1" lang="ko-KR" altLang="en-US" dirty="0" err="1"/>
              <a:t>단계구분도</a:t>
            </a:r>
            <a:r>
              <a:rPr kumimoji="1" lang="ko-KR" altLang="en-US" dirty="0"/>
              <a:t> 비교</a:t>
            </a:r>
            <a:r>
              <a:rPr kumimoji="1" lang="en-US" altLang="ko-KR" dirty="0"/>
              <a:t>)</a:t>
            </a:r>
          </a:p>
          <a:p>
            <a:pPr>
              <a:buFontTx/>
              <a:buChar char="-"/>
            </a:pPr>
            <a:r>
              <a:rPr kumimoji="1" lang="en-US" altLang="ko-KR" dirty="0"/>
              <a:t>&gt; </a:t>
            </a:r>
            <a:r>
              <a:rPr kumimoji="1" lang="ko-KR" altLang="en-US" dirty="0"/>
              <a:t>외국인 인구 수 대비 변화가 없다는 것 강조</a:t>
            </a:r>
            <a:endParaRPr kumimoji="1" lang="en-US" altLang="ko-KR" dirty="0"/>
          </a:p>
          <a:p>
            <a:pPr>
              <a:buFontTx/>
              <a:buChar char="-"/>
            </a:pPr>
            <a:r>
              <a:rPr kumimoji="1" lang="ko-KR" altLang="en-US" dirty="0"/>
              <a:t>시설 별 역할 및 운영</a:t>
            </a:r>
            <a:r>
              <a:rPr kumimoji="1" lang="en-US" altLang="ko-KR" dirty="0"/>
              <a:t>/</a:t>
            </a:r>
            <a:r>
              <a:rPr kumimoji="1" lang="ko-KR" altLang="en-US" dirty="0"/>
              <a:t>관리 현황</a:t>
            </a:r>
            <a:endParaRPr kumimoji="1" lang="en-US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4F5711-A04C-9E4A-8269-8FA9EE27C425}"/>
              </a:ext>
            </a:extLst>
          </p:cNvPr>
          <p:cNvSpPr txBox="1"/>
          <p:nvPr/>
        </p:nvSpPr>
        <p:spPr>
          <a:xfrm>
            <a:off x="9572626" y="365125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dirty="0">
                <a:solidFill>
                  <a:srgbClr val="7030A0"/>
                </a:solidFill>
              </a:rPr>
              <a:t>영훈</a:t>
            </a:r>
          </a:p>
        </p:txBody>
      </p:sp>
    </p:spTree>
    <p:extLst>
      <p:ext uri="{BB962C8B-B14F-4D97-AF65-F5344CB8AC3E}">
        <p14:creationId xmlns:p14="http://schemas.microsoft.com/office/powerpoint/2010/main" val="4165215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45EC8-1607-7045-96EB-3B5F402B0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분석결과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E22B06-9EDF-2841-94B3-D8321A3B8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1</a:t>
            </a:r>
            <a:r>
              <a:rPr kumimoji="1" lang="ko-KR" altLang="en-US" dirty="0" err="1"/>
              <a:t>차산업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 </a:t>
            </a:r>
            <a:r>
              <a:rPr kumimoji="1" lang="ko-KR" altLang="en-US" dirty="0"/>
              <a:t>외국인 연결고리를 다시 부각</a:t>
            </a:r>
            <a:r>
              <a:rPr kumimoji="1" lang="en-US" altLang="ko-KR" dirty="0"/>
              <a:t>….</a:t>
            </a:r>
          </a:p>
          <a:p>
            <a:r>
              <a:rPr kumimoji="1" lang="ko-KR" altLang="en-US" dirty="0"/>
              <a:t>어떻게</a:t>
            </a:r>
            <a:r>
              <a:rPr kumimoji="1" lang="en-US" altLang="ko-KR" dirty="0"/>
              <a:t>?</a:t>
            </a:r>
          </a:p>
          <a:p>
            <a:r>
              <a:rPr kumimoji="1" lang="ko-KR" altLang="en-US" dirty="0" err="1"/>
              <a:t>차차생각</a:t>
            </a:r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-&gt;</a:t>
            </a:r>
            <a:r>
              <a:rPr kumimoji="1" lang="ko-KR" altLang="en-US" dirty="0"/>
              <a:t> 외국인 노동자는 많아지는데 일자리를 구하는 방법이 한계가 있어서 잘 </a:t>
            </a:r>
            <a:r>
              <a:rPr kumimoji="1" lang="ko-KR" altLang="en-US" dirty="0" err="1"/>
              <a:t>못찾음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차 산업은 사람을 </a:t>
            </a:r>
            <a:r>
              <a:rPr kumimoji="1" lang="ko-KR" altLang="en-US" dirty="0" err="1"/>
              <a:t>못구해</a:t>
            </a:r>
            <a:endParaRPr kumimoji="1" lang="en-US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172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2E8B7-77A6-6A49-ACC5-B8744985E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분석결과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B55947-F760-B44E-84DC-43884CB12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ko-KR" dirty="0"/>
              <a:t>3.</a:t>
            </a:r>
            <a:r>
              <a:rPr kumimoji="1" lang="ko-KR" altLang="en-US" dirty="0"/>
              <a:t> 고용허가제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계절근로제</a:t>
            </a:r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=&gt;</a:t>
            </a:r>
            <a:r>
              <a:rPr kumimoji="1" lang="ko-KR" altLang="en-US" dirty="0"/>
              <a:t> 해결하기 위해서 만들어진 </a:t>
            </a:r>
            <a:r>
              <a:rPr kumimoji="1" lang="en-US" altLang="ko-KR" dirty="0"/>
              <a:t>3</a:t>
            </a:r>
          </a:p>
          <a:p>
            <a:pPr marL="0" indent="0">
              <a:buNone/>
            </a:pPr>
            <a:r>
              <a:rPr kumimoji="1" lang="en-US" altLang="ko-KR" dirty="0"/>
              <a:t>-</a:t>
            </a:r>
            <a:r>
              <a:rPr kumimoji="1" lang="ko-KR" altLang="en-US" dirty="0"/>
              <a:t> 위 두 개 항목 설명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그러나 이것 만으로는 부족 </a:t>
            </a:r>
            <a:r>
              <a:rPr kumimoji="1" lang="en-US" altLang="ko-KR" dirty="0"/>
              <a:t>+</a:t>
            </a:r>
            <a:r>
              <a:rPr kumimoji="1" lang="ko-KR" altLang="en-US" dirty="0"/>
              <a:t> 문제점이 있음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(</a:t>
            </a:r>
            <a:r>
              <a:rPr kumimoji="1" lang="ko-KR" altLang="en-US" dirty="0"/>
              <a:t>기사 말고 데이터는 없나</a:t>
            </a:r>
            <a:r>
              <a:rPr kumimoji="1" lang="en-US" altLang="ko-KR" dirty="0"/>
              <a:t>?</a:t>
            </a:r>
            <a:r>
              <a:rPr kumimoji="1" lang="ko-KR" altLang="en-US" dirty="0"/>
              <a:t> 없으면 </a:t>
            </a:r>
            <a:r>
              <a:rPr kumimoji="1" lang="ko-KR" altLang="en-US" dirty="0" err="1"/>
              <a:t>말공ㅋ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r>
              <a:rPr kumimoji="1" lang="en-US" altLang="ko-KR" dirty="0"/>
              <a:t>-</a:t>
            </a:r>
            <a:r>
              <a:rPr kumimoji="1" lang="ko-KR" altLang="en-US" dirty="0"/>
              <a:t> 고용허가제로 정해진 인력 부족</a:t>
            </a:r>
            <a:endParaRPr kumimoji="1" lang="en-US" altLang="ko-KR" dirty="0"/>
          </a:p>
          <a:p>
            <a:pPr>
              <a:buFontTx/>
              <a:buChar char="-"/>
            </a:pPr>
            <a:r>
              <a:rPr kumimoji="1" lang="ko-KR" altLang="en-US" dirty="0" err="1"/>
              <a:t>계절근로제</a:t>
            </a:r>
            <a:r>
              <a:rPr kumimoji="1" lang="ko-KR" altLang="en-US" dirty="0"/>
              <a:t> </a:t>
            </a:r>
            <a:r>
              <a:rPr kumimoji="1" lang="en-US" altLang="ko-KR" dirty="0"/>
              <a:t>(3</a:t>
            </a:r>
            <a:r>
              <a:rPr kumimoji="1" lang="ko-KR" altLang="en-US" dirty="0"/>
              <a:t>개월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개월</a:t>
            </a:r>
            <a:r>
              <a:rPr kumimoji="1" lang="en-US" altLang="ko-KR" dirty="0"/>
              <a:t>)</a:t>
            </a:r>
            <a:r>
              <a:rPr kumimoji="1" lang="ko-KR" altLang="en-US" dirty="0"/>
              <a:t> *해외 브로커 통해서 신규인력 수급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그러나 다양한 부작용이 존재함 </a:t>
            </a:r>
            <a:r>
              <a:rPr kumimoji="1" lang="en-US" altLang="ko-KR" dirty="0"/>
              <a:t>(</a:t>
            </a:r>
            <a:r>
              <a:rPr kumimoji="1" lang="ko-KR" altLang="en-US" dirty="0"/>
              <a:t>구체적으로 얘기해주면 좋고</a:t>
            </a:r>
            <a:r>
              <a:rPr kumimoji="1" lang="en-US" altLang="ko-KR" dirty="0"/>
              <a:t>)</a:t>
            </a:r>
          </a:p>
          <a:p>
            <a:pPr>
              <a:buFontTx/>
              <a:buChar char="-"/>
            </a:pPr>
            <a:r>
              <a:rPr kumimoji="1" lang="ko-KR" altLang="en-US" dirty="0"/>
              <a:t>의사소통 문제 </a:t>
            </a:r>
            <a:r>
              <a:rPr kumimoji="1" lang="en-US" altLang="ko-KR" dirty="0"/>
              <a:t>(</a:t>
            </a:r>
            <a:r>
              <a:rPr kumimoji="1" lang="ko-KR" altLang="en-US" dirty="0"/>
              <a:t>문화 및 언어 모르는 외국인</a:t>
            </a:r>
            <a:r>
              <a:rPr kumimoji="1" lang="en-US" altLang="ko-KR" dirty="0"/>
              <a:t>…)</a:t>
            </a:r>
          </a:p>
          <a:p>
            <a:pPr>
              <a:buFontTx/>
              <a:buChar char="-"/>
            </a:pPr>
            <a:r>
              <a:rPr kumimoji="1" lang="en-US" altLang="ko-KR" dirty="0"/>
              <a:t>&gt;</a:t>
            </a:r>
            <a:r>
              <a:rPr kumimoji="1" lang="ko-KR" altLang="en-US" dirty="0"/>
              <a:t> 제주도 내 외국인 인력을 활용할 수 있는 방안 제시</a:t>
            </a:r>
            <a:endParaRPr kumimoji="1"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90F87F-0CAA-234A-AA0B-85394ECDFB7D}"/>
              </a:ext>
            </a:extLst>
          </p:cNvPr>
          <p:cNvSpPr txBox="1"/>
          <p:nvPr/>
        </p:nvSpPr>
        <p:spPr>
          <a:xfrm>
            <a:off x="8401051" y="295276"/>
            <a:ext cx="3453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dirty="0">
                <a:solidFill>
                  <a:schemeClr val="accent6">
                    <a:lumMod val="75000"/>
                  </a:schemeClr>
                </a:solidFill>
              </a:rPr>
              <a:t>호경</a:t>
            </a:r>
            <a:r>
              <a:rPr kumimoji="1" lang="en-US" altLang="ko-KR" sz="5400" b="1" dirty="0">
                <a:solidFill>
                  <a:schemeClr val="accent6">
                    <a:lumMod val="75000"/>
                  </a:schemeClr>
                </a:solidFill>
              </a:rPr>
              <a:t>+</a:t>
            </a:r>
            <a:r>
              <a:rPr kumimoji="1" lang="ko-KR" altLang="en-US" sz="5400" b="1" dirty="0">
                <a:solidFill>
                  <a:schemeClr val="accent6">
                    <a:lumMod val="75000"/>
                  </a:schemeClr>
                </a:solidFill>
              </a:rPr>
              <a:t>영훈</a:t>
            </a:r>
          </a:p>
        </p:txBody>
      </p:sp>
    </p:spTree>
    <p:extLst>
      <p:ext uri="{BB962C8B-B14F-4D97-AF65-F5344CB8AC3E}">
        <p14:creationId xmlns:p14="http://schemas.microsoft.com/office/powerpoint/2010/main" val="46838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AE38A-7AD8-2D41-B47F-02B941F5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제안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73DAFD-4C65-C143-AA25-70444815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kumimoji="1" lang="en-US" altLang="ko-KR" dirty="0"/>
          </a:p>
          <a:p>
            <a:pPr marL="514350" indent="-514350">
              <a:buAutoNum type="arabicPeriod"/>
            </a:pPr>
            <a:r>
              <a:rPr kumimoji="1" lang="ko-KR" altLang="en-US" dirty="0"/>
              <a:t>직업 연결 온라인 플랫폼 신설</a:t>
            </a:r>
            <a:br>
              <a:rPr kumimoji="1" lang="en-US" altLang="ko-KR" dirty="0"/>
            </a:b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언어지원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가장 많은 국적 외국인 자료 참고 </a:t>
            </a:r>
            <a:r>
              <a:rPr kumimoji="1" lang="en-US" altLang="ko-KR" dirty="0"/>
              <a:t>top3~5</a:t>
            </a:r>
            <a:r>
              <a:rPr kumimoji="1" lang="ko-KR" altLang="en-US" dirty="0"/>
              <a:t> 언어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r>
              <a:rPr kumimoji="1" lang="en-US" altLang="ko-KR" dirty="0"/>
              <a:t>-</a:t>
            </a:r>
            <a:r>
              <a:rPr kumimoji="1" lang="ko-KR" altLang="en-US" dirty="0"/>
              <a:t> 농</a:t>
            </a:r>
            <a:r>
              <a:rPr kumimoji="1" lang="en-US" altLang="ko-KR" dirty="0"/>
              <a:t>/</a:t>
            </a:r>
            <a:r>
              <a:rPr kumimoji="1" lang="ko-KR" altLang="en-US" dirty="0"/>
              <a:t>임</a:t>
            </a:r>
            <a:r>
              <a:rPr kumimoji="1" lang="en-US" altLang="ko-KR" dirty="0"/>
              <a:t>/</a:t>
            </a:r>
            <a:r>
              <a:rPr kumimoji="1" lang="ko-KR" altLang="en-US" dirty="0"/>
              <a:t>어가 구인 </a:t>
            </a:r>
            <a:r>
              <a:rPr kumimoji="1" lang="en-US" altLang="ko-KR" dirty="0"/>
              <a:t>&lt;-&gt;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구직인력</a:t>
            </a:r>
            <a:r>
              <a:rPr kumimoji="1" lang="ko-KR" altLang="en-US" dirty="0"/>
              <a:t> </a:t>
            </a:r>
            <a:r>
              <a:rPr kumimoji="1" lang="en-US" altLang="ko-KR" dirty="0"/>
              <a:t>(linked in </a:t>
            </a:r>
            <a:r>
              <a:rPr kumimoji="1" lang="ko-KR" altLang="en-US" dirty="0" err="1"/>
              <a:t>처럼</a:t>
            </a:r>
            <a:r>
              <a:rPr kumimoji="1" lang="en-US" altLang="ko-KR" dirty="0"/>
              <a:t>..</a:t>
            </a:r>
            <a:r>
              <a:rPr kumimoji="1" lang="ko-KR" altLang="en-US" dirty="0"/>
              <a:t> 이력을 저장</a:t>
            </a:r>
            <a:r>
              <a:rPr kumimoji="1" lang="en-US" altLang="ko-KR" dirty="0"/>
              <a:t>&amp;</a:t>
            </a:r>
            <a:r>
              <a:rPr kumimoji="1" lang="ko-KR" altLang="en-US" dirty="0"/>
              <a:t>보관할 수 있으면 좋겠네</a:t>
            </a:r>
            <a:r>
              <a:rPr kumimoji="1" lang="en-US" altLang="ko-KR" dirty="0"/>
              <a:t>?!)</a:t>
            </a:r>
          </a:p>
          <a:p>
            <a:pPr marL="514350" indent="-514350">
              <a:buAutoNum type="arabicPeriod"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2.</a:t>
            </a:r>
            <a:r>
              <a:rPr kumimoji="1" lang="ko-KR" altLang="en-US" dirty="0"/>
              <a:t> 외국인 밀집 지역에 지원센터 신설 </a:t>
            </a:r>
            <a:r>
              <a:rPr kumimoji="1" lang="en-US" altLang="ko-KR" dirty="0"/>
              <a:t>(x</a:t>
            </a:r>
            <a:r>
              <a:rPr kumimoji="1" lang="ko-KR" altLang="en-US" dirty="0"/>
              <a:t>개소 후보지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 위치가 맞을 경우 </a:t>
            </a:r>
            <a:r>
              <a:rPr kumimoji="1" lang="en-US" altLang="ko-KR" dirty="0"/>
              <a:t>)</a:t>
            </a:r>
            <a:r>
              <a:rPr kumimoji="1" lang="ko-KR" altLang="en-US" dirty="0"/>
              <a:t> 기존 주민센터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농협에서 해당 업무 병행</a:t>
            </a:r>
            <a:r>
              <a:rPr kumimoji="1" lang="en-US" altLang="ko-KR" dirty="0"/>
              <a:t>…?</a:t>
            </a:r>
          </a:p>
          <a:p>
            <a:pPr marL="514350" indent="-514350">
              <a:buAutoNum type="arabicPeriod"/>
            </a:pP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6C7-23D6-D441-846C-87971F1707FA}"/>
              </a:ext>
            </a:extLst>
          </p:cNvPr>
          <p:cNvSpPr txBox="1"/>
          <p:nvPr/>
        </p:nvSpPr>
        <p:spPr>
          <a:xfrm>
            <a:off x="3009901" y="365125"/>
            <a:ext cx="8981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dirty="0">
                <a:solidFill>
                  <a:schemeClr val="accent2">
                    <a:lumMod val="75000"/>
                  </a:schemeClr>
                </a:solidFill>
              </a:rPr>
              <a:t>다같이 구체화 노력해보아요</a:t>
            </a:r>
          </a:p>
        </p:txBody>
      </p:sp>
    </p:spTree>
    <p:extLst>
      <p:ext uri="{BB962C8B-B14F-4D97-AF65-F5344CB8AC3E}">
        <p14:creationId xmlns:p14="http://schemas.microsoft.com/office/powerpoint/2010/main" val="25545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21418-53DC-5945-A90A-8B3A44555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배경</a:t>
            </a:r>
            <a:r>
              <a:rPr kumimoji="1" lang="en-US" altLang="ko-KR" dirty="0"/>
              <a:t>/</a:t>
            </a:r>
            <a:r>
              <a:rPr kumimoji="1" lang="ko-KR" altLang="en-US" dirty="0"/>
              <a:t> 문제인식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5C90B5-E460-EB47-A36B-751D582EA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52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&lt;</a:t>
            </a:r>
            <a:r>
              <a:rPr kumimoji="1" lang="ko-KR" altLang="en-US" dirty="0"/>
              <a:t>기사</a:t>
            </a:r>
            <a:r>
              <a:rPr kumimoji="1" lang="en-US" altLang="ko-KR" dirty="0"/>
              <a:t>1&gt;</a:t>
            </a:r>
          </a:p>
          <a:p>
            <a:pPr marL="0" indent="0">
              <a:buNone/>
            </a:pPr>
            <a:r>
              <a:rPr kumimoji="1" lang="ko-KR" altLang="en-US" dirty="0"/>
              <a:t>제주 농가 일손 부족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(</a:t>
            </a:r>
            <a:r>
              <a:rPr kumimoji="1" lang="ko-KR" altLang="en-US" dirty="0"/>
              <a:t>어업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임업 관련 기사도 있으면 추가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&lt;</a:t>
            </a:r>
            <a:r>
              <a:rPr kumimoji="1" lang="ko-KR" altLang="en-US" dirty="0"/>
              <a:t>기사</a:t>
            </a:r>
            <a:r>
              <a:rPr kumimoji="1" lang="en-US" altLang="ko-KR" dirty="0"/>
              <a:t>2&gt;</a:t>
            </a:r>
          </a:p>
          <a:p>
            <a:pPr marL="0" indent="0">
              <a:buNone/>
            </a:pPr>
            <a:r>
              <a:rPr kumimoji="1" lang="ko-KR" altLang="en-US" dirty="0"/>
              <a:t>외국인 노동자 쿼터제만으로는 부족하다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&lt;</a:t>
            </a:r>
            <a:r>
              <a:rPr kumimoji="1" lang="ko-KR" altLang="en-US" dirty="0"/>
              <a:t>기사</a:t>
            </a:r>
            <a:r>
              <a:rPr kumimoji="1" lang="en-US" altLang="ko-KR" dirty="0"/>
              <a:t>3&gt;</a:t>
            </a:r>
          </a:p>
          <a:p>
            <a:pPr marL="0" indent="0">
              <a:buNone/>
            </a:pPr>
            <a:r>
              <a:rPr kumimoji="1" lang="ko-KR" altLang="en-US" dirty="0"/>
              <a:t>제주도 외국인 유입 증가</a:t>
            </a:r>
            <a:endParaRPr kumimoji="1"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2E9031-9E68-9241-A74F-AA39C3BAE690}"/>
              </a:ext>
            </a:extLst>
          </p:cNvPr>
          <p:cNvSpPr txBox="1"/>
          <p:nvPr/>
        </p:nvSpPr>
        <p:spPr>
          <a:xfrm>
            <a:off x="9572626" y="365125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dirty="0">
                <a:solidFill>
                  <a:srgbClr val="7030A0"/>
                </a:solidFill>
              </a:rPr>
              <a:t>영훈</a:t>
            </a:r>
          </a:p>
        </p:txBody>
      </p:sp>
    </p:spTree>
    <p:extLst>
      <p:ext uri="{BB962C8B-B14F-4D97-AF65-F5344CB8AC3E}">
        <p14:creationId xmlns:p14="http://schemas.microsoft.com/office/powerpoint/2010/main" val="2157435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21234-5553-AA49-9EE5-2E863C05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문제정의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8910D1-E91B-2B46-B893-004B825D6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0284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92324-AE80-7E47-A232-8F246791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분석과정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05436-5B18-6B43-AD30-3ED6C3E98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데이터 수집 </a:t>
            </a:r>
            <a:r>
              <a:rPr kumimoji="1" lang="en-US" altLang="ko-KR" dirty="0"/>
              <a:t>/</a:t>
            </a:r>
            <a:r>
              <a:rPr kumimoji="1" lang="ko-KR" altLang="en-US" dirty="0"/>
              <a:t> 사용한 변수 </a:t>
            </a:r>
            <a:r>
              <a:rPr kumimoji="1" lang="en-US" altLang="ko-KR" dirty="0"/>
              <a:t>/</a:t>
            </a:r>
            <a:r>
              <a:rPr kumimoji="1" lang="ko-KR" altLang="en-US" dirty="0"/>
              <a:t> 근거 </a:t>
            </a:r>
            <a:endParaRPr kumimoji="1" lang="en-US" altLang="ko-KR" dirty="0"/>
          </a:p>
          <a:p>
            <a:r>
              <a:rPr kumimoji="1" lang="ko-KR" altLang="en-US" dirty="0"/>
              <a:t>데이터 </a:t>
            </a:r>
            <a:r>
              <a:rPr kumimoji="1" lang="ko-KR" altLang="en-US" dirty="0" err="1"/>
              <a:t>전처리과정</a:t>
            </a:r>
            <a:r>
              <a:rPr kumimoji="1" lang="ko-KR" altLang="en-US" dirty="0"/>
              <a:t> 설명</a:t>
            </a:r>
            <a:endParaRPr kumimoji="1" lang="en-US" altLang="ko-KR" dirty="0"/>
          </a:p>
          <a:p>
            <a:r>
              <a:rPr kumimoji="1" lang="ko-KR" altLang="en-US" dirty="0"/>
              <a:t>등등</a:t>
            </a:r>
            <a:r>
              <a:rPr kumimoji="1" lang="en-US" altLang="ko-KR" dirty="0"/>
              <a:t>…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C96A6-F6E8-3444-B201-2167197A0253}"/>
              </a:ext>
            </a:extLst>
          </p:cNvPr>
          <p:cNvSpPr txBox="1"/>
          <p:nvPr/>
        </p:nvSpPr>
        <p:spPr>
          <a:xfrm>
            <a:off x="9572626" y="365125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dirty="0">
                <a:solidFill>
                  <a:schemeClr val="accent2">
                    <a:lumMod val="75000"/>
                  </a:schemeClr>
                </a:solidFill>
              </a:rPr>
              <a:t>규진</a:t>
            </a:r>
          </a:p>
        </p:txBody>
      </p:sp>
    </p:spTree>
    <p:extLst>
      <p:ext uri="{BB962C8B-B14F-4D97-AF65-F5344CB8AC3E}">
        <p14:creationId xmlns:p14="http://schemas.microsoft.com/office/powerpoint/2010/main" val="251051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D978D-BCE2-9D4F-90A4-AF02345D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분석결과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F0E31C-705F-9B40-A788-2B2996D5751C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10515600" cy="4389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kumimoji="1" lang="ko-KR" altLang="en-US" dirty="0"/>
              <a:t>제주도 내 </a:t>
            </a:r>
            <a:r>
              <a:rPr kumimoji="1" lang="en-US" altLang="ko-KR" dirty="0"/>
              <a:t>1</a:t>
            </a:r>
            <a:r>
              <a:rPr kumimoji="1" lang="ko-KR" altLang="en-US" dirty="0"/>
              <a:t>차 산업 현황</a:t>
            </a:r>
            <a:endParaRPr kumimoji="1"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차 산업이 뭔지</a:t>
            </a:r>
            <a:endParaRPr kumimoji="1" lang="en-US" altLang="ko-KR" dirty="0"/>
          </a:p>
          <a:p>
            <a:pPr>
              <a:buFontTx/>
              <a:buChar char="-"/>
            </a:pPr>
            <a:r>
              <a:rPr kumimoji="1" lang="ko-KR" altLang="en-US" dirty="0"/>
              <a:t>제주도 총생산 중 </a:t>
            </a:r>
            <a:r>
              <a:rPr kumimoji="1" lang="en-US" altLang="ko-KR" dirty="0"/>
              <a:t>1</a:t>
            </a:r>
            <a:r>
              <a:rPr kumimoji="1" lang="ko-KR" altLang="en-US" dirty="0" err="1"/>
              <a:t>차산업이</a:t>
            </a:r>
            <a:r>
              <a:rPr kumimoji="1" lang="ko-KR" altLang="en-US" dirty="0"/>
              <a:t> 차지하는 비중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중요하다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3</a:t>
            </a:r>
            <a:r>
              <a:rPr kumimoji="1" lang="ko-KR" altLang="en-US" dirty="0"/>
              <a:t>개년 막대그래프 </a:t>
            </a:r>
            <a:r>
              <a:rPr kumimoji="1" lang="en-US" altLang="ko-KR" dirty="0"/>
              <a:t>(</a:t>
            </a:r>
            <a:r>
              <a:rPr kumimoji="1" lang="ko-KR" altLang="en-US" dirty="0"/>
              <a:t>금액</a:t>
            </a:r>
            <a:r>
              <a:rPr kumimoji="1" lang="en-US" altLang="ko-KR" dirty="0"/>
              <a:t>,</a:t>
            </a:r>
            <a:r>
              <a:rPr kumimoji="1" lang="ko-KR" altLang="en-US" dirty="0"/>
              <a:t> 순위 정렬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 err="1"/>
              <a:t>차산업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핑크색표시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막대 위에 </a:t>
            </a:r>
            <a:r>
              <a:rPr kumimoji="1" lang="en-US" altLang="ko-KR" dirty="0"/>
              <a:t>%</a:t>
            </a:r>
            <a:r>
              <a:rPr kumimoji="1" lang="ko-KR" altLang="en-US" dirty="0"/>
              <a:t> 표시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*</a:t>
            </a:r>
            <a:r>
              <a:rPr kumimoji="1" lang="en-US" altLang="ko-KR" dirty="0"/>
              <a:t>top5</a:t>
            </a:r>
            <a:r>
              <a:rPr kumimoji="1" lang="ko-KR" altLang="en-US" dirty="0"/>
              <a:t> 업종만 선별해서 보여주기</a:t>
            </a:r>
            <a:endParaRPr kumimoji="1"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0B2C09-CA70-E544-87FD-C3FDF6BD12A1}"/>
              </a:ext>
            </a:extLst>
          </p:cNvPr>
          <p:cNvSpPr txBox="1"/>
          <p:nvPr/>
        </p:nvSpPr>
        <p:spPr>
          <a:xfrm>
            <a:off x="9572626" y="365125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dirty="0">
                <a:solidFill>
                  <a:schemeClr val="accent6">
                    <a:lumMod val="75000"/>
                  </a:schemeClr>
                </a:solidFill>
              </a:rPr>
              <a:t>호경</a:t>
            </a:r>
          </a:p>
        </p:txBody>
      </p:sp>
    </p:spTree>
    <p:extLst>
      <p:ext uri="{BB962C8B-B14F-4D97-AF65-F5344CB8AC3E}">
        <p14:creationId xmlns:p14="http://schemas.microsoft.com/office/powerpoint/2010/main" val="195424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D978D-BCE2-9D4F-90A4-AF02345D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분석결과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F0E31C-705F-9B40-A788-2B2996D5751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kumimoji="1" lang="ko-KR" altLang="en-US" dirty="0"/>
              <a:t>제주도 내 </a:t>
            </a:r>
            <a:r>
              <a:rPr kumimoji="1" lang="en-US" altLang="ko-KR" dirty="0"/>
              <a:t>1</a:t>
            </a:r>
            <a:r>
              <a:rPr kumimoji="1" lang="ko-KR" altLang="en-US" dirty="0"/>
              <a:t>차 산업 현황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1.1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종사가구</a:t>
            </a:r>
            <a:r>
              <a:rPr kumimoji="1" lang="ko-KR" altLang="en-US" dirty="0"/>
              <a:t> 및 </a:t>
            </a:r>
            <a:r>
              <a:rPr kumimoji="1" lang="ko-KR" altLang="en-US" dirty="0" err="1"/>
              <a:t>종사자수의</a:t>
            </a:r>
            <a:r>
              <a:rPr kumimoji="1" lang="ko-KR" altLang="en-US" dirty="0"/>
              <a:t> 지속적인 감소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종사 가구와 종사자수는 계속적으로 </a:t>
            </a:r>
            <a:r>
              <a:rPr kumimoji="1" lang="ko-KR" altLang="en-US" dirty="0" err="1"/>
              <a:t>줄어듬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신규 인력 유입은 적고 이탈은 많은 상황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농업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임업</a:t>
            </a:r>
            <a:r>
              <a:rPr kumimoji="1" lang="en-US" altLang="ko-KR" dirty="0"/>
              <a:t>,</a:t>
            </a:r>
            <a:r>
              <a:rPr kumimoji="1" lang="ko-KR" altLang="en-US" dirty="0"/>
              <a:t> 어업 각각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막대그래프</a:t>
            </a:r>
            <a:r>
              <a:rPr kumimoji="1" lang="en-US" altLang="ko-KR" dirty="0"/>
              <a:t>(</a:t>
            </a:r>
            <a:r>
              <a:rPr kumimoji="1" lang="ko-KR" altLang="en-US" dirty="0"/>
              <a:t>종사 가구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선그래프</a:t>
            </a:r>
            <a:r>
              <a:rPr kumimoji="1" lang="en-US" altLang="ko-KR" dirty="0"/>
              <a:t>(</a:t>
            </a:r>
            <a:r>
              <a:rPr kumimoji="1" lang="ko-KR" altLang="en-US" dirty="0"/>
              <a:t>종사자수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(3~5</a:t>
            </a:r>
            <a:r>
              <a:rPr kumimoji="1" lang="ko-KR" altLang="en-US" dirty="0"/>
              <a:t>년 데이터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한 판에 그리기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7FA130-282F-4447-BA80-6C8EC8F73951}"/>
              </a:ext>
            </a:extLst>
          </p:cNvPr>
          <p:cNvSpPr txBox="1"/>
          <p:nvPr/>
        </p:nvSpPr>
        <p:spPr>
          <a:xfrm>
            <a:off x="9572626" y="365125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dirty="0">
                <a:solidFill>
                  <a:srgbClr val="0070C0"/>
                </a:solidFill>
              </a:rPr>
              <a:t>현창</a:t>
            </a:r>
          </a:p>
        </p:txBody>
      </p:sp>
    </p:spTree>
    <p:extLst>
      <p:ext uri="{BB962C8B-B14F-4D97-AF65-F5344CB8AC3E}">
        <p14:creationId xmlns:p14="http://schemas.microsoft.com/office/powerpoint/2010/main" val="4025019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D381957-6EB6-134C-92F0-ADDEE0355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분석결과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9F8675-C559-824C-ACB9-44C2BD7D1037}"/>
              </a:ext>
            </a:extLst>
          </p:cNvPr>
          <p:cNvSpPr txBox="1"/>
          <p:nvPr/>
        </p:nvSpPr>
        <p:spPr>
          <a:xfrm>
            <a:off x="9572626" y="365125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dirty="0">
                <a:solidFill>
                  <a:srgbClr val="0070C0"/>
                </a:solidFill>
              </a:rPr>
              <a:t>현창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F50AD76-C9B3-AC42-8DA8-52D7170C559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kumimoji="1" lang="ko-KR" altLang="en-US" dirty="0"/>
              <a:t>제주도 내 </a:t>
            </a:r>
            <a:r>
              <a:rPr kumimoji="1" lang="en-US" altLang="ko-KR" dirty="0"/>
              <a:t>1</a:t>
            </a:r>
            <a:r>
              <a:rPr kumimoji="1" lang="ko-KR" altLang="en-US" dirty="0"/>
              <a:t>차 산업 현황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1.2</a:t>
            </a:r>
            <a:r>
              <a:rPr kumimoji="1" lang="ko-KR" altLang="en-US" dirty="0"/>
              <a:t> 종사자의 고령화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(</a:t>
            </a:r>
            <a:r>
              <a:rPr kumimoji="1" lang="ko-KR" altLang="en-US" dirty="0"/>
              <a:t>제주도 전체의 </a:t>
            </a:r>
            <a:r>
              <a:rPr kumimoji="1" lang="ko-KR" altLang="en-US" dirty="0" err="1"/>
              <a:t>고령화비율</a:t>
            </a:r>
            <a:r>
              <a:rPr kumimoji="1" lang="en-US" altLang="ko-KR" dirty="0"/>
              <a:t>) vs (1</a:t>
            </a:r>
            <a:r>
              <a:rPr kumimoji="1" lang="ko-KR" altLang="en-US" dirty="0" err="1"/>
              <a:t>차산업</a:t>
            </a:r>
            <a:r>
              <a:rPr kumimoji="1" lang="ko-KR" altLang="en-US" dirty="0"/>
              <a:t> 종사자 </a:t>
            </a:r>
            <a:r>
              <a:rPr kumimoji="1" lang="ko-KR" altLang="en-US" dirty="0" err="1"/>
              <a:t>고령화비율</a:t>
            </a:r>
            <a:r>
              <a:rPr kumimoji="1" lang="en-US" altLang="ko-KR" dirty="0"/>
              <a:t>)</a:t>
            </a:r>
          </a:p>
          <a:p>
            <a:pPr>
              <a:buFontTx/>
              <a:buChar char="-"/>
            </a:pPr>
            <a:r>
              <a:rPr kumimoji="1" lang="ko-KR" altLang="en-US" dirty="0" err="1"/>
              <a:t>선그래프</a:t>
            </a:r>
            <a:r>
              <a:rPr kumimoji="1" lang="ko-KR" altLang="en-US" dirty="0"/>
              <a:t> </a:t>
            </a:r>
            <a:r>
              <a:rPr kumimoji="1" lang="en-US" altLang="ko-KR" dirty="0"/>
              <a:t>(3~5</a:t>
            </a:r>
            <a:r>
              <a:rPr kumimoji="1" lang="ko-KR" altLang="en-US" dirty="0"/>
              <a:t>년</a:t>
            </a:r>
            <a:r>
              <a:rPr kumimoji="1" lang="en-US" altLang="ko-KR" dirty="0"/>
              <a:t>, </a:t>
            </a:r>
            <a:r>
              <a:rPr kumimoji="1" lang="ko-KR" altLang="en-US" dirty="0"/>
              <a:t>가장 </a:t>
            </a:r>
            <a:r>
              <a:rPr kumimoji="1" lang="ko-KR" altLang="en-US" dirty="0" err="1"/>
              <a:t>최근년도로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고령화정도</a:t>
            </a:r>
            <a:r>
              <a:rPr kumimoji="1" lang="ko-KR" altLang="en-US" dirty="0"/>
              <a:t> 심함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앞으로 점점 심해질 예정</a:t>
            </a:r>
            <a:endParaRPr kumimoji="1" lang="en-US" altLang="ko-KR" dirty="0"/>
          </a:p>
          <a:p>
            <a:pPr>
              <a:buFontTx/>
              <a:buChar char="-"/>
            </a:pPr>
            <a:r>
              <a:rPr kumimoji="1" lang="en-US" altLang="ko-KR" dirty="0"/>
              <a:t>&gt;</a:t>
            </a:r>
            <a:r>
              <a:rPr kumimoji="1" lang="ko-KR" altLang="en-US" dirty="0"/>
              <a:t> 그렇다면 </a:t>
            </a:r>
            <a:r>
              <a:rPr kumimoji="1" lang="en-US" altLang="ko-KR" dirty="0"/>
              <a:t>5</a:t>
            </a:r>
            <a:r>
              <a:rPr kumimoji="1" lang="ko-KR" altLang="en-US" dirty="0"/>
              <a:t>년 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10</a:t>
            </a:r>
            <a:r>
              <a:rPr kumimoji="1" lang="ko-KR" altLang="en-US" dirty="0"/>
              <a:t>년 후에는 어떡하지</a:t>
            </a:r>
            <a:r>
              <a:rPr kumimoji="1" lang="en-US" altLang="ko-KR" dirty="0"/>
              <a:t>?</a:t>
            </a:r>
            <a:r>
              <a:rPr kumimoji="1" lang="ko-KR" altLang="en-US" dirty="0"/>
              <a:t> 누가 일하나</a:t>
            </a:r>
            <a:r>
              <a:rPr kumimoji="1" lang="en-US" altLang="ko-KR" dirty="0"/>
              <a:t>?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3889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6E3DF-44FE-8A47-9746-DE0201B0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분석결과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E36E1-22CE-124A-B845-D148D0ECF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/>
              <a:t>2.</a:t>
            </a:r>
            <a:r>
              <a:rPr kumimoji="1" lang="ko-KR" altLang="en-US" dirty="0"/>
              <a:t> 외국인 유입 현황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제주도 내 외국인 유입 </a:t>
            </a:r>
            <a:r>
              <a:rPr kumimoji="1" lang="en-US" altLang="ko-KR" dirty="0"/>
              <a:t>/</a:t>
            </a:r>
            <a:r>
              <a:rPr kumimoji="1" lang="ko-KR" altLang="en-US" dirty="0"/>
              <a:t> 외국인 근로자 추이 </a:t>
            </a:r>
            <a:r>
              <a:rPr kumimoji="1" lang="en-US" altLang="ko-KR" dirty="0"/>
              <a:t>(</a:t>
            </a:r>
            <a:r>
              <a:rPr kumimoji="1" lang="ko-KR" altLang="en-US" dirty="0"/>
              <a:t>점점 증가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r>
              <a:rPr kumimoji="1" lang="en-US" altLang="ko-KR" dirty="0"/>
              <a:t>(</a:t>
            </a:r>
            <a:r>
              <a:rPr kumimoji="1" lang="ko-KR" altLang="en-US" dirty="0"/>
              <a:t>외국인 주민</a:t>
            </a:r>
            <a:r>
              <a:rPr kumimoji="1" lang="en-US" altLang="ko-KR" dirty="0"/>
              <a:t>) (</a:t>
            </a:r>
            <a:r>
              <a:rPr kumimoji="1" lang="ko-KR" altLang="en-US" dirty="0"/>
              <a:t>외국인 근로자</a:t>
            </a:r>
            <a:r>
              <a:rPr kumimoji="1" lang="en-US" altLang="ko-KR" dirty="0"/>
              <a:t>) </a:t>
            </a:r>
            <a:r>
              <a:rPr kumimoji="1" lang="ko-KR" altLang="en-US" dirty="0"/>
              <a:t>막대그래프</a:t>
            </a:r>
            <a:r>
              <a:rPr kumimoji="1" lang="en-US" altLang="ko-KR" dirty="0"/>
              <a:t>(2015~2018</a:t>
            </a:r>
            <a:r>
              <a:rPr kumimoji="1" lang="ko-KR" altLang="en-US" dirty="0"/>
              <a:t>년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r>
              <a:rPr kumimoji="1" lang="en-US" altLang="ko-KR" dirty="0"/>
              <a:t>(</a:t>
            </a:r>
            <a:r>
              <a:rPr kumimoji="1" lang="ko-KR" altLang="en-US" dirty="0"/>
              <a:t>외국인 내에서 근로자 비중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파이그래프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최근데이터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-&gt; </a:t>
            </a:r>
            <a:r>
              <a:rPr kumimoji="1" lang="ko-KR" altLang="en-US" dirty="0"/>
              <a:t>꾸준히 증가하는 외국인 인력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0FAAF6-B085-D846-9CE5-B7DCB4FBEDE1}"/>
              </a:ext>
            </a:extLst>
          </p:cNvPr>
          <p:cNvSpPr txBox="1"/>
          <p:nvPr/>
        </p:nvSpPr>
        <p:spPr>
          <a:xfrm>
            <a:off x="9572626" y="365125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dirty="0">
                <a:solidFill>
                  <a:schemeClr val="accent6">
                    <a:lumMod val="75000"/>
                  </a:schemeClr>
                </a:solidFill>
              </a:rPr>
              <a:t>호경</a:t>
            </a:r>
          </a:p>
        </p:txBody>
      </p:sp>
    </p:spTree>
    <p:extLst>
      <p:ext uri="{BB962C8B-B14F-4D97-AF65-F5344CB8AC3E}">
        <p14:creationId xmlns:p14="http://schemas.microsoft.com/office/powerpoint/2010/main" val="1690999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6E3DF-44FE-8A47-9746-DE0201B0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분석결과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E36E1-22CE-124A-B845-D148D0ECF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/>
              <a:t>2.</a:t>
            </a:r>
            <a:r>
              <a:rPr kumimoji="1" lang="ko-KR" altLang="en-US" dirty="0"/>
              <a:t> 외국인 현황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2-1.</a:t>
            </a:r>
            <a:r>
              <a:rPr kumimoji="1" lang="ko-KR" altLang="en-US" dirty="0"/>
              <a:t> 제주도 내 외국인 근로자 현황 </a:t>
            </a:r>
            <a:r>
              <a:rPr kumimoji="1" lang="en-US" altLang="ko-KR" dirty="0"/>
              <a:t>(</a:t>
            </a:r>
            <a:r>
              <a:rPr kumimoji="1" lang="ko-KR" altLang="en-US" dirty="0"/>
              <a:t>기본정보</a:t>
            </a:r>
            <a:r>
              <a:rPr kumimoji="1" lang="en-US" altLang="ko-KR" dirty="0"/>
              <a:t>)</a:t>
            </a:r>
          </a:p>
          <a:p>
            <a:pPr>
              <a:buFontTx/>
              <a:buChar char="-"/>
            </a:pPr>
            <a:r>
              <a:rPr kumimoji="1" lang="ko-KR" altLang="en-US" dirty="0"/>
              <a:t>성별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막대 그래프</a:t>
            </a:r>
            <a:r>
              <a:rPr kumimoji="1" lang="en-US" altLang="ko-KR" dirty="0"/>
              <a:t>)</a:t>
            </a:r>
          </a:p>
          <a:p>
            <a:pPr>
              <a:buFontTx/>
              <a:buChar char="-"/>
            </a:pPr>
            <a:r>
              <a:rPr kumimoji="1" lang="ko-KR" altLang="en-US" dirty="0"/>
              <a:t>연령별 분포 </a:t>
            </a:r>
            <a:r>
              <a:rPr kumimoji="1" lang="en-US" altLang="ko-KR" dirty="0"/>
              <a:t>(</a:t>
            </a:r>
            <a:r>
              <a:rPr kumimoji="1" lang="ko-KR" altLang="en-US" dirty="0"/>
              <a:t>나눈 그래프</a:t>
            </a:r>
            <a:r>
              <a:rPr kumimoji="1" lang="en-US" altLang="ko-KR" dirty="0"/>
              <a:t>)</a:t>
            </a:r>
          </a:p>
          <a:p>
            <a:pPr>
              <a:buFontTx/>
              <a:buChar char="-"/>
            </a:pPr>
            <a:r>
              <a:rPr kumimoji="1" lang="ko-KR" altLang="en-US" dirty="0"/>
              <a:t>국적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파이그래프</a:t>
            </a:r>
            <a:r>
              <a:rPr kumimoji="1" lang="en-US" altLang="ko-KR" dirty="0"/>
              <a:t>)</a:t>
            </a:r>
          </a:p>
          <a:p>
            <a:pPr>
              <a:buFontTx/>
              <a:buChar char="-"/>
            </a:pPr>
            <a:endParaRPr kumimoji="1" lang="en-US" altLang="ko-KR" dirty="0"/>
          </a:p>
          <a:p>
            <a:pPr>
              <a:buFontTx/>
              <a:buChar char="-"/>
            </a:pPr>
            <a:r>
              <a:rPr kumimoji="1" lang="ko-KR" altLang="en-US" dirty="0"/>
              <a:t>가장 최근데이터로</a:t>
            </a:r>
            <a:r>
              <a:rPr kumimoji="1" lang="en-US" altLang="ko-KR" dirty="0"/>
              <a:t>, </a:t>
            </a:r>
            <a:r>
              <a:rPr kumimoji="1" lang="ko-KR" altLang="en-US" dirty="0"/>
              <a:t>스냅샷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3BEDAE-B215-744A-BB09-790824A49A13}"/>
              </a:ext>
            </a:extLst>
          </p:cNvPr>
          <p:cNvSpPr txBox="1"/>
          <p:nvPr/>
        </p:nvSpPr>
        <p:spPr>
          <a:xfrm>
            <a:off x="9725026" y="517525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dirty="0">
                <a:solidFill>
                  <a:schemeClr val="accent2">
                    <a:lumMod val="75000"/>
                  </a:schemeClr>
                </a:solidFill>
              </a:rPr>
              <a:t>규진</a:t>
            </a:r>
          </a:p>
        </p:txBody>
      </p:sp>
    </p:spTree>
    <p:extLst>
      <p:ext uri="{BB962C8B-B14F-4D97-AF65-F5344CB8AC3E}">
        <p14:creationId xmlns:p14="http://schemas.microsoft.com/office/powerpoint/2010/main" val="860131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591</Words>
  <Application>Microsoft Macintosh PowerPoint</Application>
  <PresentationFormat>와이드스크린</PresentationFormat>
  <Paragraphs>109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3조</vt:lpstr>
      <vt:lpstr>배경/ 문제인식</vt:lpstr>
      <vt:lpstr>문제정의</vt:lpstr>
      <vt:lpstr>분석과정</vt:lpstr>
      <vt:lpstr>분석결과</vt:lpstr>
      <vt:lpstr>분석결과</vt:lpstr>
      <vt:lpstr>분석결과</vt:lpstr>
      <vt:lpstr>분석결과</vt:lpstr>
      <vt:lpstr>분석결과</vt:lpstr>
      <vt:lpstr>분석결과</vt:lpstr>
      <vt:lpstr>분석결과</vt:lpstr>
      <vt:lpstr>분석결과</vt:lpstr>
      <vt:lpstr>분석결과</vt:lpstr>
      <vt:lpstr>분석결과</vt:lpstr>
      <vt:lpstr>제안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7</cp:revision>
  <dcterms:created xsi:type="dcterms:W3CDTF">2019-12-20T04:45:18Z</dcterms:created>
  <dcterms:modified xsi:type="dcterms:W3CDTF">2019-12-20T11:09:44Z</dcterms:modified>
</cp:coreProperties>
</file>