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1" r:id="rId4"/>
    <p:sldId id="267" r:id="rId5"/>
    <p:sldId id="262" r:id="rId6"/>
    <p:sldId id="260" r:id="rId7"/>
    <p:sldId id="258" r:id="rId8"/>
    <p:sldId id="269" r:id="rId9"/>
    <p:sldId id="257"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9165-6F7A-46FE-A7A9-825DBD7B8E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6B5148-2372-4E71-8FD0-CAE08412B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A39F9B-5A2C-4AE7-8C1F-CB01E37FE626}"/>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5" name="Footer Placeholder 4">
            <a:extLst>
              <a:ext uri="{FF2B5EF4-FFF2-40B4-BE49-F238E27FC236}">
                <a16:creationId xmlns:a16="http://schemas.microsoft.com/office/drawing/2014/main" id="{B75DCFAE-9814-48E0-AA5A-3C02F3621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2D5DF-F403-48E4-82BF-05D77A84278B}"/>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42608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D97E-387A-40E3-BE9A-3A5D39EEF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AC6AC-18FE-46C7-80DC-F92AAFD977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6EFE6-199D-45F7-A4DB-A6702DB9F33F}"/>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5" name="Footer Placeholder 4">
            <a:extLst>
              <a:ext uri="{FF2B5EF4-FFF2-40B4-BE49-F238E27FC236}">
                <a16:creationId xmlns:a16="http://schemas.microsoft.com/office/drawing/2014/main" id="{DE4B95E6-0C16-4524-A5E2-DAA7716BE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3D72A-F352-4A8F-A377-6B9340D049AB}"/>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20673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D7760E-8873-49E7-B059-F8A43337F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25C084-74D8-4940-81AE-8E2419BF69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FE217-2395-42F4-8E29-49C835F73676}"/>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5" name="Footer Placeholder 4">
            <a:extLst>
              <a:ext uri="{FF2B5EF4-FFF2-40B4-BE49-F238E27FC236}">
                <a16:creationId xmlns:a16="http://schemas.microsoft.com/office/drawing/2014/main" id="{0ECB14B3-31C6-4B57-ACFD-47DC1D541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098D8-486A-4888-8D9A-926C9485B741}"/>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145223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C022-404F-42EC-A799-5636872634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203F7-7C36-465D-B70D-252818BFEA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AA922-FC76-4081-97A8-04E0EB41DEAD}"/>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5" name="Footer Placeholder 4">
            <a:extLst>
              <a:ext uri="{FF2B5EF4-FFF2-40B4-BE49-F238E27FC236}">
                <a16:creationId xmlns:a16="http://schemas.microsoft.com/office/drawing/2014/main" id="{4DB1D7F7-1AEE-4DB7-94F0-3181F431D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5D7A5-F7F5-4DA9-9C69-BAD67B47CE95}"/>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153737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03B0-1488-4B9D-A732-8756BF52A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F002B9-5550-4360-A7AB-640C50CD02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7E4748-983E-4A67-B19D-8673D8A7FE0D}"/>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5" name="Footer Placeholder 4">
            <a:extLst>
              <a:ext uri="{FF2B5EF4-FFF2-40B4-BE49-F238E27FC236}">
                <a16:creationId xmlns:a16="http://schemas.microsoft.com/office/drawing/2014/main" id="{62F6F964-43F9-4CF4-82BC-29178FCE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1BE65-A8C6-4912-8A17-094A628F6657}"/>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116831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1960-8407-4D61-8D4F-B176F6E349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C76532-2DF5-4240-B971-2FC1C4CA52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D55CF5-384A-40C2-9973-08530033FC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30B27-055E-49AF-9E78-225CE106DF4B}"/>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6" name="Footer Placeholder 5">
            <a:extLst>
              <a:ext uri="{FF2B5EF4-FFF2-40B4-BE49-F238E27FC236}">
                <a16:creationId xmlns:a16="http://schemas.microsoft.com/office/drawing/2014/main" id="{101E2069-5862-4F8B-A403-1F0811659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C57F6-CCC7-430A-8FCA-7D2CF570496B}"/>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157899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D36F-9A87-4A77-B2D5-49007F026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70D651-058F-4E77-B07F-7D70B701E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78D0BA-500A-49BF-B254-C1450CF7F8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DFCBBE-FC56-44BE-96F3-0846F5016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163FD-110D-49D5-A805-D57F3FA53D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16E072-0109-4DE8-96E3-F6A9EBD7102D}"/>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8" name="Footer Placeholder 7">
            <a:extLst>
              <a:ext uri="{FF2B5EF4-FFF2-40B4-BE49-F238E27FC236}">
                <a16:creationId xmlns:a16="http://schemas.microsoft.com/office/drawing/2014/main" id="{9FE4DA06-E98E-413F-B928-B3CC763686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AEE98B-F4E6-43E3-A0B6-7DA677426F84}"/>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154237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4017-5AC9-495F-93F7-1C954B4619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4F8F55-F3DF-41AA-8BD6-0FF3BC11CF6A}"/>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4" name="Footer Placeholder 3">
            <a:extLst>
              <a:ext uri="{FF2B5EF4-FFF2-40B4-BE49-F238E27FC236}">
                <a16:creationId xmlns:a16="http://schemas.microsoft.com/office/drawing/2014/main" id="{F06940AE-559C-4E61-A896-5106F5F4F9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2CC409-2FCB-48CD-A719-AE16F95DE496}"/>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50195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FF611-9D9F-49DA-8407-A578B7C3CEC9}"/>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3" name="Footer Placeholder 2">
            <a:extLst>
              <a:ext uri="{FF2B5EF4-FFF2-40B4-BE49-F238E27FC236}">
                <a16:creationId xmlns:a16="http://schemas.microsoft.com/office/drawing/2014/main" id="{24E222AB-70F0-477F-859F-412FD31A91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BE89C-5134-4125-B6DB-0DE5DBEAE3ED}"/>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404211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ED57-13DC-455E-8B8E-1E8A66C6E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8FDC5A-9A12-41C4-A3D8-E1BBE54EC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994108-410C-488B-BD26-748AC78D2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57D093-D9FE-4BEF-92BE-D812454BA5B8}"/>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6" name="Footer Placeholder 5">
            <a:extLst>
              <a:ext uri="{FF2B5EF4-FFF2-40B4-BE49-F238E27FC236}">
                <a16:creationId xmlns:a16="http://schemas.microsoft.com/office/drawing/2014/main" id="{29300AFC-014A-4CB6-9F18-262E9EB5B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07692-6436-43E8-8F25-8089BE7236CD}"/>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368862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2255-80E6-41C0-B240-E18475857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335082-05CF-484D-9612-B60783288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4A0227-E312-4752-8FE3-785411ED1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2558B1-613E-426D-8E30-293B905EB4EC}"/>
              </a:ext>
            </a:extLst>
          </p:cNvPr>
          <p:cNvSpPr>
            <a:spLocks noGrp="1"/>
          </p:cNvSpPr>
          <p:nvPr>
            <p:ph type="dt" sz="half" idx="10"/>
          </p:nvPr>
        </p:nvSpPr>
        <p:spPr/>
        <p:txBody>
          <a:bodyPr/>
          <a:lstStyle/>
          <a:p>
            <a:fld id="{553E477A-90DA-47FC-9FDE-976451983202}" type="datetimeFigureOut">
              <a:rPr lang="en-US" smtClean="0"/>
              <a:t>1/11/2018</a:t>
            </a:fld>
            <a:endParaRPr lang="en-US"/>
          </a:p>
        </p:txBody>
      </p:sp>
      <p:sp>
        <p:nvSpPr>
          <p:cNvPr id="6" name="Footer Placeholder 5">
            <a:extLst>
              <a:ext uri="{FF2B5EF4-FFF2-40B4-BE49-F238E27FC236}">
                <a16:creationId xmlns:a16="http://schemas.microsoft.com/office/drawing/2014/main" id="{5DDCC7C4-2306-45AC-9BBF-C92A2C1A6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B5EE8-35DB-4A1E-A2BA-F78CB3C73AAE}"/>
              </a:ext>
            </a:extLst>
          </p:cNvPr>
          <p:cNvSpPr>
            <a:spLocks noGrp="1"/>
          </p:cNvSpPr>
          <p:nvPr>
            <p:ph type="sldNum" sz="quarter" idx="12"/>
          </p:nvPr>
        </p:nvSpPr>
        <p:spPr/>
        <p:txBody>
          <a:bodyPr/>
          <a:lstStyle/>
          <a:p>
            <a:fld id="{29822F84-4064-4B80-AC34-39AA0D12D5D3}" type="slidenum">
              <a:rPr lang="en-US" smtClean="0"/>
              <a:t>‹#›</a:t>
            </a:fld>
            <a:endParaRPr lang="en-US"/>
          </a:p>
        </p:txBody>
      </p:sp>
    </p:spTree>
    <p:extLst>
      <p:ext uri="{BB962C8B-B14F-4D97-AF65-F5344CB8AC3E}">
        <p14:creationId xmlns:p14="http://schemas.microsoft.com/office/powerpoint/2010/main" val="118081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608D7-7A8F-4B4C-A5E7-6DBAE50FB7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44E598-5789-40F6-8278-125D1C1A7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B2865-8D23-44A2-B683-CDE82E4515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E477A-90DA-47FC-9FDE-976451983202}" type="datetimeFigureOut">
              <a:rPr lang="en-US" smtClean="0"/>
              <a:t>1/11/2018</a:t>
            </a:fld>
            <a:endParaRPr lang="en-US"/>
          </a:p>
        </p:txBody>
      </p:sp>
      <p:sp>
        <p:nvSpPr>
          <p:cNvPr id="5" name="Footer Placeholder 4">
            <a:extLst>
              <a:ext uri="{FF2B5EF4-FFF2-40B4-BE49-F238E27FC236}">
                <a16:creationId xmlns:a16="http://schemas.microsoft.com/office/drawing/2014/main" id="{D7D20E5C-3824-429B-A258-8C61FE008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3FBBD9-9F90-47E2-8968-0DF23931E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22F84-4064-4B80-AC34-39AA0D12D5D3}" type="slidenum">
              <a:rPr lang="en-US" smtClean="0"/>
              <a:t>‹#›</a:t>
            </a:fld>
            <a:endParaRPr lang="en-US"/>
          </a:p>
        </p:txBody>
      </p:sp>
    </p:spTree>
    <p:extLst>
      <p:ext uri="{BB962C8B-B14F-4D97-AF65-F5344CB8AC3E}">
        <p14:creationId xmlns:p14="http://schemas.microsoft.com/office/powerpoint/2010/main" val="3829038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2B77-A8B2-4C44-AEAD-01B9808F2F27}"/>
              </a:ext>
            </a:extLst>
          </p:cNvPr>
          <p:cNvSpPr>
            <a:spLocks noGrp="1"/>
          </p:cNvSpPr>
          <p:nvPr>
            <p:ph type="ctrTitle"/>
          </p:nvPr>
        </p:nvSpPr>
        <p:spPr/>
        <p:txBody>
          <a:bodyPr/>
          <a:lstStyle/>
          <a:p>
            <a:r>
              <a:rPr lang="en-US" altLang="zh-CN" dirty="0" err="1">
                <a:latin typeface="Times New Roman" panose="02020603050405020304" pitchFamily="18" charset="0"/>
                <a:cs typeface="Times New Roman" panose="02020603050405020304" pitchFamily="18" charset="0"/>
              </a:rPr>
              <a:t>Plexos</a:t>
            </a:r>
            <a:r>
              <a:rPr lang="en-US" altLang="zh-CN" dirty="0">
                <a:latin typeface="Times New Roman" panose="02020603050405020304" pitchFamily="18" charset="0"/>
                <a:cs typeface="Times New Roman" panose="02020603050405020304" pitchFamily="18" charset="0"/>
              </a:rPr>
              <a:t> model introduction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39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34AAC-42A1-4CC4-A41B-3EDD6A1E39DC}"/>
              </a:ext>
            </a:extLst>
          </p:cNvPr>
          <p:cNvSpPr>
            <a:spLocks noGrp="1"/>
          </p:cNvSpPr>
          <p:nvPr>
            <p:ph idx="1"/>
          </p:nvPr>
        </p:nvSpPr>
        <p:spPr>
          <a:xfrm>
            <a:off x="838199" y="1334077"/>
            <a:ext cx="7661989" cy="4749481"/>
          </a:xfrm>
        </p:spPr>
        <p:txBody>
          <a:bodyPr>
            <a:noAutofit/>
          </a:bodyPr>
          <a:lstStyle/>
          <a:p>
            <a:pPr marL="457200" lvl="0" indent="-457200" eaLnBrk="0" fontAlgn="ctr" hangingPunct="0">
              <a:spcBef>
                <a:spcPct val="0"/>
              </a:spcBef>
              <a:spcAft>
                <a:spcPct val="0"/>
              </a:spcAft>
              <a:buAutoNum type="arabicPeriod"/>
            </a:pPr>
            <a:r>
              <a:rPr lang="en-US" altLang="en-US" sz="2400" dirty="0">
                <a:latin typeface="Times New Roman" panose="02020603050405020304" pitchFamily="18" charset="0"/>
                <a:cs typeface="Times New Roman" panose="02020603050405020304" pitchFamily="18" charset="0"/>
              </a:rPr>
              <a:t>In the next plan, will we create 1 region or several regions? </a:t>
            </a:r>
          </a:p>
          <a:p>
            <a:pPr marL="457200" lvl="0" indent="-457200" eaLnBrk="0" fontAlgn="ctr" hangingPunct="0">
              <a:spcBef>
                <a:spcPct val="0"/>
              </a:spcBef>
              <a:spcAft>
                <a:spcPct val="0"/>
              </a:spcAft>
              <a:buAutoNum type="arabicPeriod"/>
            </a:pPr>
            <a:endParaRPr lang="en-US" altLang="en-US" sz="2400" dirty="0">
              <a:latin typeface="Times New Roman" panose="02020603050405020304" pitchFamily="18" charset="0"/>
              <a:cs typeface="Times New Roman" panose="02020603050405020304" pitchFamily="18" charset="0"/>
            </a:endParaRPr>
          </a:p>
          <a:p>
            <a:pPr marL="0" lvl="0" indent="0" eaLnBrk="0" fontAlgn="ctr" hangingPunct="0">
              <a:spcBef>
                <a:spcPct val="0"/>
              </a:spcBef>
              <a:spcAft>
                <a:spcPct val="0"/>
              </a:spcAft>
              <a:buNone/>
            </a:pPr>
            <a:r>
              <a:rPr lang="en-US" altLang="en-US" sz="2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2. How to </a:t>
            </a:r>
            <a:r>
              <a:rPr lang="en-US" altLang="en-US" sz="2400" dirty="0">
                <a:solidFill>
                  <a:srgbClr val="FF0000"/>
                </a:solidFill>
                <a:latin typeface="Times New Roman" panose="02020603050405020304" pitchFamily="18" charset="0"/>
                <a:cs typeface="Times New Roman" panose="02020603050405020304" pitchFamily="18" charset="0"/>
              </a:rPr>
              <a:t>find</a:t>
            </a:r>
            <a:r>
              <a:rPr lang="en-US" altLang="en-US" sz="24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the </a:t>
            </a:r>
            <a:r>
              <a:rPr lang="en-US" altLang="en-US" sz="2400" dirty="0">
                <a:solidFill>
                  <a:srgbClr val="FF0000"/>
                </a:solidFill>
                <a:latin typeface="Times New Roman" panose="02020603050405020304" pitchFamily="18" charset="0"/>
                <a:cs typeface="Times New Roman" panose="02020603050405020304" pitchFamily="18" charset="0"/>
              </a:rPr>
              <a:t>average price of the region? Is the electricity price vary at different nodes, lines? (average cost per kWh)</a:t>
            </a:r>
          </a:p>
          <a:p>
            <a:pPr marL="0" lvl="0" indent="0" eaLnBrk="0" fontAlgn="ctr" hangingPunct="0">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indent="0" eaLnBrk="0" fontAlgn="ctr" hangingPunct="0">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3. What does the red blank mean? </a:t>
            </a:r>
          </a:p>
          <a:p>
            <a:pPr marL="0" lvl="0" indent="0" eaLnBrk="0" fontAlgn="ctr" hangingPunct="0">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indent="0" eaLnBrk="0" fontAlgn="ctr" hangingPunct="0">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4. Conversion between the water and the hydrogen </a:t>
            </a:r>
          </a:p>
          <a:p>
            <a:pPr marL="0" lvl="0" indent="0" eaLnBrk="0" fontAlgn="ctr" hangingPunct="0">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lvl="0" indent="0" eaLnBrk="0" fontAlgn="ctr" hangingPunct="0">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5. </a:t>
            </a:r>
            <a:r>
              <a:rPr lang="en-US" altLang="en-US" sz="2400" dirty="0" err="1">
                <a:latin typeface="Times New Roman" panose="02020603050405020304" pitchFamily="18" charset="0"/>
                <a:cs typeface="Times New Roman" panose="02020603050405020304" pitchFamily="18" charset="0"/>
              </a:rPr>
              <a:t>Plexos</a:t>
            </a:r>
            <a:r>
              <a:rPr lang="en-US" altLang="en-US" sz="2400" dirty="0">
                <a:latin typeface="Times New Roman" panose="02020603050405020304" pitchFamily="18" charset="0"/>
                <a:cs typeface="Times New Roman" panose="02020603050405020304" pitchFamily="18" charset="0"/>
              </a:rPr>
              <a:t> usage:</a:t>
            </a:r>
          </a:p>
          <a:p>
            <a:pPr marL="0" lvl="0" indent="0" eaLnBrk="0" fontAlgn="ctr" hangingPunct="0">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Cannot run a normal model</a:t>
            </a:r>
          </a:p>
          <a:p>
            <a:pPr marL="0" lvl="0" indent="0" eaLnBrk="0" fontAlgn="ctr" hangingPunct="0">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Cannot import the data file </a:t>
            </a:r>
            <a:r>
              <a:rPr lang="en-US" altLang="zh-CN" sz="2400" dirty="0">
                <a:latin typeface="Times New Roman" panose="02020603050405020304" pitchFamily="18" charset="0"/>
                <a:cs typeface="Times New Roman" panose="02020603050405020304" pitchFamily="18" charset="0"/>
              </a:rPr>
              <a:t>from</a:t>
            </a:r>
            <a:r>
              <a:rPr lang="en-US" altLang="en-US" sz="2400" dirty="0">
                <a:latin typeface="Times New Roman" panose="02020603050405020304" pitchFamily="18" charset="0"/>
                <a:cs typeface="Times New Roman" panose="02020603050405020304" pitchFamily="18" charset="0"/>
              </a:rPr>
              <a:t> the relevant directory</a:t>
            </a:r>
          </a:p>
          <a:p>
            <a:pPr marL="0" lvl="0" indent="0" eaLnBrk="0" fontAlgn="ctr" hangingPunct="0">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lvl="0" indent="0" eaLnBrk="0" fontAlgn="ctr" hangingPunct="0">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lvl="0" indent="0" eaLnBrk="0" fontAlgn="ctr" hangingPunct="0">
              <a:lnSpc>
                <a:spcPct val="10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2052" name="Picture 4" descr="Machine generated alternative text:&#10;Deta &#10;Data Files &#10;pper &#10;pper &#10;&quot;DR_BaIance3Hou &#10;&quot;DR_BaIance3Hou rs_Upper &#10;&quot;DR_BaIance6H ou rs_Lower &#10;&quot;DR_BaIance6Hou rs_Upper &#10;n flexible_Load &#10;Load &#10;tare eLowe &#10;tare eu &#10;+Wind &#10;&quot;Yea r Load &#10;mall PO ">
            <a:extLst>
              <a:ext uri="{FF2B5EF4-FFF2-40B4-BE49-F238E27FC236}">
                <a16:creationId xmlns:a16="http://schemas.microsoft.com/office/drawing/2014/main" id="{739D623F-30FD-4134-AB79-AE60020D9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8349" y="2057399"/>
            <a:ext cx="2514600" cy="27432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908EC09-174D-4E03-B4C1-374A6489FCC8}"/>
              </a:ext>
            </a:extLst>
          </p:cNvPr>
          <p:cNvSpPr txBox="1"/>
          <p:nvPr/>
        </p:nvSpPr>
        <p:spPr>
          <a:xfrm>
            <a:off x="801654" y="227186"/>
            <a:ext cx="629816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Questions:</a:t>
            </a:r>
          </a:p>
        </p:txBody>
      </p:sp>
      <p:cxnSp>
        <p:nvCxnSpPr>
          <p:cNvPr id="9" name="Straight Arrow Connector 8">
            <a:extLst>
              <a:ext uri="{FF2B5EF4-FFF2-40B4-BE49-F238E27FC236}">
                <a16:creationId xmlns:a16="http://schemas.microsoft.com/office/drawing/2014/main" id="{15F7FC48-FC6A-4DC4-BA17-3713CE4C8B07}"/>
              </a:ext>
            </a:extLst>
          </p:cNvPr>
          <p:cNvCxnSpPr>
            <a:cxnSpLocks/>
          </p:cNvCxnSpPr>
          <p:nvPr/>
        </p:nvCxnSpPr>
        <p:spPr>
          <a:xfrm>
            <a:off x="5136226" y="3512975"/>
            <a:ext cx="392718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41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F29929-328B-4452-899C-BF5C31C3772C}"/>
              </a:ext>
            </a:extLst>
          </p:cNvPr>
          <p:cNvSpPr txBox="1"/>
          <p:nvPr/>
        </p:nvSpPr>
        <p:spPr>
          <a:xfrm>
            <a:off x="1026368" y="531844"/>
            <a:ext cx="8668139" cy="4770537"/>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After adding the hydrogen production factor, research the influence to the current grid system. In this quarter report, a simplified model is created to explore the process, which is prepared for the next actual complicated system.</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Three scenarios are analyzed: </a:t>
            </a:r>
          </a:p>
          <a:p>
            <a:pPr marL="342900" indent="-342900">
              <a:buFont typeface="+mj-lt"/>
              <a:buAutoNum type="arabicPeriod"/>
            </a:pPr>
            <a:r>
              <a:rPr lang="en-US" sz="2000" b="1" i="1" dirty="0">
                <a:latin typeface="Times New Roman" panose="02020603050405020304" pitchFamily="18" charset="0"/>
                <a:cs typeface="Times New Roman" panose="02020603050405020304" pitchFamily="18" charset="0"/>
              </a:rPr>
              <a:t>Business as usual(BAU):</a:t>
            </a:r>
            <a:r>
              <a:rPr lang="en-US" sz="2000" dirty="0">
                <a:latin typeface="Times New Roman" panose="02020603050405020304" pitchFamily="18" charset="0"/>
                <a:cs typeface="Times New Roman" panose="02020603050405020304" pitchFamily="18" charset="0"/>
              </a:rPr>
              <a:t>represent the basic grid system without hydrogen influence. There is no FCEV load in BAU scenario. </a:t>
            </a:r>
          </a:p>
          <a:p>
            <a:pPr marL="342900" indent="-342900">
              <a:buFont typeface="+mj-lt"/>
              <a:buAutoNum type="arabicPeriod"/>
            </a:pPr>
            <a:r>
              <a:rPr lang="en-US" sz="2000" b="1" i="1" dirty="0">
                <a:latin typeface="Times New Roman" panose="02020603050405020304" pitchFamily="18" charset="0"/>
                <a:cs typeface="Times New Roman" panose="02020603050405020304" pitchFamily="18" charset="0"/>
              </a:rPr>
              <a:t>Inflexible scenario: </a:t>
            </a:r>
            <a:r>
              <a:rPr lang="en-US" sz="2000" dirty="0">
                <a:latin typeface="Times New Roman" panose="02020603050405020304" pitchFamily="18" charset="0"/>
                <a:cs typeface="Times New Roman" panose="02020603050405020304" pitchFamily="18" charset="0"/>
              </a:rPr>
              <a:t>represents the system in which the </a:t>
            </a:r>
            <a:r>
              <a:rPr lang="en-US" sz="2000" dirty="0" err="1">
                <a:latin typeface="Times New Roman" panose="02020603050405020304" pitchFamily="18" charset="0"/>
                <a:cs typeface="Times New Roman" panose="02020603050405020304" pitchFamily="18" charset="0"/>
              </a:rPr>
              <a:t>electrolyzer</a:t>
            </a:r>
            <a:r>
              <a:rPr lang="en-US" sz="2000" dirty="0">
                <a:latin typeface="Times New Roman" panose="02020603050405020304" pitchFamily="18" charset="0"/>
                <a:cs typeface="Times New Roman" panose="02020603050405020304" pitchFamily="18" charset="0"/>
              </a:rPr>
              <a:t> load is added, but the load is not controllable. The extra load is added to the existing load in the system and will need to be served by the existing generators in the system.</a:t>
            </a:r>
          </a:p>
          <a:p>
            <a:pPr marL="342900" indent="-342900">
              <a:buFont typeface="+mj-lt"/>
              <a:buAutoNum type="arabicPeriod"/>
            </a:pPr>
            <a:r>
              <a:rPr lang="en-US" sz="2000" b="1" i="1" dirty="0">
                <a:latin typeface="Times New Roman" panose="02020603050405020304" pitchFamily="18" charset="0"/>
                <a:cs typeface="Times New Roman" panose="02020603050405020304" pitchFamily="18" charset="0"/>
              </a:rPr>
              <a:t>Flexible scenario: </a:t>
            </a:r>
            <a:r>
              <a:rPr lang="en-US" sz="2000" dirty="0">
                <a:latin typeface="Times New Roman" panose="02020603050405020304" pitchFamily="18" charset="0"/>
                <a:cs typeface="Times New Roman" panose="02020603050405020304" pitchFamily="18" charset="0"/>
              </a:rPr>
              <a:t>the hydrogen production load is flexible without compromising FCEV demand. For example, the hydrogen production can be scheduled based on the grid load or electricity price. Generally, the </a:t>
            </a:r>
            <a:r>
              <a:rPr lang="en-US" sz="2000" dirty="0" err="1">
                <a:latin typeface="Times New Roman" panose="02020603050405020304" pitchFamily="18" charset="0"/>
                <a:cs typeface="Times New Roman" panose="02020603050405020304" pitchFamily="18" charset="0"/>
              </a:rPr>
              <a:t>electrolyzer</a:t>
            </a:r>
            <a:r>
              <a:rPr lang="en-US" sz="2000" dirty="0">
                <a:latin typeface="Times New Roman" panose="02020603050405020304" pitchFamily="18" charset="0"/>
                <a:cs typeface="Times New Roman" panose="02020603050405020304" pitchFamily="18" charset="0"/>
              </a:rPr>
              <a:t> load can be shifted to shave the netload peak. </a:t>
            </a:r>
          </a:p>
        </p:txBody>
      </p:sp>
      <p:sp>
        <p:nvSpPr>
          <p:cNvPr id="5" name="TextBox 4">
            <a:extLst>
              <a:ext uri="{FF2B5EF4-FFF2-40B4-BE49-F238E27FC236}">
                <a16:creationId xmlns:a16="http://schemas.microsoft.com/office/drawing/2014/main" id="{7D332506-7700-4194-B0D6-D00D9C7433C8}"/>
              </a:ext>
            </a:extLst>
          </p:cNvPr>
          <p:cNvSpPr txBox="1"/>
          <p:nvPr/>
        </p:nvSpPr>
        <p:spPr>
          <a:xfrm>
            <a:off x="1113453" y="5655458"/>
            <a:ext cx="884542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simplified model is a 5-bus model.</a:t>
            </a:r>
          </a:p>
        </p:txBody>
      </p:sp>
    </p:spTree>
    <p:extLst>
      <p:ext uri="{BB962C8B-B14F-4D97-AF65-F5344CB8AC3E}">
        <p14:creationId xmlns:p14="http://schemas.microsoft.com/office/powerpoint/2010/main" val="218052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B62EA4-A272-440A-A057-B39CACDBB475}"/>
              </a:ext>
            </a:extLst>
          </p:cNvPr>
          <p:cNvSpPr/>
          <p:nvPr/>
        </p:nvSpPr>
        <p:spPr>
          <a:xfrm>
            <a:off x="3858323" y="2475571"/>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5D68FC-810B-407F-990D-B9181C0D72C8}"/>
              </a:ext>
            </a:extLst>
          </p:cNvPr>
          <p:cNvSpPr/>
          <p:nvPr/>
        </p:nvSpPr>
        <p:spPr>
          <a:xfrm>
            <a:off x="4923264" y="5047785"/>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1D00724-BC76-43A9-BFDC-A98A20F781F4}"/>
              </a:ext>
            </a:extLst>
          </p:cNvPr>
          <p:cNvSpPr/>
          <p:nvPr/>
        </p:nvSpPr>
        <p:spPr>
          <a:xfrm>
            <a:off x="8149687" y="4969726"/>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50A3A9-468E-4A95-AD50-3622A2904490}"/>
              </a:ext>
            </a:extLst>
          </p:cNvPr>
          <p:cNvSpPr/>
          <p:nvPr/>
        </p:nvSpPr>
        <p:spPr>
          <a:xfrm>
            <a:off x="9021339" y="2464420"/>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A3F9199-4F0D-44FE-BF1E-A67948B00FDB}"/>
              </a:ext>
            </a:extLst>
          </p:cNvPr>
          <p:cNvSpPr/>
          <p:nvPr/>
        </p:nvSpPr>
        <p:spPr>
          <a:xfrm>
            <a:off x="6207512" y="877228"/>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4D0B069-0008-45F3-8732-B5C5EE2ED858}"/>
              </a:ext>
            </a:extLst>
          </p:cNvPr>
          <p:cNvSpPr/>
          <p:nvPr/>
        </p:nvSpPr>
        <p:spPr>
          <a:xfrm>
            <a:off x="364273" y="509239"/>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794717-5840-45C3-A0DD-2D1C4D9DC4A4}"/>
              </a:ext>
            </a:extLst>
          </p:cNvPr>
          <p:cNvSpPr txBox="1"/>
          <p:nvPr/>
        </p:nvSpPr>
        <p:spPr>
          <a:xfrm>
            <a:off x="791736" y="403303"/>
            <a:ext cx="1750741" cy="367989"/>
          </a:xfrm>
          <a:prstGeom prst="rect">
            <a:avLst/>
          </a:prstGeom>
          <a:noFill/>
        </p:spPr>
        <p:txBody>
          <a:bodyPr wrap="square" rtlCol="0">
            <a:spAutoFit/>
          </a:bodyPr>
          <a:lstStyle/>
          <a:p>
            <a:r>
              <a:rPr lang="en-US" altLang="zh-CN" b="1" dirty="0">
                <a:solidFill>
                  <a:schemeClr val="accent5">
                    <a:lumMod val="75000"/>
                  </a:schemeClr>
                </a:solidFill>
              </a:rPr>
              <a:t>Node</a:t>
            </a:r>
            <a:endParaRPr lang="en-US" b="1" dirty="0">
              <a:solidFill>
                <a:schemeClr val="accent5">
                  <a:lumMod val="75000"/>
                </a:schemeClr>
              </a:solidFill>
            </a:endParaRPr>
          </a:p>
        </p:txBody>
      </p:sp>
      <p:sp>
        <p:nvSpPr>
          <p:cNvPr id="11" name="TextBox 10">
            <a:extLst>
              <a:ext uri="{FF2B5EF4-FFF2-40B4-BE49-F238E27FC236}">
                <a16:creationId xmlns:a16="http://schemas.microsoft.com/office/drawing/2014/main" id="{431E03B8-1A8D-4B0E-A225-0D0D902EE3C6}"/>
              </a:ext>
            </a:extLst>
          </p:cNvPr>
          <p:cNvSpPr txBox="1"/>
          <p:nvPr/>
        </p:nvSpPr>
        <p:spPr>
          <a:xfrm>
            <a:off x="2847784" y="2383206"/>
            <a:ext cx="1750741" cy="367989"/>
          </a:xfrm>
          <a:prstGeom prst="rect">
            <a:avLst/>
          </a:prstGeom>
          <a:noFill/>
        </p:spPr>
        <p:txBody>
          <a:bodyPr wrap="square" rtlCol="0">
            <a:spAutoFit/>
          </a:bodyPr>
          <a:lstStyle/>
          <a:p>
            <a:r>
              <a:rPr lang="en-US" b="1" dirty="0">
                <a:solidFill>
                  <a:schemeClr val="accent5">
                    <a:lumMod val="75000"/>
                  </a:schemeClr>
                </a:solidFill>
              </a:rPr>
              <a:t>Node 2</a:t>
            </a:r>
          </a:p>
        </p:txBody>
      </p:sp>
      <p:sp>
        <p:nvSpPr>
          <p:cNvPr id="12" name="TextBox 11">
            <a:extLst>
              <a:ext uri="{FF2B5EF4-FFF2-40B4-BE49-F238E27FC236}">
                <a16:creationId xmlns:a16="http://schemas.microsoft.com/office/drawing/2014/main" id="{ED774603-AE01-4CC7-92C0-BC7AF6D2D589}"/>
              </a:ext>
            </a:extLst>
          </p:cNvPr>
          <p:cNvSpPr txBox="1"/>
          <p:nvPr/>
        </p:nvSpPr>
        <p:spPr>
          <a:xfrm>
            <a:off x="5176025" y="771292"/>
            <a:ext cx="1750741" cy="367989"/>
          </a:xfrm>
          <a:prstGeom prst="rect">
            <a:avLst/>
          </a:prstGeom>
          <a:noFill/>
        </p:spPr>
        <p:txBody>
          <a:bodyPr wrap="square" rtlCol="0">
            <a:spAutoFit/>
          </a:bodyPr>
          <a:lstStyle/>
          <a:p>
            <a:r>
              <a:rPr lang="en-US" b="1" dirty="0">
                <a:solidFill>
                  <a:schemeClr val="accent5">
                    <a:lumMod val="75000"/>
                  </a:schemeClr>
                </a:solidFill>
              </a:rPr>
              <a:t>Node 1</a:t>
            </a:r>
          </a:p>
        </p:txBody>
      </p:sp>
      <p:sp>
        <p:nvSpPr>
          <p:cNvPr id="13" name="TextBox 12">
            <a:extLst>
              <a:ext uri="{FF2B5EF4-FFF2-40B4-BE49-F238E27FC236}">
                <a16:creationId xmlns:a16="http://schemas.microsoft.com/office/drawing/2014/main" id="{9BEF26B0-9330-4465-BB38-0F9A50D26733}"/>
              </a:ext>
            </a:extLst>
          </p:cNvPr>
          <p:cNvSpPr txBox="1"/>
          <p:nvPr/>
        </p:nvSpPr>
        <p:spPr>
          <a:xfrm>
            <a:off x="3993999" y="4941849"/>
            <a:ext cx="1750741" cy="367989"/>
          </a:xfrm>
          <a:prstGeom prst="rect">
            <a:avLst/>
          </a:prstGeom>
          <a:noFill/>
        </p:spPr>
        <p:txBody>
          <a:bodyPr wrap="square" rtlCol="0">
            <a:spAutoFit/>
          </a:bodyPr>
          <a:lstStyle/>
          <a:p>
            <a:r>
              <a:rPr lang="en-US" b="1" dirty="0">
                <a:solidFill>
                  <a:schemeClr val="accent5">
                    <a:lumMod val="75000"/>
                  </a:schemeClr>
                </a:solidFill>
              </a:rPr>
              <a:t>Node 3</a:t>
            </a:r>
          </a:p>
        </p:txBody>
      </p:sp>
      <p:sp>
        <p:nvSpPr>
          <p:cNvPr id="14" name="TextBox 13">
            <a:extLst>
              <a:ext uri="{FF2B5EF4-FFF2-40B4-BE49-F238E27FC236}">
                <a16:creationId xmlns:a16="http://schemas.microsoft.com/office/drawing/2014/main" id="{91A22316-CF38-4B1C-B82B-5E4A9B097E13}"/>
              </a:ext>
            </a:extLst>
          </p:cNvPr>
          <p:cNvSpPr txBox="1"/>
          <p:nvPr/>
        </p:nvSpPr>
        <p:spPr>
          <a:xfrm>
            <a:off x="7172093" y="4921405"/>
            <a:ext cx="1750741" cy="367989"/>
          </a:xfrm>
          <a:prstGeom prst="rect">
            <a:avLst/>
          </a:prstGeom>
          <a:noFill/>
        </p:spPr>
        <p:txBody>
          <a:bodyPr wrap="square" rtlCol="0">
            <a:spAutoFit/>
          </a:bodyPr>
          <a:lstStyle/>
          <a:p>
            <a:r>
              <a:rPr lang="en-US" b="1" dirty="0">
                <a:solidFill>
                  <a:schemeClr val="accent5">
                    <a:lumMod val="75000"/>
                  </a:schemeClr>
                </a:solidFill>
              </a:rPr>
              <a:t>Node 4</a:t>
            </a:r>
          </a:p>
        </p:txBody>
      </p:sp>
      <p:sp>
        <p:nvSpPr>
          <p:cNvPr id="15" name="TextBox 14">
            <a:extLst>
              <a:ext uri="{FF2B5EF4-FFF2-40B4-BE49-F238E27FC236}">
                <a16:creationId xmlns:a16="http://schemas.microsoft.com/office/drawing/2014/main" id="{70D10271-F8DF-4101-972B-5106CD46681F}"/>
              </a:ext>
            </a:extLst>
          </p:cNvPr>
          <p:cNvSpPr txBox="1"/>
          <p:nvPr/>
        </p:nvSpPr>
        <p:spPr>
          <a:xfrm>
            <a:off x="9313128" y="2369635"/>
            <a:ext cx="1046358" cy="367989"/>
          </a:xfrm>
          <a:prstGeom prst="rect">
            <a:avLst/>
          </a:prstGeom>
          <a:noFill/>
        </p:spPr>
        <p:txBody>
          <a:bodyPr wrap="square" rtlCol="0">
            <a:spAutoFit/>
          </a:bodyPr>
          <a:lstStyle/>
          <a:p>
            <a:r>
              <a:rPr lang="en-US" b="1" dirty="0">
                <a:solidFill>
                  <a:schemeClr val="accent5">
                    <a:lumMod val="75000"/>
                  </a:schemeClr>
                </a:solidFill>
              </a:rPr>
              <a:t>Node 5</a:t>
            </a:r>
          </a:p>
        </p:txBody>
      </p:sp>
      <p:cxnSp>
        <p:nvCxnSpPr>
          <p:cNvPr id="17" name="Straight Arrow Connector 16">
            <a:extLst>
              <a:ext uri="{FF2B5EF4-FFF2-40B4-BE49-F238E27FC236}">
                <a16:creationId xmlns:a16="http://schemas.microsoft.com/office/drawing/2014/main" id="{86B00371-A461-4DDB-97CA-E3865F72D4C5}"/>
              </a:ext>
            </a:extLst>
          </p:cNvPr>
          <p:cNvCxnSpPr>
            <a:cxnSpLocks/>
          </p:cNvCxnSpPr>
          <p:nvPr/>
        </p:nvCxnSpPr>
        <p:spPr>
          <a:xfrm flipH="1">
            <a:off x="3990448" y="1033346"/>
            <a:ext cx="2217065" cy="14310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8D2CF7-E77D-4401-8281-958CF30F88FA}"/>
              </a:ext>
            </a:extLst>
          </p:cNvPr>
          <p:cNvCxnSpPr>
            <a:cxnSpLocks/>
          </p:cNvCxnSpPr>
          <p:nvPr/>
        </p:nvCxnSpPr>
        <p:spPr>
          <a:xfrm>
            <a:off x="6332032" y="1070517"/>
            <a:ext cx="1874802" cy="3850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EB2231-4C26-4A3A-B2AA-EB87E5A613AD}"/>
              </a:ext>
            </a:extLst>
          </p:cNvPr>
          <p:cNvCxnSpPr>
            <a:cxnSpLocks/>
            <a:endCxn id="7" idx="1"/>
          </p:cNvCxnSpPr>
          <p:nvPr/>
        </p:nvCxnSpPr>
        <p:spPr>
          <a:xfrm>
            <a:off x="6389645" y="955286"/>
            <a:ext cx="2656190" cy="1531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C7ED56-AC76-411D-8B1A-C2D6D57E5811}"/>
              </a:ext>
            </a:extLst>
          </p:cNvPr>
          <p:cNvCxnSpPr>
            <a:cxnSpLocks/>
          </p:cNvCxnSpPr>
          <p:nvPr/>
        </p:nvCxnSpPr>
        <p:spPr>
          <a:xfrm>
            <a:off x="3972624" y="2687444"/>
            <a:ext cx="1028362" cy="2360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20875E-11B3-4EAA-B5A9-3A93EBFDE85E}"/>
              </a:ext>
            </a:extLst>
          </p:cNvPr>
          <p:cNvCxnSpPr>
            <a:cxnSpLocks/>
          </p:cNvCxnSpPr>
          <p:nvPr/>
        </p:nvCxnSpPr>
        <p:spPr>
          <a:xfrm flipV="1">
            <a:off x="8316956" y="2687444"/>
            <a:ext cx="788017" cy="22339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31070AC-1908-41AE-89E8-9F038BFAB300}"/>
              </a:ext>
            </a:extLst>
          </p:cNvPr>
          <p:cNvSpPr/>
          <p:nvPr/>
        </p:nvSpPr>
        <p:spPr>
          <a:xfrm>
            <a:off x="364273" y="136044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4" name="TextBox 33">
            <a:extLst>
              <a:ext uri="{FF2B5EF4-FFF2-40B4-BE49-F238E27FC236}">
                <a16:creationId xmlns:a16="http://schemas.microsoft.com/office/drawing/2014/main" id="{63E5735B-E35D-4828-A144-D1FCE88F0FEA}"/>
              </a:ext>
            </a:extLst>
          </p:cNvPr>
          <p:cNvSpPr txBox="1"/>
          <p:nvPr/>
        </p:nvSpPr>
        <p:spPr>
          <a:xfrm>
            <a:off x="791736" y="1265660"/>
            <a:ext cx="1750741" cy="367989"/>
          </a:xfrm>
          <a:prstGeom prst="rect">
            <a:avLst/>
          </a:prstGeom>
          <a:noFill/>
        </p:spPr>
        <p:txBody>
          <a:bodyPr wrap="square" rtlCol="0">
            <a:spAutoFit/>
          </a:bodyPr>
          <a:lstStyle/>
          <a:p>
            <a:r>
              <a:rPr lang="en-US" altLang="zh-CN" b="1" dirty="0">
                <a:solidFill>
                  <a:srgbClr val="FF0000"/>
                </a:solidFill>
              </a:rPr>
              <a:t>Generator</a:t>
            </a:r>
            <a:endParaRPr lang="en-US" b="1" dirty="0">
              <a:solidFill>
                <a:srgbClr val="FF0000"/>
              </a:solidFill>
            </a:endParaRPr>
          </a:p>
        </p:txBody>
      </p:sp>
      <p:sp>
        <p:nvSpPr>
          <p:cNvPr id="35" name="Oval 34">
            <a:extLst>
              <a:ext uri="{FF2B5EF4-FFF2-40B4-BE49-F238E27FC236}">
                <a16:creationId xmlns:a16="http://schemas.microsoft.com/office/drawing/2014/main" id="{7E2D1BCA-98D7-4F48-9A35-4E59011B04D8}"/>
              </a:ext>
            </a:extLst>
          </p:cNvPr>
          <p:cNvSpPr/>
          <p:nvPr/>
        </p:nvSpPr>
        <p:spPr>
          <a:xfrm>
            <a:off x="6222376" y="36203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6" name="TextBox 35">
            <a:extLst>
              <a:ext uri="{FF2B5EF4-FFF2-40B4-BE49-F238E27FC236}">
                <a16:creationId xmlns:a16="http://schemas.microsoft.com/office/drawing/2014/main" id="{7ADDA003-DB00-44E5-8EF9-5F185598A3E1}"/>
              </a:ext>
            </a:extLst>
          </p:cNvPr>
          <p:cNvSpPr txBox="1"/>
          <p:nvPr/>
        </p:nvSpPr>
        <p:spPr>
          <a:xfrm>
            <a:off x="6438332" y="203142"/>
            <a:ext cx="1750741" cy="367989"/>
          </a:xfrm>
          <a:prstGeom prst="rect">
            <a:avLst/>
          </a:prstGeom>
          <a:noFill/>
        </p:spPr>
        <p:txBody>
          <a:bodyPr wrap="square" rtlCol="0">
            <a:spAutoFit/>
          </a:bodyPr>
          <a:lstStyle/>
          <a:p>
            <a:r>
              <a:rPr lang="en-US" altLang="zh-CN" b="1" dirty="0" err="1">
                <a:solidFill>
                  <a:srgbClr val="FF0000"/>
                </a:solidFill>
              </a:rPr>
              <a:t>Gen_a</a:t>
            </a:r>
            <a:endParaRPr lang="en-US" b="1" dirty="0">
              <a:solidFill>
                <a:srgbClr val="FF0000"/>
              </a:solidFill>
            </a:endParaRPr>
          </a:p>
        </p:txBody>
      </p:sp>
      <p:sp>
        <p:nvSpPr>
          <p:cNvPr id="37" name="Oval 36">
            <a:extLst>
              <a:ext uri="{FF2B5EF4-FFF2-40B4-BE49-F238E27FC236}">
                <a16:creationId xmlns:a16="http://schemas.microsoft.com/office/drawing/2014/main" id="{7E2D1BCA-98D7-4F48-9A35-4E59011B04D8}"/>
              </a:ext>
            </a:extLst>
          </p:cNvPr>
          <p:cNvSpPr/>
          <p:nvPr/>
        </p:nvSpPr>
        <p:spPr>
          <a:xfrm>
            <a:off x="9020869" y="184552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38" name="TextBox 35">
            <a:extLst>
              <a:ext uri="{FF2B5EF4-FFF2-40B4-BE49-F238E27FC236}">
                <a16:creationId xmlns:a16="http://schemas.microsoft.com/office/drawing/2014/main" id="{7ADDA003-DB00-44E5-8EF9-5F185598A3E1}"/>
              </a:ext>
            </a:extLst>
          </p:cNvPr>
          <p:cNvSpPr txBox="1"/>
          <p:nvPr/>
        </p:nvSpPr>
        <p:spPr>
          <a:xfrm>
            <a:off x="9313128" y="1721284"/>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Gen_b</a:t>
            </a:r>
            <a:endParaRPr lang="en-US" b="1" dirty="0">
              <a:solidFill>
                <a:srgbClr val="FF0000"/>
              </a:solidFill>
            </a:endParaRPr>
          </a:p>
        </p:txBody>
      </p:sp>
      <p:sp>
        <p:nvSpPr>
          <p:cNvPr id="39" name="Oval 38">
            <a:extLst>
              <a:ext uri="{FF2B5EF4-FFF2-40B4-BE49-F238E27FC236}">
                <a16:creationId xmlns:a16="http://schemas.microsoft.com/office/drawing/2014/main" id="{7E2D1BCA-98D7-4F48-9A35-4E59011B04D8}"/>
              </a:ext>
            </a:extLst>
          </p:cNvPr>
          <p:cNvSpPr/>
          <p:nvPr/>
        </p:nvSpPr>
        <p:spPr>
          <a:xfrm>
            <a:off x="5453999" y="558081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0" name="TextBox 35">
            <a:extLst>
              <a:ext uri="{FF2B5EF4-FFF2-40B4-BE49-F238E27FC236}">
                <a16:creationId xmlns:a16="http://schemas.microsoft.com/office/drawing/2014/main" id="{7ADDA003-DB00-44E5-8EF9-5F185598A3E1}"/>
              </a:ext>
            </a:extLst>
          </p:cNvPr>
          <p:cNvSpPr txBox="1"/>
          <p:nvPr/>
        </p:nvSpPr>
        <p:spPr>
          <a:xfrm>
            <a:off x="5239215" y="5854021"/>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Gen_c</a:t>
            </a:r>
            <a:endParaRPr lang="en-US" b="1" dirty="0">
              <a:solidFill>
                <a:srgbClr val="FF0000"/>
              </a:solidFill>
            </a:endParaRPr>
          </a:p>
        </p:txBody>
      </p:sp>
      <p:sp>
        <p:nvSpPr>
          <p:cNvPr id="41" name="Oval 40">
            <a:extLst>
              <a:ext uri="{FF2B5EF4-FFF2-40B4-BE49-F238E27FC236}">
                <a16:creationId xmlns:a16="http://schemas.microsoft.com/office/drawing/2014/main" id="{7E2D1BCA-98D7-4F48-9A35-4E59011B04D8}"/>
              </a:ext>
            </a:extLst>
          </p:cNvPr>
          <p:cNvSpPr/>
          <p:nvPr/>
        </p:nvSpPr>
        <p:spPr>
          <a:xfrm>
            <a:off x="8152936" y="558081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2" name="TextBox 35">
            <a:extLst>
              <a:ext uri="{FF2B5EF4-FFF2-40B4-BE49-F238E27FC236}">
                <a16:creationId xmlns:a16="http://schemas.microsoft.com/office/drawing/2014/main" id="{7ADDA003-DB00-44E5-8EF9-5F185598A3E1}"/>
              </a:ext>
            </a:extLst>
          </p:cNvPr>
          <p:cNvSpPr txBox="1"/>
          <p:nvPr/>
        </p:nvSpPr>
        <p:spPr>
          <a:xfrm>
            <a:off x="8615838" y="5474512"/>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Gen_d</a:t>
            </a:r>
            <a:endParaRPr lang="en-US" b="1" dirty="0">
              <a:solidFill>
                <a:srgbClr val="FF0000"/>
              </a:solidFill>
            </a:endParaRPr>
          </a:p>
        </p:txBody>
      </p:sp>
      <p:sp>
        <p:nvSpPr>
          <p:cNvPr id="43" name="Oval 42">
            <a:extLst>
              <a:ext uri="{FF2B5EF4-FFF2-40B4-BE49-F238E27FC236}">
                <a16:creationId xmlns:a16="http://schemas.microsoft.com/office/drawing/2014/main" id="{7E2D1BCA-98D7-4F48-9A35-4E59011B04D8}"/>
              </a:ext>
            </a:extLst>
          </p:cNvPr>
          <p:cNvSpPr/>
          <p:nvPr/>
        </p:nvSpPr>
        <p:spPr>
          <a:xfrm>
            <a:off x="4439238" y="559661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4" name="TextBox 35">
            <a:extLst>
              <a:ext uri="{FF2B5EF4-FFF2-40B4-BE49-F238E27FC236}">
                <a16:creationId xmlns:a16="http://schemas.microsoft.com/office/drawing/2014/main" id="{7ADDA003-DB00-44E5-8EF9-5F185598A3E1}"/>
              </a:ext>
            </a:extLst>
          </p:cNvPr>
          <p:cNvSpPr txBox="1"/>
          <p:nvPr/>
        </p:nvSpPr>
        <p:spPr>
          <a:xfrm>
            <a:off x="4025591" y="5846222"/>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Gen_e</a:t>
            </a:r>
            <a:endParaRPr lang="en-US" b="1" dirty="0">
              <a:solidFill>
                <a:srgbClr val="FF0000"/>
              </a:solidFill>
            </a:endParaRPr>
          </a:p>
        </p:txBody>
      </p:sp>
      <p:cxnSp>
        <p:nvCxnSpPr>
          <p:cNvPr id="46" name="Straight Connector 45">
            <a:extLst>
              <a:ext uri="{FF2B5EF4-FFF2-40B4-BE49-F238E27FC236}">
                <a16:creationId xmlns:a16="http://schemas.microsoft.com/office/drawing/2014/main" id="{0EF2DE09-ED4C-4C3E-BFB1-F38A48572128}"/>
              </a:ext>
            </a:extLst>
          </p:cNvPr>
          <p:cNvCxnSpPr>
            <a:cxnSpLocks/>
          </p:cNvCxnSpPr>
          <p:nvPr/>
        </p:nvCxnSpPr>
        <p:spPr>
          <a:xfrm>
            <a:off x="5000986" y="5215424"/>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27C9F3-7F84-414A-B43F-90BA57D93410}"/>
              </a:ext>
            </a:extLst>
          </p:cNvPr>
          <p:cNvCxnSpPr>
            <a:cxnSpLocks/>
            <a:stCxn id="39" idx="2"/>
          </p:cNvCxnSpPr>
          <p:nvPr/>
        </p:nvCxnSpPr>
        <p:spPr>
          <a:xfrm flipH="1">
            <a:off x="4583281" y="5670028"/>
            <a:ext cx="870718" cy="179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D81ECA-77F5-4C69-A0CB-E3FB4A6EFF20}"/>
              </a:ext>
            </a:extLst>
          </p:cNvPr>
          <p:cNvCxnSpPr>
            <a:cxnSpLocks/>
          </p:cNvCxnSpPr>
          <p:nvPr/>
        </p:nvCxnSpPr>
        <p:spPr>
          <a:xfrm>
            <a:off x="8245993" y="5146657"/>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7BCDDB5-62C9-40C7-B2D9-22C0D9317566}"/>
              </a:ext>
            </a:extLst>
          </p:cNvPr>
          <p:cNvCxnSpPr>
            <a:cxnSpLocks/>
          </p:cNvCxnSpPr>
          <p:nvPr/>
        </p:nvCxnSpPr>
        <p:spPr>
          <a:xfrm>
            <a:off x="9104973" y="2020967"/>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77F8920-2408-4B4B-8A0E-9104D5AB16CB}"/>
              </a:ext>
            </a:extLst>
          </p:cNvPr>
          <p:cNvCxnSpPr>
            <a:cxnSpLocks/>
          </p:cNvCxnSpPr>
          <p:nvPr/>
        </p:nvCxnSpPr>
        <p:spPr>
          <a:xfrm>
            <a:off x="6306011" y="509239"/>
            <a:ext cx="0" cy="356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B4BB939-6DB7-42AA-859E-0FB9150F1A7E}"/>
              </a:ext>
            </a:extLst>
          </p:cNvPr>
          <p:cNvSpPr txBox="1"/>
          <p:nvPr/>
        </p:nvSpPr>
        <p:spPr>
          <a:xfrm rot="19403307">
            <a:off x="4366435" y="1365834"/>
            <a:ext cx="1237191" cy="369332"/>
          </a:xfrm>
          <a:prstGeom prst="rect">
            <a:avLst/>
          </a:prstGeom>
          <a:noFill/>
        </p:spPr>
        <p:txBody>
          <a:bodyPr wrap="square" rtlCol="0">
            <a:spAutoFit/>
          </a:bodyPr>
          <a:lstStyle/>
          <a:p>
            <a:r>
              <a:rPr lang="en-US" dirty="0"/>
              <a:t>Line_12</a:t>
            </a:r>
          </a:p>
        </p:txBody>
      </p:sp>
      <p:sp>
        <p:nvSpPr>
          <p:cNvPr id="67" name="TextBox 66">
            <a:extLst>
              <a:ext uri="{FF2B5EF4-FFF2-40B4-BE49-F238E27FC236}">
                <a16:creationId xmlns:a16="http://schemas.microsoft.com/office/drawing/2014/main" id="{90FF8403-B290-41CE-91EE-3ED92DAE8C57}"/>
              </a:ext>
            </a:extLst>
          </p:cNvPr>
          <p:cNvSpPr txBox="1"/>
          <p:nvPr/>
        </p:nvSpPr>
        <p:spPr>
          <a:xfrm rot="1938816">
            <a:off x="7470858" y="1472776"/>
            <a:ext cx="1237191" cy="369332"/>
          </a:xfrm>
          <a:prstGeom prst="rect">
            <a:avLst/>
          </a:prstGeom>
          <a:noFill/>
        </p:spPr>
        <p:txBody>
          <a:bodyPr wrap="square" rtlCol="0">
            <a:spAutoFit/>
          </a:bodyPr>
          <a:lstStyle/>
          <a:p>
            <a:r>
              <a:rPr lang="en-US" dirty="0"/>
              <a:t>Line_15</a:t>
            </a:r>
          </a:p>
        </p:txBody>
      </p:sp>
      <p:sp>
        <p:nvSpPr>
          <p:cNvPr id="68" name="TextBox 67">
            <a:extLst>
              <a:ext uri="{FF2B5EF4-FFF2-40B4-BE49-F238E27FC236}">
                <a16:creationId xmlns:a16="http://schemas.microsoft.com/office/drawing/2014/main" id="{7F3E8F09-3514-4B1D-A3FD-AC582C9855E7}"/>
              </a:ext>
            </a:extLst>
          </p:cNvPr>
          <p:cNvSpPr txBox="1"/>
          <p:nvPr/>
        </p:nvSpPr>
        <p:spPr>
          <a:xfrm rot="3867688">
            <a:off x="6836734" y="2712517"/>
            <a:ext cx="1237191" cy="369332"/>
          </a:xfrm>
          <a:prstGeom prst="rect">
            <a:avLst/>
          </a:prstGeom>
          <a:noFill/>
        </p:spPr>
        <p:txBody>
          <a:bodyPr wrap="square" rtlCol="0">
            <a:spAutoFit/>
          </a:bodyPr>
          <a:lstStyle/>
          <a:p>
            <a:r>
              <a:rPr lang="en-US" dirty="0"/>
              <a:t>Line_14</a:t>
            </a:r>
          </a:p>
        </p:txBody>
      </p:sp>
      <p:sp>
        <p:nvSpPr>
          <p:cNvPr id="69" name="TextBox 68">
            <a:extLst>
              <a:ext uri="{FF2B5EF4-FFF2-40B4-BE49-F238E27FC236}">
                <a16:creationId xmlns:a16="http://schemas.microsoft.com/office/drawing/2014/main" id="{C62F8A8D-7FF4-4FF0-BE60-384F230BB7EC}"/>
              </a:ext>
            </a:extLst>
          </p:cNvPr>
          <p:cNvSpPr txBox="1"/>
          <p:nvPr/>
        </p:nvSpPr>
        <p:spPr>
          <a:xfrm rot="3699334">
            <a:off x="4089204" y="3665461"/>
            <a:ext cx="1237191" cy="369332"/>
          </a:xfrm>
          <a:prstGeom prst="rect">
            <a:avLst/>
          </a:prstGeom>
          <a:noFill/>
        </p:spPr>
        <p:txBody>
          <a:bodyPr wrap="square" rtlCol="0">
            <a:spAutoFit/>
          </a:bodyPr>
          <a:lstStyle/>
          <a:p>
            <a:r>
              <a:rPr lang="en-US" dirty="0"/>
              <a:t>Line_23</a:t>
            </a:r>
          </a:p>
        </p:txBody>
      </p:sp>
      <p:sp>
        <p:nvSpPr>
          <p:cNvPr id="70" name="TextBox 69">
            <a:extLst>
              <a:ext uri="{FF2B5EF4-FFF2-40B4-BE49-F238E27FC236}">
                <a16:creationId xmlns:a16="http://schemas.microsoft.com/office/drawing/2014/main" id="{F2A78E6B-151C-4F29-9A5E-233A88507DB2}"/>
              </a:ext>
            </a:extLst>
          </p:cNvPr>
          <p:cNvSpPr txBox="1"/>
          <p:nvPr/>
        </p:nvSpPr>
        <p:spPr>
          <a:xfrm rot="17280309">
            <a:off x="7994072" y="3240439"/>
            <a:ext cx="1237191" cy="369332"/>
          </a:xfrm>
          <a:prstGeom prst="rect">
            <a:avLst/>
          </a:prstGeom>
          <a:noFill/>
        </p:spPr>
        <p:txBody>
          <a:bodyPr wrap="square" rtlCol="0">
            <a:spAutoFit/>
          </a:bodyPr>
          <a:lstStyle/>
          <a:p>
            <a:r>
              <a:rPr lang="en-US" dirty="0"/>
              <a:t>Line_45</a:t>
            </a:r>
          </a:p>
        </p:txBody>
      </p:sp>
      <p:sp>
        <p:nvSpPr>
          <p:cNvPr id="71" name="TextBox 70">
            <a:extLst>
              <a:ext uri="{FF2B5EF4-FFF2-40B4-BE49-F238E27FC236}">
                <a16:creationId xmlns:a16="http://schemas.microsoft.com/office/drawing/2014/main" id="{B1ED5E57-A0BC-4080-869D-197C7271F8A8}"/>
              </a:ext>
            </a:extLst>
          </p:cNvPr>
          <p:cNvSpPr txBox="1"/>
          <p:nvPr/>
        </p:nvSpPr>
        <p:spPr>
          <a:xfrm>
            <a:off x="262408" y="6270031"/>
            <a:ext cx="2280069" cy="369332"/>
          </a:xfrm>
          <a:prstGeom prst="rect">
            <a:avLst/>
          </a:prstGeom>
          <a:noFill/>
        </p:spPr>
        <p:txBody>
          <a:bodyPr wrap="square" rtlCol="0">
            <a:spAutoFit/>
          </a:bodyPr>
          <a:lstStyle/>
          <a:p>
            <a:r>
              <a:rPr lang="en-US" b="1" dirty="0"/>
              <a:t>BAU scenario</a:t>
            </a:r>
          </a:p>
        </p:txBody>
      </p:sp>
    </p:spTree>
    <p:extLst>
      <p:ext uri="{BB962C8B-B14F-4D97-AF65-F5344CB8AC3E}">
        <p14:creationId xmlns:p14="http://schemas.microsoft.com/office/powerpoint/2010/main" val="109174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12FBC9-5E29-4DC4-A0E3-8D4DCB986AA3}"/>
              </a:ext>
            </a:extLst>
          </p:cNvPr>
          <p:cNvPicPr>
            <a:picLocks noChangeAspect="1"/>
          </p:cNvPicPr>
          <p:nvPr/>
        </p:nvPicPr>
        <p:blipFill>
          <a:blip r:embed="rId2"/>
          <a:stretch>
            <a:fillRect/>
          </a:stretch>
        </p:blipFill>
        <p:spPr>
          <a:xfrm>
            <a:off x="1299304" y="898973"/>
            <a:ext cx="9796115" cy="2725970"/>
          </a:xfrm>
          <a:prstGeom prst="rect">
            <a:avLst/>
          </a:prstGeom>
        </p:spPr>
      </p:pic>
      <p:sp>
        <p:nvSpPr>
          <p:cNvPr id="5" name="Rectangle 4">
            <a:extLst>
              <a:ext uri="{FF2B5EF4-FFF2-40B4-BE49-F238E27FC236}">
                <a16:creationId xmlns:a16="http://schemas.microsoft.com/office/drawing/2014/main" id="{2CFFA1D5-2D86-4A02-8E7D-497BF07B8FF6}"/>
              </a:ext>
            </a:extLst>
          </p:cNvPr>
          <p:cNvSpPr/>
          <p:nvPr/>
        </p:nvSpPr>
        <p:spPr>
          <a:xfrm>
            <a:off x="1131353" y="3925171"/>
            <a:ext cx="9964066" cy="1791260"/>
          </a:xfrm>
          <a:prstGeom prst="rect">
            <a:avLst/>
          </a:prstGeom>
        </p:spPr>
        <p:txBody>
          <a:bodyPr wrap="square">
            <a:spAutoFit/>
          </a:bodyPr>
          <a:lstStyle/>
          <a:p>
            <a:pPr marL="228600" marR="0" algn="just">
              <a:lnSpc>
                <a:spcPct val="115000"/>
              </a:lnSpc>
              <a:spcBef>
                <a:spcPts val="0"/>
              </a:spcBef>
              <a:spcAft>
                <a:spcPts val="0"/>
              </a:spcAft>
              <a:tabLst>
                <a:tab pos="-2286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*Max Capacity (MW): represent the maximum generating capacity of each generator.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0"/>
              </a:spcAft>
              <a:tabLst>
                <a:tab pos="-2286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*Min Stable Level (MW): represent the minimum stable generation level of each generator. This minimum level is enforced when the generator is turned 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0"/>
              </a:spcAft>
              <a:tabLst>
                <a:tab pos="-2286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*Min Up Time (hours): represent the minimum number of hours the unit must be 'on' in any commitment cycle.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0"/>
              </a:spcAft>
              <a:tabLst>
                <a:tab pos="-228600" algn="l"/>
              </a:tabLst>
            </a:pP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*Initial Generation: represent is the generator megawatt load at the start of the first period of the simulation.</a:t>
            </a:r>
            <a:endPar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1000"/>
              </a:spcAft>
              <a:tabLst>
                <a:tab pos="-2286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*Initial Hours Up (hours): Hours the unit has been up for at time zero.</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83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B62EA4-A272-440A-A057-B39CACDBB475}"/>
              </a:ext>
            </a:extLst>
          </p:cNvPr>
          <p:cNvSpPr/>
          <p:nvPr/>
        </p:nvSpPr>
        <p:spPr>
          <a:xfrm>
            <a:off x="3858323" y="2475571"/>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5D68FC-810B-407F-990D-B9181C0D72C8}"/>
              </a:ext>
            </a:extLst>
          </p:cNvPr>
          <p:cNvSpPr/>
          <p:nvPr/>
        </p:nvSpPr>
        <p:spPr>
          <a:xfrm>
            <a:off x="4923264" y="5047785"/>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1D00724-BC76-43A9-BFDC-A98A20F781F4}"/>
              </a:ext>
            </a:extLst>
          </p:cNvPr>
          <p:cNvSpPr/>
          <p:nvPr/>
        </p:nvSpPr>
        <p:spPr>
          <a:xfrm>
            <a:off x="8149687" y="4969726"/>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50A3A9-468E-4A95-AD50-3622A2904490}"/>
              </a:ext>
            </a:extLst>
          </p:cNvPr>
          <p:cNvSpPr/>
          <p:nvPr/>
        </p:nvSpPr>
        <p:spPr>
          <a:xfrm>
            <a:off x="9021339" y="2464420"/>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A3F9199-4F0D-44FE-BF1E-A67948B00FDB}"/>
              </a:ext>
            </a:extLst>
          </p:cNvPr>
          <p:cNvSpPr/>
          <p:nvPr/>
        </p:nvSpPr>
        <p:spPr>
          <a:xfrm>
            <a:off x="6207512" y="877228"/>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4D0B069-0008-45F3-8732-B5C5EE2ED858}"/>
              </a:ext>
            </a:extLst>
          </p:cNvPr>
          <p:cNvSpPr/>
          <p:nvPr/>
        </p:nvSpPr>
        <p:spPr>
          <a:xfrm>
            <a:off x="364273" y="509239"/>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794717-5840-45C3-A0DD-2D1C4D9DC4A4}"/>
              </a:ext>
            </a:extLst>
          </p:cNvPr>
          <p:cNvSpPr txBox="1"/>
          <p:nvPr/>
        </p:nvSpPr>
        <p:spPr>
          <a:xfrm>
            <a:off x="791736" y="403303"/>
            <a:ext cx="1750741" cy="367989"/>
          </a:xfrm>
          <a:prstGeom prst="rect">
            <a:avLst/>
          </a:prstGeom>
          <a:noFill/>
        </p:spPr>
        <p:txBody>
          <a:bodyPr wrap="square" rtlCol="0">
            <a:spAutoFit/>
          </a:bodyPr>
          <a:lstStyle/>
          <a:p>
            <a:r>
              <a:rPr lang="en-US" altLang="zh-CN" b="1" dirty="0">
                <a:solidFill>
                  <a:schemeClr val="accent5">
                    <a:lumMod val="75000"/>
                  </a:schemeClr>
                </a:solidFill>
              </a:rPr>
              <a:t>Node</a:t>
            </a:r>
            <a:endParaRPr lang="en-US" b="1" dirty="0">
              <a:solidFill>
                <a:schemeClr val="accent5">
                  <a:lumMod val="75000"/>
                </a:schemeClr>
              </a:solidFill>
            </a:endParaRPr>
          </a:p>
        </p:txBody>
      </p:sp>
      <p:sp>
        <p:nvSpPr>
          <p:cNvPr id="11" name="TextBox 10">
            <a:extLst>
              <a:ext uri="{FF2B5EF4-FFF2-40B4-BE49-F238E27FC236}">
                <a16:creationId xmlns:a16="http://schemas.microsoft.com/office/drawing/2014/main" id="{431E03B8-1A8D-4B0E-A225-0D0D902EE3C6}"/>
              </a:ext>
            </a:extLst>
          </p:cNvPr>
          <p:cNvSpPr txBox="1"/>
          <p:nvPr/>
        </p:nvSpPr>
        <p:spPr>
          <a:xfrm>
            <a:off x="4259262" y="2458843"/>
            <a:ext cx="1750741" cy="367989"/>
          </a:xfrm>
          <a:prstGeom prst="rect">
            <a:avLst/>
          </a:prstGeom>
          <a:noFill/>
        </p:spPr>
        <p:txBody>
          <a:bodyPr wrap="square" rtlCol="0">
            <a:spAutoFit/>
          </a:bodyPr>
          <a:lstStyle/>
          <a:p>
            <a:r>
              <a:rPr lang="en-US" b="1" dirty="0">
                <a:solidFill>
                  <a:schemeClr val="accent5">
                    <a:lumMod val="75000"/>
                  </a:schemeClr>
                </a:solidFill>
              </a:rPr>
              <a:t>Node 2</a:t>
            </a:r>
          </a:p>
        </p:txBody>
      </p:sp>
      <p:sp>
        <p:nvSpPr>
          <p:cNvPr id="12" name="TextBox 11">
            <a:extLst>
              <a:ext uri="{FF2B5EF4-FFF2-40B4-BE49-F238E27FC236}">
                <a16:creationId xmlns:a16="http://schemas.microsoft.com/office/drawing/2014/main" id="{ED774603-AE01-4CC7-92C0-BC7AF6D2D589}"/>
              </a:ext>
            </a:extLst>
          </p:cNvPr>
          <p:cNvSpPr txBox="1"/>
          <p:nvPr/>
        </p:nvSpPr>
        <p:spPr>
          <a:xfrm>
            <a:off x="5176025" y="771292"/>
            <a:ext cx="1750741" cy="367989"/>
          </a:xfrm>
          <a:prstGeom prst="rect">
            <a:avLst/>
          </a:prstGeom>
          <a:noFill/>
        </p:spPr>
        <p:txBody>
          <a:bodyPr wrap="square" rtlCol="0">
            <a:spAutoFit/>
          </a:bodyPr>
          <a:lstStyle/>
          <a:p>
            <a:r>
              <a:rPr lang="en-US" b="1" dirty="0">
                <a:solidFill>
                  <a:schemeClr val="accent5">
                    <a:lumMod val="75000"/>
                  </a:schemeClr>
                </a:solidFill>
              </a:rPr>
              <a:t>Node 1</a:t>
            </a:r>
          </a:p>
        </p:txBody>
      </p:sp>
      <p:sp>
        <p:nvSpPr>
          <p:cNvPr id="13" name="TextBox 12">
            <a:extLst>
              <a:ext uri="{FF2B5EF4-FFF2-40B4-BE49-F238E27FC236}">
                <a16:creationId xmlns:a16="http://schemas.microsoft.com/office/drawing/2014/main" id="{9BEF26B0-9330-4465-BB38-0F9A50D26733}"/>
              </a:ext>
            </a:extLst>
          </p:cNvPr>
          <p:cNvSpPr txBox="1"/>
          <p:nvPr/>
        </p:nvSpPr>
        <p:spPr>
          <a:xfrm>
            <a:off x="3993999" y="4941849"/>
            <a:ext cx="1750741" cy="367989"/>
          </a:xfrm>
          <a:prstGeom prst="rect">
            <a:avLst/>
          </a:prstGeom>
          <a:noFill/>
        </p:spPr>
        <p:txBody>
          <a:bodyPr wrap="square" rtlCol="0">
            <a:spAutoFit/>
          </a:bodyPr>
          <a:lstStyle/>
          <a:p>
            <a:r>
              <a:rPr lang="en-US" b="1" dirty="0">
                <a:solidFill>
                  <a:schemeClr val="accent5">
                    <a:lumMod val="75000"/>
                  </a:schemeClr>
                </a:solidFill>
              </a:rPr>
              <a:t>Node 3</a:t>
            </a:r>
          </a:p>
        </p:txBody>
      </p:sp>
      <p:sp>
        <p:nvSpPr>
          <p:cNvPr id="14" name="TextBox 13">
            <a:extLst>
              <a:ext uri="{FF2B5EF4-FFF2-40B4-BE49-F238E27FC236}">
                <a16:creationId xmlns:a16="http://schemas.microsoft.com/office/drawing/2014/main" id="{91A22316-CF38-4B1C-B82B-5E4A9B097E13}"/>
              </a:ext>
            </a:extLst>
          </p:cNvPr>
          <p:cNvSpPr txBox="1"/>
          <p:nvPr/>
        </p:nvSpPr>
        <p:spPr>
          <a:xfrm>
            <a:off x="7172093" y="4921405"/>
            <a:ext cx="1750741" cy="367989"/>
          </a:xfrm>
          <a:prstGeom prst="rect">
            <a:avLst/>
          </a:prstGeom>
          <a:noFill/>
        </p:spPr>
        <p:txBody>
          <a:bodyPr wrap="square" rtlCol="0">
            <a:spAutoFit/>
          </a:bodyPr>
          <a:lstStyle/>
          <a:p>
            <a:r>
              <a:rPr lang="en-US" b="1" dirty="0">
                <a:solidFill>
                  <a:schemeClr val="accent5">
                    <a:lumMod val="75000"/>
                  </a:schemeClr>
                </a:solidFill>
              </a:rPr>
              <a:t>Node 4</a:t>
            </a:r>
          </a:p>
        </p:txBody>
      </p:sp>
      <p:sp>
        <p:nvSpPr>
          <p:cNvPr id="15" name="TextBox 14">
            <a:extLst>
              <a:ext uri="{FF2B5EF4-FFF2-40B4-BE49-F238E27FC236}">
                <a16:creationId xmlns:a16="http://schemas.microsoft.com/office/drawing/2014/main" id="{70D10271-F8DF-4101-972B-5106CD46681F}"/>
              </a:ext>
            </a:extLst>
          </p:cNvPr>
          <p:cNvSpPr txBox="1"/>
          <p:nvPr/>
        </p:nvSpPr>
        <p:spPr>
          <a:xfrm>
            <a:off x="9313128" y="2369635"/>
            <a:ext cx="1046358" cy="367989"/>
          </a:xfrm>
          <a:prstGeom prst="rect">
            <a:avLst/>
          </a:prstGeom>
          <a:noFill/>
        </p:spPr>
        <p:txBody>
          <a:bodyPr wrap="square" rtlCol="0">
            <a:spAutoFit/>
          </a:bodyPr>
          <a:lstStyle/>
          <a:p>
            <a:r>
              <a:rPr lang="en-US" b="1" dirty="0">
                <a:solidFill>
                  <a:schemeClr val="accent5">
                    <a:lumMod val="75000"/>
                  </a:schemeClr>
                </a:solidFill>
              </a:rPr>
              <a:t>Node 5</a:t>
            </a:r>
          </a:p>
        </p:txBody>
      </p:sp>
      <p:cxnSp>
        <p:nvCxnSpPr>
          <p:cNvPr id="17" name="Straight Arrow Connector 16">
            <a:extLst>
              <a:ext uri="{FF2B5EF4-FFF2-40B4-BE49-F238E27FC236}">
                <a16:creationId xmlns:a16="http://schemas.microsoft.com/office/drawing/2014/main" id="{86B00371-A461-4DDB-97CA-E3865F72D4C5}"/>
              </a:ext>
            </a:extLst>
          </p:cNvPr>
          <p:cNvCxnSpPr>
            <a:cxnSpLocks/>
          </p:cNvCxnSpPr>
          <p:nvPr/>
        </p:nvCxnSpPr>
        <p:spPr>
          <a:xfrm flipH="1">
            <a:off x="3990448" y="1033346"/>
            <a:ext cx="2217065" cy="14310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8D2CF7-E77D-4401-8281-958CF30F88FA}"/>
              </a:ext>
            </a:extLst>
          </p:cNvPr>
          <p:cNvCxnSpPr>
            <a:cxnSpLocks/>
          </p:cNvCxnSpPr>
          <p:nvPr/>
        </p:nvCxnSpPr>
        <p:spPr>
          <a:xfrm>
            <a:off x="6332032" y="1070517"/>
            <a:ext cx="1874802" cy="3850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EB2231-4C26-4A3A-B2AA-EB87E5A613AD}"/>
              </a:ext>
            </a:extLst>
          </p:cNvPr>
          <p:cNvCxnSpPr>
            <a:cxnSpLocks/>
            <a:endCxn id="7" idx="1"/>
          </p:cNvCxnSpPr>
          <p:nvPr/>
        </p:nvCxnSpPr>
        <p:spPr>
          <a:xfrm>
            <a:off x="6389645" y="955286"/>
            <a:ext cx="2656190" cy="1531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C7ED56-AC76-411D-8B1A-C2D6D57E5811}"/>
              </a:ext>
            </a:extLst>
          </p:cNvPr>
          <p:cNvCxnSpPr>
            <a:cxnSpLocks/>
          </p:cNvCxnSpPr>
          <p:nvPr/>
        </p:nvCxnSpPr>
        <p:spPr>
          <a:xfrm>
            <a:off x="3972624" y="2687444"/>
            <a:ext cx="1028362" cy="2360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20875E-11B3-4EAA-B5A9-3A93EBFDE85E}"/>
              </a:ext>
            </a:extLst>
          </p:cNvPr>
          <p:cNvCxnSpPr>
            <a:cxnSpLocks/>
          </p:cNvCxnSpPr>
          <p:nvPr/>
        </p:nvCxnSpPr>
        <p:spPr>
          <a:xfrm flipV="1">
            <a:off x="8316956" y="2687444"/>
            <a:ext cx="788017" cy="22339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31070AC-1908-41AE-89E8-9F038BFAB300}"/>
              </a:ext>
            </a:extLst>
          </p:cNvPr>
          <p:cNvSpPr/>
          <p:nvPr/>
        </p:nvSpPr>
        <p:spPr>
          <a:xfrm>
            <a:off x="364273" y="136044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4" name="TextBox 33">
            <a:extLst>
              <a:ext uri="{FF2B5EF4-FFF2-40B4-BE49-F238E27FC236}">
                <a16:creationId xmlns:a16="http://schemas.microsoft.com/office/drawing/2014/main" id="{63E5735B-E35D-4828-A144-D1FCE88F0FEA}"/>
              </a:ext>
            </a:extLst>
          </p:cNvPr>
          <p:cNvSpPr txBox="1"/>
          <p:nvPr/>
        </p:nvSpPr>
        <p:spPr>
          <a:xfrm>
            <a:off x="791736" y="1265660"/>
            <a:ext cx="1750741" cy="367989"/>
          </a:xfrm>
          <a:prstGeom prst="rect">
            <a:avLst/>
          </a:prstGeom>
          <a:noFill/>
        </p:spPr>
        <p:txBody>
          <a:bodyPr wrap="square" rtlCol="0">
            <a:spAutoFit/>
          </a:bodyPr>
          <a:lstStyle/>
          <a:p>
            <a:r>
              <a:rPr lang="en-US" altLang="zh-CN" b="1" dirty="0">
                <a:solidFill>
                  <a:srgbClr val="FF0000"/>
                </a:solidFill>
              </a:rPr>
              <a:t>Generator</a:t>
            </a:r>
            <a:endParaRPr lang="en-US" b="1" dirty="0">
              <a:solidFill>
                <a:srgbClr val="FF0000"/>
              </a:solidFill>
            </a:endParaRPr>
          </a:p>
        </p:txBody>
      </p:sp>
      <p:sp>
        <p:nvSpPr>
          <p:cNvPr id="35" name="Oval 34">
            <a:extLst>
              <a:ext uri="{FF2B5EF4-FFF2-40B4-BE49-F238E27FC236}">
                <a16:creationId xmlns:a16="http://schemas.microsoft.com/office/drawing/2014/main" id="{7E2D1BCA-98D7-4F48-9A35-4E59011B04D8}"/>
              </a:ext>
            </a:extLst>
          </p:cNvPr>
          <p:cNvSpPr/>
          <p:nvPr/>
        </p:nvSpPr>
        <p:spPr>
          <a:xfrm>
            <a:off x="6222376" y="36203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6" name="TextBox 35">
            <a:extLst>
              <a:ext uri="{FF2B5EF4-FFF2-40B4-BE49-F238E27FC236}">
                <a16:creationId xmlns:a16="http://schemas.microsoft.com/office/drawing/2014/main" id="{7ADDA003-DB00-44E5-8EF9-5F185598A3E1}"/>
              </a:ext>
            </a:extLst>
          </p:cNvPr>
          <p:cNvSpPr txBox="1"/>
          <p:nvPr/>
        </p:nvSpPr>
        <p:spPr>
          <a:xfrm>
            <a:off x="6438332" y="203142"/>
            <a:ext cx="1750741" cy="367989"/>
          </a:xfrm>
          <a:prstGeom prst="rect">
            <a:avLst/>
          </a:prstGeom>
          <a:noFill/>
        </p:spPr>
        <p:txBody>
          <a:bodyPr wrap="square" rtlCol="0">
            <a:spAutoFit/>
          </a:bodyPr>
          <a:lstStyle/>
          <a:p>
            <a:r>
              <a:rPr lang="en-US" altLang="zh-CN" b="1" dirty="0" err="1">
                <a:solidFill>
                  <a:srgbClr val="FF0000"/>
                </a:solidFill>
              </a:rPr>
              <a:t>Gen_a</a:t>
            </a:r>
            <a:endParaRPr lang="en-US" b="1" dirty="0">
              <a:solidFill>
                <a:srgbClr val="FF0000"/>
              </a:solidFill>
            </a:endParaRPr>
          </a:p>
        </p:txBody>
      </p:sp>
      <p:sp>
        <p:nvSpPr>
          <p:cNvPr id="37" name="Oval 36">
            <a:extLst>
              <a:ext uri="{FF2B5EF4-FFF2-40B4-BE49-F238E27FC236}">
                <a16:creationId xmlns:a16="http://schemas.microsoft.com/office/drawing/2014/main" id="{7E2D1BCA-98D7-4F48-9A35-4E59011B04D8}"/>
              </a:ext>
            </a:extLst>
          </p:cNvPr>
          <p:cNvSpPr/>
          <p:nvPr/>
        </p:nvSpPr>
        <p:spPr>
          <a:xfrm>
            <a:off x="9020869" y="184552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38" name="TextBox 35">
            <a:extLst>
              <a:ext uri="{FF2B5EF4-FFF2-40B4-BE49-F238E27FC236}">
                <a16:creationId xmlns:a16="http://schemas.microsoft.com/office/drawing/2014/main" id="{7ADDA003-DB00-44E5-8EF9-5F185598A3E1}"/>
              </a:ext>
            </a:extLst>
          </p:cNvPr>
          <p:cNvSpPr txBox="1"/>
          <p:nvPr/>
        </p:nvSpPr>
        <p:spPr>
          <a:xfrm>
            <a:off x="9313128" y="1721284"/>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Gen_b</a:t>
            </a:r>
            <a:endParaRPr lang="en-US" b="1" dirty="0">
              <a:solidFill>
                <a:srgbClr val="FF0000"/>
              </a:solidFill>
            </a:endParaRPr>
          </a:p>
        </p:txBody>
      </p:sp>
      <p:sp>
        <p:nvSpPr>
          <p:cNvPr id="39" name="Oval 38">
            <a:extLst>
              <a:ext uri="{FF2B5EF4-FFF2-40B4-BE49-F238E27FC236}">
                <a16:creationId xmlns:a16="http://schemas.microsoft.com/office/drawing/2014/main" id="{7E2D1BCA-98D7-4F48-9A35-4E59011B04D8}"/>
              </a:ext>
            </a:extLst>
          </p:cNvPr>
          <p:cNvSpPr/>
          <p:nvPr/>
        </p:nvSpPr>
        <p:spPr>
          <a:xfrm>
            <a:off x="5453999" y="558081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0" name="TextBox 35">
            <a:extLst>
              <a:ext uri="{FF2B5EF4-FFF2-40B4-BE49-F238E27FC236}">
                <a16:creationId xmlns:a16="http://schemas.microsoft.com/office/drawing/2014/main" id="{7ADDA003-DB00-44E5-8EF9-5F185598A3E1}"/>
              </a:ext>
            </a:extLst>
          </p:cNvPr>
          <p:cNvSpPr txBox="1"/>
          <p:nvPr/>
        </p:nvSpPr>
        <p:spPr>
          <a:xfrm>
            <a:off x="5239215" y="5854021"/>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Gen_c</a:t>
            </a:r>
            <a:endParaRPr lang="en-US" b="1" dirty="0">
              <a:solidFill>
                <a:srgbClr val="FF0000"/>
              </a:solidFill>
            </a:endParaRPr>
          </a:p>
        </p:txBody>
      </p:sp>
      <p:sp>
        <p:nvSpPr>
          <p:cNvPr id="41" name="Oval 40">
            <a:extLst>
              <a:ext uri="{FF2B5EF4-FFF2-40B4-BE49-F238E27FC236}">
                <a16:creationId xmlns:a16="http://schemas.microsoft.com/office/drawing/2014/main" id="{7E2D1BCA-98D7-4F48-9A35-4E59011B04D8}"/>
              </a:ext>
            </a:extLst>
          </p:cNvPr>
          <p:cNvSpPr/>
          <p:nvPr/>
        </p:nvSpPr>
        <p:spPr>
          <a:xfrm>
            <a:off x="8152936" y="558081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2" name="TextBox 35">
            <a:extLst>
              <a:ext uri="{FF2B5EF4-FFF2-40B4-BE49-F238E27FC236}">
                <a16:creationId xmlns:a16="http://schemas.microsoft.com/office/drawing/2014/main" id="{7ADDA003-DB00-44E5-8EF9-5F185598A3E1}"/>
              </a:ext>
            </a:extLst>
          </p:cNvPr>
          <p:cNvSpPr txBox="1"/>
          <p:nvPr/>
        </p:nvSpPr>
        <p:spPr>
          <a:xfrm>
            <a:off x="8615838" y="5474512"/>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Gen_d</a:t>
            </a:r>
            <a:endParaRPr lang="en-US" b="1" dirty="0">
              <a:solidFill>
                <a:srgbClr val="FF0000"/>
              </a:solidFill>
            </a:endParaRPr>
          </a:p>
        </p:txBody>
      </p:sp>
      <p:sp>
        <p:nvSpPr>
          <p:cNvPr id="43" name="Oval 42">
            <a:extLst>
              <a:ext uri="{FF2B5EF4-FFF2-40B4-BE49-F238E27FC236}">
                <a16:creationId xmlns:a16="http://schemas.microsoft.com/office/drawing/2014/main" id="{7E2D1BCA-98D7-4F48-9A35-4E59011B04D8}"/>
              </a:ext>
            </a:extLst>
          </p:cNvPr>
          <p:cNvSpPr/>
          <p:nvPr/>
        </p:nvSpPr>
        <p:spPr>
          <a:xfrm>
            <a:off x="4439238" y="559661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4" name="TextBox 35">
            <a:extLst>
              <a:ext uri="{FF2B5EF4-FFF2-40B4-BE49-F238E27FC236}">
                <a16:creationId xmlns:a16="http://schemas.microsoft.com/office/drawing/2014/main" id="{7ADDA003-DB00-44E5-8EF9-5F185598A3E1}"/>
              </a:ext>
            </a:extLst>
          </p:cNvPr>
          <p:cNvSpPr txBox="1"/>
          <p:nvPr/>
        </p:nvSpPr>
        <p:spPr>
          <a:xfrm>
            <a:off x="4025591" y="5846222"/>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Gen_e</a:t>
            </a:r>
            <a:endParaRPr lang="en-US" b="1" dirty="0">
              <a:solidFill>
                <a:srgbClr val="FF0000"/>
              </a:solidFill>
            </a:endParaRPr>
          </a:p>
        </p:txBody>
      </p:sp>
      <p:cxnSp>
        <p:nvCxnSpPr>
          <p:cNvPr id="46" name="Straight Connector 45">
            <a:extLst>
              <a:ext uri="{FF2B5EF4-FFF2-40B4-BE49-F238E27FC236}">
                <a16:creationId xmlns:a16="http://schemas.microsoft.com/office/drawing/2014/main" id="{0EF2DE09-ED4C-4C3E-BFB1-F38A48572128}"/>
              </a:ext>
            </a:extLst>
          </p:cNvPr>
          <p:cNvCxnSpPr>
            <a:cxnSpLocks/>
          </p:cNvCxnSpPr>
          <p:nvPr/>
        </p:nvCxnSpPr>
        <p:spPr>
          <a:xfrm>
            <a:off x="5000986" y="5215424"/>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27C9F3-7F84-414A-B43F-90BA57D93410}"/>
              </a:ext>
            </a:extLst>
          </p:cNvPr>
          <p:cNvCxnSpPr>
            <a:cxnSpLocks/>
            <a:stCxn id="39" idx="2"/>
          </p:cNvCxnSpPr>
          <p:nvPr/>
        </p:nvCxnSpPr>
        <p:spPr>
          <a:xfrm flipH="1">
            <a:off x="4583281" y="5670028"/>
            <a:ext cx="870718" cy="179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D81ECA-77F5-4C69-A0CB-E3FB4A6EFF20}"/>
              </a:ext>
            </a:extLst>
          </p:cNvPr>
          <p:cNvCxnSpPr>
            <a:cxnSpLocks/>
          </p:cNvCxnSpPr>
          <p:nvPr/>
        </p:nvCxnSpPr>
        <p:spPr>
          <a:xfrm>
            <a:off x="8245993" y="5146657"/>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7BCDDB5-62C9-40C7-B2D9-22C0D9317566}"/>
              </a:ext>
            </a:extLst>
          </p:cNvPr>
          <p:cNvCxnSpPr>
            <a:cxnSpLocks/>
          </p:cNvCxnSpPr>
          <p:nvPr/>
        </p:nvCxnSpPr>
        <p:spPr>
          <a:xfrm>
            <a:off x="9104973" y="2020967"/>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77F8920-2408-4B4B-8A0E-9104D5AB16CB}"/>
              </a:ext>
            </a:extLst>
          </p:cNvPr>
          <p:cNvCxnSpPr>
            <a:cxnSpLocks/>
          </p:cNvCxnSpPr>
          <p:nvPr/>
        </p:nvCxnSpPr>
        <p:spPr>
          <a:xfrm>
            <a:off x="6306011" y="509239"/>
            <a:ext cx="0" cy="356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222F4D19-F596-441C-8CE0-F7F4D31FEF24}"/>
              </a:ext>
            </a:extLst>
          </p:cNvPr>
          <p:cNvSpPr/>
          <p:nvPr/>
        </p:nvSpPr>
        <p:spPr>
          <a:xfrm>
            <a:off x="364272" y="2108869"/>
            <a:ext cx="167269" cy="1784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61" name="TextBox 60">
            <a:extLst>
              <a:ext uri="{FF2B5EF4-FFF2-40B4-BE49-F238E27FC236}">
                <a16:creationId xmlns:a16="http://schemas.microsoft.com/office/drawing/2014/main" id="{DC0AC028-3B51-456A-9D0F-1C027B62CD7D}"/>
              </a:ext>
            </a:extLst>
          </p:cNvPr>
          <p:cNvSpPr txBox="1"/>
          <p:nvPr/>
        </p:nvSpPr>
        <p:spPr>
          <a:xfrm>
            <a:off x="762464" y="2045494"/>
            <a:ext cx="1750741" cy="367989"/>
          </a:xfrm>
          <a:prstGeom prst="rect">
            <a:avLst/>
          </a:prstGeom>
          <a:noFill/>
        </p:spPr>
        <p:txBody>
          <a:bodyPr wrap="square" rtlCol="0">
            <a:spAutoFit/>
          </a:bodyPr>
          <a:lstStyle/>
          <a:p>
            <a:r>
              <a:rPr lang="en-US" altLang="zh-CN" b="1" dirty="0">
                <a:solidFill>
                  <a:schemeClr val="accent6"/>
                </a:solidFill>
              </a:rPr>
              <a:t>Inflexible load</a:t>
            </a:r>
            <a:endParaRPr lang="en-US" b="1" dirty="0">
              <a:solidFill>
                <a:schemeClr val="accent6"/>
              </a:solidFill>
            </a:endParaRPr>
          </a:p>
        </p:txBody>
      </p:sp>
      <p:sp>
        <p:nvSpPr>
          <p:cNvPr id="62" name="Oval 61">
            <a:extLst>
              <a:ext uri="{FF2B5EF4-FFF2-40B4-BE49-F238E27FC236}">
                <a16:creationId xmlns:a16="http://schemas.microsoft.com/office/drawing/2014/main" id="{87F90B6A-133C-44A4-959C-67365545C8EB}"/>
              </a:ext>
            </a:extLst>
          </p:cNvPr>
          <p:cNvSpPr/>
          <p:nvPr/>
        </p:nvSpPr>
        <p:spPr>
          <a:xfrm>
            <a:off x="3162598" y="2464416"/>
            <a:ext cx="167269" cy="1784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63" name="Straight Connector 62">
            <a:extLst>
              <a:ext uri="{FF2B5EF4-FFF2-40B4-BE49-F238E27FC236}">
                <a16:creationId xmlns:a16="http://schemas.microsoft.com/office/drawing/2014/main" id="{45AFBCF6-CC82-4A42-827D-88F92FD08273}"/>
              </a:ext>
            </a:extLst>
          </p:cNvPr>
          <p:cNvCxnSpPr>
            <a:cxnSpLocks/>
          </p:cNvCxnSpPr>
          <p:nvPr/>
        </p:nvCxnSpPr>
        <p:spPr>
          <a:xfrm flipH="1">
            <a:off x="3227923" y="2553628"/>
            <a:ext cx="671228" cy="1616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B59E673-D16C-4884-9380-B42208ECD7FA}"/>
              </a:ext>
            </a:extLst>
          </p:cNvPr>
          <p:cNvSpPr txBox="1"/>
          <p:nvPr/>
        </p:nvSpPr>
        <p:spPr>
          <a:xfrm>
            <a:off x="2478952" y="2906639"/>
            <a:ext cx="1750741" cy="369332"/>
          </a:xfrm>
          <a:prstGeom prst="rect">
            <a:avLst/>
          </a:prstGeom>
          <a:noFill/>
        </p:spPr>
        <p:txBody>
          <a:bodyPr wrap="square" rtlCol="0">
            <a:spAutoFit/>
          </a:bodyPr>
          <a:lstStyle/>
          <a:p>
            <a:r>
              <a:rPr lang="en-US" altLang="zh-CN" b="1" dirty="0">
                <a:solidFill>
                  <a:schemeClr val="accent6"/>
                </a:solidFill>
              </a:rPr>
              <a:t>Inflexible load</a:t>
            </a:r>
            <a:endParaRPr lang="en-US" b="1" dirty="0">
              <a:solidFill>
                <a:schemeClr val="accent6"/>
              </a:solidFill>
            </a:endParaRPr>
          </a:p>
        </p:txBody>
      </p:sp>
      <p:sp>
        <p:nvSpPr>
          <p:cNvPr id="66" name="TextBox 65">
            <a:extLst>
              <a:ext uri="{FF2B5EF4-FFF2-40B4-BE49-F238E27FC236}">
                <a16:creationId xmlns:a16="http://schemas.microsoft.com/office/drawing/2014/main" id="{7B4BB939-6DB7-42AA-859E-0FB9150F1A7E}"/>
              </a:ext>
            </a:extLst>
          </p:cNvPr>
          <p:cNvSpPr txBox="1"/>
          <p:nvPr/>
        </p:nvSpPr>
        <p:spPr>
          <a:xfrm rot="19403307">
            <a:off x="4366435" y="1365834"/>
            <a:ext cx="1237191" cy="369332"/>
          </a:xfrm>
          <a:prstGeom prst="rect">
            <a:avLst/>
          </a:prstGeom>
          <a:noFill/>
        </p:spPr>
        <p:txBody>
          <a:bodyPr wrap="square" rtlCol="0">
            <a:spAutoFit/>
          </a:bodyPr>
          <a:lstStyle/>
          <a:p>
            <a:r>
              <a:rPr lang="en-US" dirty="0"/>
              <a:t>Line_12</a:t>
            </a:r>
          </a:p>
        </p:txBody>
      </p:sp>
      <p:sp>
        <p:nvSpPr>
          <p:cNvPr id="67" name="TextBox 66">
            <a:extLst>
              <a:ext uri="{FF2B5EF4-FFF2-40B4-BE49-F238E27FC236}">
                <a16:creationId xmlns:a16="http://schemas.microsoft.com/office/drawing/2014/main" id="{90FF8403-B290-41CE-91EE-3ED92DAE8C57}"/>
              </a:ext>
            </a:extLst>
          </p:cNvPr>
          <p:cNvSpPr txBox="1"/>
          <p:nvPr/>
        </p:nvSpPr>
        <p:spPr>
          <a:xfrm rot="1938816">
            <a:off x="7470858" y="1472776"/>
            <a:ext cx="1237191" cy="369332"/>
          </a:xfrm>
          <a:prstGeom prst="rect">
            <a:avLst/>
          </a:prstGeom>
          <a:noFill/>
        </p:spPr>
        <p:txBody>
          <a:bodyPr wrap="square" rtlCol="0">
            <a:spAutoFit/>
          </a:bodyPr>
          <a:lstStyle/>
          <a:p>
            <a:r>
              <a:rPr lang="en-US" dirty="0"/>
              <a:t>Line_15</a:t>
            </a:r>
          </a:p>
        </p:txBody>
      </p:sp>
      <p:sp>
        <p:nvSpPr>
          <p:cNvPr id="68" name="TextBox 67">
            <a:extLst>
              <a:ext uri="{FF2B5EF4-FFF2-40B4-BE49-F238E27FC236}">
                <a16:creationId xmlns:a16="http://schemas.microsoft.com/office/drawing/2014/main" id="{7F3E8F09-3514-4B1D-A3FD-AC582C9855E7}"/>
              </a:ext>
            </a:extLst>
          </p:cNvPr>
          <p:cNvSpPr txBox="1"/>
          <p:nvPr/>
        </p:nvSpPr>
        <p:spPr>
          <a:xfrm rot="3867688">
            <a:off x="6836734" y="2712517"/>
            <a:ext cx="1237191" cy="369332"/>
          </a:xfrm>
          <a:prstGeom prst="rect">
            <a:avLst/>
          </a:prstGeom>
          <a:noFill/>
        </p:spPr>
        <p:txBody>
          <a:bodyPr wrap="square" rtlCol="0">
            <a:spAutoFit/>
          </a:bodyPr>
          <a:lstStyle/>
          <a:p>
            <a:r>
              <a:rPr lang="en-US" dirty="0"/>
              <a:t>Line_14</a:t>
            </a:r>
          </a:p>
        </p:txBody>
      </p:sp>
      <p:sp>
        <p:nvSpPr>
          <p:cNvPr id="69" name="TextBox 68">
            <a:extLst>
              <a:ext uri="{FF2B5EF4-FFF2-40B4-BE49-F238E27FC236}">
                <a16:creationId xmlns:a16="http://schemas.microsoft.com/office/drawing/2014/main" id="{C62F8A8D-7FF4-4FF0-BE60-384F230BB7EC}"/>
              </a:ext>
            </a:extLst>
          </p:cNvPr>
          <p:cNvSpPr txBox="1"/>
          <p:nvPr/>
        </p:nvSpPr>
        <p:spPr>
          <a:xfrm rot="3699334">
            <a:off x="4089204" y="3665461"/>
            <a:ext cx="1237191" cy="369332"/>
          </a:xfrm>
          <a:prstGeom prst="rect">
            <a:avLst/>
          </a:prstGeom>
          <a:noFill/>
        </p:spPr>
        <p:txBody>
          <a:bodyPr wrap="square" rtlCol="0">
            <a:spAutoFit/>
          </a:bodyPr>
          <a:lstStyle/>
          <a:p>
            <a:r>
              <a:rPr lang="en-US" dirty="0"/>
              <a:t>Line_23</a:t>
            </a:r>
          </a:p>
        </p:txBody>
      </p:sp>
      <p:sp>
        <p:nvSpPr>
          <p:cNvPr id="70" name="TextBox 69">
            <a:extLst>
              <a:ext uri="{FF2B5EF4-FFF2-40B4-BE49-F238E27FC236}">
                <a16:creationId xmlns:a16="http://schemas.microsoft.com/office/drawing/2014/main" id="{F2A78E6B-151C-4F29-9A5E-233A88507DB2}"/>
              </a:ext>
            </a:extLst>
          </p:cNvPr>
          <p:cNvSpPr txBox="1"/>
          <p:nvPr/>
        </p:nvSpPr>
        <p:spPr>
          <a:xfrm rot="17280309">
            <a:off x="7994072" y="3240439"/>
            <a:ext cx="1237191" cy="369332"/>
          </a:xfrm>
          <a:prstGeom prst="rect">
            <a:avLst/>
          </a:prstGeom>
          <a:noFill/>
        </p:spPr>
        <p:txBody>
          <a:bodyPr wrap="square" rtlCol="0">
            <a:spAutoFit/>
          </a:bodyPr>
          <a:lstStyle/>
          <a:p>
            <a:r>
              <a:rPr lang="en-US" dirty="0"/>
              <a:t>Line_45</a:t>
            </a:r>
          </a:p>
        </p:txBody>
      </p:sp>
      <p:sp>
        <p:nvSpPr>
          <p:cNvPr id="71" name="TextBox 70">
            <a:extLst>
              <a:ext uri="{FF2B5EF4-FFF2-40B4-BE49-F238E27FC236}">
                <a16:creationId xmlns:a16="http://schemas.microsoft.com/office/drawing/2014/main" id="{B1ED5E57-A0BC-4080-869D-197C7271F8A8}"/>
              </a:ext>
            </a:extLst>
          </p:cNvPr>
          <p:cNvSpPr txBox="1"/>
          <p:nvPr/>
        </p:nvSpPr>
        <p:spPr>
          <a:xfrm>
            <a:off x="262408" y="6270031"/>
            <a:ext cx="2280069" cy="369332"/>
          </a:xfrm>
          <a:prstGeom prst="rect">
            <a:avLst/>
          </a:prstGeom>
          <a:noFill/>
        </p:spPr>
        <p:txBody>
          <a:bodyPr wrap="square" rtlCol="0">
            <a:spAutoFit/>
          </a:bodyPr>
          <a:lstStyle/>
          <a:p>
            <a:r>
              <a:rPr lang="en-US" b="1" dirty="0"/>
              <a:t>Inflexible scenario</a:t>
            </a:r>
          </a:p>
        </p:txBody>
      </p:sp>
    </p:spTree>
    <p:extLst>
      <p:ext uri="{BB962C8B-B14F-4D97-AF65-F5344CB8AC3E}">
        <p14:creationId xmlns:p14="http://schemas.microsoft.com/office/powerpoint/2010/main" val="203372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B62EA4-A272-440A-A057-B39CACDBB475}"/>
              </a:ext>
            </a:extLst>
          </p:cNvPr>
          <p:cNvSpPr/>
          <p:nvPr/>
        </p:nvSpPr>
        <p:spPr>
          <a:xfrm>
            <a:off x="3858323" y="2475571"/>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5D68FC-810B-407F-990D-B9181C0D72C8}"/>
              </a:ext>
            </a:extLst>
          </p:cNvPr>
          <p:cNvSpPr/>
          <p:nvPr/>
        </p:nvSpPr>
        <p:spPr>
          <a:xfrm>
            <a:off x="4923264" y="5047785"/>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1D00724-BC76-43A9-BFDC-A98A20F781F4}"/>
              </a:ext>
            </a:extLst>
          </p:cNvPr>
          <p:cNvSpPr/>
          <p:nvPr/>
        </p:nvSpPr>
        <p:spPr>
          <a:xfrm>
            <a:off x="8149687" y="4969726"/>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50A3A9-468E-4A95-AD50-3622A2904490}"/>
              </a:ext>
            </a:extLst>
          </p:cNvPr>
          <p:cNvSpPr/>
          <p:nvPr/>
        </p:nvSpPr>
        <p:spPr>
          <a:xfrm>
            <a:off x="9021339" y="2464420"/>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A3F9199-4F0D-44FE-BF1E-A67948B00FDB}"/>
              </a:ext>
            </a:extLst>
          </p:cNvPr>
          <p:cNvSpPr/>
          <p:nvPr/>
        </p:nvSpPr>
        <p:spPr>
          <a:xfrm>
            <a:off x="6207512" y="877228"/>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4D0B069-0008-45F3-8732-B5C5EE2ED858}"/>
              </a:ext>
            </a:extLst>
          </p:cNvPr>
          <p:cNvSpPr/>
          <p:nvPr/>
        </p:nvSpPr>
        <p:spPr>
          <a:xfrm>
            <a:off x="364273" y="509239"/>
            <a:ext cx="167269" cy="156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794717-5840-45C3-A0DD-2D1C4D9DC4A4}"/>
              </a:ext>
            </a:extLst>
          </p:cNvPr>
          <p:cNvSpPr txBox="1"/>
          <p:nvPr/>
        </p:nvSpPr>
        <p:spPr>
          <a:xfrm>
            <a:off x="791736" y="403303"/>
            <a:ext cx="1750741" cy="367989"/>
          </a:xfrm>
          <a:prstGeom prst="rect">
            <a:avLst/>
          </a:prstGeom>
          <a:noFill/>
        </p:spPr>
        <p:txBody>
          <a:bodyPr wrap="square" rtlCol="0">
            <a:spAutoFit/>
          </a:bodyPr>
          <a:lstStyle/>
          <a:p>
            <a:r>
              <a:rPr lang="en-US" altLang="zh-CN" b="1" dirty="0">
                <a:solidFill>
                  <a:schemeClr val="accent5">
                    <a:lumMod val="75000"/>
                  </a:schemeClr>
                </a:solidFill>
              </a:rPr>
              <a:t>Node</a:t>
            </a:r>
            <a:endParaRPr lang="en-US" b="1" dirty="0">
              <a:solidFill>
                <a:schemeClr val="accent5">
                  <a:lumMod val="75000"/>
                </a:schemeClr>
              </a:solidFill>
            </a:endParaRPr>
          </a:p>
        </p:txBody>
      </p:sp>
      <p:sp>
        <p:nvSpPr>
          <p:cNvPr id="11" name="TextBox 10">
            <a:extLst>
              <a:ext uri="{FF2B5EF4-FFF2-40B4-BE49-F238E27FC236}">
                <a16:creationId xmlns:a16="http://schemas.microsoft.com/office/drawing/2014/main" id="{431E03B8-1A8D-4B0E-A225-0D0D902EE3C6}"/>
              </a:ext>
            </a:extLst>
          </p:cNvPr>
          <p:cNvSpPr txBox="1"/>
          <p:nvPr/>
        </p:nvSpPr>
        <p:spPr>
          <a:xfrm>
            <a:off x="4259262" y="2458843"/>
            <a:ext cx="1750741" cy="367989"/>
          </a:xfrm>
          <a:prstGeom prst="rect">
            <a:avLst/>
          </a:prstGeom>
          <a:noFill/>
        </p:spPr>
        <p:txBody>
          <a:bodyPr wrap="square" rtlCol="0">
            <a:spAutoFit/>
          </a:bodyPr>
          <a:lstStyle/>
          <a:p>
            <a:r>
              <a:rPr lang="en-US" b="1" dirty="0">
                <a:solidFill>
                  <a:schemeClr val="accent5">
                    <a:lumMod val="75000"/>
                  </a:schemeClr>
                </a:solidFill>
              </a:rPr>
              <a:t>Node 2</a:t>
            </a:r>
          </a:p>
        </p:txBody>
      </p:sp>
      <p:sp>
        <p:nvSpPr>
          <p:cNvPr id="12" name="TextBox 11">
            <a:extLst>
              <a:ext uri="{FF2B5EF4-FFF2-40B4-BE49-F238E27FC236}">
                <a16:creationId xmlns:a16="http://schemas.microsoft.com/office/drawing/2014/main" id="{ED774603-AE01-4CC7-92C0-BC7AF6D2D589}"/>
              </a:ext>
            </a:extLst>
          </p:cNvPr>
          <p:cNvSpPr txBox="1"/>
          <p:nvPr/>
        </p:nvSpPr>
        <p:spPr>
          <a:xfrm>
            <a:off x="5176025" y="771292"/>
            <a:ext cx="1750741" cy="367989"/>
          </a:xfrm>
          <a:prstGeom prst="rect">
            <a:avLst/>
          </a:prstGeom>
          <a:noFill/>
        </p:spPr>
        <p:txBody>
          <a:bodyPr wrap="square" rtlCol="0">
            <a:spAutoFit/>
          </a:bodyPr>
          <a:lstStyle/>
          <a:p>
            <a:r>
              <a:rPr lang="en-US" b="1" dirty="0">
                <a:solidFill>
                  <a:schemeClr val="accent5">
                    <a:lumMod val="75000"/>
                  </a:schemeClr>
                </a:solidFill>
              </a:rPr>
              <a:t>Node 1</a:t>
            </a:r>
          </a:p>
        </p:txBody>
      </p:sp>
      <p:sp>
        <p:nvSpPr>
          <p:cNvPr id="13" name="TextBox 12">
            <a:extLst>
              <a:ext uri="{FF2B5EF4-FFF2-40B4-BE49-F238E27FC236}">
                <a16:creationId xmlns:a16="http://schemas.microsoft.com/office/drawing/2014/main" id="{9BEF26B0-9330-4465-BB38-0F9A50D26733}"/>
              </a:ext>
            </a:extLst>
          </p:cNvPr>
          <p:cNvSpPr txBox="1"/>
          <p:nvPr/>
        </p:nvSpPr>
        <p:spPr>
          <a:xfrm>
            <a:off x="3993999" y="4941849"/>
            <a:ext cx="1750741" cy="367989"/>
          </a:xfrm>
          <a:prstGeom prst="rect">
            <a:avLst/>
          </a:prstGeom>
          <a:noFill/>
        </p:spPr>
        <p:txBody>
          <a:bodyPr wrap="square" rtlCol="0">
            <a:spAutoFit/>
          </a:bodyPr>
          <a:lstStyle/>
          <a:p>
            <a:r>
              <a:rPr lang="en-US" b="1" dirty="0">
                <a:solidFill>
                  <a:schemeClr val="accent5">
                    <a:lumMod val="75000"/>
                  </a:schemeClr>
                </a:solidFill>
              </a:rPr>
              <a:t>Node 3</a:t>
            </a:r>
          </a:p>
        </p:txBody>
      </p:sp>
      <p:sp>
        <p:nvSpPr>
          <p:cNvPr id="14" name="TextBox 13">
            <a:extLst>
              <a:ext uri="{FF2B5EF4-FFF2-40B4-BE49-F238E27FC236}">
                <a16:creationId xmlns:a16="http://schemas.microsoft.com/office/drawing/2014/main" id="{91A22316-CF38-4B1C-B82B-5E4A9B097E13}"/>
              </a:ext>
            </a:extLst>
          </p:cNvPr>
          <p:cNvSpPr txBox="1"/>
          <p:nvPr/>
        </p:nvSpPr>
        <p:spPr>
          <a:xfrm>
            <a:off x="7172093" y="4921405"/>
            <a:ext cx="1750741" cy="367989"/>
          </a:xfrm>
          <a:prstGeom prst="rect">
            <a:avLst/>
          </a:prstGeom>
          <a:noFill/>
        </p:spPr>
        <p:txBody>
          <a:bodyPr wrap="square" rtlCol="0">
            <a:spAutoFit/>
          </a:bodyPr>
          <a:lstStyle/>
          <a:p>
            <a:r>
              <a:rPr lang="en-US" b="1" dirty="0">
                <a:solidFill>
                  <a:schemeClr val="accent5">
                    <a:lumMod val="75000"/>
                  </a:schemeClr>
                </a:solidFill>
              </a:rPr>
              <a:t>Node 4</a:t>
            </a:r>
          </a:p>
        </p:txBody>
      </p:sp>
      <p:sp>
        <p:nvSpPr>
          <p:cNvPr id="15" name="TextBox 14">
            <a:extLst>
              <a:ext uri="{FF2B5EF4-FFF2-40B4-BE49-F238E27FC236}">
                <a16:creationId xmlns:a16="http://schemas.microsoft.com/office/drawing/2014/main" id="{70D10271-F8DF-4101-972B-5106CD46681F}"/>
              </a:ext>
            </a:extLst>
          </p:cNvPr>
          <p:cNvSpPr txBox="1"/>
          <p:nvPr/>
        </p:nvSpPr>
        <p:spPr>
          <a:xfrm>
            <a:off x="9313128" y="2369635"/>
            <a:ext cx="1046358" cy="367989"/>
          </a:xfrm>
          <a:prstGeom prst="rect">
            <a:avLst/>
          </a:prstGeom>
          <a:noFill/>
        </p:spPr>
        <p:txBody>
          <a:bodyPr wrap="square" rtlCol="0">
            <a:spAutoFit/>
          </a:bodyPr>
          <a:lstStyle/>
          <a:p>
            <a:r>
              <a:rPr lang="en-US" b="1" dirty="0">
                <a:solidFill>
                  <a:schemeClr val="accent5">
                    <a:lumMod val="75000"/>
                  </a:schemeClr>
                </a:solidFill>
              </a:rPr>
              <a:t>Node 5</a:t>
            </a:r>
          </a:p>
        </p:txBody>
      </p:sp>
      <p:cxnSp>
        <p:nvCxnSpPr>
          <p:cNvPr id="17" name="Straight Arrow Connector 16">
            <a:extLst>
              <a:ext uri="{FF2B5EF4-FFF2-40B4-BE49-F238E27FC236}">
                <a16:creationId xmlns:a16="http://schemas.microsoft.com/office/drawing/2014/main" id="{86B00371-A461-4DDB-97CA-E3865F72D4C5}"/>
              </a:ext>
            </a:extLst>
          </p:cNvPr>
          <p:cNvCxnSpPr>
            <a:cxnSpLocks/>
          </p:cNvCxnSpPr>
          <p:nvPr/>
        </p:nvCxnSpPr>
        <p:spPr>
          <a:xfrm flipH="1">
            <a:off x="3990448" y="1033346"/>
            <a:ext cx="2217065" cy="14310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8D2CF7-E77D-4401-8281-958CF30F88FA}"/>
              </a:ext>
            </a:extLst>
          </p:cNvPr>
          <p:cNvCxnSpPr>
            <a:cxnSpLocks/>
          </p:cNvCxnSpPr>
          <p:nvPr/>
        </p:nvCxnSpPr>
        <p:spPr>
          <a:xfrm>
            <a:off x="6332032" y="1070517"/>
            <a:ext cx="1874802" cy="3850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EB2231-4C26-4A3A-B2AA-EB87E5A613AD}"/>
              </a:ext>
            </a:extLst>
          </p:cNvPr>
          <p:cNvCxnSpPr>
            <a:cxnSpLocks/>
            <a:endCxn id="7" idx="1"/>
          </p:cNvCxnSpPr>
          <p:nvPr/>
        </p:nvCxnSpPr>
        <p:spPr>
          <a:xfrm>
            <a:off x="6389645" y="955286"/>
            <a:ext cx="2656190" cy="1531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C7ED56-AC76-411D-8B1A-C2D6D57E5811}"/>
              </a:ext>
            </a:extLst>
          </p:cNvPr>
          <p:cNvCxnSpPr>
            <a:cxnSpLocks/>
          </p:cNvCxnSpPr>
          <p:nvPr/>
        </p:nvCxnSpPr>
        <p:spPr>
          <a:xfrm>
            <a:off x="3972624" y="2687444"/>
            <a:ext cx="1028362" cy="2360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20875E-11B3-4EAA-B5A9-3A93EBFDE85E}"/>
              </a:ext>
            </a:extLst>
          </p:cNvPr>
          <p:cNvCxnSpPr>
            <a:cxnSpLocks/>
          </p:cNvCxnSpPr>
          <p:nvPr/>
        </p:nvCxnSpPr>
        <p:spPr>
          <a:xfrm flipV="1">
            <a:off x="8316956" y="2687444"/>
            <a:ext cx="788017" cy="22339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31070AC-1908-41AE-89E8-9F038BFAB300}"/>
              </a:ext>
            </a:extLst>
          </p:cNvPr>
          <p:cNvSpPr/>
          <p:nvPr/>
        </p:nvSpPr>
        <p:spPr>
          <a:xfrm>
            <a:off x="364273" y="136044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4" name="TextBox 33">
            <a:extLst>
              <a:ext uri="{FF2B5EF4-FFF2-40B4-BE49-F238E27FC236}">
                <a16:creationId xmlns:a16="http://schemas.microsoft.com/office/drawing/2014/main" id="{63E5735B-E35D-4828-A144-D1FCE88F0FEA}"/>
              </a:ext>
            </a:extLst>
          </p:cNvPr>
          <p:cNvSpPr txBox="1"/>
          <p:nvPr/>
        </p:nvSpPr>
        <p:spPr>
          <a:xfrm>
            <a:off x="791736" y="1265660"/>
            <a:ext cx="1750741" cy="367989"/>
          </a:xfrm>
          <a:prstGeom prst="rect">
            <a:avLst/>
          </a:prstGeom>
          <a:noFill/>
        </p:spPr>
        <p:txBody>
          <a:bodyPr wrap="square" rtlCol="0">
            <a:spAutoFit/>
          </a:bodyPr>
          <a:lstStyle/>
          <a:p>
            <a:r>
              <a:rPr lang="en-US" altLang="zh-CN" b="1" dirty="0">
                <a:solidFill>
                  <a:srgbClr val="FF0000"/>
                </a:solidFill>
              </a:rPr>
              <a:t>Generator</a:t>
            </a:r>
            <a:endParaRPr lang="en-US" b="1" dirty="0">
              <a:solidFill>
                <a:srgbClr val="FF0000"/>
              </a:solidFill>
            </a:endParaRPr>
          </a:p>
        </p:txBody>
      </p:sp>
      <p:sp>
        <p:nvSpPr>
          <p:cNvPr id="35" name="Oval 34">
            <a:extLst>
              <a:ext uri="{FF2B5EF4-FFF2-40B4-BE49-F238E27FC236}">
                <a16:creationId xmlns:a16="http://schemas.microsoft.com/office/drawing/2014/main" id="{7E2D1BCA-98D7-4F48-9A35-4E59011B04D8}"/>
              </a:ext>
            </a:extLst>
          </p:cNvPr>
          <p:cNvSpPr/>
          <p:nvPr/>
        </p:nvSpPr>
        <p:spPr>
          <a:xfrm>
            <a:off x="6222376" y="36203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6" name="TextBox 35">
            <a:extLst>
              <a:ext uri="{FF2B5EF4-FFF2-40B4-BE49-F238E27FC236}">
                <a16:creationId xmlns:a16="http://schemas.microsoft.com/office/drawing/2014/main" id="{7ADDA003-DB00-44E5-8EF9-5F185598A3E1}"/>
              </a:ext>
            </a:extLst>
          </p:cNvPr>
          <p:cNvSpPr txBox="1"/>
          <p:nvPr/>
        </p:nvSpPr>
        <p:spPr>
          <a:xfrm>
            <a:off x="6438332" y="203142"/>
            <a:ext cx="1750741" cy="367989"/>
          </a:xfrm>
          <a:prstGeom prst="rect">
            <a:avLst/>
          </a:prstGeom>
          <a:noFill/>
        </p:spPr>
        <p:txBody>
          <a:bodyPr wrap="square" rtlCol="0">
            <a:spAutoFit/>
          </a:bodyPr>
          <a:lstStyle/>
          <a:p>
            <a:r>
              <a:rPr lang="en-US" altLang="zh-CN" b="1" dirty="0" err="1">
                <a:solidFill>
                  <a:srgbClr val="FF0000"/>
                </a:solidFill>
              </a:rPr>
              <a:t>Gen_a</a:t>
            </a:r>
            <a:endParaRPr lang="en-US" b="1" dirty="0">
              <a:solidFill>
                <a:srgbClr val="FF0000"/>
              </a:solidFill>
            </a:endParaRPr>
          </a:p>
        </p:txBody>
      </p:sp>
      <p:sp>
        <p:nvSpPr>
          <p:cNvPr id="37" name="Oval 36">
            <a:extLst>
              <a:ext uri="{FF2B5EF4-FFF2-40B4-BE49-F238E27FC236}">
                <a16:creationId xmlns:a16="http://schemas.microsoft.com/office/drawing/2014/main" id="{7E2D1BCA-98D7-4F48-9A35-4E59011B04D8}"/>
              </a:ext>
            </a:extLst>
          </p:cNvPr>
          <p:cNvSpPr/>
          <p:nvPr/>
        </p:nvSpPr>
        <p:spPr>
          <a:xfrm>
            <a:off x="9020869" y="184552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38" name="TextBox 35">
            <a:extLst>
              <a:ext uri="{FF2B5EF4-FFF2-40B4-BE49-F238E27FC236}">
                <a16:creationId xmlns:a16="http://schemas.microsoft.com/office/drawing/2014/main" id="{7ADDA003-DB00-44E5-8EF9-5F185598A3E1}"/>
              </a:ext>
            </a:extLst>
          </p:cNvPr>
          <p:cNvSpPr txBox="1"/>
          <p:nvPr/>
        </p:nvSpPr>
        <p:spPr>
          <a:xfrm>
            <a:off x="9313128" y="1721284"/>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Gen_b</a:t>
            </a:r>
            <a:endParaRPr lang="en-US" b="1" dirty="0">
              <a:solidFill>
                <a:srgbClr val="FF0000"/>
              </a:solidFill>
            </a:endParaRPr>
          </a:p>
        </p:txBody>
      </p:sp>
      <p:sp>
        <p:nvSpPr>
          <p:cNvPr id="39" name="Oval 38">
            <a:extLst>
              <a:ext uri="{FF2B5EF4-FFF2-40B4-BE49-F238E27FC236}">
                <a16:creationId xmlns:a16="http://schemas.microsoft.com/office/drawing/2014/main" id="{7E2D1BCA-98D7-4F48-9A35-4E59011B04D8}"/>
              </a:ext>
            </a:extLst>
          </p:cNvPr>
          <p:cNvSpPr/>
          <p:nvPr/>
        </p:nvSpPr>
        <p:spPr>
          <a:xfrm>
            <a:off x="5453999" y="558081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0" name="TextBox 35">
            <a:extLst>
              <a:ext uri="{FF2B5EF4-FFF2-40B4-BE49-F238E27FC236}">
                <a16:creationId xmlns:a16="http://schemas.microsoft.com/office/drawing/2014/main" id="{7ADDA003-DB00-44E5-8EF9-5F185598A3E1}"/>
              </a:ext>
            </a:extLst>
          </p:cNvPr>
          <p:cNvSpPr txBox="1"/>
          <p:nvPr/>
        </p:nvSpPr>
        <p:spPr>
          <a:xfrm>
            <a:off x="5239215" y="5854021"/>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Gen_c</a:t>
            </a:r>
            <a:endParaRPr lang="en-US" b="1" dirty="0">
              <a:solidFill>
                <a:srgbClr val="FF0000"/>
              </a:solidFill>
            </a:endParaRPr>
          </a:p>
        </p:txBody>
      </p:sp>
      <p:sp>
        <p:nvSpPr>
          <p:cNvPr id="41" name="Oval 40">
            <a:extLst>
              <a:ext uri="{FF2B5EF4-FFF2-40B4-BE49-F238E27FC236}">
                <a16:creationId xmlns:a16="http://schemas.microsoft.com/office/drawing/2014/main" id="{7E2D1BCA-98D7-4F48-9A35-4E59011B04D8}"/>
              </a:ext>
            </a:extLst>
          </p:cNvPr>
          <p:cNvSpPr/>
          <p:nvPr/>
        </p:nvSpPr>
        <p:spPr>
          <a:xfrm>
            <a:off x="8152936" y="5580815"/>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2" name="TextBox 35">
            <a:extLst>
              <a:ext uri="{FF2B5EF4-FFF2-40B4-BE49-F238E27FC236}">
                <a16:creationId xmlns:a16="http://schemas.microsoft.com/office/drawing/2014/main" id="{7ADDA003-DB00-44E5-8EF9-5F185598A3E1}"/>
              </a:ext>
            </a:extLst>
          </p:cNvPr>
          <p:cNvSpPr txBox="1"/>
          <p:nvPr/>
        </p:nvSpPr>
        <p:spPr>
          <a:xfrm>
            <a:off x="8615838" y="5474512"/>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Gen_d</a:t>
            </a:r>
            <a:endParaRPr lang="en-US" b="1" dirty="0">
              <a:solidFill>
                <a:srgbClr val="FF0000"/>
              </a:solidFill>
            </a:endParaRPr>
          </a:p>
        </p:txBody>
      </p:sp>
      <p:sp>
        <p:nvSpPr>
          <p:cNvPr id="43" name="Oval 42">
            <a:extLst>
              <a:ext uri="{FF2B5EF4-FFF2-40B4-BE49-F238E27FC236}">
                <a16:creationId xmlns:a16="http://schemas.microsoft.com/office/drawing/2014/main" id="{7E2D1BCA-98D7-4F48-9A35-4E59011B04D8}"/>
              </a:ext>
            </a:extLst>
          </p:cNvPr>
          <p:cNvSpPr/>
          <p:nvPr/>
        </p:nvSpPr>
        <p:spPr>
          <a:xfrm>
            <a:off x="4439238" y="5596613"/>
            <a:ext cx="167269" cy="178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accent6"/>
              </a:solidFill>
            </a:endParaRPr>
          </a:p>
        </p:txBody>
      </p:sp>
      <p:sp>
        <p:nvSpPr>
          <p:cNvPr id="44" name="TextBox 35">
            <a:extLst>
              <a:ext uri="{FF2B5EF4-FFF2-40B4-BE49-F238E27FC236}">
                <a16:creationId xmlns:a16="http://schemas.microsoft.com/office/drawing/2014/main" id="{7ADDA003-DB00-44E5-8EF9-5F185598A3E1}"/>
              </a:ext>
            </a:extLst>
          </p:cNvPr>
          <p:cNvSpPr txBox="1"/>
          <p:nvPr/>
        </p:nvSpPr>
        <p:spPr>
          <a:xfrm>
            <a:off x="4025591" y="5846222"/>
            <a:ext cx="1750741" cy="36798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err="1">
                <a:solidFill>
                  <a:srgbClr val="FF0000"/>
                </a:solidFill>
              </a:rPr>
              <a:t>Gen_e</a:t>
            </a:r>
            <a:endParaRPr lang="en-US" b="1" dirty="0">
              <a:solidFill>
                <a:srgbClr val="FF0000"/>
              </a:solidFill>
            </a:endParaRPr>
          </a:p>
        </p:txBody>
      </p:sp>
      <p:cxnSp>
        <p:nvCxnSpPr>
          <p:cNvPr id="46" name="Straight Connector 45">
            <a:extLst>
              <a:ext uri="{FF2B5EF4-FFF2-40B4-BE49-F238E27FC236}">
                <a16:creationId xmlns:a16="http://schemas.microsoft.com/office/drawing/2014/main" id="{0EF2DE09-ED4C-4C3E-BFB1-F38A48572128}"/>
              </a:ext>
            </a:extLst>
          </p:cNvPr>
          <p:cNvCxnSpPr>
            <a:cxnSpLocks/>
          </p:cNvCxnSpPr>
          <p:nvPr/>
        </p:nvCxnSpPr>
        <p:spPr>
          <a:xfrm>
            <a:off x="5000986" y="5215424"/>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827C9F3-7F84-414A-B43F-90BA57D93410}"/>
              </a:ext>
            </a:extLst>
          </p:cNvPr>
          <p:cNvCxnSpPr>
            <a:cxnSpLocks/>
            <a:stCxn id="39" idx="2"/>
          </p:cNvCxnSpPr>
          <p:nvPr/>
        </p:nvCxnSpPr>
        <p:spPr>
          <a:xfrm flipH="1">
            <a:off x="4583281" y="5670028"/>
            <a:ext cx="870718" cy="179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D81ECA-77F5-4C69-A0CB-E3FB4A6EFF20}"/>
              </a:ext>
            </a:extLst>
          </p:cNvPr>
          <p:cNvCxnSpPr>
            <a:cxnSpLocks/>
          </p:cNvCxnSpPr>
          <p:nvPr/>
        </p:nvCxnSpPr>
        <p:spPr>
          <a:xfrm>
            <a:off x="8245993" y="5146657"/>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7BCDDB5-62C9-40C7-B2D9-22C0D9317566}"/>
              </a:ext>
            </a:extLst>
          </p:cNvPr>
          <p:cNvCxnSpPr>
            <a:cxnSpLocks/>
          </p:cNvCxnSpPr>
          <p:nvPr/>
        </p:nvCxnSpPr>
        <p:spPr>
          <a:xfrm>
            <a:off x="9104973" y="2020967"/>
            <a:ext cx="0" cy="454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77F8920-2408-4B4B-8A0E-9104D5AB16CB}"/>
              </a:ext>
            </a:extLst>
          </p:cNvPr>
          <p:cNvCxnSpPr>
            <a:cxnSpLocks/>
          </p:cNvCxnSpPr>
          <p:nvPr/>
        </p:nvCxnSpPr>
        <p:spPr>
          <a:xfrm>
            <a:off x="6306011" y="509239"/>
            <a:ext cx="0" cy="3568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222F4D19-F596-441C-8CE0-F7F4D31FEF24}"/>
              </a:ext>
            </a:extLst>
          </p:cNvPr>
          <p:cNvSpPr/>
          <p:nvPr/>
        </p:nvSpPr>
        <p:spPr>
          <a:xfrm>
            <a:off x="364272" y="2108869"/>
            <a:ext cx="167269" cy="1784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61" name="TextBox 60">
            <a:extLst>
              <a:ext uri="{FF2B5EF4-FFF2-40B4-BE49-F238E27FC236}">
                <a16:creationId xmlns:a16="http://schemas.microsoft.com/office/drawing/2014/main" id="{DC0AC028-3B51-456A-9D0F-1C027B62CD7D}"/>
              </a:ext>
            </a:extLst>
          </p:cNvPr>
          <p:cNvSpPr txBox="1"/>
          <p:nvPr/>
        </p:nvSpPr>
        <p:spPr>
          <a:xfrm>
            <a:off x="762464" y="2045494"/>
            <a:ext cx="1750741" cy="367989"/>
          </a:xfrm>
          <a:prstGeom prst="rect">
            <a:avLst/>
          </a:prstGeom>
          <a:noFill/>
        </p:spPr>
        <p:txBody>
          <a:bodyPr wrap="square" rtlCol="0">
            <a:spAutoFit/>
          </a:bodyPr>
          <a:lstStyle/>
          <a:p>
            <a:r>
              <a:rPr lang="en-US" altLang="zh-CN" b="1" dirty="0" err="1">
                <a:solidFill>
                  <a:schemeClr val="accent6"/>
                </a:solidFill>
              </a:rPr>
              <a:t>Electrolyzer</a:t>
            </a:r>
            <a:endParaRPr lang="en-US" b="1" dirty="0">
              <a:solidFill>
                <a:schemeClr val="accent6"/>
              </a:solidFill>
            </a:endParaRPr>
          </a:p>
        </p:txBody>
      </p:sp>
      <p:sp>
        <p:nvSpPr>
          <p:cNvPr id="62" name="Oval 61">
            <a:extLst>
              <a:ext uri="{FF2B5EF4-FFF2-40B4-BE49-F238E27FC236}">
                <a16:creationId xmlns:a16="http://schemas.microsoft.com/office/drawing/2014/main" id="{87F90B6A-133C-44A4-959C-67365545C8EB}"/>
              </a:ext>
            </a:extLst>
          </p:cNvPr>
          <p:cNvSpPr/>
          <p:nvPr/>
        </p:nvSpPr>
        <p:spPr>
          <a:xfrm>
            <a:off x="3162598" y="2464416"/>
            <a:ext cx="167269" cy="1784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63" name="Straight Connector 62">
            <a:extLst>
              <a:ext uri="{FF2B5EF4-FFF2-40B4-BE49-F238E27FC236}">
                <a16:creationId xmlns:a16="http://schemas.microsoft.com/office/drawing/2014/main" id="{45AFBCF6-CC82-4A42-827D-88F92FD08273}"/>
              </a:ext>
            </a:extLst>
          </p:cNvPr>
          <p:cNvCxnSpPr>
            <a:cxnSpLocks/>
          </p:cNvCxnSpPr>
          <p:nvPr/>
        </p:nvCxnSpPr>
        <p:spPr>
          <a:xfrm flipH="1">
            <a:off x="3227923" y="2553628"/>
            <a:ext cx="671228" cy="1616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B59E673-D16C-4884-9380-B42208ECD7FA}"/>
              </a:ext>
            </a:extLst>
          </p:cNvPr>
          <p:cNvSpPr txBox="1"/>
          <p:nvPr/>
        </p:nvSpPr>
        <p:spPr>
          <a:xfrm>
            <a:off x="2621884" y="2730102"/>
            <a:ext cx="1750741" cy="367989"/>
          </a:xfrm>
          <a:prstGeom prst="rect">
            <a:avLst/>
          </a:prstGeom>
          <a:noFill/>
        </p:spPr>
        <p:txBody>
          <a:bodyPr wrap="square" rtlCol="0">
            <a:spAutoFit/>
          </a:bodyPr>
          <a:lstStyle/>
          <a:p>
            <a:r>
              <a:rPr lang="en-US" altLang="zh-CN" b="1" dirty="0" err="1">
                <a:solidFill>
                  <a:schemeClr val="accent6"/>
                </a:solidFill>
              </a:rPr>
              <a:t>Electrolyzer</a:t>
            </a:r>
            <a:endParaRPr lang="en-US" b="1" dirty="0">
              <a:solidFill>
                <a:schemeClr val="accent6"/>
              </a:solidFill>
            </a:endParaRPr>
          </a:p>
        </p:txBody>
      </p:sp>
      <p:sp>
        <p:nvSpPr>
          <p:cNvPr id="66" name="TextBox 65">
            <a:extLst>
              <a:ext uri="{FF2B5EF4-FFF2-40B4-BE49-F238E27FC236}">
                <a16:creationId xmlns:a16="http://schemas.microsoft.com/office/drawing/2014/main" id="{7B4BB939-6DB7-42AA-859E-0FB9150F1A7E}"/>
              </a:ext>
            </a:extLst>
          </p:cNvPr>
          <p:cNvSpPr txBox="1"/>
          <p:nvPr/>
        </p:nvSpPr>
        <p:spPr>
          <a:xfrm rot="19403307">
            <a:off x="4366435" y="1365834"/>
            <a:ext cx="1237191" cy="369332"/>
          </a:xfrm>
          <a:prstGeom prst="rect">
            <a:avLst/>
          </a:prstGeom>
          <a:noFill/>
        </p:spPr>
        <p:txBody>
          <a:bodyPr wrap="square" rtlCol="0">
            <a:spAutoFit/>
          </a:bodyPr>
          <a:lstStyle/>
          <a:p>
            <a:r>
              <a:rPr lang="en-US" dirty="0"/>
              <a:t>Line_12</a:t>
            </a:r>
          </a:p>
        </p:txBody>
      </p:sp>
      <p:sp>
        <p:nvSpPr>
          <p:cNvPr id="67" name="TextBox 66">
            <a:extLst>
              <a:ext uri="{FF2B5EF4-FFF2-40B4-BE49-F238E27FC236}">
                <a16:creationId xmlns:a16="http://schemas.microsoft.com/office/drawing/2014/main" id="{90FF8403-B290-41CE-91EE-3ED92DAE8C57}"/>
              </a:ext>
            </a:extLst>
          </p:cNvPr>
          <p:cNvSpPr txBox="1"/>
          <p:nvPr/>
        </p:nvSpPr>
        <p:spPr>
          <a:xfrm rot="1938816">
            <a:off x="7470858" y="1472776"/>
            <a:ext cx="1237191" cy="369332"/>
          </a:xfrm>
          <a:prstGeom prst="rect">
            <a:avLst/>
          </a:prstGeom>
          <a:noFill/>
        </p:spPr>
        <p:txBody>
          <a:bodyPr wrap="square" rtlCol="0">
            <a:spAutoFit/>
          </a:bodyPr>
          <a:lstStyle/>
          <a:p>
            <a:r>
              <a:rPr lang="en-US" dirty="0"/>
              <a:t>Line_15</a:t>
            </a:r>
          </a:p>
        </p:txBody>
      </p:sp>
      <p:sp>
        <p:nvSpPr>
          <p:cNvPr id="68" name="TextBox 67">
            <a:extLst>
              <a:ext uri="{FF2B5EF4-FFF2-40B4-BE49-F238E27FC236}">
                <a16:creationId xmlns:a16="http://schemas.microsoft.com/office/drawing/2014/main" id="{7F3E8F09-3514-4B1D-A3FD-AC582C9855E7}"/>
              </a:ext>
            </a:extLst>
          </p:cNvPr>
          <p:cNvSpPr txBox="1"/>
          <p:nvPr/>
        </p:nvSpPr>
        <p:spPr>
          <a:xfrm rot="3867688">
            <a:off x="6836734" y="2712517"/>
            <a:ext cx="1237191" cy="369332"/>
          </a:xfrm>
          <a:prstGeom prst="rect">
            <a:avLst/>
          </a:prstGeom>
          <a:noFill/>
        </p:spPr>
        <p:txBody>
          <a:bodyPr wrap="square" rtlCol="0">
            <a:spAutoFit/>
          </a:bodyPr>
          <a:lstStyle/>
          <a:p>
            <a:r>
              <a:rPr lang="en-US" dirty="0"/>
              <a:t>Line_14</a:t>
            </a:r>
          </a:p>
        </p:txBody>
      </p:sp>
      <p:sp>
        <p:nvSpPr>
          <p:cNvPr id="69" name="TextBox 68">
            <a:extLst>
              <a:ext uri="{FF2B5EF4-FFF2-40B4-BE49-F238E27FC236}">
                <a16:creationId xmlns:a16="http://schemas.microsoft.com/office/drawing/2014/main" id="{C62F8A8D-7FF4-4FF0-BE60-384F230BB7EC}"/>
              </a:ext>
            </a:extLst>
          </p:cNvPr>
          <p:cNvSpPr txBox="1"/>
          <p:nvPr/>
        </p:nvSpPr>
        <p:spPr>
          <a:xfrm rot="3699334">
            <a:off x="4089204" y="3665461"/>
            <a:ext cx="1237191" cy="369332"/>
          </a:xfrm>
          <a:prstGeom prst="rect">
            <a:avLst/>
          </a:prstGeom>
          <a:noFill/>
        </p:spPr>
        <p:txBody>
          <a:bodyPr wrap="square" rtlCol="0">
            <a:spAutoFit/>
          </a:bodyPr>
          <a:lstStyle/>
          <a:p>
            <a:r>
              <a:rPr lang="en-US" dirty="0"/>
              <a:t>Line_23</a:t>
            </a:r>
          </a:p>
        </p:txBody>
      </p:sp>
      <p:sp>
        <p:nvSpPr>
          <p:cNvPr id="70" name="TextBox 69">
            <a:extLst>
              <a:ext uri="{FF2B5EF4-FFF2-40B4-BE49-F238E27FC236}">
                <a16:creationId xmlns:a16="http://schemas.microsoft.com/office/drawing/2014/main" id="{F2A78E6B-151C-4F29-9A5E-233A88507DB2}"/>
              </a:ext>
            </a:extLst>
          </p:cNvPr>
          <p:cNvSpPr txBox="1"/>
          <p:nvPr/>
        </p:nvSpPr>
        <p:spPr>
          <a:xfrm rot="17280309">
            <a:off x="7994072" y="3240439"/>
            <a:ext cx="1237191" cy="369332"/>
          </a:xfrm>
          <a:prstGeom prst="rect">
            <a:avLst/>
          </a:prstGeom>
          <a:noFill/>
        </p:spPr>
        <p:txBody>
          <a:bodyPr wrap="square" rtlCol="0">
            <a:spAutoFit/>
          </a:bodyPr>
          <a:lstStyle/>
          <a:p>
            <a:r>
              <a:rPr lang="en-US" dirty="0"/>
              <a:t>Line_45</a:t>
            </a:r>
          </a:p>
        </p:txBody>
      </p:sp>
      <p:sp>
        <p:nvSpPr>
          <p:cNvPr id="71" name="TextBox 70">
            <a:extLst>
              <a:ext uri="{FF2B5EF4-FFF2-40B4-BE49-F238E27FC236}">
                <a16:creationId xmlns:a16="http://schemas.microsoft.com/office/drawing/2014/main" id="{B1ED5E57-A0BC-4080-869D-197C7271F8A8}"/>
              </a:ext>
            </a:extLst>
          </p:cNvPr>
          <p:cNvSpPr txBox="1"/>
          <p:nvPr/>
        </p:nvSpPr>
        <p:spPr>
          <a:xfrm>
            <a:off x="262408" y="6270031"/>
            <a:ext cx="2280069" cy="369332"/>
          </a:xfrm>
          <a:prstGeom prst="rect">
            <a:avLst/>
          </a:prstGeom>
          <a:noFill/>
        </p:spPr>
        <p:txBody>
          <a:bodyPr wrap="square" rtlCol="0">
            <a:spAutoFit/>
          </a:bodyPr>
          <a:lstStyle/>
          <a:p>
            <a:r>
              <a:rPr lang="en-US" b="1" dirty="0"/>
              <a:t>Flexible scenario</a:t>
            </a:r>
          </a:p>
        </p:txBody>
      </p:sp>
      <p:sp>
        <p:nvSpPr>
          <p:cNvPr id="72" name="Arrow: Right 71">
            <a:extLst>
              <a:ext uri="{FF2B5EF4-FFF2-40B4-BE49-F238E27FC236}">
                <a16:creationId xmlns:a16="http://schemas.microsoft.com/office/drawing/2014/main" id="{BFDF73CE-3FBC-4037-834B-22DDF092C475}"/>
              </a:ext>
            </a:extLst>
          </p:cNvPr>
          <p:cNvSpPr/>
          <p:nvPr/>
        </p:nvSpPr>
        <p:spPr>
          <a:xfrm rot="6792469">
            <a:off x="2071949" y="3669030"/>
            <a:ext cx="1172129" cy="289249"/>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90D791D-BFE6-416A-AD9C-FC4C001C1696}"/>
              </a:ext>
            </a:extLst>
          </p:cNvPr>
          <p:cNvSpPr txBox="1"/>
          <p:nvPr/>
        </p:nvSpPr>
        <p:spPr>
          <a:xfrm>
            <a:off x="1637834" y="4409288"/>
            <a:ext cx="1590089" cy="367989"/>
          </a:xfrm>
          <a:prstGeom prst="rect">
            <a:avLst/>
          </a:prstGeom>
          <a:noFill/>
          <a:ln>
            <a:solidFill>
              <a:schemeClr val="tx1"/>
            </a:solidFill>
          </a:ln>
        </p:spPr>
        <p:txBody>
          <a:bodyPr wrap="square" rtlCol="0">
            <a:spAutoFit/>
          </a:bodyPr>
          <a:lstStyle/>
          <a:p>
            <a:r>
              <a:rPr lang="en-US" altLang="zh-CN" b="1" dirty="0"/>
              <a:t>Pump storage</a:t>
            </a:r>
            <a:endParaRPr lang="en-US" b="1" dirty="0"/>
          </a:p>
        </p:txBody>
      </p:sp>
    </p:spTree>
    <p:extLst>
      <p:ext uri="{BB962C8B-B14F-4D97-AF65-F5344CB8AC3E}">
        <p14:creationId xmlns:p14="http://schemas.microsoft.com/office/powerpoint/2010/main" val="329541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188781-A2EC-4064-BBC6-B55AC8E65D04}"/>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174149"/>
            <a:ext cx="5943600" cy="3689985"/>
          </a:xfrm>
          <a:prstGeom prst="rect">
            <a:avLst/>
          </a:prstGeom>
        </p:spPr>
      </p:pic>
      <p:sp>
        <p:nvSpPr>
          <p:cNvPr id="5" name="TextBox 4">
            <a:extLst>
              <a:ext uri="{FF2B5EF4-FFF2-40B4-BE49-F238E27FC236}">
                <a16:creationId xmlns:a16="http://schemas.microsoft.com/office/drawing/2014/main" id="{C3BB190B-D316-4B2E-8686-9D5B656BC57B}"/>
              </a:ext>
            </a:extLst>
          </p:cNvPr>
          <p:cNvSpPr txBox="1"/>
          <p:nvPr/>
        </p:nvSpPr>
        <p:spPr>
          <a:xfrm>
            <a:off x="9817737" y="2761488"/>
            <a:ext cx="676656" cy="369332"/>
          </a:xfrm>
          <a:prstGeom prst="rect">
            <a:avLst/>
          </a:prstGeom>
          <a:noFill/>
        </p:spPr>
        <p:txBody>
          <a:bodyPr wrap="square" rtlCol="0">
            <a:spAutoFit/>
          </a:bodyPr>
          <a:lstStyle/>
          <a:p>
            <a:r>
              <a:rPr lang="en-US" dirty="0">
                <a:solidFill>
                  <a:srgbClr val="FF0000"/>
                </a:solidFill>
              </a:rPr>
              <a:t>H1G</a:t>
            </a:r>
          </a:p>
        </p:txBody>
      </p:sp>
      <p:cxnSp>
        <p:nvCxnSpPr>
          <p:cNvPr id="7" name="Straight Arrow Connector 6">
            <a:extLst>
              <a:ext uri="{FF2B5EF4-FFF2-40B4-BE49-F238E27FC236}">
                <a16:creationId xmlns:a16="http://schemas.microsoft.com/office/drawing/2014/main" id="{8C4CB58E-AEA6-4DF8-A038-DDCD1210261E}"/>
              </a:ext>
            </a:extLst>
          </p:cNvPr>
          <p:cNvCxnSpPr>
            <a:cxnSpLocks/>
          </p:cNvCxnSpPr>
          <p:nvPr/>
        </p:nvCxnSpPr>
        <p:spPr>
          <a:xfrm>
            <a:off x="6408420" y="1920240"/>
            <a:ext cx="160020" cy="71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3C08B3-DA6B-4272-9A0A-F43F92364C1E}"/>
              </a:ext>
            </a:extLst>
          </p:cNvPr>
          <p:cNvSpPr txBox="1"/>
          <p:nvPr/>
        </p:nvSpPr>
        <p:spPr>
          <a:xfrm>
            <a:off x="5674233" y="1334199"/>
            <a:ext cx="1359027" cy="646331"/>
          </a:xfrm>
          <a:prstGeom prst="rect">
            <a:avLst/>
          </a:prstGeom>
          <a:noFill/>
        </p:spPr>
        <p:txBody>
          <a:bodyPr wrap="square" rtlCol="0">
            <a:spAutoFit/>
          </a:bodyPr>
          <a:lstStyle/>
          <a:p>
            <a:r>
              <a:rPr lang="en-US" dirty="0">
                <a:solidFill>
                  <a:schemeClr val="accent1"/>
                </a:solidFill>
              </a:rPr>
              <a:t>Optional</a:t>
            </a:r>
          </a:p>
          <a:p>
            <a:r>
              <a:rPr lang="en-US" dirty="0">
                <a:solidFill>
                  <a:schemeClr val="accent1"/>
                </a:solidFill>
              </a:rPr>
              <a:t>disable now</a:t>
            </a:r>
          </a:p>
        </p:txBody>
      </p:sp>
      <p:sp>
        <p:nvSpPr>
          <p:cNvPr id="2" name="TextBox 1">
            <a:extLst>
              <a:ext uri="{FF2B5EF4-FFF2-40B4-BE49-F238E27FC236}">
                <a16:creationId xmlns:a16="http://schemas.microsoft.com/office/drawing/2014/main" id="{6F310B9D-9898-42B6-ABF5-6FDA45D7FE43}"/>
              </a:ext>
            </a:extLst>
          </p:cNvPr>
          <p:cNvSpPr txBox="1"/>
          <p:nvPr/>
        </p:nvSpPr>
        <p:spPr>
          <a:xfrm>
            <a:off x="537079" y="492787"/>
            <a:ext cx="4977312"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is shown in the red curve(H1G), it indicates the water is pumped from the tail reservoir to the head reservoir by consuming the electricity. This process is similar with the hydrogen generation of </a:t>
            </a:r>
            <a:r>
              <a:rPr lang="en-US" dirty="0" err="1">
                <a:latin typeface="Times New Roman" panose="02020603050405020304" pitchFamily="18" charset="0"/>
                <a:cs typeface="Times New Roman" panose="02020603050405020304" pitchFamily="18" charset="0"/>
              </a:rPr>
              <a:t>electrolyzer</a:t>
            </a:r>
            <a:r>
              <a:rPr lang="en-US" dirty="0">
                <a:latin typeface="Times New Roman" panose="02020603050405020304" pitchFamily="18" charset="0"/>
                <a:cs typeface="Times New Roman" panose="02020603050405020304" pitchFamily="18" charset="0"/>
              </a:rPr>
              <a:t> by consuming the electricity.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Once the water is spilled to the sea from the head reservoir, the water volume in the head reservoir will decrease. Similarly, filling the FCEV hydrogen tank at hydrogen station, will decrease the hydrogen storage.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to the dotted blue curve(H2G), it represents the water flows from the head reservoir to the tail reservoir, which is a electricity generation process.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case, we just consider the process of the hydrogen generating, and neglect the electricity generating process by using the hydrogen. So, only the H1G process is considered.</a:t>
            </a:r>
          </a:p>
        </p:txBody>
      </p:sp>
    </p:spTree>
    <p:extLst>
      <p:ext uri="{BB962C8B-B14F-4D97-AF65-F5344CB8AC3E}">
        <p14:creationId xmlns:p14="http://schemas.microsoft.com/office/powerpoint/2010/main" val="45950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EE1C557-6DCF-4CDE-B27F-EFE16079BB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9837" y="643814"/>
            <a:ext cx="4771319" cy="3163076"/>
          </a:xfrm>
          <a:prstGeom prst="rect">
            <a:avLst/>
          </a:prstGeom>
          <a:noFill/>
          <a:ln>
            <a:noFill/>
          </a:ln>
        </p:spPr>
      </p:pic>
      <p:pic>
        <p:nvPicPr>
          <p:cNvPr id="10" name="Picture 9">
            <a:extLst>
              <a:ext uri="{FF2B5EF4-FFF2-40B4-BE49-F238E27FC236}">
                <a16:creationId xmlns:a16="http://schemas.microsoft.com/office/drawing/2014/main" id="{56C95D37-20B6-48B4-8478-8B7FF45AD7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90255" y="643813"/>
            <a:ext cx="5041308" cy="3163075"/>
          </a:xfrm>
          <a:prstGeom prst="rect">
            <a:avLst/>
          </a:prstGeom>
          <a:noFill/>
          <a:ln>
            <a:noFill/>
          </a:ln>
        </p:spPr>
      </p:pic>
      <p:sp>
        <p:nvSpPr>
          <p:cNvPr id="7" name="Rectangle 6">
            <a:extLst>
              <a:ext uri="{FF2B5EF4-FFF2-40B4-BE49-F238E27FC236}">
                <a16:creationId xmlns:a16="http://schemas.microsoft.com/office/drawing/2014/main" id="{CB53CB52-1D70-462B-BEAF-F252A5D9B3D2}"/>
              </a:ext>
            </a:extLst>
          </p:cNvPr>
          <p:cNvSpPr/>
          <p:nvPr/>
        </p:nvSpPr>
        <p:spPr>
          <a:xfrm>
            <a:off x="2254947" y="3814495"/>
            <a:ext cx="2428870" cy="369332"/>
          </a:xfrm>
          <a:prstGeom prst="rect">
            <a:avLst/>
          </a:prstGeom>
        </p:spPr>
        <p:txBody>
          <a:bodyPr wrap="none">
            <a:spAutoFit/>
          </a:bodyPr>
          <a:lstStyle/>
          <a:p>
            <a:r>
              <a:rPr lang="en-US" dirty="0">
                <a:solidFill>
                  <a:srgbClr val="000000"/>
                </a:solidFill>
                <a:latin typeface="Times New Roman" panose="02020603050405020304" pitchFamily="18" charset="0"/>
                <a:ea typeface="Calibri" panose="020F0502020204030204" pitchFamily="34" charset="0"/>
              </a:rPr>
              <a:t>Generation cost (1000$)</a:t>
            </a:r>
            <a:endParaRPr lang="en-US" dirty="0"/>
          </a:p>
        </p:txBody>
      </p:sp>
      <p:sp>
        <p:nvSpPr>
          <p:cNvPr id="8" name="Rectangle 7">
            <a:extLst>
              <a:ext uri="{FF2B5EF4-FFF2-40B4-BE49-F238E27FC236}">
                <a16:creationId xmlns:a16="http://schemas.microsoft.com/office/drawing/2014/main" id="{98591643-E8FD-471C-BD8A-A098BBA33C5D}"/>
              </a:ext>
            </a:extLst>
          </p:cNvPr>
          <p:cNvSpPr/>
          <p:nvPr/>
        </p:nvSpPr>
        <p:spPr>
          <a:xfrm>
            <a:off x="8008320" y="3770650"/>
            <a:ext cx="1928733" cy="369332"/>
          </a:xfrm>
          <a:prstGeom prst="rect">
            <a:avLst/>
          </a:prstGeom>
        </p:spPr>
        <p:txBody>
          <a:bodyPr wrap="none">
            <a:spAutoFit/>
          </a:bodyPr>
          <a:lstStyle/>
          <a:p>
            <a:r>
              <a:rPr lang="en-US" dirty="0">
                <a:solidFill>
                  <a:srgbClr val="000000"/>
                </a:solidFill>
                <a:latin typeface="Times New Roman" panose="02020603050405020304" pitchFamily="18" charset="0"/>
                <a:ea typeface="Calibri" panose="020F0502020204030204" pitchFamily="34" charset="0"/>
              </a:rPr>
              <a:t>Shutdown Cost ($)</a:t>
            </a:r>
            <a:endParaRPr lang="en-US" dirty="0"/>
          </a:p>
        </p:txBody>
      </p:sp>
      <p:sp>
        <p:nvSpPr>
          <p:cNvPr id="2" name="TextBox 1">
            <a:extLst>
              <a:ext uri="{FF2B5EF4-FFF2-40B4-BE49-F238E27FC236}">
                <a16:creationId xmlns:a16="http://schemas.microsoft.com/office/drawing/2014/main" id="{96A717A0-0365-4B73-B617-117FD5C9F22E}"/>
              </a:ext>
            </a:extLst>
          </p:cNvPr>
          <p:cNvSpPr txBox="1"/>
          <p:nvPr/>
        </p:nvSpPr>
        <p:spPr>
          <a:xfrm>
            <a:off x="460310" y="255560"/>
            <a:ext cx="563569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Simulation result</a:t>
            </a:r>
            <a:endParaRPr lang="en-US" sz="2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52D3F3C6-EF4C-419F-9552-C59C6A98233C}"/>
              </a:ext>
            </a:extLst>
          </p:cNvPr>
          <p:cNvSpPr>
            <a:spLocks noChangeArrowheads="1"/>
          </p:cNvSpPr>
          <p:nvPr/>
        </p:nvSpPr>
        <p:spPr bwMode="auto">
          <a:xfrm>
            <a:off x="559837" y="4191432"/>
            <a:ext cx="111051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generation cost of BAU is the lowest. After adding the inflexible load, the total generation cost increase significantly.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“inflexible” case,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generation cost increases because the existing generators have to produce more energy and at the same time since the increased load cannot be shifted (different from the flexible case). However, when the extra load is able to be controlled (flexible scenario), the total generation cost decrease effectively.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84EAF44A-2DF8-4087-A9E5-54CA31BE6D2A}"/>
              </a:ext>
            </a:extLst>
          </p:cNvPr>
          <p:cNvSpPr/>
          <p:nvPr/>
        </p:nvSpPr>
        <p:spPr>
          <a:xfrm>
            <a:off x="309414" y="5685089"/>
            <a:ext cx="10989957" cy="729430"/>
          </a:xfrm>
          <a:prstGeom prst="rect">
            <a:avLst/>
          </a:prstGeom>
        </p:spPr>
        <p:txBody>
          <a:bodyPr wrap="square">
            <a:spAutoFit/>
          </a:bodyPr>
          <a:lstStyle/>
          <a:p>
            <a:pPr marL="228600" marR="0" algn="just">
              <a:lnSpc>
                <a:spcPct val="115000"/>
              </a:lnSpc>
              <a:spcBef>
                <a:spcPts val="0"/>
              </a:spcBef>
              <a:spcAft>
                <a:spcPts val="1000"/>
              </a:spcAft>
              <a:tabLst>
                <a:tab pos="-2286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uncontrolled load results in the highest shutdown cost. The result shows that flexibility from hydrogen system can effectively reduce the generator shutdown cost.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671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9E9B-9305-4542-9876-39A41698328E}"/>
              </a:ext>
            </a:extLst>
          </p:cNvPr>
          <p:cNvSpPr>
            <a:spLocks noGrp="1"/>
          </p:cNvSpPr>
          <p:nvPr>
            <p:ph type="title"/>
          </p:nvPr>
        </p:nvSpPr>
        <p:spPr>
          <a:xfrm>
            <a:off x="502298" y="113199"/>
            <a:ext cx="10515600" cy="1325563"/>
          </a:xfrm>
        </p:spPr>
        <p:txBody>
          <a:bodyPr/>
          <a:lstStyle/>
          <a:p>
            <a:r>
              <a:rPr lang="en-US" dirty="0">
                <a:latin typeface="Times New Roman" panose="02020603050405020304" pitchFamily="18" charset="0"/>
                <a:cs typeface="Times New Roman" panose="02020603050405020304" pitchFamily="18" charset="0"/>
              </a:rPr>
              <a:t>Start &amp; shutdown cost</a:t>
            </a:r>
          </a:p>
        </p:txBody>
      </p:sp>
      <p:pic>
        <p:nvPicPr>
          <p:cNvPr id="4" name="Picture 3">
            <a:extLst>
              <a:ext uri="{FF2B5EF4-FFF2-40B4-BE49-F238E27FC236}">
                <a16:creationId xmlns:a16="http://schemas.microsoft.com/office/drawing/2014/main" id="{77BE4EB6-DA2D-4276-9849-77CB3E8F213C}"/>
              </a:ext>
            </a:extLst>
          </p:cNvPr>
          <p:cNvPicPr>
            <a:picLocks noChangeAspect="1"/>
          </p:cNvPicPr>
          <p:nvPr/>
        </p:nvPicPr>
        <p:blipFill>
          <a:blip r:embed="rId2"/>
          <a:stretch>
            <a:fillRect/>
          </a:stretch>
        </p:blipFill>
        <p:spPr>
          <a:xfrm>
            <a:off x="5230634" y="1544434"/>
            <a:ext cx="6961366" cy="4948441"/>
          </a:xfrm>
          <a:prstGeom prst="rect">
            <a:avLst/>
          </a:prstGeom>
        </p:spPr>
      </p:pic>
      <p:sp>
        <p:nvSpPr>
          <p:cNvPr id="5" name="Rectangle 4">
            <a:extLst>
              <a:ext uri="{FF2B5EF4-FFF2-40B4-BE49-F238E27FC236}">
                <a16:creationId xmlns:a16="http://schemas.microsoft.com/office/drawing/2014/main" id="{3283A203-15B6-4ACB-B058-81EB9D3794BE}"/>
              </a:ext>
            </a:extLst>
          </p:cNvPr>
          <p:cNvSpPr/>
          <p:nvPr/>
        </p:nvSpPr>
        <p:spPr>
          <a:xfrm>
            <a:off x="282795" y="1953350"/>
            <a:ext cx="4857376" cy="3323987"/>
          </a:xfrm>
          <a:prstGeom prst="rect">
            <a:avLst/>
          </a:prstGeom>
        </p:spPr>
        <p:txBody>
          <a:bodyPr wrap="square">
            <a:spAutoFit/>
          </a:bodyPr>
          <a:lstStyle/>
          <a:p>
            <a:pPr>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'hot' </a:t>
            </a:r>
            <a:r>
              <a:rPr lang="en-US" dirty="0">
                <a:effectLst/>
                <a:latin typeface="Times New Roman" panose="02020603050405020304" pitchFamily="18" charset="0"/>
                <a:cs typeface="Times New Roman" panose="02020603050405020304" pitchFamily="18" charset="0"/>
              </a:rPr>
              <a:t>for up to two hours after being shutdown and costs $1000 to start inside the two hours; </a:t>
            </a:r>
          </a:p>
          <a:p>
            <a:pPr>
              <a:buFont typeface="Arial" panose="020B0604020202020204" pitchFamily="34" charset="0"/>
              <a:buChar char="•"/>
            </a:pPr>
            <a:endParaRPr lang="en-US"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'warm' </a:t>
            </a:r>
            <a:r>
              <a:rPr lang="en-US" dirty="0">
                <a:effectLst/>
                <a:latin typeface="Times New Roman" panose="02020603050405020304" pitchFamily="18" charset="0"/>
                <a:cs typeface="Times New Roman" panose="02020603050405020304" pitchFamily="18" charset="0"/>
              </a:rPr>
              <a:t>for a further four hours (</a:t>
            </a:r>
            <a:r>
              <a:rPr lang="en-US" i="1" dirty="0">
                <a:effectLst/>
                <a:latin typeface="Times New Roman" panose="02020603050405020304" pitchFamily="18" charset="0"/>
                <a:cs typeface="Times New Roman" panose="02020603050405020304" pitchFamily="18" charset="0"/>
              </a:rPr>
              <a:t>i.e.</a:t>
            </a:r>
            <a:r>
              <a:rPr lang="en-US" dirty="0">
                <a:effectLst/>
                <a:latin typeface="Times New Roman" panose="02020603050405020304" pitchFamily="18" charset="0"/>
                <a:cs typeface="Times New Roman" panose="02020603050405020304" pitchFamily="18" charset="0"/>
              </a:rPr>
              <a:t> up to six hours after being shutdown) and costs $2500 to start at the six hour point; </a:t>
            </a:r>
          </a:p>
          <a:p>
            <a:pPr>
              <a:buFont typeface="Arial" panose="020B0604020202020204" pitchFamily="34" charset="0"/>
              <a:buChar char="•"/>
            </a:pPr>
            <a:endParaRPr lang="en-US" dirty="0">
              <a:effectLst/>
              <a:highlight>
                <a:srgbClr val="FFFF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'cold' </a:t>
            </a:r>
            <a:r>
              <a:rPr lang="en-US" dirty="0">
                <a:effectLst/>
                <a:latin typeface="Times New Roman" panose="02020603050405020304" pitchFamily="18" charset="0"/>
                <a:cs typeface="Times New Roman" panose="02020603050405020304" pitchFamily="18" charset="0"/>
              </a:rPr>
              <a:t>after it has cooled for a further four hours (</a:t>
            </a:r>
            <a:r>
              <a:rPr lang="en-US" i="1" dirty="0">
                <a:effectLst/>
                <a:latin typeface="Times New Roman" panose="02020603050405020304" pitchFamily="18" charset="0"/>
                <a:cs typeface="Times New Roman" panose="02020603050405020304" pitchFamily="18" charset="0"/>
              </a:rPr>
              <a:t>i.e.</a:t>
            </a:r>
            <a:r>
              <a:rPr lang="en-US" dirty="0">
                <a:effectLst/>
                <a:latin typeface="Times New Roman" panose="02020603050405020304" pitchFamily="18" charset="0"/>
                <a:cs typeface="Times New Roman" panose="02020603050405020304" pitchFamily="18" charset="0"/>
              </a:rPr>
              <a:t> 10 hours in total) and costs $3000 to start at the 10 hour point. </a:t>
            </a:r>
          </a:p>
        </p:txBody>
      </p:sp>
    </p:spTree>
    <p:extLst>
      <p:ext uri="{BB962C8B-B14F-4D97-AF65-F5344CB8AC3E}">
        <p14:creationId xmlns:p14="http://schemas.microsoft.com/office/powerpoint/2010/main" val="1803244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850</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等线</vt:lpstr>
      <vt:lpstr>等线 Light</vt:lpstr>
      <vt:lpstr>Microsoft YaHei</vt:lpstr>
      <vt:lpstr>Arial</vt:lpstr>
      <vt:lpstr>Calibri</vt:lpstr>
      <vt:lpstr>Calibri Light</vt:lpstr>
      <vt:lpstr>Times New Roman</vt:lpstr>
      <vt:lpstr>Office Theme</vt:lpstr>
      <vt:lpstr>Plexos model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Start &amp; shutdown cost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Plexos model introduction and questions discussion</dc:title>
  <dc:creator>Cong Zhang</dc:creator>
  <cp:lastModifiedBy>Cong Zhang</cp:lastModifiedBy>
  <cp:revision>53</cp:revision>
  <dcterms:created xsi:type="dcterms:W3CDTF">2018-01-08T18:20:22Z</dcterms:created>
  <dcterms:modified xsi:type="dcterms:W3CDTF">2018-01-11T18:30:53Z</dcterms:modified>
</cp:coreProperties>
</file>