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http://sourceforge.net/projects/xampp/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http://www.microsoft.com/en-us/download/details.aspx?id=42643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vi"/>
              <a:t>Phần mềm quản lý Vũ Khí Thô Sơ &amp; Công Cụ Hỗ Trợ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/>
              <a:t>SPN Team 2015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3.1.2. Cài đặt MySQL Database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Truy cập vào địa chỉ </a:t>
            </a:r>
            <a:r>
              <a:rPr u="sng" lang="vi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http://sourceforge.net/projects/xampp/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để tải về bản XAMPP mới nhất. Bản đang dùng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5.5.19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Chú ý dùng bản ZIP thay vì EXE để xả nén khỏi cài đặt.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So với SQL Server thì MySQL chạy nhanh và hiệu suất tốt hơn, và hoàn toàn Free.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3.1.2. Cài đặt MySQL Database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63274" x="620124"/>
            <a:ext cy="3756474" cx="6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" type="body"/>
          </p:nvPr>
        </p:nvSpPr>
        <p:spPr>
          <a:xfrm>
            <a:off y="1140775" x="7058525"/>
            <a:ext cy="3783300" cx="1938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800" lang="vi">
                <a:latin typeface="Times New Roman"/>
                <a:ea typeface="Times New Roman"/>
                <a:cs typeface="Times New Roman"/>
                <a:sym typeface="Times New Roman"/>
              </a:rPr>
              <a:t>Bật/ tắt các dịch vụ cần thiết khi chạy ứng dụng.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3.1.2. Cài đặt MySQL Database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5173" x="651325"/>
            <a:ext cy="3783324" cx="62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" type="body"/>
          </p:nvPr>
        </p:nvSpPr>
        <p:spPr>
          <a:xfrm>
            <a:off y="1140775" x="6948525"/>
            <a:ext cy="3783300" cx="2048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b="1" sz="1800" lang="vi">
                <a:latin typeface="Times New Roman"/>
                <a:ea typeface="Times New Roman"/>
                <a:cs typeface="Times New Roman"/>
                <a:sym typeface="Times New Roman"/>
              </a:rPr>
              <a:t>localhost/phpmyadmin</a:t>
            </a:r>
            <a:r>
              <a:rPr sz="1800" lang="vi">
                <a:latin typeface="Times New Roman"/>
                <a:ea typeface="Times New Roman"/>
                <a:cs typeface="Times New Roman"/>
                <a:sym typeface="Times New Roman"/>
              </a:rPr>
              <a:t> là địa chỉ để quản trị CSDL MySQL của hệ thống.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vi">
                <a:latin typeface="Times New Roman"/>
                <a:ea typeface="Times New Roman"/>
                <a:cs typeface="Times New Roman"/>
                <a:sym typeface="Times New Roman"/>
              </a:rPr>
              <a:t>Đảm bảo cấu hình XAMPP phải chạy khi chạy ứng dụng.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3.1.2. Cài đặt MySQL Database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0775" x="651175"/>
            <a:ext cy="3816549" cx="5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y="1140775" x="6006875"/>
            <a:ext cy="3816599" cx="299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vi">
                <a:latin typeface="Times New Roman"/>
                <a:ea typeface="Times New Roman"/>
                <a:cs typeface="Times New Roman"/>
                <a:sym typeface="Times New Roman"/>
              </a:rPr>
              <a:t>Import dữ liệu mẫu</a:t>
            </a:r>
            <a:r>
              <a:rPr sz="1800" lang="vi">
                <a:latin typeface="Times New Roman"/>
                <a:ea typeface="Times New Roman"/>
                <a:cs typeface="Times New Roman"/>
                <a:sym typeface="Times New Roman"/>
              </a:rPr>
              <a:t> trong thư mục db vào CSDL vừa mới tạo.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vi">
                <a:latin typeface="Times New Roman"/>
                <a:ea typeface="Times New Roman"/>
                <a:cs typeface="Times New Roman"/>
                <a:sym typeface="Times New Roman"/>
              </a:rPr>
              <a:t>Tương tự áp dụng qui trình này cho việc sao lưu dữ liệu hàng ngày / hàng tuần (Chọn mục Export thay vì Import và xuất ra ở chế độ ZIP để tiết  kiệm không gian dĩa)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3.3. Cài đặt phần mềm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3.3.1. Thiết lập tập tin app.xml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3.3.2. Copy - Paste và Run phần mềm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3.3.1. Thiết lập tập tin app.xml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8850" x="608737"/>
            <a:ext cy="2952750" cx="69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3.3.1. Thiết lập tập tin app.xml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b="1" lang="vi">
                <a:latin typeface="Times New Roman"/>
                <a:ea typeface="Times New Roman"/>
                <a:cs typeface="Times New Roman"/>
                <a:sym typeface="Times New Roman"/>
              </a:rPr>
              <a:t>appname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: tên của ứng dụng</a:t>
            </a:r>
          </a:p>
          <a:p>
            <a:pPr rtl="0">
              <a:spcBef>
                <a:spcPts val="0"/>
              </a:spcBef>
              <a:buNone/>
            </a:pPr>
            <a:r>
              <a:rPr u="sng" b="1" lang="vi">
                <a:latin typeface="Times New Roman"/>
                <a:ea typeface="Times New Roman"/>
                <a:cs typeface="Times New Roman"/>
                <a:sym typeface="Times New Roman"/>
              </a:rPr>
              <a:t>applocation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: tên của vùng</a:t>
            </a:r>
          </a:p>
          <a:p>
            <a:pPr rtl="0">
              <a:spcBef>
                <a:spcPts val="0"/>
              </a:spcBef>
              <a:buNone/>
            </a:pPr>
            <a:r>
              <a:rPr u="sng" b="1" lang="vi">
                <a:latin typeface="Times New Roman"/>
                <a:ea typeface="Times New Roman"/>
                <a:cs typeface="Times New Roman"/>
                <a:sym typeface="Times New Roman"/>
              </a:rPr>
              <a:t>dbserver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: tên của Database Server, ứng dụng trong mạng LAN thì sẽ là 127.0.0.1 hay localhost.</a:t>
            </a:r>
          </a:p>
          <a:p>
            <a:pPr rtl="0">
              <a:spcBef>
                <a:spcPts val="0"/>
              </a:spcBef>
              <a:buNone/>
            </a:pPr>
            <a:r>
              <a:rPr u="sng" b="1" lang="vi">
                <a:latin typeface="Times New Roman"/>
                <a:ea typeface="Times New Roman"/>
                <a:cs typeface="Times New Roman"/>
                <a:sym typeface="Times New Roman"/>
              </a:rPr>
              <a:t>dbname, dbuser, dbpass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: tên, người dùng, mật khẩu của người dùng CSDL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3.3.1. Thiết lập tập tin app.xml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u="sng" b="1" lang="vi"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: khóa serial bản quyền của hệ thống.</a:t>
            </a:r>
          </a:p>
          <a:p>
            <a:pPr algn="just" rtl="0">
              <a:spcBef>
                <a:spcPts val="0"/>
              </a:spcBef>
              <a:buNone/>
            </a:pPr>
            <a:r>
              <a:rPr u="sng" b="1" lang="vi">
                <a:latin typeface="Times New Roman"/>
                <a:ea typeface="Times New Roman"/>
                <a:cs typeface="Times New Roman"/>
                <a:sym typeface="Times New Roman"/>
              </a:rPr>
              <a:t>Lưu ý chỉnh sửa app.xml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 rt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Khi không thực sự cần thiết thì không nên thay đổi tập tin app.xml này.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Khi có lỗi xảy ra tập tin app_bk.xml chính là tập tin dự phòng tập tin app.xml trước đó.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3.3.1. Thiết lập tập tin app.xml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" type="body"/>
          </p:nvPr>
        </p:nvSpPr>
        <p:spPr>
          <a:xfrm>
            <a:off y="1122950" x="5696600"/>
            <a:ext cy="3802800" cx="299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vi">
                <a:latin typeface="Times New Roman"/>
                <a:ea typeface="Times New Roman"/>
                <a:cs typeface="Times New Roman"/>
                <a:sym typeface="Times New Roman"/>
              </a:rPr>
              <a:t>Có thể vào menu </a:t>
            </a:r>
            <a:r>
              <a:rPr b="1" sz="1800" lang="vi">
                <a:latin typeface="Times New Roman"/>
                <a:ea typeface="Times New Roman"/>
                <a:cs typeface="Times New Roman"/>
                <a:sym typeface="Times New Roman"/>
              </a:rPr>
              <a:t>Thiết lập / Cấu hình</a:t>
            </a:r>
            <a:r>
              <a:rPr sz="1800" lang="vi">
                <a:latin typeface="Times New Roman"/>
                <a:ea typeface="Times New Roman"/>
                <a:cs typeface="Times New Roman"/>
                <a:sym typeface="Times New Roman"/>
              </a:rPr>
              <a:t> để chỉnh sửa tham số một cách trực quan hơn.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22950" x="626075"/>
            <a:ext cy="3802900" cx="507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3.3.2. Copy - Paste và Run ...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9700" x="615824"/>
            <a:ext cy="3802800" cx="50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idx="1" type="body"/>
          </p:nvPr>
        </p:nvSpPr>
        <p:spPr>
          <a:xfrm>
            <a:off y="1114025" x="5696700"/>
            <a:ext cy="3802800" cx="299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vi">
                <a:latin typeface="Times New Roman"/>
                <a:ea typeface="Times New Roman"/>
                <a:cs typeface="Times New Roman"/>
                <a:sym typeface="Times New Roman"/>
              </a:rPr>
              <a:t>Sau khi cài đặt NET Framework 4.5, CSDL MySQL, thiết lập app.xml.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vi">
                <a:latin typeface="Times New Roman"/>
                <a:ea typeface="Times New Roman"/>
                <a:cs typeface="Times New Roman"/>
                <a:sym typeface="Times New Roman"/>
              </a:rPr>
              <a:t>Kế tiếp chỉ việc chép toàn bộ folder exe ra ổ dĩa cứng và RUN.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/>
              <a:t>Nội dung trình bày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1. Giới thiệu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2. Chức năng cơ bản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 Cài đặt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 Hướng dẫn sử dụng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 Hướng dẫn sử dụng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4.1. Thiết lập thông tin cơ bản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4.2. Quản lý giấy phép / xác nhận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4.3. Lập báo cáo / thống kê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 Thiết lập thông tin cơ bản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4.1.1. Thông tin vũ khí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4.1.2. Thông tin huyện / nhóm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4.1.3. Thông tin tổ chức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4.1.1. Thông tin vũ khí (1)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58625" x="583575"/>
            <a:ext cy="3984874" cx="53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4.1.1. Thông tin vũ khí (2)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31850" x="623750"/>
            <a:ext cy="4011650" cx="538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4.1.1. Thông tin vũ khí (3)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9700" x="597000"/>
            <a:ext cy="3993800" cx="535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4.1.1. Thông tin vũ khí (4)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58575" x="585250"/>
            <a:ext cy="3984924" cx="534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4.1.1. Thông tin vũ khí (5)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0775" x="603975"/>
            <a:ext cy="4002724" cx="534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4.1.2. Thông tin huyện / nhóm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67500" x="591050"/>
            <a:ext cy="3976000" cx="532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4.1.1. Thông tin tổ chức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22950" x="599948"/>
            <a:ext cy="4020550" cx="5387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4.1.1. Thông tin tổ chức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49675" x="590425"/>
            <a:ext cy="3993825" cx="5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1. Giới thiệu (1/2)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Nhằm ứng dụng CNTT vào trong các lĩnh vực quản lý, đặc biệt là trong các ngành đòi hỏi tính bảo mật khắt khe.</a:t>
            </a:r>
          </a:p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Việc ứng dụng tin học ngày càng phổ biến.</a:t>
            </a:r>
          </a:p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Nhu cầu tổ chức / cá nhân về mua và sử dụng các loại vũ khí thô sơ và công cụ hỗ trợ ngày càng tăng.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4.1.1. Thông tin tổ chức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22950" x="608275"/>
            <a:ext cy="4020550" cx="536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4.2. Quản lý giấy phép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4.2.1. Màn hình quản lý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4.2.2. Thêm mới giấy phép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4.2.3. Xóa giấy phép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4.2.4. In giấy phép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4.2.1. Màn hình quản lý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4.2.2. Thêm mới giấy phép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4.2.3. Xóa giấy phép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4.2.4. In giấy phép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4.3. Lập báo cáo / thống kê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4.3.1. Báo cáo theo tổ chức</a:t>
            </a:r>
          </a:p>
          <a:p>
            <a:pPr rtl="0" lvl="0">
              <a:spcBef>
                <a:spcPts val="0"/>
              </a:spcBef>
              <a:buNone/>
            </a:pPr>
            <a:r>
              <a:rPr lang="vi"/>
              <a:t>4.3.2. Báo cáo theo vũ khí</a:t>
            </a:r>
          </a:p>
          <a:p>
            <a:pPr rtl="0" lvl="0">
              <a:spcBef>
                <a:spcPts val="0"/>
              </a:spcBef>
              <a:buNone/>
            </a:pPr>
            <a:r>
              <a:rPr lang="vi"/>
              <a:t>4.3.3. Báo cáo theo thời gian</a:t>
            </a:r>
          </a:p>
          <a:p>
            <a:pPr rtl="0" lvl="0">
              <a:spcBef>
                <a:spcPts val="0"/>
              </a:spcBef>
              <a:buNone/>
            </a:pPr>
            <a:r>
              <a:rPr lang="vi"/>
              <a:t>4.3.4. Báo cáo giấy phép quá hạn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4.3.1. Báo cáo theo tổ chức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4.3.2. Báo cáo theo vũ khí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4.3.2. Báo cáo theo thời gian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1. Giới thiệu (2/2)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Phát triển phần mềm quản lý thông tin về các loại vũ khí thô sơ và công cụ hỗ trợ của các tổ chức / cá nhân là điều cấp thiết.</a:t>
            </a:r>
          </a:p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Chúng sẽ là công cụ đắc lực hỗ trợ những thông tin quí báu giúp có những phản ứng kịp thời và chính xác.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4.3.2. Báo cáo giấy phép quá hạn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y="1346728" x="394825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vi"/>
              <a:t>Cám ơn mọi người theo dõi !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7625" x="3962400"/>
            <a:ext cy="1219200" cx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2. Chức năng cơ bản (1/2)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Quản lý thông tin các loại vũ khí thô sơ / công cụ hỗ trợ.</a:t>
            </a:r>
          </a:p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Quản lý thông tin các tổ chức / cá nhân sử dụng vũ khí thô sơ / công cụ hỗ trợ.</a:t>
            </a:r>
          </a:p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Quản lý các giấy phép: mua, đăng kí, gia hạn thời gian sử dụng các loại vũ khí thô sơ / công cụ hỗ trợ.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2. Chức năng cơ bản (2/2)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Lập các báo cáo thống kê tình hình sử dụng các tổ chức / cá nhân.</a:t>
            </a:r>
          </a:p>
          <a:p>
            <a:pPr algn="just"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Lập các báo cáo tổng hợp về tình hình sử dụng các loại vũ khí thô sơ / công cụ hỗ trợ trong địa bàn.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 Cài đặt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3.1. Cài đặt các phần mềm hỗ trợ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3.2. Cài đặt cơ sở dữ liệu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3.3. Cài đặt phần mềm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3.1. Cài đặt các phần mềm hỗ trợ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3.1.1. Cài đặt NET Framework 4.5</a:t>
            </a:r>
          </a:p>
          <a:p>
            <a:pPr rtl="0"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3.1.2. Cài đặt MySQL Database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vi"/>
              <a:t>3.1.1. Cài đặt NET Framework 4.5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Phần mềm hỗ trợ chạy các ứng dụng phát triển trên môi trường DOT .NET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Truy cập vào địa chỉ </a:t>
            </a:r>
            <a:r>
              <a:rPr u="sng" lang="vi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http://www.microsoft.com/en-us/download/details.aspx?id=42643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để cài đặt phần mềm.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550" x="7924800"/>
            <a:ext cy="1219200" cx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