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CB119-94C2-504D-BD10-52159EA936ED}" v="22" dt="2025-04-08T12:36:44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0"/>
    <p:restoredTop sz="94689"/>
  </p:normalViewPr>
  <p:slideViewPr>
    <p:cSldViewPr snapToGrid="0">
      <p:cViewPr varScale="1">
        <p:scale>
          <a:sx n="133" d="100"/>
          <a:sy n="133" d="100"/>
        </p:scale>
        <p:origin x="135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94388A-E5A0-8BC9-0A73-6ECE6710FF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Grace O'Malley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D2041-48D9-4B08-E9D3-1A67758CC3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577C8-F0CF-5F40-885E-65F13C1B03E3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17A42-5FB9-ABB4-BF03-E0A0D656BC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D0729-5320-2FCA-C063-533320421C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E2AE3-3965-BE42-9C9C-E7170A8B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978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Grace O'Malley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20FA9-0613-314B-87C2-38AAED24CD07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7736-35CA-744D-AEDB-B46B8ACE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69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67736-35CA-744D-AEDB-B46B8ACE6155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8792B6FA-155C-0019-DA0A-DE77D6B8401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Grace O'Malley</a:t>
            </a:r>
          </a:p>
        </p:txBody>
      </p:sp>
    </p:spTree>
    <p:extLst>
      <p:ext uri="{BB962C8B-B14F-4D97-AF65-F5344CB8AC3E}">
        <p14:creationId xmlns:p14="http://schemas.microsoft.com/office/powerpoint/2010/main" val="325201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DE44-F33A-864B-98CE-C07B60CC160D}" type="datetime1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Grace O'Malley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8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D2EE-E39B-D945-A983-AA3AB76D7F32}" type="datetime1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Grace O'Malley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8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7B3-F8A4-8D4F-BD8D-379368474600}" type="datetime1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Grace O'Malley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1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58EC-E21A-5C4E-B296-4697021A1448}" type="datetime1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Grace O'Malley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1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BD14-43DC-F242-AECE-B6C7F602D5B9}" type="datetime1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Grace O'Malley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C0C7-66C9-A04F-943B-6E858D6CD98E}" type="datetime1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Grace O'Malley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5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A73D-E6F2-E442-B91D-D83B34D9918B}" type="datetime1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Grace O'Malley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2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3DD3-9514-D843-9DEF-A5F6F7A455FE}" type="datetime1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Grace O'Malley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2A2A-CF80-2A40-8C77-DB8DF2B9783E}" type="datetime1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Grace O'Malley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9095-6DAF-CB40-99AC-FC8C1FB39C0D}" type="datetime1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Grace O'Malley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2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6D2-CB86-444A-9AAF-200C7AE7629B}" type="datetime1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Grace O'Malley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9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D3AEF5E9-73B6-3A4D-AF7B-46DD0D41BA44}" type="datetime1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Grace O'Malley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FBD5-33C7-ECF5-E181-5FE871C7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211616"/>
            <a:ext cx="10691265" cy="51667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Assignment 7: Developing and Assessing your analytical 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7B03B1-AB98-B808-01FB-E98EFEF0D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12282"/>
              </p:ext>
            </p:extLst>
          </p:nvPr>
        </p:nvGraphicFramePr>
        <p:xfrm>
          <a:off x="291965" y="835013"/>
          <a:ext cx="11608068" cy="518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28">
                  <a:extLst>
                    <a:ext uri="{9D8B030D-6E8A-4147-A177-3AD203B41FA5}">
                      <a16:colId xmlns:a16="http://schemas.microsoft.com/office/drawing/2014/main" val="2689348052"/>
                    </a:ext>
                  </a:extLst>
                </a:gridCol>
                <a:gridCol w="3516428">
                  <a:extLst>
                    <a:ext uri="{9D8B030D-6E8A-4147-A177-3AD203B41FA5}">
                      <a16:colId xmlns:a16="http://schemas.microsoft.com/office/drawing/2014/main" val="2017438163"/>
                    </a:ext>
                  </a:extLst>
                </a:gridCol>
                <a:gridCol w="1934678">
                  <a:extLst>
                    <a:ext uri="{9D8B030D-6E8A-4147-A177-3AD203B41FA5}">
                      <a16:colId xmlns:a16="http://schemas.microsoft.com/office/drawing/2014/main" val="3547165753"/>
                    </a:ext>
                  </a:extLst>
                </a:gridCol>
                <a:gridCol w="1934678">
                  <a:extLst>
                    <a:ext uri="{9D8B030D-6E8A-4147-A177-3AD203B41FA5}">
                      <a16:colId xmlns:a16="http://schemas.microsoft.com/office/drawing/2014/main" val="2525538503"/>
                    </a:ext>
                  </a:extLst>
                </a:gridCol>
                <a:gridCol w="1934678">
                  <a:extLst>
                    <a:ext uri="{9D8B030D-6E8A-4147-A177-3AD203B41FA5}">
                      <a16:colId xmlns:a16="http://schemas.microsoft.com/office/drawing/2014/main" val="3109841366"/>
                    </a:ext>
                  </a:extLst>
                </a:gridCol>
                <a:gridCol w="1934678">
                  <a:extLst>
                    <a:ext uri="{9D8B030D-6E8A-4147-A177-3AD203B41FA5}">
                      <a16:colId xmlns:a16="http://schemas.microsoft.com/office/drawing/2014/main" val="3163495449"/>
                    </a:ext>
                  </a:extLst>
                </a:gridCol>
              </a:tblGrid>
              <a:tr h="683396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Research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Analytical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Required Data Wrangling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Visualization Approaches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Notes and Special Considerations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28285"/>
                  </a:ext>
                </a:extLst>
              </a:tr>
              <a:tr h="6185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TF/TF*IDF measures highlight key themes in censored books compared to non-censored books?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TF, TF-IDF, N- Grams, Subgroup Comparisons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Obtaining text data, google books subjects &amp; descriptions. Cleaning and preprocessing data.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Wordcloud</a:t>
                      </a:r>
                      <a:r>
                        <a:rPr lang="en-US" sz="1100" dirty="0"/>
                        <a:t>, heatmaps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Data cleaning and preprocessing was significant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301254"/>
                  </a:ext>
                </a:extLst>
              </a:tr>
              <a:tr h="6185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the themes of banned books in Florida compare to those in Iowa, and what regional differences emerge from this comparison?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TF, TF-IDF, N-Grams, Subgroup Comparisons, Dictionary Based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Obtaining text data, google books subjects &amp; descriptions. Cleaning and preprocessing data. Creating a thematic dictionary.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Faceted bar charts, Network Analysis charts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Compiling and comparing data led to data imbalances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873671"/>
                  </a:ext>
                </a:extLst>
              </a:tr>
              <a:tr h="7879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the themes identified through text analysis of banned books align with dominant public concerns about race, gender, and identity as expressed in recent discourse and media narratives?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N-Grams, Subgroup Comparisons, Dictionary Based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Cleaning and preprocessing data. Creating a thematic dictionary. Quantifying current public sentiments.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Venn Diagrams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Gathering accurate public sentiments is key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557780"/>
                  </a:ext>
                </a:extLst>
              </a:tr>
              <a:tr h="7879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What patterns emerge when comparing the themes of banned books to common cultural and political rationales for censorship found in national discourse on education and curriculum control? </a:t>
                      </a:r>
                      <a:endParaRPr lang="en-US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N-Grams, Subgroup Comparisons, Dictionary Based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Cleaning and preprocessing data. Creating a thematic dictionary. Quantifying current public sentiments.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Flow Charts (Still workshopping)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932160"/>
                  </a:ext>
                </a:extLst>
              </a:tr>
              <a:tr h="6185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textual characteristics are most predictive of a book being banned?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Subgroup Comparisons, Dictionary Based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Cleaning and preprocessing data. Creating a thematic dictionary.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Stacked Bar Charts, Bubble Charts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Identifying themes based on key words, not simply most common words (TF-IDF)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255520"/>
                  </a:ext>
                </a:extLst>
              </a:tr>
              <a:tr h="61851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Is there a way to quantify these characteristics in a predictive model?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Classification modeling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Cleaning and preprocessing data. Splitting training and testing data.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Selecting the appropriate modeling techniques (SVM or GBM)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543558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A67F-9919-EDF3-FB3F-345BCE4E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67" y="6243028"/>
            <a:ext cx="4539727" cy="591768"/>
          </a:xfrm>
        </p:spPr>
        <p:txBody>
          <a:bodyPr/>
          <a:lstStyle/>
          <a:p>
            <a:r>
              <a:rPr lang="en-US" dirty="0"/>
              <a:t>Grace O'Malley			</a:t>
            </a:r>
          </a:p>
          <a:p>
            <a:r>
              <a:rPr lang="en-US" dirty="0"/>
              <a:t>Prof. Cogburn</a:t>
            </a:r>
          </a:p>
          <a:p>
            <a:r>
              <a:rPr lang="en-US" dirty="0"/>
              <a:t>Assignment 7			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D0901-C2F5-C59F-AA78-804EE82D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92068" y="6356349"/>
            <a:ext cx="2549564" cy="365125"/>
          </a:xfrm>
        </p:spPr>
        <p:txBody>
          <a:bodyPr/>
          <a:lstStyle/>
          <a:p>
            <a:fld id="{AB27652B-8E4A-D048-AA01-DCF6D18DD3A9}" type="datetime1">
              <a:rPr lang="en-US" smtClean="0"/>
              <a:t>4/8/25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3303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380</Words>
  <Application>Microsoft Macintosh PowerPoint</Application>
  <PresentationFormat>Widescreen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Calisto MT</vt:lpstr>
      <vt:lpstr>Univers Condensed</vt:lpstr>
      <vt:lpstr>ChronicleVTI</vt:lpstr>
      <vt:lpstr>Assignment 7: Developing and Assessing your analytical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Conor O’Malley</dc:creator>
  <cp:lastModifiedBy>Conor O’Malley</cp:lastModifiedBy>
  <cp:revision>1</cp:revision>
  <dcterms:created xsi:type="dcterms:W3CDTF">2025-04-08T12:04:15Z</dcterms:created>
  <dcterms:modified xsi:type="dcterms:W3CDTF">2025-04-08T12:36:54Z</dcterms:modified>
</cp:coreProperties>
</file>