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  <p:sldMasterId id="2147483698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Archivo"/>
      <p:regular r:id="rId20"/>
      <p:bold r:id="rId20"/>
      <p:italic r:id="rId20"/>
      <p:boldItalic r:id="rId20"/>
    </p:embeddedFont>
    <p:embeddedFont>
      <p:font typeface="Archivo Medium"/>
      <p:regular r:id="rId20"/>
      <p:bold r:id="rId20"/>
      <p:italic r:id="rId20"/>
      <p:boldItalic r:id="rId20"/>
    </p:embeddedFont>
    <p:embeddedFont>
      <p:font typeface="Archivo SemiBold"/>
      <p:regular r:id="rId20"/>
      <p:bold r:id="rId20"/>
      <p:italic r:id="rId20"/>
      <p:boldItalic r:id="rId20"/>
    </p:embeddedFont>
    <p:embeddedFont>
      <p:font typeface="IBM Plex Serif" panose="02060503050406000203" pitchFamily="18" charset="77"/>
      <p:regular r:id="rId21"/>
      <p:bold r:id="rId22"/>
      <p:italic r:id="rId20"/>
      <p:boldItalic r:id="rId20"/>
    </p:embeddedFont>
    <p:embeddedFont>
      <p:font typeface="IBM Plex Serif Medium" panose="020F0502020204030204" pitchFamily="34" charset="0"/>
      <p:regular r:id="rId23"/>
      <p:bold r:id="rId20"/>
      <p:italic r:id="rId20"/>
      <p:boldItalic r:id="rId20"/>
    </p:embeddedFont>
    <p:embeddedFont>
      <p:font typeface="IBM Plex Serif SemiBold" panose="020F0502020204030204" pitchFamily="34" charset="0"/>
      <p:regular r:id="rId24"/>
      <p:bold r:id="rId25"/>
      <p:italic r:id="rId20"/>
      <p:boldItalic r:id="rId20"/>
    </p:embeddedFont>
    <p:embeddedFont>
      <p:font typeface="IBM Plex Serif Thin" panose="020F0302020204030204" pitchFamily="34" charset="0"/>
      <p:regular r:id="rId26"/>
      <p:bold r:id="rId20"/>
      <p:italic r:id="rId20"/>
      <p:boldItalic r:id="rId20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F0502020204030204" pitchFamily="34" charset="0"/>
      <p:regular r:id="rId31"/>
      <p:bold r:id="rId20"/>
      <p:italic r:id="rId32"/>
      <p:boldItalic r:id="rId20"/>
    </p:embeddedFont>
    <p:embeddedFont>
      <p:font typeface="Roboto Thin" panose="020F0302020204030204" pitchFamily="34" charset="0"/>
      <p:regular r:id="rId33"/>
      <p:bold r:id="rId20"/>
      <p:italic r:id="rId20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8"/>
  </p:normalViewPr>
  <p:slideViewPr>
    <p:cSldViewPr snapToGrid="0">
      <p:cViewPr varScale="1">
        <p:scale>
          <a:sx n="160" d="100"/>
          <a:sy n="160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NUL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or O’Malley" userId="7f1e2f7a85897ce2" providerId="LiveId" clId="{E844874C-8B87-CD41-B7E8-B1837C59BB84}"/>
    <pc:docChg chg="modSld">
      <pc:chgData name="Conor O’Malley" userId="7f1e2f7a85897ce2" providerId="LiveId" clId="{E844874C-8B87-CD41-B7E8-B1837C59BB84}" dt="2024-12-10T16:30:29.248" v="3" actId="20577"/>
      <pc:docMkLst>
        <pc:docMk/>
      </pc:docMkLst>
      <pc:sldChg chg="modSp mod">
        <pc:chgData name="Conor O’Malley" userId="7f1e2f7a85897ce2" providerId="LiveId" clId="{E844874C-8B87-CD41-B7E8-B1837C59BB84}" dt="2024-12-10T16:30:29.248" v="3" actId="20577"/>
        <pc:sldMkLst>
          <pc:docMk/>
          <pc:sldMk cId="0" sldId="256"/>
        </pc:sldMkLst>
        <pc:spChg chg="mod">
          <ac:chgData name="Conor O’Malley" userId="7f1e2f7a85897ce2" providerId="LiveId" clId="{E844874C-8B87-CD41-B7E8-B1837C59BB84}" dt="2024-12-10T16:30:29.248" v="3" actId="20577"/>
          <ac:spMkLst>
            <pc:docMk/>
            <pc:sldMk cId="0" sldId="256"/>
            <ac:spMk id="3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be686c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be686c3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be686c30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be686c300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cb7d917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cb7d917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1cb7d9171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1cb7d9171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1d0c2ab28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1d0c2ab28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1d0c2ab28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1d0c2ab28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1d0c2ab28e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1d0c2ab28e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d0c2ab28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d0c2ab28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0c2ab28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0c2ab28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d18dca5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d18dca5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d18dca58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d18dca58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18dca58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18dca58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be686c300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be686c300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c747617d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c747617d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c747617d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c747617d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1be686c300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1be686c300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>
            <a:spLocks noGrp="1"/>
          </p:cNvSpPr>
          <p:nvPr>
            <p:ph type="pic" idx="2"/>
          </p:nvPr>
        </p:nvSpPr>
        <p:spPr>
          <a:xfrm>
            <a:off x="236850" y="2068225"/>
            <a:ext cx="8661300" cy="2851800"/>
          </a:xfrm>
          <a:prstGeom prst="roundRect">
            <a:avLst>
              <a:gd name="adj" fmla="val 7221"/>
            </a:avLst>
          </a:prstGeom>
          <a:noFill/>
          <a:ln>
            <a:noFill/>
          </a:ln>
        </p:spPr>
      </p:sp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90550" y="513788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chivo SemiBold"/>
              <a:buNone/>
              <a:defRPr sz="6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597000" y="1740250"/>
            <a:ext cx="1987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2"/>
          </p:nvPr>
        </p:nvSpPr>
        <p:spPr>
          <a:xfrm>
            <a:off x="2584500" y="1740250"/>
            <a:ext cx="1987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3"/>
          </p:nvPr>
        </p:nvSpPr>
        <p:spPr>
          <a:xfrm>
            <a:off x="4572000" y="1740250"/>
            <a:ext cx="1987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4"/>
          </p:nvPr>
        </p:nvSpPr>
        <p:spPr>
          <a:xfrm>
            <a:off x="6559500" y="1740250"/>
            <a:ext cx="1987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5"/>
          </p:nvPr>
        </p:nvSpPr>
        <p:spPr>
          <a:xfrm>
            <a:off x="597000" y="2357950"/>
            <a:ext cx="1987500" cy="19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6"/>
          </p:nvPr>
        </p:nvSpPr>
        <p:spPr>
          <a:xfrm>
            <a:off x="2584500" y="2357950"/>
            <a:ext cx="1987500" cy="19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7"/>
          </p:nvPr>
        </p:nvSpPr>
        <p:spPr>
          <a:xfrm>
            <a:off x="4572000" y="2357950"/>
            <a:ext cx="1987500" cy="19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8"/>
          </p:nvPr>
        </p:nvSpPr>
        <p:spPr>
          <a:xfrm>
            <a:off x="6559500" y="2357950"/>
            <a:ext cx="1987500" cy="19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cxnSp>
        <p:nvCxnSpPr>
          <p:cNvPr id="70" name="Google Shape;70;p15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>
            <a:spLocks noGrp="1"/>
          </p:cNvSpPr>
          <p:nvPr>
            <p:ph type="sldNum" idx="9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ny Structure" type="tx">
  <p:cSld name="TITLE_AND_BODY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>
            <a:spLocks noGrp="1"/>
          </p:cNvSpPr>
          <p:nvPr>
            <p:ph type="pic" idx="2"/>
          </p:nvPr>
        </p:nvSpPr>
        <p:spPr>
          <a:xfrm>
            <a:off x="887950" y="2076850"/>
            <a:ext cx="1536600" cy="2035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74" name="Google Shape;74;p16"/>
          <p:cNvSpPr>
            <a:spLocks noGrp="1"/>
          </p:cNvSpPr>
          <p:nvPr>
            <p:ph type="pic" idx="3"/>
          </p:nvPr>
        </p:nvSpPr>
        <p:spPr>
          <a:xfrm>
            <a:off x="2831750" y="2076850"/>
            <a:ext cx="1536600" cy="2035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75" name="Google Shape;75;p16"/>
          <p:cNvSpPr>
            <a:spLocks noGrp="1"/>
          </p:cNvSpPr>
          <p:nvPr>
            <p:ph type="pic" idx="4"/>
          </p:nvPr>
        </p:nvSpPr>
        <p:spPr>
          <a:xfrm>
            <a:off x="4775713" y="2076850"/>
            <a:ext cx="1536600" cy="2035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76" name="Google Shape;76;p16"/>
          <p:cNvSpPr>
            <a:spLocks noGrp="1"/>
          </p:cNvSpPr>
          <p:nvPr>
            <p:ph type="pic" idx="5"/>
          </p:nvPr>
        </p:nvSpPr>
        <p:spPr>
          <a:xfrm>
            <a:off x="6719663" y="2076850"/>
            <a:ext cx="1536600" cy="20352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887950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7"/>
          </p:nvPr>
        </p:nvSpPr>
        <p:spPr>
          <a:xfrm>
            <a:off x="2831828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8"/>
          </p:nvPr>
        </p:nvSpPr>
        <p:spPr>
          <a:xfrm>
            <a:off x="4775719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9"/>
          </p:nvPr>
        </p:nvSpPr>
        <p:spPr>
          <a:xfrm>
            <a:off x="6719622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cxnSp>
        <p:nvCxnSpPr>
          <p:cNvPr id="83" name="Google Shape;83;p16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dership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1629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87" name="Google Shape;87;p17"/>
          <p:cNvSpPr>
            <a:spLocks noGrp="1"/>
          </p:cNvSpPr>
          <p:nvPr>
            <p:ph type="pic" idx="2"/>
          </p:nvPr>
        </p:nvSpPr>
        <p:spPr>
          <a:xfrm>
            <a:off x="996550" y="874499"/>
            <a:ext cx="2244600" cy="33309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4643075" y="1724013"/>
            <a:ext cx="3911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Medium"/>
              <a:buNone/>
              <a:defRPr sz="2000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3"/>
          </p:nvPr>
        </p:nvSpPr>
        <p:spPr>
          <a:xfrm>
            <a:off x="5622325" y="3180388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 Medium"/>
              <a:buNone/>
              <a:defRPr>
                <a:solidFill>
                  <a:schemeClr val="lt2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s" type="titleOnly">
  <p:cSld name="TITLE_ONLY">
    <p:bg>
      <p:bgPr>
        <a:solidFill>
          <a:schemeClr val="dk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90550" y="18928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390550" y="2747563"/>
            <a:ext cx="8372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s">
  <p:cSld name="ONE_COLUMN_TEXT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90550" y="1281900"/>
            <a:ext cx="35430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90550" y="2425075"/>
            <a:ext cx="3543000" cy="19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cxnSp>
        <p:nvCxnSpPr>
          <p:cNvPr id="98" name="Google Shape;98;p19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vestors">
  <p:cSld name="MAIN_POINT">
    <p:bg>
      <p:bgPr>
        <a:solidFill>
          <a:schemeClr val="dk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>
            <a:spLocks noGrp="1"/>
          </p:cNvSpPr>
          <p:nvPr>
            <p:ph type="pic" idx="2"/>
          </p:nvPr>
        </p:nvSpPr>
        <p:spPr>
          <a:xfrm>
            <a:off x="4644325" y="1140011"/>
            <a:ext cx="1929900" cy="2863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102" name="Google Shape;102;p20"/>
          <p:cNvSpPr>
            <a:spLocks noGrp="1"/>
          </p:cNvSpPr>
          <p:nvPr>
            <p:ph type="pic" idx="3"/>
          </p:nvPr>
        </p:nvSpPr>
        <p:spPr>
          <a:xfrm>
            <a:off x="6833350" y="1140011"/>
            <a:ext cx="1929900" cy="28635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90550" y="1436463"/>
            <a:ext cx="35430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90550" y="2579638"/>
            <a:ext cx="35430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05" name="Google Shape;105;p20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t Sheet">
  <p:cSld name="SECTION_TITLE_AND_DESCRIPTION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50644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09" name="Google Shape;109;p21"/>
          <p:cNvSpPr>
            <a:spLocks noGrp="1"/>
          </p:cNvSpPr>
          <p:nvPr>
            <p:ph type="pic" idx="2"/>
          </p:nvPr>
        </p:nvSpPr>
        <p:spPr>
          <a:xfrm>
            <a:off x="5898050" y="874499"/>
            <a:ext cx="2244600" cy="33309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90550" y="421400"/>
            <a:ext cx="41094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390550" y="1513075"/>
            <a:ext cx="33063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Serif SemiBold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3"/>
          </p:nvPr>
        </p:nvSpPr>
        <p:spPr>
          <a:xfrm>
            <a:off x="390550" y="2366888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4"/>
          </p:nvPr>
        </p:nvSpPr>
        <p:spPr>
          <a:xfrm>
            <a:off x="2595025" y="2366888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5"/>
          </p:nvPr>
        </p:nvSpPr>
        <p:spPr>
          <a:xfrm>
            <a:off x="390550" y="2870000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6"/>
          </p:nvPr>
        </p:nvSpPr>
        <p:spPr>
          <a:xfrm>
            <a:off x="2595025" y="2870000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7"/>
          </p:nvPr>
        </p:nvSpPr>
        <p:spPr>
          <a:xfrm>
            <a:off x="390550" y="3612863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8"/>
          </p:nvPr>
        </p:nvSpPr>
        <p:spPr>
          <a:xfrm>
            <a:off x="2595025" y="3612863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9"/>
          </p:nvPr>
        </p:nvSpPr>
        <p:spPr>
          <a:xfrm>
            <a:off x="390550" y="4115975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3"/>
          </p:nvPr>
        </p:nvSpPr>
        <p:spPr>
          <a:xfrm>
            <a:off x="2595025" y="4115975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ssion">
  <p:cSld name="CAPTION_ONLY">
    <p:bg>
      <p:bgPr>
        <a:solidFill>
          <a:schemeClr val="l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4217250" y="873788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2"/>
          </p:nvPr>
        </p:nvSpPr>
        <p:spPr>
          <a:xfrm>
            <a:off x="6421725" y="873788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3"/>
          </p:nvPr>
        </p:nvSpPr>
        <p:spPr>
          <a:xfrm>
            <a:off x="4217250" y="1376900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4"/>
          </p:nvPr>
        </p:nvSpPr>
        <p:spPr>
          <a:xfrm>
            <a:off x="6421725" y="1376900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5"/>
          </p:nvPr>
        </p:nvSpPr>
        <p:spPr>
          <a:xfrm>
            <a:off x="4217250" y="2119763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6"/>
          </p:nvPr>
        </p:nvSpPr>
        <p:spPr>
          <a:xfrm>
            <a:off x="6421725" y="2119763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7"/>
          </p:nvPr>
        </p:nvSpPr>
        <p:spPr>
          <a:xfrm>
            <a:off x="4217250" y="2622875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8"/>
          </p:nvPr>
        </p:nvSpPr>
        <p:spPr>
          <a:xfrm>
            <a:off x="6421725" y="2622875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9"/>
          </p:nvPr>
        </p:nvSpPr>
        <p:spPr>
          <a:xfrm>
            <a:off x="4217250" y="3365738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13"/>
          </p:nvPr>
        </p:nvSpPr>
        <p:spPr>
          <a:xfrm>
            <a:off x="6421725" y="3365738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4"/>
          </p:nvPr>
        </p:nvSpPr>
        <p:spPr>
          <a:xfrm>
            <a:off x="4217250" y="3868850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5"/>
          </p:nvPr>
        </p:nvSpPr>
        <p:spPr>
          <a:xfrm>
            <a:off x="6421725" y="3868850"/>
            <a:ext cx="19770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90550" y="2087700"/>
            <a:ext cx="34299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chivo SemiBold"/>
              <a:buNone/>
              <a:defRPr sz="40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cxnSp>
        <p:nvCxnSpPr>
          <p:cNvPr id="135" name="Google Shape;135;p22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2"/>
          <p:cNvSpPr txBox="1">
            <a:spLocks noGrp="1"/>
          </p:cNvSpPr>
          <p:nvPr>
            <p:ph type="sldNum" idx="16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story">
  <p:cSld name="BIG_NUMBER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162975" y="142400"/>
            <a:ext cx="3911700" cy="48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39" name="Google Shape;139;p23"/>
          <p:cNvSpPr>
            <a:spLocks noGrp="1"/>
          </p:cNvSpPr>
          <p:nvPr>
            <p:ph type="pic" idx="2"/>
          </p:nvPr>
        </p:nvSpPr>
        <p:spPr>
          <a:xfrm>
            <a:off x="996550" y="874499"/>
            <a:ext cx="2244600" cy="33309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4565075" y="316525"/>
            <a:ext cx="4109400" cy="11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4565075" y="1623575"/>
            <a:ext cx="4109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3"/>
          </p:nvPr>
        </p:nvSpPr>
        <p:spPr>
          <a:xfrm>
            <a:off x="4565075" y="2126675"/>
            <a:ext cx="41094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4565075" y="3225275"/>
            <a:ext cx="4109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chivo"/>
              <a:buNone/>
              <a:defRPr b="1">
                <a:solidFill>
                  <a:schemeClr val="dk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5"/>
          </p:nvPr>
        </p:nvSpPr>
        <p:spPr>
          <a:xfrm>
            <a:off x="4565075" y="3728375"/>
            <a:ext cx="4109400" cy="1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blank">
  <p:cSld name="BLANK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>
            <a:spLocks noGrp="1"/>
          </p:cNvSpPr>
          <p:nvPr>
            <p:ph type="pic" idx="2"/>
          </p:nvPr>
        </p:nvSpPr>
        <p:spPr>
          <a:xfrm>
            <a:off x="390550" y="516500"/>
            <a:ext cx="2736000" cy="4502100"/>
          </a:xfrm>
          <a:prstGeom prst="roundRect">
            <a:avLst>
              <a:gd name="adj" fmla="val 4168"/>
            </a:avLst>
          </a:prstGeom>
          <a:noFill/>
          <a:ln>
            <a:noFill/>
          </a:ln>
        </p:spPr>
      </p:sp>
      <p:sp>
        <p:nvSpPr>
          <p:cNvPr id="147" name="Google Shape;147;p24"/>
          <p:cNvSpPr>
            <a:spLocks noGrp="1"/>
          </p:cNvSpPr>
          <p:nvPr>
            <p:ph type="pic" idx="3"/>
          </p:nvPr>
        </p:nvSpPr>
        <p:spPr>
          <a:xfrm>
            <a:off x="3208850" y="516500"/>
            <a:ext cx="2736000" cy="2183400"/>
          </a:xfrm>
          <a:prstGeom prst="roundRect">
            <a:avLst>
              <a:gd name="adj" fmla="val 4168"/>
            </a:avLst>
          </a:prstGeom>
          <a:noFill/>
          <a:ln>
            <a:noFill/>
          </a:ln>
        </p:spPr>
      </p:sp>
      <p:sp>
        <p:nvSpPr>
          <p:cNvPr id="148" name="Google Shape;148;p24"/>
          <p:cNvSpPr>
            <a:spLocks noGrp="1"/>
          </p:cNvSpPr>
          <p:nvPr>
            <p:ph type="pic" idx="4"/>
          </p:nvPr>
        </p:nvSpPr>
        <p:spPr>
          <a:xfrm>
            <a:off x="3208850" y="2786900"/>
            <a:ext cx="2736000" cy="2231700"/>
          </a:xfrm>
          <a:prstGeom prst="roundRect">
            <a:avLst>
              <a:gd name="adj" fmla="val 4168"/>
            </a:avLst>
          </a:prstGeom>
          <a:noFill/>
          <a:ln>
            <a:noFill/>
          </a:ln>
        </p:spPr>
      </p:sp>
      <p:sp>
        <p:nvSpPr>
          <p:cNvPr id="149" name="Google Shape;149;p24"/>
          <p:cNvSpPr>
            <a:spLocks noGrp="1"/>
          </p:cNvSpPr>
          <p:nvPr>
            <p:ph type="pic" idx="5"/>
          </p:nvPr>
        </p:nvSpPr>
        <p:spPr>
          <a:xfrm>
            <a:off x="6027150" y="2174900"/>
            <a:ext cx="2736000" cy="2843700"/>
          </a:xfrm>
          <a:prstGeom prst="roundRect">
            <a:avLst>
              <a:gd name="adj" fmla="val 4168"/>
            </a:avLst>
          </a:prstGeom>
          <a:noFill/>
          <a:ln>
            <a:noFill/>
          </a:ln>
        </p:spPr>
      </p:sp>
      <p:sp>
        <p:nvSpPr>
          <p:cNvPr id="150" name="Google Shape;150;p24"/>
          <p:cNvSpPr>
            <a:spLocks noGrp="1"/>
          </p:cNvSpPr>
          <p:nvPr>
            <p:ph type="pic" idx="6"/>
          </p:nvPr>
        </p:nvSpPr>
        <p:spPr>
          <a:xfrm>
            <a:off x="6027150" y="516500"/>
            <a:ext cx="2736000" cy="1566300"/>
          </a:xfrm>
          <a:prstGeom prst="roundRect">
            <a:avLst>
              <a:gd name="adj" fmla="val 4168"/>
            </a:avLst>
          </a:prstGeom>
          <a:noFill/>
          <a:ln>
            <a:noFill/>
          </a:ln>
        </p:spPr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tx1"/>
                </a:solidFill>
              </a:defRPr>
            </a:lvl1pPr>
            <a:lvl2pPr lvl="1">
              <a:buNone/>
              <a:defRPr sz="1300">
                <a:solidFill>
                  <a:schemeClr val="tx1"/>
                </a:solidFill>
              </a:defRPr>
            </a:lvl2pPr>
            <a:lvl3pPr lvl="2">
              <a:buNone/>
              <a:defRPr sz="1300">
                <a:solidFill>
                  <a:schemeClr val="tx1"/>
                </a:solidFill>
              </a:defRPr>
            </a:lvl3pPr>
            <a:lvl4pPr lvl="3">
              <a:buNone/>
              <a:defRPr sz="1300">
                <a:solidFill>
                  <a:schemeClr val="tx1"/>
                </a:solidFill>
              </a:defRPr>
            </a:lvl4pPr>
            <a:lvl5pPr lvl="4">
              <a:buNone/>
              <a:defRPr sz="1300">
                <a:solidFill>
                  <a:schemeClr val="tx1"/>
                </a:solidFill>
              </a:defRPr>
            </a:lvl5pPr>
            <a:lvl6pPr lvl="5">
              <a:buNone/>
              <a:defRPr sz="1300">
                <a:solidFill>
                  <a:schemeClr val="tx1"/>
                </a:solidFill>
              </a:defRPr>
            </a:lvl6pPr>
            <a:lvl7pPr lvl="6">
              <a:buNone/>
              <a:defRPr sz="1300">
                <a:solidFill>
                  <a:schemeClr val="tx1"/>
                </a:solidFill>
              </a:defRPr>
            </a:lvl7pPr>
            <a:lvl8pPr lvl="7">
              <a:buNone/>
              <a:defRPr sz="1300">
                <a:solidFill>
                  <a:schemeClr val="tx1"/>
                </a:solidFill>
              </a:defRPr>
            </a:lvl8pPr>
            <a:lvl9pPr lvl="8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2" name="Google Shape;152;p24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4"/>
          <p:cNvSpPr txBox="1">
            <a:spLocks noGrp="1"/>
          </p:cNvSpPr>
          <p:nvPr>
            <p:ph type="sldNum" idx="7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Divider">
  <p:cSld name="TITLE_1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>
            <a:spLocks noGrp="1"/>
          </p:cNvSpPr>
          <p:nvPr>
            <p:ph type="pic" idx="2"/>
          </p:nvPr>
        </p:nvSpPr>
        <p:spPr>
          <a:xfrm>
            <a:off x="161800" y="148200"/>
            <a:ext cx="8830200" cy="4118700"/>
          </a:xfrm>
          <a:prstGeom prst="roundRect">
            <a:avLst>
              <a:gd name="adj" fmla="val 4111"/>
            </a:avLst>
          </a:prstGeom>
          <a:noFill/>
          <a:ln>
            <a:noFill/>
          </a:ln>
        </p:spPr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156900" y="4448550"/>
            <a:ext cx="88302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IBM Plex Serif Medium"/>
              <a:buNone/>
              <a:defRPr sz="4000">
                <a:solidFill>
                  <a:schemeClr val="lt2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">
  <p:cSld name="CUSTOM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>
            <a:spLocks noGrp="1"/>
          </p:cNvSpPr>
          <p:nvPr>
            <p:ph type="pic" idx="2"/>
          </p:nvPr>
        </p:nvSpPr>
        <p:spPr>
          <a:xfrm>
            <a:off x="4572100" y="194400"/>
            <a:ext cx="4368600" cy="4754700"/>
          </a:xfrm>
          <a:prstGeom prst="roundRect">
            <a:avLst>
              <a:gd name="adj" fmla="val 3533"/>
            </a:avLst>
          </a:prstGeom>
          <a:noFill/>
          <a:ln>
            <a:noFill/>
          </a:ln>
        </p:spPr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391925" y="2038075"/>
            <a:ext cx="3737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IBM Plex Serif Medium"/>
              <a:buNone/>
              <a:defRPr sz="4000">
                <a:solidFill>
                  <a:schemeClr val="lt1"/>
                </a:solidFill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3"/>
          </p:nvPr>
        </p:nvSpPr>
        <p:spPr>
          <a:xfrm>
            <a:off x="1272125" y="3330763"/>
            <a:ext cx="19770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Medium"/>
              <a:buNone/>
              <a:defRPr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s Kit">
  <p:cSld name="CUSTOM_1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>
            <a:spLocks noGrp="1"/>
          </p:cNvSpPr>
          <p:nvPr>
            <p:ph type="pic" idx="2"/>
          </p:nvPr>
        </p:nvSpPr>
        <p:spPr>
          <a:xfrm>
            <a:off x="236850" y="2068225"/>
            <a:ext cx="8661300" cy="2851800"/>
          </a:xfrm>
          <a:prstGeom prst="roundRect">
            <a:avLst>
              <a:gd name="adj" fmla="val 7221"/>
            </a:avLst>
          </a:prstGeom>
          <a:noFill/>
          <a:ln>
            <a:noFill/>
          </a:ln>
        </p:spPr>
      </p:sp>
      <p:sp>
        <p:nvSpPr>
          <p:cNvPr id="163" name="Google Shape;163;p27"/>
          <p:cNvSpPr txBox="1">
            <a:spLocks noGrp="1"/>
          </p:cNvSpPr>
          <p:nvPr>
            <p:ph type="subTitle" idx="1"/>
          </p:nvPr>
        </p:nvSpPr>
        <p:spPr>
          <a:xfrm>
            <a:off x="390550" y="630775"/>
            <a:ext cx="22662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3"/>
          </p:nvPr>
        </p:nvSpPr>
        <p:spPr>
          <a:xfrm>
            <a:off x="390550" y="1133875"/>
            <a:ext cx="2266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3434400" y="630775"/>
            <a:ext cx="22662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5"/>
          </p:nvPr>
        </p:nvSpPr>
        <p:spPr>
          <a:xfrm>
            <a:off x="3434400" y="1133875"/>
            <a:ext cx="2266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6"/>
          </p:nvPr>
        </p:nvSpPr>
        <p:spPr>
          <a:xfrm>
            <a:off x="6478250" y="630775"/>
            <a:ext cx="22662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7"/>
          </p:nvPr>
        </p:nvSpPr>
        <p:spPr>
          <a:xfrm>
            <a:off x="6478250" y="1133875"/>
            <a:ext cx="22662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0" name="Google Shape;170;p27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27"/>
          <p:cNvSpPr txBox="1">
            <a:spLocks noGrp="1"/>
          </p:cNvSpPr>
          <p:nvPr>
            <p:ph type="sldNum" idx="8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ntact">
  <p:cSld name="CUSTOM_2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>
            <a:spLocks noGrp="1"/>
          </p:cNvSpPr>
          <p:nvPr>
            <p:ph type="pic" idx="2"/>
          </p:nvPr>
        </p:nvSpPr>
        <p:spPr>
          <a:xfrm>
            <a:off x="3753475" y="661550"/>
            <a:ext cx="1101900" cy="1323300"/>
          </a:xfrm>
          <a:prstGeom prst="roundRect">
            <a:avLst>
              <a:gd name="adj" fmla="val 49883"/>
            </a:avLst>
          </a:prstGeom>
          <a:noFill/>
          <a:ln>
            <a:noFill/>
          </a:ln>
        </p:spPr>
      </p:sp>
      <p:sp>
        <p:nvSpPr>
          <p:cNvPr id="174" name="Google Shape;174;p28"/>
          <p:cNvSpPr>
            <a:spLocks noGrp="1"/>
          </p:cNvSpPr>
          <p:nvPr>
            <p:ph type="pic" idx="3"/>
          </p:nvPr>
        </p:nvSpPr>
        <p:spPr>
          <a:xfrm>
            <a:off x="5593875" y="661550"/>
            <a:ext cx="1101900" cy="1323300"/>
          </a:xfrm>
          <a:prstGeom prst="roundRect">
            <a:avLst>
              <a:gd name="adj" fmla="val 49883"/>
            </a:avLst>
          </a:prstGeom>
          <a:noFill/>
          <a:ln>
            <a:noFill/>
          </a:ln>
        </p:spPr>
      </p:sp>
      <p:sp>
        <p:nvSpPr>
          <p:cNvPr id="175" name="Google Shape;175;p28"/>
          <p:cNvSpPr>
            <a:spLocks noGrp="1"/>
          </p:cNvSpPr>
          <p:nvPr>
            <p:ph type="pic" idx="4"/>
          </p:nvPr>
        </p:nvSpPr>
        <p:spPr>
          <a:xfrm>
            <a:off x="7434275" y="661550"/>
            <a:ext cx="1101900" cy="1323300"/>
          </a:xfrm>
          <a:prstGeom prst="roundRect">
            <a:avLst>
              <a:gd name="adj" fmla="val 49883"/>
            </a:avLst>
          </a:prstGeom>
          <a:noFill/>
          <a:ln>
            <a:noFill/>
          </a:ln>
        </p:spPr>
      </p:sp>
      <p:sp>
        <p:nvSpPr>
          <p:cNvPr id="176" name="Google Shape;176;p28"/>
          <p:cNvSpPr>
            <a:spLocks noGrp="1"/>
          </p:cNvSpPr>
          <p:nvPr>
            <p:ph type="pic" idx="5"/>
          </p:nvPr>
        </p:nvSpPr>
        <p:spPr>
          <a:xfrm>
            <a:off x="3753475" y="2823850"/>
            <a:ext cx="1101900" cy="1323300"/>
          </a:xfrm>
          <a:prstGeom prst="roundRect">
            <a:avLst>
              <a:gd name="adj" fmla="val 49883"/>
            </a:avLst>
          </a:prstGeom>
          <a:noFill/>
          <a:ln>
            <a:noFill/>
          </a:ln>
        </p:spPr>
      </p:sp>
      <p:sp>
        <p:nvSpPr>
          <p:cNvPr id="177" name="Google Shape;177;p28"/>
          <p:cNvSpPr>
            <a:spLocks noGrp="1"/>
          </p:cNvSpPr>
          <p:nvPr>
            <p:ph type="pic" idx="6"/>
          </p:nvPr>
        </p:nvSpPr>
        <p:spPr>
          <a:xfrm>
            <a:off x="5593875" y="2823850"/>
            <a:ext cx="1101900" cy="1323300"/>
          </a:xfrm>
          <a:prstGeom prst="roundRect">
            <a:avLst>
              <a:gd name="adj" fmla="val 49883"/>
            </a:avLst>
          </a:prstGeom>
          <a:noFill/>
          <a:ln>
            <a:noFill/>
          </a:ln>
        </p:spPr>
      </p:sp>
      <p:sp>
        <p:nvSpPr>
          <p:cNvPr id="178" name="Google Shape;178;p28"/>
          <p:cNvSpPr>
            <a:spLocks noGrp="1"/>
          </p:cNvSpPr>
          <p:nvPr>
            <p:ph type="pic" idx="7"/>
          </p:nvPr>
        </p:nvSpPr>
        <p:spPr>
          <a:xfrm>
            <a:off x="7434275" y="2823850"/>
            <a:ext cx="1101900" cy="1323300"/>
          </a:xfrm>
          <a:prstGeom prst="roundRect">
            <a:avLst>
              <a:gd name="adj" fmla="val 49883"/>
            </a:avLst>
          </a:prstGeom>
          <a:noFill/>
          <a:ln>
            <a:noFill/>
          </a:ln>
        </p:spPr>
      </p:sp>
      <p:sp>
        <p:nvSpPr>
          <p:cNvPr id="179" name="Google Shape;179;p28"/>
          <p:cNvSpPr>
            <a:spLocks noGrp="1"/>
          </p:cNvSpPr>
          <p:nvPr>
            <p:ph type="pic" idx="8"/>
          </p:nvPr>
        </p:nvSpPr>
        <p:spPr>
          <a:xfrm>
            <a:off x="390550" y="661550"/>
            <a:ext cx="2726400" cy="4131300"/>
          </a:xfrm>
          <a:prstGeom prst="roundRect">
            <a:avLst>
              <a:gd name="adj" fmla="val 49883"/>
            </a:avLst>
          </a:prstGeom>
          <a:noFill/>
          <a:ln>
            <a:noFill/>
          </a:ln>
        </p:spPr>
      </p:sp>
      <p:sp>
        <p:nvSpPr>
          <p:cNvPr id="180" name="Google Shape;180;p28"/>
          <p:cNvSpPr txBox="1">
            <a:spLocks noGrp="1"/>
          </p:cNvSpPr>
          <p:nvPr>
            <p:ph type="subTitle" idx="1"/>
          </p:nvPr>
        </p:nvSpPr>
        <p:spPr>
          <a:xfrm>
            <a:off x="3541225" y="2028625"/>
            <a:ext cx="1526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9"/>
          </p:nvPr>
        </p:nvSpPr>
        <p:spPr>
          <a:xfrm>
            <a:off x="3541225" y="2421825"/>
            <a:ext cx="1526400" cy="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13"/>
          </p:nvPr>
        </p:nvSpPr>
        <p:spPr>
          <a:xfrm>
            <a:off x="5381625" y="2028625"/>
            <a:ext cx="1526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4"/>
          </p:nvPr>
        </p:nvSpPr>
        <p:spPr>
          <a:xfrm>
            <a:off x="5381625" y="2421825"/>
            <a:ext cx="1526400" cy="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15"/>
          </p:nvPr>
        </p:nvSpPr>
        <p:spPr>
          <a:xfrm>
            <a:off x="7222025" y="2028625"/>
            <a:ext cx="1526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6"/>
          </p:nvPr>
        </p:nvSpPr>
        <p:spPr>
          <a:xfrm>
            <a:off x="7222025" y="2421825"/>
            <a:ext cx="1526400" cy="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7"/>
          </p:nvPr>
        </p:nvSpPr>
        <p:spPr>
          <a:xfrm>
            <a:off x="3541225" y="4182025"/>
            <a:ext cx="1526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8"/>
          </p:nvPr>
        </p:nvSpPr>
        <p:spPr>
          <a:xfrm>
            <a:off x="3541225" y="4575225"/>
            <a:ext cx="1526400" cy="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9"/>
          </p:nvPr>
        </p:nvSpPr>
        <p:spPr>
          <a:xfrm>
            <a:off x="5381625" y="4182025"/>
            <a:ext cx="1526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20"/>
          </p:nvPr>
        </p:nvSpPr>
        <p:spPr>
          <a:xfrm>
            <a:off x="5381625" y="4575225"/>
            <a:ext cx="1526400" cy="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21"/>
          </p:nvPr>
        </p:nvSpPr>
        <p:spPr>
          <a:xfrm>
            <a:off x="7222025" y="4182025"/>
            <a:ext cx="15264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chivo"/>
              <a:buNone/>
              <a:defRPr b="1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22"/>
          </p:nvPr>
        </p:nvSpPr>
        <p:spPr>
          <a:xfrm>
            <a:off x="7222025" y="4575225"/>
            <a:ext cx="1526400" cy="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3" name="Google Shape;193;p28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8"/>
          <p:cNvSpPr txBox="1">
            <a:spLocks noGrp="1"/>
          </p:cNvSpPr>
          <p:nvPr>
            <p:ph type="sldNum" idx="23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eers">
  <p:cSld name="CUSTOM_3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subTitle" idx="1"/>
          </p:nvPr>
        </p:nvSpPr>
        <p:spPr>
          <a:xfrm>
            <a:off x="6892900" y="630775"/>
            <a:ext cx="17487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2"/>
          </p:nvPr>
        </p:nvSpPr>
        <p:spPr>
          <a:xfrm>
            <a:off x="6892900" y="1133875"/>
            <a:ext cx="17487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3"/>
          </p:nvPr>
        </p:nvSpPr>
        <p:spPr>
          <a:xfrm>
            <a:off x="4747750" y="630775"/>
            <a:ext cx="17487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4"/>
          </p:nvPr>
        </p:nvSpPr>
        <p:spPr>
          <a:xfrm>
            <a:off x="4747750" y="1133875"/>
            <a:ext cx="17487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>
            <a:spLocks noGrp="1"/>
          </p:cNvSpPr>
          <p:nvPr>
            <p:ph type="pic" idx="5"/>
          </p:nvPr>
        </p:nvSpPr>
        <p:spPr>
          <a:xfrm>
            <a:off x="457550" y="2136050"/>
            <a:ext cx="1748700" cy="2316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201" name="Google Shape;201;p29"/>
          <p:cNvSpPr>
            <a:spLocks noGrp="1"/>
          </p:cNvSpPr>
          <p:nvPr>
            <p:ph type="pic" idx="6"/>
          </p:nvPr>
        </p:nvSpPr>
        <p:spPr>
          <a:xfrm>
            <a:off x="2602596" y="2136050"/>
            <a:ext cx="1748700" cy="2316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202" name="Google Shape;202;p29"/>
          <p:cNvSpPr>
            <a:spLocks noGrp="1"/>
          </p:cNvSpPr>
          <p:nvPr>
            <p:ph type="pic" idx="7"/>
          </p:nvPr>
        </p:nvSpPr>
        <p:spPr>
          <a:xfrm>
            <a:off x="4747696" y="2136050"/>
            <a:ext cx="1748700" cy="2316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203" name="Google Shape;203;p29"/>
          <p:cNvSpPr>
            <a:spLocks noGrp="1"/>
          </p:cNvSpPr>
          <p:nvPr>
            <p:ph type="pic" idx="8"/>
          </p:nvPr>
        </p:nvSpPr>
        <p:spPr>
          <a:xfrm>
            <a:off x="6892796" y="2136050"/>
            <a:ext cx="1748700" cy="2316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204" name="Google Shape;204;p29"/>
          <p:cNvSpPr txBox="1">
            <a:spLocks noGrp="1"/>
          </p:cNvSpPr>
          <p:nvPr>
            <p:ph type="subTitle" idx="9"/>
          </p:nvPr>
        </p:nvSpPr>
        <p:spPr>
          <a:xfrm>
            <a:off x="457450" y="630775"/>
            <a:ext cx="17487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3"/>
          </p:nvPr>
        </p:nvSpPr>
        <p:spPr>
          <a:xfrm>
            <a:off x="457450" y="1133875"/>
            <a:ext cx="17487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subTitle" idx="14"/>
          </p:nvPr>
        </p:nvSpPr>
        <p:spPr>
          <a:xfrm>
            <a:off x="2602600" y="630775"/>
            <a:ext cx="17487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"/>
              <a:buNone/>
              <a:defRPr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15"/>
          </p:nvPr>
        </p:nvSpPr>
        <p:spPr>
          <a:xfrm>
            <a:off x="2602600" y="1133875"/>
            <a:ext cx="1748700" cy="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erif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9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9"/>
          <p:cNvSpPr txBox="1">
            <a:spLocks noGrp="1"/>
          </p:cNvSpPr>
          <p:nvPr>
            <p:ph type="sldNum" idx="16"/>
          </p:nvPr>
        </p:nvSpPr>
        <p:spPr>
          <a:xfrm>
            <a:off x="390559" y="402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l" rtl="0">
              <a:buNone/>
              <a:defRPr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ognition">
  <p:cSld name="CUSTOM_4">
    <p:bg>
      <p:bgPr>
        <a:solidFill>
          <a:schemeClr val="lt2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30"/>
          <p:cNvCxnSpPr/>
          <p:nvPr/>
        </p:nvCxnSpPr>
        <p:spPr>
          <a:xfrm>
            <a:off x="390550" y="378925"/>
            <a:ext cx="8372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2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8" name="Google Shape;258;p42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43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2" name="Google Shape;272;p44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5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4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6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46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1" name="Google Shape;291;p46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2" name="Google Shape;292;p46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7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1" name="Google Shape;301;p48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8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8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4" name="Google Shape;30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0" name="Google Shape;310;p49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9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9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3" name="Google Shape;313;p49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9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5" name="Google Shape;31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49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9" name="Google Shape;319;p49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51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1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51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51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1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51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51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1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1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1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95300" y="469900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chivo SemiBold"/>
              <a:buNone/>
              <a:defRPr sz="4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784600" y="469900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●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○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erif"/>
              <a:buChar char="■"/>
              <a:defRPr sz="1100">
                <a:solidFill>
                  <a:schemeClr val="dk1"/>
                </a:solidFill>
                <a:latin typeface="IBM Plex Serif"/>
                <a:ea typeface="IBM Plex Serif"/>
                <a:cs typeface="IBM Plex Serif"/>
                <a:sym typeface="IBM Plex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0734" b="38198"/>
          <a:stretch/>
        </p:blipFill>
        <p:spPr>
          <a:xfrm>
            <a:off x="992525" y="1862475"/>
            <a:ext cx="7159500" cy="2851800"/>
          </a:xfrm>
          <a:prstGeom prst="roundRect">
            <a:avLst>
              <a:gd name="adj" fmla="val 16667"/>
            </a:avLst>
          </a:prstGeom>
        </p:spPr>
      </p:pic>
      <p:sp>
        <p:nvSpPr>
          <p:cNvPr id="340" name="Google Shape;340;p52"/>
          <p:cNvSpPr txBox="1">
            <a:spLocks noGrp="1"/>
          </p:cNvSpPr>
          <p:nvPr>
            <p:ph type="title"/>
          </p:nvPr>
        </p:nvSpPr>
        <p:spPr>
          <a:xfrm>
            <a:off x="390550" y="513788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DATA SCIENCE CAREERS</a:t>
            </a:r>
            <a:endParaRPr sz="5000"/>
          </a:p>
        </p:txBody>
      </p:sp>
      <p:sp>
        <p:nvSpPr>
          <p:cNvPr id="341" name="Google Shape;341;p52"/>
          <p:cNvSpPr txBox="1">
            <a:spLocks noGrp="1"/>
          </p:cNvSpPr>
          <p:nvPr>
            <p:ph type="subTitle" idx="1"/>
          </p:nvPr>
        </p:nvSpPr>
        <p:spPr>
          <a:xfrm>
            <a:off x="390550" y="1430263"/>
            <a:ext cx="8372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IBM Plex Serif Medium"/>
                <a:ea typeface="IBM Plex Serif Medium"/>
                <a:cs typeface="IBM Plex Serif Medium"/>
                <a:sym typeface="IBM Plex Serif Medium"/>
              </a:rPr>
              <a:t>Our futures. Quantified</a:t>
            </a: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BM Plex Serif Medium"/>
              <a:ea typeface="IBM Plex Serif Medium"/>
              <a:cs typeface="IBM Plex Serif Medium"/>
              <a:sym typeface="IBM Plex Serif Medium"/>
            </a:endParaRPr>
          </a:p>
        </p:txBody>
      </p:sp>
      <p:sp>
        <p:nvSpPr>
          <p:cNvPr id="342" name="Google Shape;342;p52"/>
          <p:cNvSpPr txBox="1">
            <a:spLocks noGrp="1"/>
          </p:cNvSpPr>
          <p:nvPr>
            <p:ph type="sldNum" idx="12"/>
          </p:nvPr>
        </p:nvSpPr>
        <p:spPr>
          <a:xfrm>
            <a:off x="390559" y="402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43" name="Google Shape;343;p52"/>
          <p:cNvSpPr txBox="1"/>
          <p:nvPr/>
        </p:nvSpPr>
        <p:spPr>
          <a:xfrm>
            <a:off x="4361700" y="40225"/>
            <a:ext cx="4472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MAX MILLER-GOLUB, CONIE O’MALLEY, PETROS SIAPLAOURAS</a:t>
            </a:r>
            <a:endParaRPr sz="1000" dirty="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Model, cont.</a:t>
            </a:r>
            <a:endParaRPr/>
          </a:p>
        </p:txBody>
      </p:sp>
      <p:sp>
        <p:nvSpPr>
          <p:cNvPr id="427" name="Google Shape;427;p61"/>
          <p:cNvSpPr txBox="1">
            <a:spLocks noGrp="1"/>
          </p:cNvSpPr>
          <p:nvPr>
            <p:ph type="subTitle" idx="1"/>
          </p:nvPr>
        </p:nvSpPr>
        <p:spPr>
          <a:xfrm>
            <a:off x="390550" y="1526288"/>
            <a:ext cx="8372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Steps!</a:t>
            </a:r>
            <a:endParaRPr/>
          </a:p>
        </p:txBody>
      </p:sp>
      <p:pic>
        <p:nvPicPr>
          <p:cNvPr id="428" name="Google Shape;4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950" y="1933372"/>
            <a:ext cx="5600098" cy="21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50" y="2613875"/>
            <a:ext cx="2391850" cy="81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1"/>
          <p:cNvPicPr preferRelativeResize="0"/>
          <p:nvPr/>
        </p:nvPicPr>
        <p:blipFill rotWithShape="1">
          <a:blip r:embed="rId5">
            <a:alphaModFix/>
          </a:blip>
          <a:srcRect t="1890" b="-1889"/>
          <a:stretch/>
        </p:blipFill>
        <p:spPr>
          <a:xfrm>
            <a:off x="3292250" y="1959488"/>
            <a:ext cx="2569275" cy="218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1"/>
          <p:cNvPicPr preferRelativeResize="0"/>
          <p:nvPr/>
        </p:nvPicPr>
        <p:blipFill rotWithShape="1">
          <a:blip r:embed="rId6">
            <a:alphaModFix/>
          </a:blip>
          <a:srcRect r="4843" b="7123"/>
          <a:stretch/>
        </p:blipFill>
        <p:spPr>
          <a:xfrm>
            <a:off x="6371375" y="1985600"/>
            <a:ext cx="2391850" cy="21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7588" y="1933375"/>
            <a:ext cx="5748823" cy="29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1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34" name="Google Shape;434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7601" y="1933375"/>
            <a:ext cx="5748800" cy="2931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1700" y="592850"/>
            <a:ext cx="48006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Full Model</a:t>
            </a:r>
            <a:endParaRPr sz="3900"/>
          </a:p>
        </p:txBody>
      </p:sp>
      <p:sp>
        <p:nvSpPr>
          <p:cNvPr id="441" name="Google Shape;441;p62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42" name="Google Shape;442;p62"/>
          <p:cNvPicPr preferRelativeResize="0"/>
          <p:nvPr/>
        </p:nvPicPr>
        <p:blipFill rotWithShape="1">
          <a:blip r:embed="rId3">
            <a:alphaModFix/>
          </a:blip>
          <a:srcRect t="23855"/>
          <a:stretch/>
        </p:blipFill>
        <p:spPr>
          <a:xfrm>
            <a:off x="4572000" y="1543625"/>
            <a:ext cx="3978549" cy="30589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43" name="Google Shape;443;p62"/>
          <p:cNvPicPr preferRelativeResize="0"/>
          <p:nvPr/>
        </p:nvPicPr>
        <p:blipFill rotWithShape="1">
          <a:blip r:embed="rId3">
            <a:alphaModFix/>
          </a:blip>
          <a:srcRect b="76425"/>
          <a:stretch/>
        </p:blipFill>
        <p:spPr>
          <a:xfrm>
            <a:off x="355000" y="2012700"/>
            <a:ext cx="3978549" cy="947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44" name="Google Shape;444;p62"/>
          <p:cNvPicPr preferRelativeResize="0"/>
          <p:nvPr/>
        </p:nvPicPr>
        <p:blipFill rotWithShape="1">
          <a:blip r:embed="rId3">
            <a:alphaModFix/>
          </a:blip>
          <a:srcRect t="85884"/>
          <a:stretch/>
        </p:blipFill>
        <p:spPr>
          <a:xfrm>
            <a:off x="355000" y="3543400"/>
            <a:ext cx="3978549" cy="56708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45" name="Google Shape;445;p62"/>
          <p:cNvSpPr/>
          <p:nvPr/>
        </p:nvSpPr>
        <p:spPr>
          <a:xfrm>
            <a:off x="4571975" y="1925700"/>
            <a:ext cx="3978600" cy="146400"/>
          </a:xfrm>
          <a:prstGeom prst="rect">
            <a:avLst/>
          </a:prstGeom>
          <a:solidFill>
            <a:srgbClr val="FFFF0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46" name="Google Shape;446;p62"/>
          <p:cNvSpPr/>
          <p:nvPr/>
        </p:nvSpPr>
        <p:spPr>
          <a:xfrm>
            <a:off x="4571975" y="2168625"/>
            <a:ext cx="3978600" cy="621300"/>
          </a:xfrm>
          <a:prstGeom prst="rect">
            <a:avLst/>
          </a:prstGeom>
          <a:solidFill>
            <a:srgbClr val="FFFF0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Confidence Intervals</a:t>
            </a:r>
            <a:endParaRPr sz="3900"/>
          </a:p>
        </p:txBody>
      </p:sp>
      <p:sp>
        <p:nvSpPr>
          <p:cNvPr id="452" name="Google Shape;452;p63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53" name="Google Shape;4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525" y="1423725"/>
            <a:ext cx="4186889" cy="32950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54" name="Google Shape;454;p63"/>
          <p:cNvSpPr txBox="1"/>
          <p:nvPr/>
        </p:nvSpPr>
        <p:spPr>
          <a:xfrm>
            <a:off x="592525" y="1423725"/>
            <a:ext cx="3366000" cy="3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55" name="Google Shape;455;p63"/>
          <p:cNvSpPr txBox="1">
            <a:spLocks noGrp="1"/>
          </p:cNvSpPr>
          <p:nvPr>
            <p:ph type="subTitle" idx="1"/>
          </p:nvPr>
        </p:nvSpPr>
        <p:spPr>
          <a:xfrm>
            <a:off x="429900" y="1407925"/>
            <a:ext cx="2851800" cy="3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Create models for each quantitative variable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Find B and SE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Find the t-score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Calculate the Upper and Lower Bounds for each quantitative variable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Model</a:t>
            </a:r>
            <a:endParaRPr/>
          </a:p>
        </p:txBody>
      </p:sp>
      <p:pic>
        <p:nvPicPr>
          <p:cNvPr id="461" name="Google Shape;4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150" y="1696025"/>
            <a:ext cx="4946450" cy="2300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013" y="4148800"/>
            <a:ext cx="4746713" cy="27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100" y="1850111"/>
            <a:ext cx="4904550" cy="19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4"/>
          <p:cNvSpPr txBox="1">
            <a:spLocks noGrp="1"/>
          </p:cNvSpPr>
          <p:nvPr>
            <p:ph type="subTitle" idx="1"/>
          </p:nvPr>
        </p:nvSpPr>
        <p:spPr>
          <a:xfrm>
            <a:off x="390550" y="1430350"/>
            <a:ext cx="35022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Review Summary Statistics of full model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Identify statistically significant variables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Build reduced model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Run stepwise regression to confirm variable significance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Build final reduced model</a:t>
            </a:r>
            <a:endParaRPr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65" name="Google Shape;465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0850" y="1536613"/>
            <a:ext cx="4635044" cy="3295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4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Model</a:t>
            </a:r>
            <a:endParaRPr/>
          </a:p>
        </p:txBody>
      </p:sp>
      <p:sp>
        <p:nvSpPr>
          <p:cNvPr id="472" name="Google Shape;472;p65"/>
          <p:cNvSpPr txBox="1">
            <a:spLocks noGrp="1"/>
          </p:cNvSpPr>
          <p:nvPr>
            <p:ph type="subTitle" idx="1"/>
          </p:nvPr>
        </p:nvSpPr>
        <p:spPr>
          <a:xfrm>
            <a:off x="390550" y="1430350"/>
            <a:ext cx="35022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Noticed nonlinear patterns in previous data relationships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Focused on a polynomial model to address these nonlinear relationships</a:t>
            </a:r>
            <a:endParaRPr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73" name="Google Shape;47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833" y="3029870"/>
            <a:ext cx="3445174" cy="211363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74" name="Google Shape;47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658" y="1543625"/>
            <a:ext cx="3390591" cy="20689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75" name="Google Shape;475;p65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6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Model, cont.</a:t>
            </a:r>
            <a:endParaRPr/>
          </a:p>
        </p:txBody>
      </p:sp>
      <p:sp>
        <p:nvSpPr>
          <p:cNvPr id="481" name="Google Shape;481;p66"/>
          <p:cNvSpPr txBox="1">
            <a:spLocks noGrp="1"/>
          </p:cNvSpPr>
          <p:nvPr>
            <p:ph type="subTitle" idx="1"/>
          </p:nvPr>
        </p:nvSpPr>
        <p:spPr>
          <a:xfrm>
            <a:off x="390550" y="1430350"/>
            <a:ext cx="3502200" cy="3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55600" lvl="0" indent="-2286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Model Adjustment - made all terms polynomial except for Designation</a:t>
            </a:r>
          </a:p>
          <a:p>
            <a:pPr marL="355600" lvl="0" indent="-2286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355600" lvl="0" indent="-2286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Built new model and reviewed summary statistics</a:t>
            </a:r>
          </a:p>
          <a:p>
            <a:pPr marL="355600" lvl="0" indent="-2286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355600" lvl="0" indent="-2286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Identified statistically significant variables</a:t>
            </a:r>
          </a:p>
          <a:p>
            <a:pPr marL="355600" lvl="0" indent="-2286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355600" lvl="0" indent="-2286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Ran stepwise regression to confirm model fit</a:t>
            </a:r>
            <a:endParaRPr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82" name="Google Shape;48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750" y="1543625"/>
            <a:ext cx="5251251" cy="102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350" y="2663695"/>
            <a:ext cx="3194052" cy="227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2750" y="3305692"/>
            <a:ext cx="5251249" cy="99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025" y="1786995"/>
            <a:ext cx="5294701" cy="279430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6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67"/>
          <p:cNvGrpSpPr/>
          <p:nvPr/>
        </p:nvGrpSpPr>
        <p:grpSpPr>
          <a:xfrm>
            <a:off x="1593013" y="2006809"/>
            <a:ext cx="5957975" cy="643500"/>
            <a:chOff x="1593000" y="2322568"/>
            <a:chExt cx="5957975" cy="643500"/>
          </a:xfrm>
        </p:grpSpPr>
        <p:sp>
          <p:nvSpPr>
            <p:cNvPr id="492" name="Google Shape;492;p6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Lorem ipsum dolor sit amet at nec at adipiscing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98" name="Google Shape;498;p6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Donec risus dolor porta venenatis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Pharetra luctus felis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79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Proin in tellus felis volutpat 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9" name="Google Shape;499;p67"/>
          <p:cNvGrpSpPr/>
          <p:nvPr/>
        </p:nvGrpSpPr>
        <p:grpSpPr>
          <a:xfrm>
            <a:off x="703025" y="1543568"/>
            <a:ext cx="7747751" cy="1106627"/>
            <a:chOff x="1593000" y="2322568"/>
            <a:chExt cx="5957975" cy="643500"/>
          </a:xfrm>
        </p:grpSpPr>
        <p:sp>
          <p:nvSpPr>
            <p:cNvPr id="500" name="Google Shape;500;p6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02" name="Google Shape;502;p6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03" name="Google Shape;503;p6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erif Medium"/>
                  <a:ea typeface="IBM Plex Serif Medium"/>
                  <a:cs typeface="IBM Plex Serif Medium"/>
                  <a:sym typeface="IBM Plex Serif Medium"/>
                </a:rPr>
                <a:t>Data Visualization</a:t>
              </a:r>
              <a:endParaRPr sz="12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04" name="Google Shape;504;p6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05" name="Google Shape;505;p6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IBM Plex Serif Thin"/>
                  <a:ea typeface="IBM Plex Serif Thin"/>
                  <a:cs typeface="IBM Plex Serif Thin"/>
                  <a:sym typeface="IBM Plex Serif Thin"/>
                </a:rPr>
                <a:t>01</a:t>
              </a:r>
              <a:endParaRPr sz="2600">
                <a:solidFill>
                  <a:srgbClr val="FFFFFF"/>
                </a:solidFill>
                <a:latin typeface="IBM Plex Serif Thin"/>
                <a:ea typeface="IBM Plex Serif Thin"/>
                <a:cs typeface="IBM Plex Serif Thin"/>
                <a:sym typeface="IBM Plex Serif Thin"/>
              </a:endParaRPr>
            </a:p>
          </p:txBody>
        </p:sp>
        <p:sp>
          <p:nvSpPr>
            <p:cNvPr id="506" name="Google Shape;506;p67"/>
            <p:cNvSpPr/>
            <p:nvPr/>
          </p:nvSpPr>
          <p:spPr>
            <a:xfrm>
              <a:off x="4387852" y="2323750"/>
              <a:ext cx="31593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IBM Plex Serif"/>
                <a:buChar char="●"/>
              </a:pPr>
              <a:r>
                <a:rPr lang="en" sz="900">
                  <a:solidFill>
                    <a:srgbClr val="701C7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Without visualizing the data with qq plots or residual plots, we may not have noticed the nonlinear relationships</a:t>
              </a: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IBM Plex Serif"/>
                <a:buChar char="●"/>
              </a:pPr>
              <a:r>
                <a:rPr lang="en" sz="900">
                  <a:solidFill>
                    <a:srgbClr val="701C7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This would have made our choice using a polynomial model more difficult in the end or may have prevented us from using it altogether </a:t>
              </a: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  <p:sp>
        <p:nvSpPr>
          <p:cNvPr id="507" name="Google Shape;507;p67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grpSp>
        <p:nvGrpSpPr>
          <p:cNvPr id="508" name="Google Shape;508;p67"/>
          <p:cNvGrpSpPr/>
          <p:nvPr/>
        </p:nvGrpSpPr>
        <p:grpSpPr>
          <a:xfrm>
            <a:off x="698125" y="2684505"/>
            <a:ext cx="7747850" cy="1106627"/>
            <a:chOff x="1593000" y="2322568"/>
            <a:chExt cx="5958052" cy="643500"/>
          </a:xfrm>
        </p:grpSpPr>
        <p:sp>
          <p:nvSpPr>
            <p:cNvPr id="509" name="Google Shape;509;p6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10" name="Google Shape;510;p6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11" name="Google Shape;511;p6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12" name="Google Shape;512;p6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erif Medium"/>
                  <a:ea typeface="IBM Plex Serif Medium"/>
                  <a:cs typeface="IBM Plex Serif Medium"/>
                  <a:sym typeface="IBM Plex Serif Medium"/>
                </a:rPr>
                <a:t>Data Selection</a:t>
              </a:r>
              <a:endParaRPr sz="12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13" name="Google Shape;513;p6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14" name="Google Shape;514;p6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IBM Plex Serif Thin"/>
                  <a:ea typeface="IBM Plex Serif Thin"/>
                  <a:cs typeface="IBM Plex Serif Thin"/>
                  <a:sym typeface="IBM Plex Serif Thin"/>
                </a:rPr>
                <a:t>02</a:t>
              </a:r>
              <a:endParaRPr sz="2600">
                <a:solidFill>
                  <a:srgbClr val="FFFFFF"/>
                </a:solidFill>
                <a:latin typeface="IBM Plex Serif Thin"/>
                <a:ea typeface="IBM Plex Serif Thin"/>
                <a:cs typeface="IBM Plex Serif Thin"/>
                <a:sym typeface="IBM Plex Serif Thin"/>
              </a:endParaRPr>
            </a:p>
          </p:txBody>
        </p:sp>
        <p:sp>
          <p:nvSpPr>
            <p:cNvPr id="515" name="Google Shape;515;p67"/>
            <p:cNvSpPr/>
            <p:nvPr/>
          </p:nvSpPr>
          <p:spPr>
            <a:xfrm>
              <a:off x="4387852" y="2323757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IBM Plex Serif"/>
                <a:buChar char="●"/>
              </a:pPr>
              <a:r>
                <a:rPr lang="en" sz="900">
                  <a:solidFill>
                    <a:srgbClr val="701C7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Our data may not have been expansive enough to discern an overall trend</a:t>
              </a: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IBM Plex Serif"/>
                <a:buChar char="●"/>
              </a:pPr>
              <a:r>
                <a:rPr lang="en" sz="900">
                  <a:solidFill>
                    <a:srgbClr val="701C7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The strong linear relationship between Designation &amp; Salary indicates our data set might a very narrow data set</a:t>
              </a: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IBM Plex Serif"/>
                <a:buChar char="●"/>
              </a:pPr>
              <a:r>
                <a:rPr lang="en" sz="900">
                  <a:solidFill>
                    <a:srgbClr val="701C7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A wider sample of data from multiple sources could be used to address this in the future</a:t>
              </a: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  <p:grpSp>
        <p:nvGrpSpPr>
          <p:cNvPr id="516" name="Google Shape;516;p67"/>
          <p:cNvGrpSpPr/>
          <p:nvPr/>
        </p:nvGrpSpPr>
        <p:grpSpPr>
          <a:xfrm>
            <a:off x="703025" y="3825330"/>
            <a:ext cx="7747850" cy="1106627"/>
            <a:chOff x="1593000" y="2322568"/>
            <a:chExt cx="5958052" cy="643500"/>
          </a:xfrm>
        </p:grpSpPr>
        <p:sp>
          <p:nvSpPr>
            <p:cNvPr id="517" name="Google Shape;517;p6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18" name="Google Shape;518;p6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19" name="Google Shape;519;p6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20" name="Google Shape;520;p6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Serif Medium"/>
                  <a:ea typeface="IBM Plex Serif Medium"/>
                  <a:cs typeface="IBM Plex Serif Medium"/>
                  <a:sym typeface="IBM Plex Serif Medium"/>
                </a:rPr>
                <a:t>Model Variation</a:t>
              </a:r>
              <a:endParaRPr sz="120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21" name="Google Shape;521;p6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  <p:sp>
          <p:nvSpPr>
            <p:cNvPr id="522" name="Google Shape;522;p6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IBM Plex Serif Thin"/>
                  <a:ea typeface="IBM Plex Serif Thin"/>
                  <a:cs typeface="IBM Plex Serif Thin"/>
                  <a:sym typeface="IBM Plex Serif Thin"/>
                </a:rPr>
                <a:t>03</a:t>
              </a:r>
              <a:endParaRPr sz="2600">
                <a:solidFill>
                  <a:srgbClr val="FFFFFF"/>
                </a:solidFill>
                <a:latin typeface="IBM Plex Serif Thin"/>
                <a:ea typeface="IBM Plex Serif Thin"/>
                <a:cs typeface="IBM Plex Serif Thin"/>
                <a:sym typeface="IBM Plex Serif Thin"/>
              </a:endParaRPr>
            </a:p>
          </p:txBody>
        </p:sp>
        <p:sp>
          <p:nvSpPr>
            <p:cNvPr id="523" name="Google Shape;523;p67"/>
            <p:cNvSpPr/>
            <p:nvPr/>
          </p:nvSpPr>
          <p:spPr>
            <a:xfrm>
              <a:off x="4387852" y="2323757"/>
              <a:ext cx="3163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IBM Plex Serif"/>
                <a:buChar char="●"/>
              </a:pPr>
              <a:r>
                <a:rPr lang="en" sz="900">
                  <a:solidFill>
                    <a:srgbClr val="701C7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Always use multiple prediction and analysis methods</a:t>
              </a: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1C7F"/>
                </a:buClr>
                <a:buSzPts val="900"/>
                <a:buFont typeface="IBM Plex Serif"/>
                <a:buChar char="●"/>
              </a:pPr>
              <a:r>
                <a:rPr lang="en" sz="900">
                  <a:solidFill>
                    <a:srgbClr val="701C7F"/>
                  </a:solidFill>
                  <a:latin typeface="IBM Plex Serif"/>
                  <a:ea typeface="IBM Plex Serif"/>
                  <a:cs typeface="IBM Plex Serif"/>
                  <a:sym typeface="IBM Plex Serif"/>
                </a:rPr>
                <a:t>Exploring different methods can reveal different trends in the data that may not have been evident from the initial plan of analysis</a:t>
              </a:r>
              <a:endParaRPr sz="900">
                <a:solidFill>
                  <a:srgbClr val="701C7F"/>
                </a:solidFill>
                <a:latin typeface="IBM Plex Serif"/>
                <a:ea typeface="IBM Plex Serif"/>
                <a:cs typeface="IBM Plex Serif"/>
                <a:sym typeface="IBM Plex Serif"/>
              </a:endParaRPr>
            </a:p>
          </p:txBody>
        </p:sp>
      </p:grpSp>
      <p:sp>
        <p:nvSpPr>
          <p:cNvPr id="524" name="Google Shape;524;p67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>
            <a:spLocks noGrp="1"/>
          </p:cNvSpPr>
          <p:nvPr>
            <p:ph type="title"/>
          </p:nvPr>
        </p:nvSpPr>
        <p:spPr>
          <a:xfrm>
            <a:off x="385650" y="297975"/>
            <a:ext cx="83727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50" name="Google Shape;350;p53"/>
          <p:cNvSpPr txBox="1">
            <a:spLocks noGrp="1"/>
          </p:cNvSpPr>
          <p:nvPr>
            <p:ph type="subTitle" idx="1"/>
          </p:nvPr>
        </p:nvSpPr>
        <p:spPr>
          <a:xfrm>
            <a:off x="796000" y="1004775"/>
            <a:ext cx="7144500" cy="34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 Title: Salary Prediction of Data Professions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Purpose: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Analyze salary patterns and support HR decision making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Description: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2639 cases, 13 variables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Provides details about data professionals, including:</a:t>
            </a:r>
            <a:endParaRPr sz="1800"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Salaries</a:t>
            </a:r>
            <a:endParaRPr sz="1800"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Roles (e.g., Analyst, Manager)</a:t>
            </a:r>
            <a:endParaRPr sz="1800"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Departments (e.g., IT, Marketing)</a:t>
            </a:r>
            <a:endParaRPr sz="1800"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Demographics (e.g., Age, Gender)</a:t>
            </a:r>
            <a:endParaRPr sz="1800"/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Experience and Ratings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1" name="Google Shape;351;p53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>
            <a:spLocks noGrp="1"/>
          </p:cNvSpPr>
          <p:nvPr>
            <p:ph type="title"/>
          </p:nvPr>
        </p:nvSpPr>
        <p:spPr>
          <a:xfrm>
            <a:off x="390550" y="697400"/>
            <a:ext cx="8372700" cy="50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Multicollinearity Analysis &amp; Insights</a:t>
            </a:r>
            <a:endParaRPr sz="3900"/>
          </a:p>
        </p:txBody>
      </p:sp>
      <p:sp>
        <p:nvSpPr>
          <p:cNvPr id="357" name="Google Shape;357;p54"/>
          <p:cNvSpPr txBox="1">
            <a:spLocks noGrp="1"/>
          </p:cNvSpPr>
          <p:nvPr>
            <p:ph type="subTitle" idx="1"/>
          </p:nvPr>
        </p:nvSpPr>
        <p:spPr>
          <a:xfrm>
            <a:off x="0" y="1385228"/>
            <a:ext cx="3783000" cy="32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High Correlation: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Strong, positive relationships between: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AGE and PAST EXP (0.90)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AGE and SALARY (0.87)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Indicates potential concern for multicollinearity</a:t>
            </a:r>
            <a:endParaRPr sz="1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Low Correlation: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Weak relationships with other variables: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LEAVES USED</a:t>
            </a:r>
            <a:endParaRPr sz="14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LEAVES REMAINING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Suggests minimal impact regarding multicollinearity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subTitle" idx="8"/>
          </p:nvPr>
        </p:nvSpPr>
        <p:spPr>
          <a:xfrm>
            <a:off x="4775719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type="subTitle" idx="9"/>
          </p:nvPr>
        </p:nvSpPr>
        <p:spPr>
          <a:xfrm>
            <a:off x="6719622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950" y="1446825"/>
            <a:ext cx="5059505" cy="3091899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4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 Check &amp; Observations</a:t>
            </a:r>
            <a:endParaRPr/>
          </a:p>
        </p:txBody>
      </p:sp>
      <p:sp>
        <p:nvSpPr>
          <p:cNvPr id="367" name="Google Shape;367;p55"/>
          <p:cNvSpPr txBox="1">
            <a:spLocks noGrp="1"/>
          </p:cNvSpPr>
          <p:nvPr>
            <p:ph type="subTitle" idx="1"/>
          </p:nvPr>
        </p:nvSpPr>
        <p:spPr>
          <a:xfrm>
            <a:off x="390550" y="1319725"/>
            <a:ext cx="3605700" cy="14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Histogram of Salaries: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Right - skewed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High frequency of lower salaries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High outliers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5"/>
          <p:cNvSpPr txBox="1">
            <a:spLocks noGrp="1"/>
          </p:cNvSpPr>
          <p:nvPr>
            <p:ph type="subTitle" idx="6"/>
          </p:nvPr>
        </p:nvSpPr>
        <p:spPr>
          <a:xfrm>
            <a:off x="887950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5"/>
          <p:cNvSpPr txBox="1">
            <a:spLocks noGrp="1"/>
          </p:cNvSpPr>
          <p:nvPr>
            <p:ph type="subTitle" idx="7"/>
          </p:nvPr>
        </p:nvSpPr>
        <p:spPr>
          <a:xfrm>
            <a:off x="2831828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5"/>
          <p:cNvSpPr txBox="1">
            <a:spLocks noGrp="1"/>
          </p:cNvSpPr>
          <p:nvPr>
            <p:ph type="subTitle" idx="8"/>
          </p:nvPr>
        </p:nvSpPr>
        <p:spPr>
          <a:xfrm>
            <a:off x="4775719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5"/>
          <p:cNvSpPr txBox="1">
            <a:spLocks noGrp="1"/>
          </p:cNvSpPr>
          <p:nvPr>
            <p:ph type="subTitle" idx="9"/>
          </p:nvPr>
        </p:nvSpPr>
        <p:spPr>
          <a:xfrm>
            <a:off x="6719622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5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00" y="2835955"/>
            <a:ext cx="3605576" cy="2171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00" y="2844575"/>
            <a:ext cx="3605582" cy="216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5"/>
          <p:cNvSpPr txBox="1"/>
          <p:nvPr/>
        </p:nvSpPr>
        <p:spPr>
          <a:xfrm>
            <a:off x="4686900" y="131972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erif SemiBold"/>
              <a:buChar char="●"/>
            </a:pPr>
            <a:r>
              <a:rPr lang="en" sz="16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rPr>
              <a:t>Even with logSalary, it does not meet the assumptions of normality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subTitle" idx="1"/>
          </p:nvPr>
        </p:nvSpPr>
        <p:spPr>
          <a:xfrm>
            <a:off x="255375" y="1662950"/>
            <a:ext cx="3168300" cy="31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Outliers:</a:t>
            </a:r>
            <a:br>
              <a:rPr lang="en" sz="1400"/>
            </a:br>
            <a:r>
              <a:rPr lang="en" sz="1400"/>
              <a:t>The box plot confirms the presence of outliers in the salary data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Mean = 58,137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Median = 46,781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mean is influenced by higher salary values, while the median represents the middle point of the data, indicating that most employees earn less than the average salary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6"/>
          <p:cNvSpPr txBox="1">
            <a:spLocks noGrp="1"/>
          </p:cNvSpPr>
          <p:nvPr>
            <p:ph type="subTitle" idx="8"/>
          </p:nvPr>
        </p:nvSpPr>
        <p:spPr>
          <a:xfrm>
            <a:off x="4775719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6"/>
          <p:cNvSpPr txBox="1">
            <a:spLocks noGrp="1"/>
          </p:cNvSpPr>
          <p:nvPr>
            <p:ph type="subTitle" idx="9"/>
          </p:nvPr>
        </p:nvSpPr>
        <p:spPr>
          <a:xfrm>
            <a:off x="6719622" y="4112050"/>
            <a:ext cx="1536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3" name="Google Shape;3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175" y="1543613"/>
            <a:ext cx="5218225" cy="34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5" name="Google Shape;385;p56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Normality Check &amp; Observations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Matrix Methods Model, Step by Step</a:t>
            </a:r>
            <a:endParaRPr sz="3900"/>
          </a:p>
        </p:txBody>
      </p:sp>
      <p:sp>
        <p:nvSpPr>
          <p:cNvPr id="391" name="Google Shape;391;p57"/>
          <p:cNvSpPr txBox="1">
            <a:spLocks noGrp="1"/>
          </p:cNvSpPr>
          <p:nvPr>
            <p:ph type="subTitle" idx="1"/>
          </p:nvPr>
        </p:nvSpPr>
        <p:spPr>
          <a:xfrm>
            <a:off x="390550" y="1430350"/>
            <a:ext cx="3502200" cy="3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Select only quantitative variables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endParaRPr lang="en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dirty="0"/>
              <a:t>Find quantitative predictor with the highest t value</a:t>
            </a:r>
            <a:endParaRPr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125" y="1543625"/>
            <a:ext cx="4423900" cy="368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93" name="Google Shape;39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125" y="2303338"/>
            <a:ext cx="4423899" cy="7654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94" name="Google Shape;39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1575" y="3504951"/>
            <a:ext cx="4135850" cy="12738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95" name="Google Shape;395;p57"/>
          <p:cNvSpPr/>
          <p:nvPr/>
        </p:nvSpPr>
        <p:spPr>
          <a:xfrm>
            <a:off x="2151600" y="4047213"/>
            <a:ext cx="4135800" cy="189300"/>
          </a:xfrm>
          <a:prstGeom prst="rect">
            <a:avLst/>
          </a:prstGeom>
          <a:solidFill>
            <a:srgbClr val="FFFF00">
              <a:alpha val="31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396" name="Google Shape;396;p57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Age vs Salary</a:t>
            </a:r>
            <a:endParaRPr sz="3900"/>
          </a:p>
        </p:txBody>
      </p:sp>
      <p:pic>
        <p:nvPicPr>
          <p:cNvPr id="402" name="Google Shape;40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088" y="1452675"/>
            <a:ext cx="5531827" cy="33938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03" name="Google Shape;403;p58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Age vs Past Experience (yrs)</a:t>
            </a:r>
            <a:endParaRPr sz="3900"/>
          </a:p>
        </p:txBody>
      </p:sp>
      <p:pic>
        <p:nvPicPr>
          <p:cNvPr id="409" name="Google Shape;40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338" y="1453100"/>
            <a:ext cx="5653125" cy="3449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0" name="Google Shape;410;p59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title"/>
          </p:nvPr>
        </p:nvSpPr>
        <p:spPr>
          <a:xfrm>
            <a:off x="390550" y="575525"/>
            <a:ext cx="8372700" cy="9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Model, cont.</a:t>
            </a:r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subTitle" idx="1"/>
          </p:nvPr>
        </p:nvSpPr>
        <p:spPr>
          <a:xfrm>
            <a:off x="3146100" y="1339825"/>
            <a:ext cx="2851800" cy="3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Create a tibble with our Predictor and a 1s column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Turn that tibble into a matrix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Repeat steps to create a response variable matrix</a:t>
            </a:r>
            <a:endParaRPr/>
          </a:p>
        </p:txBody>
      </p:sp>
      <p:pic>
        <p:nvPicPr>
          <p:cNvPr id="417" name="Google Shape;417;p60"/>
          <p:cNvPicPr preferRelativeResize="0"/>
          <p:nvPr/>
        </p:nvPicPr>
        <p:blipFill rotWithShape="1">
          <a:blip r:embed="rId3">
            <a:alphaModFix/>
          </a:blip>
          <a:srcRect r="31912"/>
          <a:stretch/>
        </p:blipFill>
        <p:spPr>
          <a:xfrm>
            <a:off x="271550" y="1496200"/>
            <a:ext cx="2686624" cy="5362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18" name="Google Shape;418;p60"/>
          <p:cNvPicPr preferRelativeResize="0"/>
          <p:nvPr/>
        </p:nvPicPr>
        <p:blipFill rotWithShape="1">
          <a:blip r:embed="rId4">
            <a:alphaModFix/>
          </a:blip>
          <a:srcRect r="31912"/>
          <a:stretch/>
        </p:blipFill>
        <p:spPr>
          <a:xfrm>
            <a:off x="271550" y="2691600"/>
            <a:ext cx="2686623" cy="3668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19" name="Google Shape;419;p60"/>
          <p:cNvPicPr preferRelativeResize="0"/>
          <p:nvPr/>
        </p:nvPicPr>
        <p:blipFill rotWithShape="1">
          <a:blip r:embed="rId5">
            <a:alphaModFix/>
          </a:blip>
          <a:srcRect r="24311"/>
          <a:stretch/>
        </p:blipFill>
        <p:spPr>
          <a:xfrm>
            <a:off x="271550" y="4041575"/>
            <a:ext cx="2686626" cy="63573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20" name="Google Shape;420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2800" y="1496200"/>
            <a:ext cx="1640914" cy="3181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21" name="Google Shape;421;p60"/>
          <p:cNvSpPr txBox="1"/>
          <p:nvPr/>
        </p:nvSpPr>
        <p:spPr>
          <a:xfrm>
            <a:off x="355000" y="67676"/>
            <a:ext cx="2409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STAT 615-004</a:t>
            </a:r>
            <a:endParaRPr sz="1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10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any Overview Presentation">
  <a:themeElements>
    <a:clrScheme name="Simple Light">
      <a:dk1>
        <a:srgbClr val="121212"/>
      </a:dk1>
      <a:lt1>
        <a:srgbClr val="FDF9E9"/>
      </a:lt1>
      <a:dk2>
        <a:srgbClr val="8C63A0"/>
      </a:dk2>
      <a:lt2>
        <a:srgbClr val="AA601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1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Macintosh PowerPoint</Application>
  <PresentationFormat>On-screen Show (16:9)</PresentationFormat>
  <Paragraphs>134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Archivo Medium</vt:lpstr>
      <vt:lpstr>Archivo SemiBold</vt:lpstr>
      <vt:lpstr>Archivo</vt:lpstr>
      <vt:lpstr>IBM Plex Serif Thin</vt:lpstr>
      <vt:lpstr>IBM Plex Serif SemiBold</vt:lpstr>
      <vt:lpstr>Roboto Medium</vt:lpstr>
      <vt:lpstr>IBM Plex Serif</vt:lpstr>
      <vt:lpstr>Roboto Thin</vt:lpstr>
      <vt:lpstr>Roboto</vt:lpstr>
      <vt:lpstr>IBM Plex Serif Medium</vt:lpstr>
      <vt:lpstr>Courier New</vt:lpstr>
      <vt:lpstr>Arial</vt:lpstr>
      <vt:lpstr>Simple Light</vt:lpstr>
      <vt:lpstr>Company Overview Presentation</vt:lpstr>
      <vt:lpstr>DATA SCIENCE CAREERS</vt:lpstr>
      <vt:lpstr>Overview</vt:lpstr>
      <vt:lpstr>Multicollinearity Analysis &amp; Insights</vt:lpstr>
      <vt:lpstr>Normality Check &amp; Observations</vt:lpstr>
      <vt:lpstr>Normality Check &amp; Observations</vt:lpstr>
      <vt:lpstr>Matrix Methods Model, Step by Step</vt:lpstr>
      <vt:lpstr>Age vs Salary</vt:lpstr>
      <vt:lpstr>Age vs Past Experience (yrs)</vt:lpstr>
      <vt:lpstr>Matrix Model, cont.</vt:lpstr>
      <vt:lpstr>Matrix Model, cont.</vt:lpstr>
      <vt:lpstr>Full Model</vt:lpstr>
      <vt:lpstr>Confidence Intervals</vt:lpstr>
      <vt:lpstr>Reduced Model</vt:lpstr>
      <vt:lpstr>Polynomial Model</vt:lpstr>
      <vt:lpstr>Polynomial Model, cont.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CAREERS</dc:title>
  <cp:lastModifiedBy>Conor OMalley</cp:lastModifiedBy>
  <cp:revision>1</cp:revision>
  <dcterms:modified xsi:type="dcterms:W3CDTF">2024-12-10T16:30:36Z</dcterms:modified>
</cp:coreProperties>
</file>