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8" r:id="rId6"/>
    <p:sldId id="258" r:id="rId7"/>
    <p:sldId id="285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28458-A66B-498A-9DCA-F525D8739FED}" v="3" dt="2025-03-04T02:47:09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96" y="9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ia Dobi" userId="f842406952296c32" providerId="LiveId" clId="{6E428458-A66B-498A-9DCA-F525D8739FED}"/>
    <pc:docChg chg="custSel modSld">
      <pc:chgData name="Ledia Dobi" userId="f842406952296c32" providerId="LiveId" clId="{6E428458-A66B-498A-9DCA-F525D8739FED}" dt="2025-03-04T02:53:55.319" v="1540" actId="20577"/>
      <pc:docMkLst>
        <pc:docMk/>
      </pc:docMkLst>
      <pc:sldChg chg="modSp mod modNotesTx">
        <pc:chgData name="Ledia Dobi" userId="f842406952296c32" providerId="LiveId" clId="{6E428458-A66B-498A-9DCA-F525D8739FED}" dt="2025-03-04T02:43:41.711" v="636" actId="20577"/>
        <pc:sldMkLst>
          <pc:docMk/>
          <pc:sldMk cId="3571516367" sldId="258"/>
        </pc:sldMkLst>
        <pc:spChg chg="mod">
          <ac:chgData name="Ledia Dobi" userId="f842406952296c32" providerId="LiveId" clId="{6E428458-A66B-498A-9DCA-F525D8739FED}" dt="2025-03-04T02:42:27.349" v="356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mod">
        <pc:chgData name="Ledia Dobi" userId="f842406952296c32" providerId="LiveId" clId="{6E428458-A66B-498A-9DCA-F525D8739FED}" dt="2025-03-04T02:53:38.185" v="1515" actId="20577"/>
        <pc:sldMkLst>
          <pc:docMk/>
          <pc:sldMk cId="103458723" sldId="281"/>
        </pc:sldMkLst>
        <pc:spChg chg="add mod">
          <ac:chgData name="Ledia Dobi" userId="f842406952296c32" providerId="LiveId" clId="{6E428458-A66B-498A-9DCA-F525D8739FED}" dt="2025-03-04T02:52:27.977" v="1416" actId="1076"/>
          <ac:spMkLst>
            <pc:docMk/>
            <pc:sldMk cId="103458723" sldId="281"/>
            <ac:spMk id="3" creationId="{7B91A8BD-C2E8-07D9-FAB7-BC837246EF48}"/>
          </ac:spMkLst>
        </pc:spChg>
        <pc:spChg chg="add mod">
          <ac:chgData name="Ledia Dobi" userId="f842406952296c32" providerId="LiveId" clId="{6E428458-A66B-498A-9DCA-F525D8739FED}" dt="2025-03-04T02:53:38.185" v="1515" actId="20577"/>
          <ac:spMkLst>
            <pc:docMk/>
            <pc:sldMk cId="103458723" sldId="281"/>
            <ac:spMk id="4" creationId="{B81043F5-211F-18C1-0554-A1F08544DE33}"/>
          </ac:spMkLst>
        </pc:spChg>
        <pc:spChg chg="add del mod">
          <ac:chgData name="Ledia Dobi" userId="f842406952296c32" providerId="LiveId" clId="{6E428458-A66B-498A-9DCA-F525D8739FED}" dt="2025-03-04T02:52:14.902" v="1414" actId="478"/>
          <ac:spMkLst>
            <pc:docMk/>
            <pc:sldMk cId="103458723" sldId="281"/>
            <ac:spMk id="6" creationId="{5CB4904C-A703-24F8-7C67-DB991BC4D7F8}"/>
          </ac:spMkLst>
        </pc:spChg>
        <pc:spChg chg="add del mod">
          <ac:chgData name="Ledia Dobi" userId="f842406952296c32" providerId="LiveId" clId="{6E428458-A66B-498A-9DCA-F525D8739FED}" dt="2025-03-04T02:52:17.249" v="1415" actId="478"/>
          <ac:spMkLst>
            <pc:docMk/>
            <pc:sldMk cId="103458723" sldId="281"/>
            <ac:spMk id="9" creationId="{9E22101D-B557-96A0-94C5-23FA761858D0}"/>
          </ac:spMkLst>
        </pc:spChg>
        <pc:spChg chg="mod">
          <ac:chgData name="Ledia Dobi" userId="f842406952296c32" providerId="LiveId" clId="{6E428458-A66B-498A-9DCA-F525D8739FED}" dt="2025-03-04T02:46:49.057" v="884" actId="14100"/>
          <ac:spMkLst>
            <pc:docMk/>
            <pc:sldMk cId="103458723" sldId="281"/>
            <ac:spMk id="12" creationId="{554B61B9-26F6-B304-92CD-03053DAAF2A8}"/>
          </ac:spMkLst>
        </pc:spChg>
        <pc:spChg chg="del mod">
          <ac:chgData name="Ledia Dobi" userId="f842406952296c32" providerId="LiveId" clId="{6E428458-A66B-498A-9DCA-F525D8739FED}" dt="2025-03-04T02:52:08.822" v="1412" actId="478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Ledia Dobi" userId="f842406952296c32" providerId="LiveId" clId="{6E428458-A66B-498A-9DCA-F525D8739FED}" dt="2025-03-04T02:53:33.585" v="1504" actId="20577"/>
          <ac:spMkLst>
            <pc:docMk/>
            <pc:sldMk cId="103458723" sldId="281"/>
            <ac:spMk id="35" creationId="{EDBE6233-75E9-40D1-968F-58CA9AD0FF50}"/>
          </ac:spMkLst>
        </pc:spChg>
        <pc:spChg chg="del mod">
          <ac:chgData name="Ledia Dobi" userId="f842406952296c32" providerId="LiveId" clId="{6E428458-A66B-498A-9DCA-F525D8739FED}" dt="2025-03-04T02:52:10.640" v="1413" actId="478"/>
          <ac:spMkLst>
            <pc:docMk/>
            <pc:sldMk cId="103458723" sldId="281"/>
            <ac:spMk id="50" creationId="{8F6B2AE9-DDE4-FD99-A235-3B39EEE21481}"/>
          </ac:spMkLst>
        </pc:spChg>
      </pc:sldChg>
      <pc:sldChg chg="modSp mod">
        <pc:chgData name="Ledia Dobi" userId="f842406952296c32" providerId="LiveId" clId="{6E428458-A66B-498A-9DCA-F525D8739FED}" dt="2025-03-04T02:53:55.319" v="1540" actId="20577"/>
        <pc:sldMkLst>
          <pc:docMk/>
          <pc:sldMk cId="636929804" sldId="282"/>
        </pc:sldMkLst>
        <pc:spChg chg="mod">
          <ac:chgData name="Ledia Dobi" userId="f842406952296c32" providerId="LiveId" clId="{6E428458-A66B-498A-9DCA-F525D8739FED}" dt="2025-03-04T02:53:46.638" v="1522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Ledia Dobi" userId="f842406952296c32" providerId="LiveId" clId="{6E428458-A66B-498A-9DCA-F525D8739FED}" dt="2025-03-04T02:53:55.319" v="1540" actId="20577"/>
          <ac:spMkLst>
            <pc:docMk/>
            <pc:sldMk cId="636929804" sldId="282"/>
            <ac:spMk id="15" creationId="{A536BD54-EFA1-25A2-9F04-4F22C36E2A5D}"/>
          </ac:spMkLst>
        </pc:spChg>
      </pc:sldChg>
      <pc:sldChg chg="addSp modSp mod">
        <pc:chgData name="Ledia Dobi" userId="f842406952296c32" providerId="LiveId" clId="{6E428458-A66B-498A-9DCA-F525D8739FED}" dt="2025-03-04T02:45:55.406" v="875" actId="255"/>
        <pc:sldMkLst>
          <pc:docMk/>
          <pc:sldMk cId="2176211557" sldId="285"/>
        </pc:sldMkLst>
        <pc:spChg chg="mod">
          <ac:chgData name="Ledia Dobi" userId="f842406952296c32" providerId="LiveId" clId="{6E428458-A66B-498A-9DCA-F525D8739FED}" dt="2025-03-04T02:45:11.012" v="841" actId="1076"/>
          <ac:spMkLst>
            <pc:docMk/>
            <pc:sldMk cId="2176211557" sldId="285"/>
            <ac:spMk id="2" creationId="{1216919D-701D-BFBB-AA94-6FAB94186364}"/>
          </ac:spMkLst>
        </pc:spChg>
        <pc:spChg chg="add mod">
          <ac:chgData name="Ledia Dobi" userId="f842406952296c32" providerId="LiveId" clId="{6E428458-A66B-498A-9DCA-F525D8739FED}" dt="2025-03-04T02:45:55.406" v="875" actId="255"/>
          <ac:spMkLst>
            <pc:docMk/>
            <pc:sldMk cId="2176211557" sldId="285"/>
            <ac:spMk id="3" creationId="{89AA3A1D-625A-0993-47DD-447A7BB518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Non-seven major felonies: felony possession of stolen property, forgery/theft fraud/identity theft, arson, felony sex crimes, felony dangerous weapons, felony dangers drugs, felony criminal mischief &amp; related offenses, other felonies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3049" y="2413283"/>
            <a:ext cx="5768951" cy="3129264"/>
          </a:xfrm>
        </p:spPr>
        <p:txBody>
          <a:bodyPr anchor="ctr"/>
          <a:lstStyle/>
          <a:p>
            <a:r>
              <a:rPr lang="en-US" dirty="0"/>
              <a:t>Predicting single-family home prices using economic and social indicators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FB18A7-EF55-F99A-C2DA-0159F3C760DB}"/>
              </a:ext>
            </a:extLst>
          </p:cNvPr>
          <p:cNvSpPr txBox="1">
            <a:spLocks/>
          </p:cNvSpPr>
          <p:nvPr/>
        </p:nvSpPr>
        <p:spPr>
          <a:xfrm>
            <a:off x="8382000" y="5382126"/>
            <a:ext cx="3154089" cy="1300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Ledia Dobi</a:t>
            </a:r>
            <a:br>
              <a:rPr lang="en-US" sz="2000" dirty="0"/>
            </a:br>
            <a:r>
              <a:rPr lang="en-US" sz="2000" dirty="0" err="1"/>
              <a:t>Conie</a:t>
            </a:r>
            <a:r>
              <a:rPr lang="en-US" sz="2000" dirty="0"/>
              <a:t> </a:t>
            </a:r>
            <a:r>
              <a:rPr lang="en-US" sz="2000" dirty="0" err="1"/>
              <a:t>o’Malley</a:t>
            </a:r>
            <a:br>
              <a:rPr lang="en-US" sz="2000" dirty="0"/>
            </a:br>
            <a:r>
              <a:rPr lang="en-US" sz="2000" dirty="0"/>
              <a:t>ITEC 621 </a:t>
            </a:r>
            <a:r>
              <a:rPr lang="en-US" sz="2000" dirty="0" err="1"/>
              <a:t>SpRING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5849614"/>
          </a:xfrm>
        </p:spPr>
        <p:txBody>
          <a:bodyPr/>
          <a:lstStyle/>
          <a:p>
            <a:r>
              <a:rPr lang="en-US" dirty="0"/>
              <a:t>Business question –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Analytics question -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Description of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Zillow – median home sale prices, new construction sales, mean home values, and rental cost index</a:t>
            </a:r>
          </a:p>
          <a:p>
            <a:r>
              <a:rPr lang="en-US" dirty="0"/>
              <a:t>Federal Reserve Economic Database – federal interest rate, 15-year mortgage rates, 30-year mortgage rates, NY median household income, national median household income, and unemployment rates</a:t>
            </a:r>
          </a:p>
          <a:p>
            <a:r>
              <a:rPr lang="en-US" dirty="0"/>
              <a:t>NYPD Crime Stats – misdemeanor offenses, major felonies, and non-seven major felonies</a:t>
            </a:r>
          </a:p>
          <a:p>
            <a:r>
              <a:rPr lang="en-US" dirty="0"/>
              <a:t>Dummy Variables – 2008 Financial Crisis &amp; COVID-19 Pandemic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19D-701D-BFBB-AA94-6FAB9418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445" y="483040"/>
            <a:ext cx="4179570" cy="1540939"/>
          </a:xfrm>
        </p:spPr>
        <p:txBody>
          <a:bodyPr anchor="t"/>
          <a:lstStyle/>
          <a:p>
            <a:r>
              <a:rPr lang="en-US" dirty="0"/>
              <a:t>Complications/challenges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A3A1D-625A-0993-47DD-447A7BB5184B}"/>
              </a:ext>
            </a:extLst>
          </p:cNvPr>
          <p:cNvSpPr txBox="1">
            <a:spLocks/>
          </p:cNvSpPr>
          <p:nvPr/>
        </p:nvSpPr>
        <p:spPr>
          <a:xfrm>
            <a:off x="6096001" y="2023979"/>
            <a:ext cx="5839326" cy="4104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2800" dirty="0"/>
              <a:t>Addressing missing values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Standardizing all data to a monthly frequency, using averaging for variables reported at less frequent intervals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Ensuring data consistency and accuracy (dates, dimensions)</a:t>
            </a:r>
          </a:p>
        </p:txBody>
      </p:sp>
    </p:spTree>
    <p:extLst>
      <p:ext uri="{BB962C8B-B14F-4D97-AF65-F5344CB8AC3E}">
        <p14:creationId xmlns:p14="http://schemas.microsoft.com/office/powerpoint/2010/main" val="21762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332" y="2782144"/>
            <a:ext cx="900363" cy="464499"/>
          </a:xfrm>
        </p:spPr>
        <p:txBody>
          <a:bodyPr/>
          <a:lstStyle/>
          <a:p>
            <a:r>
              <a:rPr lang="en-US" dirty="0"/>
              <a:t>OLS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0" y="3235449"/>
            <a:ext cx="4987789" cy="3234264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First, a model with all relevant predictors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 –&gt; 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Another model choice –&gt; WLS but serial correlation persisted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WLS with Stepwise Regression -&gt; confirmed all our predicators are significant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WLS with lagging variables to further adjust for heteroskedasticity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B91A8BD-C2E8-07D9-FAB7-BC837246EF48}"/>
              </a:ext>
            </a:extLst>
          </p:cNvPr>
          <p:cNvSpPr txBox="1">
            <a:spLocks/>
          </p:cNvSpPr>
          <p:nvPr/>
        </p:nvSpPr>
        <p:spPr>
          <a:xfrm>
            <a:off x="9647926" y="2782144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Bootstrap</a:t>
            </a:r>
          </a:p>
        </p:txBody>
      </p:sp>
      <p:sp>
        <p:nvSpPr>
          <p:cNvPr id="4" name="Content Placeholder 34">
            <a:extLst>
              <a:ext uri="{FF2B5EF4-FFF2-40B4-BE49-F238E27FC236}">
                <a16:creationId xmlns:a16="http://schemas.microsoft.com/office/drawing/2014/main" id="{B81043F5-211F-18C1-0554-A1F08544DE33}"/>
              </a:ext>
            </a:extLst>
          </p:cNvPr>
          <p:cNvSpPr txBox="1">
            <a:spLocks/>
          </p:cNvSpPr>
          <p:nvPr/>
        </p:nvSpPr>
        <p:spPr>
          <a:xfrm>
            <a:off x="6994358" y="3246643"/>
            <a:ext cx="5170571" cy="3234264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Relevant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/>
              <a:t>IMPLICATIONS</a:t>
            </a: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{3566C156-AECA-44A8-84A3-4F250FA0FA0C}tf67328976_win32</Template>
  <TotalTime>21</TotalTime>
  <Words>357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Predicting single-family home prices using economic and social indicators</vt:lpstr>
      <vt:lpstr>Business question –  Analytics question -</vt:lpstr>
      <vt:lpstr>Description of the dataset</vt:lpstr>
      <vt:lpstr>Complications/challenges</vt:lpstr>
      <vt:lpstr>Explanation of model selection process, alternatives, model specifications</vt:lpstr>
      <vt:lpstr>Relevant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Ledia Dobi</dc:creator>
  <cp:lastModifiedBy>Ledia Dobi</cp:lastModifiedBy>
  <cp:revision>1</cp:revision>
  <dcterms:created xsi:type="dcterms:W3CDTF">2025-03-02T19:46:28Z</dcterms:created>
  <dcterms:modified xsi:type="dcterms:W3CDTF">2025-03-04T02:53:55Z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