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8" r:id="rId6"/>
    <p:sldId id="258" r:id="rId7"/>
    <p:sldId id="285" r:id="rId8"/>
    <p:sldId id="289" r:id="rId9"/>
    <p:sldId id="281" r:id="rId10"/>
    <p:sldId id="290" r:id="rId11"/>
    <p:sldId id="291" r:id="rId12"/>
    <p:sldId id="282" r:id="rId13"/>
    <p:sldId id="28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8402F3-12C1-6F4C-A06D-31908EA0E47A}" v="1" dt="2025-03-05T18:55:05.1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9" autoAdjust="0"/>
    <p:restoredTop sz="90734" autoAdjust="0"/>
  </p:normalViewPr>
  <p:slideViewPr>
    <p:cSldViewPr snapToGrid="0">
      <p:cViewPr varScale="1">
        <p:scale>
          <a:sx n="127" d="100"/>
          <a:sy n="127" d="100"/>
        </p:scale>
        <p:origin x="2008" y="480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D4E0F7-4BFC-3640-A4DF-85E6AEBD80BB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CADE2F-2271-DC46-8242-2328D46EE63A}">
      <dgm:prSet/>
      <dgm:spPr/>
      <dgm:t>
        <a:bodyPr/>
        <a:lstStyle/>
        <a:p>
          <a:r>
            <a:rPr lang="en-US" b="1" baseline="0" dirty="0"/>
            <a:t>Zillow </a:t>
          </a:r>
          <a:endParaRPr lang="en-US" dirty="0"/>
        </a:p>
      </dgm:t>
    </dgm:pt>
    <dgm:pt modelId="{5DE2A47A-539F-D245-8AC2-492BE20836B6}" type="parTrans" cxnId="{14038BEA-8C4C-CB4C-AF5B-0C2B25A458FC}">
      <dgm:prSet/>
      <dgm:spPr/>
      <dgm:t>
        <a:bodyPr/>
        <a:lstStyle/>
        <a:p>
          <a:endParaRPr lang="en-US"/>
        </a:p>
      </dgm:t>
    </dgm:pt>
    <dgm:pt modelId="{AFC2AFCB-A62E-C742-84DD-705A38203135}" type="sibTrans" cxnId="{14038BEA-8C4C-CB4C-AF5B-0C2B25A458FC}">
      <dgm:prSet/>
      <dgm:spPr/>
      <dgm:t>
        <a:bodyPr/>
        <a:lstStyle/>
        <a:p>
          <a:endParaRPr lang="en-US"/>
        </a:p>
      </dgm:t>
    </dgm:pt>
    <dgm:pt modelId="{D467D908-B77D-6F4B-987C-0A01CE609E0A}">
      <dgm:prSet/>
      <dgm:spPr/>
      <dgm:t>
        <a:bodyPr/>
        <a:lstStyle/>
        <a:p>
          <a:r>
            <a:rPr lang="en-US" b="1" baseline="0" dirty="0"/>
            <a:t>Federal Reserve Economic Database</a:t>
          </a:r>
          <a:endParaRPr lang="en-US" dirty="0"/>
        </a:p>
      </dgm:t>
    </dgm:pt>
    <dgm:pt modelId="{447515F4-A427-FA40-93F7-401C83AA044E}" type="parTrans" cxnId="{DFE15DC7-41FF-7743-B82C-F3A0F992D70E}">
      <dgm:prSet/>
      <dgm:spPr/>
      <dgm:t>
        <a:bodyPr/>
        <a:lstStyle/>
        <a:p>
          <a:endParaRPr lang="en-US"/>
        </a:p>
      </dgm:t>
    </dgm:pt>
    <dgm:pt modelId="{D0792A9F-35F8-E144-A714-3051763E151F}" type="sibTrans" cxnId="{DFE15DC7-41FF-7743-B82C-F3A0F992D70E}">
      <dgm:prSet/>
      <dgm:spPr/>
      <dgm:t>
        <a:bodyPr/>
        <a:lstStyle/>
        <a:p>
          <a:endParaRPr lang="en-US"/>
        </a:p>
      </dgm:t>
    </dgm:pt>
    <dgm:pt modelId="{08D148B4-4095-3942-96BD-548E2BE219E9}">
      <dgm:prSet/>
      <dgm:spPr/>
      <dgm:t>
        <a:bodyPr/>
        <a:lstStyle/>
        <a:p>
          <a:r>
            <a:rPr lang="en-US" b="1" baseline="0" dirty="0"/>
            <a:t>NYPD Crime Stats</a:t>
          </a:r>
          <a:endParaRPr lang="en-US" dirty="0"/>
        </a:p>
      </dgm:t>
    </dgm:pt>
    <dgm:pt modelId="{C5676C2B-7398-3241-968E-B79ABB4040BA}" type="parTrans" cxnId="{E30DF257-D217-1E46-835B-17E40773608B}">
      <dgm:prSet/>
      <dgm:spPr/>
      <dgm:t>
        <a:bodyPr/>
        <a:lstStyle/>
        <a:p>
          <a:endParaRPr lang="en-US"/>
        </a:p>
      </dgm:t>
    </dgm:pt>
    <dgm:pt modelId="{35C92DAB-FB06-F440-8B95-212E5FF09785}" type="sibTrans" cxnId="{E30DF257-D217-1E46-835B-17E40773608B}">
      <dgm:prSet/>
      <dgm:spPr/>
      <dgm:t>
        <a:bodyPr/>
        <a:lstStyle/>
        <a:p>
          <a:endParaRPr lang="en-US"/>
        </a:p>
      </dgm:t>
    </dgm:pt>
    <dgm:pt modelId="{73F63868-D91D-3C44-9832-4347641F56F7}">
      <dgm:prSet/>
      <dgm:spPr/>
      <dgm:t>
        <a:bodyPr/>
        <a:lstStyle/>
        <a:p>
          <a:r>
            <a:rPr lang="en-US" b="1" baseline="0" dirty="0"/>
            <a:t>Dummy Variables</a:t>
          </a:r>
          <a:endParaRPr lang="en-US" dirty="0"/>
        </a:p>
      </dgm:t>
    </dgm:pt>
    <dgm:pt modelId="{DFE1CC4F-56D4-DE45-9BEC-C4B26A61F1B7}" type="parTrans" cxnId="{875C75D9-C69B-0C48-A9E1-B75885719678}">
      <dgm:prSet/>
      <dgm:spPr/>
      <dgm:t>
        <a:bodyPr/>
        <a:lstStyle/>
        <a:p>
          <a:endParaRPr lang="en-US"/>
        </a:p>
      </dgm:t>
    </dgm:pt>
    <dgm:pt modelId="{F20B98C6-B90E-0C49-9861-EAB27493F3D0}" type="sibTrans" cxnId="{875C75D9-C69B-0C48-A9E1-B75885719678}">
      <dgm:prSet/>
      <dgm:spPr/>
      <dgm:t>
        <a:bodyPr/>
        <a:lstStyle/>
        <a:p>
          <a:endParaRPr lang="en-US"/>
        </a:p>
      </dgm:t>
    </dgm:pt>
    <dgm:pt modelId="{D9F458D0-F8F8-8843-90D0-45BBA1AEB515}">
      <dgm:prSet/>
      <dgm:spPr/>
      <dgm:t>
        <a:bodyPr/>
        <a:lstStyle/>
        <a:p>
          <a:r>
            <a:rPr lang="en-US" b="0" baseline="0" dirty="0"/>
            <a:t>median home sale prices, </a:t>
          </a:r>
          <a:endParaRPr lang="en-US" dirty="0"/>
        </a:p>
      </dgm:t>
    </dgm:pt>
    <dgm:pt modelId="{F2823EFB-B3DA-164E-A5C5-1C7A4159624B}" type="parTrans" cxnId="{DBCCF052-CE7F-4149-BC71-98E525BE10EF}">
      <dgm:prSet/>
      <dgm:spPr/>
      <dgm:t>
        <a:bodyPr/>
        <a:lstStyle/>
        <a:p>
          <a:endParaRPr lang="en-US"/>
        </a:p>
      </dgm:t>
    </dgm:pt>
    <dgm:pt modelId="{23376211-C851-1F46-B5B8-687BD6F9EA3A}" type="sibTrans" cxnId="{DBCCF052-CE7F-4149-BC71-98E525BE10EF}">
      <dgm:prSet/>
      <dgm:spPr/>
      <dgm:t>
        <a:bodyPr/>
        <a:lstStyle/>
        <a:p>
          <a:endParaRPr lang="en-US"/>
        </a:p>
      </dgm:t>
    </dgm:pt>
    <dgm:pt modelId="{16643DED-9A87-E340-B61C-750ED697BA01}">
      <dgm:prSet/>
      <dgm:spPr/>
      <dgm:t>
        <a:bodyPr/>
        <a:lstStyle/>
        <a:p>
          <a:r>
            <a:rPr lang="en-US" b="0" baseline="0" dirty="0"/>
            <a:t>federal interest rate </a:t>
          </a:r>
          <a:endParaRPr lang="en-US" dirty="0"/>
        </a:p>
      </dgm:t>
    </dgm:pt>
    <dgm:pt modelId="{A53FE9B2-5A5B-0B49-BDFC-6FF268597B32}" type="parTrans" cxnId="{D2F2603B-EF1E-124F-A3C0-FF046F920D7F}">
      <dgm:prSet/>
      <dgm:spPr/>
      <dgm:t>
        <a:bodyPr/>
        <a:lstStyle/>
        <a:p>
          <a:endParaRPr lang="en-US"/>
        </a:p>
      </dgm:t>
    </dgm:pt>
    <dgm:pt modelId="{948D5AA7-E30F-564B-B4ED-C9EBAA6896D5}" type="sibTrans" cxnId="{D2F2603B-EF1E-124F-A3C0-FF046F920D7F}">
      <dgm:prSet/>
      <dgm:spPr/>
      <dgm:t>
        <a:bodyPr/>
        <a:lstStyle/>
        <a:p>
          <a:endParaRPr lang="en-US"/>
        </a:p>
      </dgm:t>
    </dgm:pt>
    <dgm:pt modelId="{EE9B7F0B-903A-9F46-B85B-10129C302EA7}">
      <dgm:prSet/>
      <dgm:spPr/>
      <dgm:t>
        <a:bodyPr/>
        <a:lstStyle/>
        <a:p>
          <a:r>
            <a:rPr lang="en-US" b="0" baseline="0" dirty="0"/>
            <a:t>15-year mortgage rates, </a:t>
          </a:r>
          <a:endParaRPr lang="en-US" dirty="0"/>
        </a:p>
      </dgm:t>
    </dgm:pt>
    <dgm:pt modelId="{D510D395-CDE7-3843-8F6D-01EEFDB629A8}" type="parTrans" cxnId="{B7B5F1F6-E75C-324D-963E-0FCAF8E0CDD8}">
      <dgm:prSet/>
      <dgm:spPr/>
      <dgm:t>
        <a:bodyPr/>
        <a:lstStyle/>
        <a:p>
          <a:endParaRPr lang="en-US"/>
        </a:p>
      </dgm:t>
    </dgm:pt>
    <dgm:pt modelId="{43A24865-1BCD-B041-A4AC-ABF339B9DCAF}" type="sibTrans" cxnId="{B7B5F1F6-E75C-324D-963E-0FCAF8E0CDD8}">
      <dgm:prSet/>
      <dgm:spPr/>
      <dgm:t>
        <a:bodyPr/>
        <a:lstStyle/>
        <a:p>
          <a:endParaRPr lang="en-US"/>
        </a:p>
      </dgm:t>
    </dgm:pt>
    <dgm:pt modelId="{F64A5FE8-FB67-F94B-BD50-DF632CC12B2B}">
      <dgm:prSet/>
      <dgm:spPr/>
      <dgm:t>
        <a:bodyPr/>
        <a:lstStyle/>
        <a:p>
          <a:r>
            <a:rPr lang="en-US" b="0" baseline="0" dirty="0"/>
            <a:t>30-year mortgage rates</a:t>
          </a:r>
          <a:endParaRPr lang="en-US" dirty="0"/>
        </a:p>
      </dgm:t>
    </dgm:pt>
    <dgm:pt modelId="{D91276AF-0C0C-4D4D-9C0E-670D0D6D7BFD}" type="parTrans" cxnId="{E1C1F2A7-AD82-BD48-90A9-CC749B824CF0}">
      <dgm:prSet/>
      <dgm:spPr/>
      <dgm:t>
        <a:bodyPr/>
        <a:lstStyle/>
        <a:p>
          <a:endParaRPr lang="en-US"/>
        </a:p>
      </dgm:t>
    </dgm:pt>
    <dgm:pt modelId="{33AA398F-D755-0C4E-B206-AB55F5F81D1E}" type="sibTrans" cxnId="{E1C1F2A7-AD82-BD48-90A9-CC749B824CF0}">
      <dgm:prSet/>
      <dgm:spPr/>
      <dgm:t>
        <a:bodyPr/>
        <a:lstStyle/>
        <a:p>
          <a:endParaRPr lang="en-US"/>
        </a:p>
      </dgm:t>
    </dgm:pt>
    <dgm:pt modelId="{73DDDC5F-74DB-1B4D-841A-3147072A74B0}">
      <dgm:prSet/>
      <dgm:spPr/>
      <dgm:t>
        <a:bodyPr/>
        <a:lstStyle/>
        <a:p>
          <a:r>
            <a:rPr lang="en-US" b="0" baseline="0" dirty="0"/>
            <a:t>NY median household income</a:t>
          </a:r>
          <a:endParaRPr lang="en-US" dirty="0"/>
        </a:p>
      </dgm:t>
    </dgm:pt>
    <dgm:pt modelId="{A45B27C6-579B-F243-A625-ED2B850F2C9D}" type="parTrans" cxnId="{712EF1EC-67A9-544A-A472-C0BF5F2D41A9}">
      <dgm:prSet/>
      <dgm:spPr/>
      <dgm:t>
        <a:bodyPr/>
        <a:lstStyle/>
        <a:p>
          <a:endParaRPr lang="en-US"/>
        </a:p>
      </dgm:t>
    </dgm:pt>
    <dgm:pt modelId="{87CB0174-2D02-DE4A-8CFF-6E039716A6B1}" type="sibTrans" cxnId="{712EF1EC-67A9-544A-A472-C0BF5F2D41A9}">
      <dgm:prSet/>
      <dgm:spPr/>
      <dgm:t>
        <a:bodyPr/>
        <a:lstStyle/>
        <a:p>
          <a:endParaRPr lang="en-US"/>
        </a:p>
      </dgm:t>
    </dgm:pt>
    <dgm:pt modelId="{18194691-F3CE-3A41-B574-98BEC66D93BD}">
      <dgm:prSet/>
      <dgm:spPr/>
      <dgm:t>
        <a:bodyPr/>
        <a:lstStyle/>
        <a:p>
          <a:r>
            <a:rPr lang="en-US" b="0" baseline="0" dirty="0"/>
            <a:t>national median household income</a:t>
          </a:r>
          <a:endParaRPr lang="en-US" dirty="0"/>
        </a:p>
      </dgm:t>
    </dgm:pt>
    <dgm:pt modelId="{CE5B3D07-ACAE-B544-A5DC-F44D17D7EB2F}" type="parTrans" cxnId="{0E416BDC-37D4-1645-BA47-820D853186C5}">
      <dgm:prSet/>
      <dgm:spPr/>
      <dgm:t>
        <a:bodyPr/>
        <a:lstStyle/>
        <a:p>
          <a:endParaRPr lang="en-US"/>
        </a:p>
      </dgm:t>
    </dgm:pt>
    <dgm:pt modelId="{45A40E4E-C74C-2F4B-B8DB-082087C84F11}" type="sibTrans" cxnId="{0E416BDC-37D4-1645-BA47-820D853186C5}">
      <dgm:prSet/>
      <dgm:spPr/>
      <dgm:t>
        <a:bodyPr/>
        <a:lstStyle/>
        <a:p>
          <a:endParaRPr lang="en-US"/>
        </a:p>
      </dgm:t>
    </dgm:pt>
    <dgm:pt modelId="{F8C4ADAF-B1C5-CA47-9E72-5D90ACC6D82E}">
      <dgm:prSet/>
      <dgm:spPr/>
      <dgm:t>
        <a:bodyPr/>
        <a:lstStyle/>
        <a:p>
          <a:r>
            <a:rPr lang="en-US" b="0" baseline="0" dirty="0"/>
            <a:t>unemployment rates</a:t>
          </a:r>
          <a:endParaRPr lang="en-US" dirty="0"/>
        </a:p>
      </dgm:t>
    </dgm:pt>
    <dgm:pt modelId="{F52196F0-DB14-DE4D-964C-E59D2BBB0DDE}" type="parTrans" cxnId="{39548A2D-0B7D-CD48-8E58-2C850FF464AC}">
      <dgm:prSet/>
      <dgm:spPr/>
      <dgm:t>
        <a:bodyPr/>
        <a:lstStyle/>
        <a:p>
          <a:endParaRPr lang="en-US"/>
        </a:p>
      </dgm:t>
    </dgm:pt>
    <dgm:pt modelId="{66EFD3BE-E201-464C-827B-7CE93D382D9F}" type="sibTrans" cxnId="{39548A2D-0B7D-CD48-8E58-2C850FF464AC}">
      <dgm:prSet/>
      <dgm:spPr/>
      <dgm:t>
        <a:bodyPr/>
        <a:lstStyle/>
        <a:p>
          <a:endParaRPr lang="en-US"/>
        </a:p>
      </dgm:t>
    </dgm:pt>
    <dgm:pt modelId="{3A740FA3-1D88-AC49-B662-563AD46D9AA8}">
      <dgm:prSet/>
      <dgm:spPr/>
      <dgm:t>
        <a:bodyPr/>
        <a:lstStyle/>
        <a:p>
          <a:r>
            <a:rPr lang="en-US" b="0" baseline="0" dirty="0"/>
            <a:t>new construction sales</a:t>
          </a:r>
          <a:endParaRPr lang="en-US" dirty="0"/>
        </a:p>
      </dgm:t>
    </dgm:pt>
    <dgm:pt modelId="{5DF4B450-9F29-7143-8D91-DA6BCFD4A620}" type="parTrans" cxnId="{4B1692D9-72CE-CA4F-B5E9-2E9E73D82C59}">
      <dgm:prSet/>
      <dgm:spPr/>
      <dgm:t>
        <a:bodyPr/>
        <a:lstStyle/>
        <a:p>
          <a:endParaRPr lang="en-US"/>
        </a:p>
      </dgm:t>
    </dgm:pt>
    <dgm:pt modelId="{E2B1EE24-9082-B449-AC23-76F39F6D2AD7}" type="sibTrans" cxnId="{4B1692D9-72CE-CA4F-B5E9-2E9E73D82C59}">
      <dgm:prSet/>
      <dgm:spPr/>
      <dgm:t>
        <a:bodyPr/>
        <a:lstStyle/>
        <a:p>
          <a:endParaRPr lang="en-US"/>
        </a:p>
      </dgm:t>
    </dgm:pt>
    <dgm:pt modelId="{7EAC4FCA-0B49-9C4B-85AA-3F6BEA0132CF}">
      <dgm:prSet/>
      <dgm:spPr/>
      <dgm:t>
        <a:bodyPr/>
        <a:lstStyle/>
        <a:p>
          <a:r>
            <a:rPr lang="en-US" b="0" baseline="0" dirty="0"/>
            <a:t>mean home values</a:t>
          </a:r>
          <a:endParaRPr lang="en-US" dirty="0"/>
        </a:p>
      </dgm:t>
    </dgm:pt>
    <dgm:pt modelId="{D9A03463-4DE0-E943-8029-FEBBC3D17666}" type="parTrans" cxnId="{CE796F80-895C-1A4D-9CCF-5409842321F3}">
      <dgm:prSet/>
      <dgm:spPr/>
      <dgm:t>
        <a:bodyPr/>
        <a:lstStyle/>
        <a:p>
          <a:endParaRPr lang="en-US"/>
        </a:p>
      </dgm:t>
    </dgm:pt>
    <dgm:pt modelId="{B2804C93-DAEB-0044-B636-148E093B0BCD}" type="sibTrans" cxnId="{CE796F80-895C-1A4D-9CCF-5409842321F3}">
      <dgm:prSet/>
      <dgm:spPr/>
      <dgm:t>
        <a:bodyPr/>
        <a:lstStyle/>
        <a:p>
          <a:endParaRPr lang="en-US"/>
        </a:p>
      </dgm:t>
    </dgm:pt>
    <dgm:pt modelId="{4910C252-D503-C64F-A8CF-1D18649E813F}">
      <dgm:prSet/>
      <dgm:spPr/>
      <dgm:t>
        <a:bodyPr/>
        <a:lstStyle/>
        <a:p>
          <a:r>
            <a:rPr lang="en-US" b="0" baseline="0" dirty="0"/>
            <a:t>rental cost index</a:t>
          </a:r>
          <a:endParaRPr lang="en-US" dirty="0"/>
        </a:p>
      </dgm:t>
    </dgm:pt>
    <dgm:pt modelId="{AE614EC0-4B72-1243-B678-E9302A2C7B0D}" type="parTrans" cxnId="{BF2B7355-2D37-614E-894E-152DDB82D8EE}">
      <dgm:prSet/>
      <dgm:spPr/>
      <dgm:t>
        <a:bodyPr/>
        <a:lstStyle/>
        <a:p>
          <a:endParaRPr lang="en-US"/>
        </a:p>
      </dgm:t>
    </dgm:pt>
    <dgm:pt modelId="{DFC5F2D5-8284-3E4B-B7D2-F438B6BE8438}" type="sibTrans" cxnId="{BF2B7355-2D37-614E-894E-152DDB82D8EE}">
      <dgm:prSet/>
      <dgm:spPr/>
      <dgm:t>
        <a:bodyPr/>
        <a:lstStyle/>
        <a:p>
          <a:endParaRPr lang="en-US"/>
        </a:p>
      </dgm:t>
    </dgm:pt>
    <dgm:pt modelId="{E313BD30-C1CC-1F4B-B0AE-AEB90F9C601D}">
      <dgm:prSet/>
      <dgm:spPr/>
      <dgm:t>
        <a:bodyPr/>
        <a:lstStyle/>
        <a:p>
          <a:r>
            <a:rPr lang="en-US" b="1" baseline="0" dirty="0"/>
            <a:t> </a:t>
          </a:r>
          <a:r>
            <a:rPr lang="en-US" b="0" baseline="0" dirty="0"/>
            <a:t>misdemeanor offenses</a:t>
          </a:r>
          <a:endParaRPr lang="en-US" dirty="0"/>
        </a:p>
      </dgm:t>
    </dgm:pt>
    <dgm:pt modelId="{6EF76674-BD9B-7245-96C5-B4B526556936}" type="parTrans" cxnId="{C3E36F2B-6308-684A-9471-13E0E4DBA58D}">
      <dgm:prSet/>
      <dgm:spPr/>
      <dgm:t>
        <a:bodyPr/>
        <a:lstStyle/>
        <a:p>
          <a:endParaRPr lang="en-US"/>
        </a:p>
      </dgm:t>
    </dgm:pt>
    <dgm:pt modelId="{93A1C1C4-9E77-5841-A138-68766D874179}" type="sibTrans" cxnId="{C3E36F2B-6308-684A-9471-13E0E4DBA58D}">
      <dgm:prSet/>
      <dgm:spPr/>
      <dgm:t>
        <a:bodyPr/>
        <a:lstStyle/>
        <a:p>
          <a:endParaRPr lang="en-US"/>
        </a:p>
      </dgm:t>
    </dgm:pt>
    <dgm:pt modelId="{8E086433-E688-9A46-92CD-A11E96851423}">
      <dgm:prSet/>
      <dgm:spPr/>
      <dgm:t>
        <a:bodyPr/>
        <a:lstStyle/>
        <a:p>
          <a:r>
            <a:rPr lang="en-US" b="0" baseline="0" dirty="0"/>
            <a:t>major felonies</a:t>
          </a:r>
          <a:endParaRPr lang="en-US" dirty="0"/>
        </a:p>
      </dgm:t>
    </dgm:pt>
    <dgm:pt modelId="{9475BA08-67D1-6F4E-B469-D10012D7641A}" type="parTrans" cxnId="{989A6390-CA8B-7747-B823-FAF4E7F220F5}">
      <dgm:prSet/>
      <dgm:spPr/>
      <dgm:t>
        <a:bodyPr/>
        <a:lstStyle/>
        <a:p>
          <a:endParaRPr lang="en-US"/>
        </a:p>
      </dgm:t>
    </dgm:pt>
    <dgm:pt modelId="{B966980C-A2F7-C542-A994-F936DA9CBAC2}" type="sibTrans" cxnId="{989A6390-CA8B-7747-B823-FAF4E7F220F5}">
      <dgm:prSet/>
      <dgm:spPr/>
      <dgm:t>
        <a:bodyPr/>
        <a:lstStyle/>
        <a:p>
          <a:endParaRPr lang="en-US"/>
        </a:p>
      </dgm:t>
    </dgm:pt>
    <dgm:pt modelId="{0C9EDF8D-5CB0-F849-BC5A-435B0AE8AAD6}">
      <dgm:prSet/>
      <dgm:spPr/>
      <dgm:t>
        <a:bodyPr/>
        <a:lstStyle/>
        <a:p>
          <a:r>
            <a:rPr lang="en-US" b="0" baseline="0" dirty="0"/>
            <a:t> non-seven major felonies</a:t>
          </a:r>
          <a:endParaRPr lang="en-US" dirty="0"/>
        </a:p>
      </dgm:t>
    </dgm:pt>
    <dgm:pt modelId="{C8294B42-6AE5-E74F-9A01-C5F03FAA08F9}" type="parTrans" cxnId="{BB4ABAD6-692A-5947-95CE-1B14EE81F5A4}">
      <dgm:prSet/>
      <dgm:spPr/>
      <dgm:t>
        <a:bodyPr/>
        <a:lstStyle/>
        <a:p>
          <a:endParaRPr lang="en-US"/>
        </a:p>
      </dgm:t>
    </dgm:pt>
    <dgm:pt modelId="{B3AF15E5-868C-7D42-A118-90B9C3073BCD}" type="sibTrans" cxnId="{BB4ABAD6-692A-5947-95CE-1B14EE81F5A4}">
      <dgm:prSet/>
      <dgm:spPr/>
      <dgm:t>
        <a:bodyPr/>
        <a:lstStyle/>
        <a:p>
          <a:endParaRPr lang="en-US"/>
        </a:p>
      </dgm:t>
    </dgm:pt>
    <dgm:pt modelId="{90044332-DA92-8A45-90C9-1C7F595039EA}">
      <dgm:prSet/>
      <dgm:spPr/>
      <dgm:t>
        <a:bodyPr/>
        <a:lstStyle/>
        <a:p>
          <a:r>
            <a:rPr lang="en-US" b="0" baseline="0" dirty="0"/>
            <a:t>2008 Financial Crisis</a:t>
          </a:r>
          <a:endParaRPr lang="en-US" dirty="0"/>
        </a:p>
      </dgm:t>
    </dgm:pt>
    <dgm:pt modelId="{1002D733-F69B-DB4A-9D2C-5E4C0886A6D9}" type="parTrans" cxnId="{2F46FC7A-3D31-3149-80C8-62168CB2693A}">
      <dgm:prSet/>
      <dgm:spPr/>
      <dgm:t>
        <a:bodyPr/>
        <a:lstStyle/>
        <a:p>
          <a:endParaRPr lang="en-US"/>
        </a:p>
      </dgm:t>
    </dgm:pt>
    <dgm:pt modelId="{0C035AFD-EAF9-B745-95FA-DC4FAB5B4C1D}" type="sibTrans" cxnId="{2F46FC7A-3D31-3149-80C8-62168CB2693A}">
      <dgm:prSet/>
      <dgm:spPr/>
      <dgm:t>
        <a:bodyPr/>
        <a:lstStyle/>
        <a:p>
          <a:endParaRPr lang="en-US"/>
        </a:p>
      </dgm:t>
    </dgm:pt>
    <dgm:pt modelId="{30344883-E443-E147-A057-ABD24E24BBFD}">
      <dgm:prSet/>
      <dgm:spPr/>
      <dgm:t>
        <a:bodyPr/>
        <a:lstStyle/>
        <a:p>
          <a:r>
            <a:rPr lang="en-US" b="0" baseline="0" dirty="0"/>
            <a:t>COVID-19 Pandemic</a:t>
          </a:r>
          <a:endParaRPr lang="en-US" dirty="0"/>
        </a:p>
      </dgm:t>
    </dgm:pt>
    <dgm:pt modelId="{291EA59D-C543-DC40-90F7-CF43A27882DB}" type="parTrans" cxnId="{21B6883E-8221-184F-9478-1FD9970D7F88}">
      <dgm:prSet/>
      <dgm:spPr/>
      <dgm:t>
        <a:bodyPr/>
        <a:lstStyle/>
        <a:p>
          <a:endParaRPr lang="en-US"/>
        </a:p>
      </dgm:t>
    </dgm:pt>
    <dgm:pt modelId="{12416B76-B5B7-134A-878B-87A9D6BF5410}" type="sibTrans" cxnId="{21B6883E-8221-184F-9478-1FD9970D7F88}">
      <dgm:prSet/>
      <dgm:spPr/>
      <dgm:t>
        <a:bodyPr/>
        <a:lstStyle/>
        <a:p>
          <a:endParaRPr lang="en-US"/>
        </a:p>
      </dgm:t>
    </dgm:pt>
    <dgm:pt modelId="{02572821-1484-004F-A434-B5B94E4B007A}" type="pres">
      <dgm:prSet presAssocID="{B8D4E0F7-4BFC-3640-A4DF-85E6AEBD80BB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D1D1960D-AA53-D24B-9F2B-56912A3D325D}" type="pres">
      <dgm:prSet presAssocID="{58CADE2F-2271-DC46-8242-2328D46EE63A}" presName="circle1" presStyleLbl="node1" presStyleIdx="0" presStyleCnt="4"/>
      <dgm:spPr>
        <a:solidFill>
          <a:schemeClr val="bg1">
            <a:lumMod val="95000"/>
          </a:schemeClr>
        </a:solidFill>
      </dgm:spPr>
    </dgm:pt>
    <dgm:pt modelId="{F0AAAB0B-68EB-D545-BE43-73368E0B99DE}" type="pres">
      <dgm:prSet presAssocID="{58CADE2F-2271-DC46-8242-2328D46EE63A}" presName="space" presStyleCnt="0"/>
      <dgm:spPr/>
    </dgm:pt>
    <dgm:pt modelId="{728E93D7-C0C2-5D40-B7BE-08493F57B89F}" type="pres">
      <dgm:prSet presAssocID="{58CADE2F-2271-DC46-8242-2328D46EE63A}" presName="rect1" presStyleLbl="alignAcc1" presStyleIdx="0" presStyleCnt="4"/>
      <dgm:spPr/>
    </dgm:pt>
    <dgm:pt modelId="{3701CAA4-F92E-354A-AF47-89F67037C461}" type="pres">
      <dgm:prSet presAssocID="{D467D908-B77D-6F4B-987C-0A01CE609E0A}" presName="vertSpace2" presStyleLbl="node1" presStyleIdx="0" presStyleCnt="4"/>
      <dgm:spPr/>
    </dgm:pt>
    <dgm:pt modelId="{239E0835-1D28-2A4E-A135-A8269790CDA0}" type="pres">
      <dgm:prSet presAssocID="{D467D908-B77D-6F4B-987C-0A01CE609E0A}" presName="circle2" presStyleLbl="node1" presStyleIdx="1" presStyleCnt="4"/>
      <dgm:spPr>
        <a:solidFill>
          <a:schemeClr val="bg1">
            <a:lumMod val="85000"/>
          </a:schemeClr>
        </a:solidFill>
      </dgm:spPr>
    </dgm:pt>
    <dgm:pt modelId="{C1926832-7AB1-274F-A4F5-E6B8AD785EA8}" type="pres">
      <dgm:prSet presAssocID="{D467D908-B77D-6F4B-987C-0A01CE609E0A}" presName="rect2" presStyleLbl="alignAcc1" presStyleIdx="1" presStyleCnt="4"/>
      <dgm:spPr/>
    </dgm:pt>
    <dgm:pt modelId="{730A58B4-D523-7145-8CCE-CA4B91162093}" type="pres">
      <dgm:prSet presAssocID="{08D148B4-4095-3942-96BD-548E2BE219E9}" presName="vertSpace3" presStyleLbl="node1" presStyleIdx="1" presStyleCnt="4"/>
      <dgm:spPr/>
    </dgm:pt>
    <dgm:pt modelId="{4BA3206D-4180-F647-8444-79775A85928E}" type="pres">
      <dgm:prSet presAssocID="{08D148B4-4095-3942-96BD-548E2BE219E9}" presName="circle3" presStyleLbl="node1" presStyleIdx="2" presStyleCnt="4"/>
      <dgm:spPr>
        <a:solidFill>
          <a:schemeClr val="bg1">
            <a:lumMod val="75000"/>
          </a:schemeClr>
        </a:solidFill>
      </dgm:spPr>
    </dgm:pt>
    <dgm:pt modelId="{6F9F88ED-4612-C64F-B11C-A7E9C520DFBA}" type="pres">
      <dgm:prSet presAssocID="{08D148B4-4095-3942-96BD-548E2BE219E9}" presName="rect3" presStyleLbl="alignAcc1" presStyleIdx="2" presStyleCnt="4"/>
      <dgm:spPr/>
    </dgm:pt>
    <dgm:pt modelId="{5254D8DE-B261-B94D-8CA8-789B0D89CDCD}" type="pres">
      <dgm:prSet presAssocID="{73F63868-D91D-3C44-9832-4347641F56F7}" presName="vertSpace4" presStyleLbl="node1" presStyleIdx="2" presStyleCnt="4"/>
      <dgm:spPr/>
    </dgm:pt>
    <dgm:pt modelId="{F8477220-AC2E-1349-B38C-BA7F6AA817DE}" type="pres">
      <dgm:prSet presAssocID="{73F63868-D91D-3C44-9832-4347641F56F7}" presName="circle4" presStyleLbl="node1" presStyleIdx="3" presStyleCnt="4"/>
      <dgm:spPr>
        <a:solidFill>
          <a:schemeClr val="tx1">
            <a:lumMod val="65000"/>
            <a:lumOff val="35000"/>
          </a:schemeClr>
        </a:solidFill>
      </dgm:spPr>
    </dgm:pt>
    <dgm:pt modelId="{EDA53F83-8971-344A-B2FC-7E15423B884A}" type="pres">
      <dgm:prSet presAssocID="{73F63868-D91D-3C44-9832-4347641F56F7}" presName="rect4" presStyleLbl="alignAcc1" presStyleIdx="3" presStyleCnt="4"/>
      <dgm:spPr/>
    </dgm:pt>
    <dgm:pt modelId="{196BADF9-12A9-C24F-893F-0967D65C8028}" type="pres">
      <dgm:prSet presAssocID="{58CADE2F-2271-DC46-8242-2328D46EE63A}" presName="rect1ParTx" presStyleLbl="alignAcc1" presStyleIdx="3" presStyleCnt="4">
        <dgm:presLayoutVars>
          <dgm:chMax val="1"/>
          <dgm:bulletEnabled val="1"/>
        </dgm:presLayoutVars>
      </dgm:prSet>
      <dgm:spPr/>
    </dgm:pt>
    <dgm:pt modelId="{A2888C51-6C94-8842-8B4D-D580B344242A}" type="pres">
      <dgm:prSet presAssocID="{58CADE2F-2271-DC46-8242-2328D46EE63A}" presName="rect1ChTx" presStyleLbl="alignAcc1" presStyleIdx="3" presStyleCnt="4">
        <dgm:presLayoutVars>
          <dgm:bulletEnabled val="1"/>
        </dgm:presLayoutVars>
      </dgm:prSet>
      <dgm:spPr/>
    </dgm:pt>
    <dgm:pt modelId="{AE297F7F-B609-AF46-A58D-90552D48E89F}" type="pres">
      <dgm:prSet presAssocID="{D467D908-B77D-6F4B-987C-0A01CE609E0A}" presName="rect2ParTx" presStyleLbl="alignAcc1" presStyleIdx="3" presStyleCnt="4">
        <dgm:presLayoutVars>
          <dgm:chMax val="1"/>
          <dgm:bulletEnabled val="1"/>
        </dgm:presLayoutVars>
      </dgm:prSet>
      <dgm:spPr/>
    </dgm:pt>
    <dgm:pt modelId="{7630B923-A5B1-2C4D-BBA3-E1E0011EECAD}" type="pres">
      <dgm:prSet presAssocID="{D467D908-B77D-6F4B-987C-0A01CE609E0A}" presName="rect2ChTx" presStyleLbl="alignAcc1" presStyleIdx="3" presStyleCnt="4">
        <dgm:presLayoutVars>
          <dgm:bulletEnabled val="1"/>
        </dgm:presLayoutVars>
      </dgm:prSet>
      <dgm:spPr/>
    </dgm:pt>
    <dgm:pt modelId="{6ABE10F0-C438-3C46-A949-9390F64F47FD}" type="pres">
      <dgm:prSet presAssocID="{08D148B4-4095-3942-96BD-548E2BE219E9}" presName="rect3ParTx" presStyleLbl="alignAcc1" presStyleIdx="3" presStyleCnt="4">
        <dgm:presLayoutVars>
          <dgm:chMax val="1"/>
          <dgm:bulletEnabled val="1"/>
        </dgm:presLayoutVars>
      </dgm:prSet>
      <dgm:spPr/>
    </dgm:pt>
    <dgm:pt modelId="{6F6D6810-12D5-CD41-8784-05353A01CE8D}" type="pres">
      <dgm:prSet presAssocID="{08D148B4-4095-3942-96BD-548E2BE219E9}" presName="rect3ChTx" presStyleLbl="alignAcc1" presStyleIdx="3" presStyleCnt="4">
        <dgm:presLayoutVars>
          <dgm:bulletEnabled val="1"/>
        </dgm:presLayoutVars>
      </dgm:prSet>
      <dgm:spPr/>
    </dgm:pt>
    <dgm:pt modelId="{74359BD1-E7EE-464D-9FD6-122508C82538}" type="pres">
      <dgm:prSet presAssocID="{73F63868-D91D-3C44-9832-4347641F56F7}" presName="rect4ParTx" presStyleLbl="alignAcc1" presStyleIdx="3" presStyleCnt="4">
        <dgm:presLayoutVars>
          <dgm:chMax val="1"/>
          <dgm:bulletEnabled val="1"/>
        </dgm:presLayoutVars>
      </dgm:prSet>
      <dgm:spPr/>
    </dgm:pt>
    <dgm:pt modelId="{DA8C2408-DBB6-2146-9D4E-23504081D08D}" type="pres">
      <dgm:prSet presAssocID="{73F63868-D91D-3C44-9832-4347641F56F7}" presName="rect4ChTx" presStyleLbl="alignAcc1" presStyleIdx="3" presStyleCnt="4">
        <dgm:presLayoutVars>
          <dgm:bulletEnabled val="1"/>
        </dgm:presLayoutVars>
      </dgm:prSet>
      <dgm:spPr/>
    </dgm:pt>
  </dgm:ptLst>
  <dgm:cxnLst>
    <dgm:cxn modelId="{DAD3E415-B9CB-B942-B095-DEE7CEE87AE1}" type="presOf" srcId="{73DDDC5F-74DB-1B4D-841A-3147072A74B0}" destId="{7630B923-A5B1-2C4D-BBA3-E1E0011EECAD}" srcOrd="0" destOrd="3" presId="urn:microsoft.com/office/officeart/2005/8/layout/target3"/>
    <dgm:cxn modelId="{A8613717-95AD-3743-B873-D2E6EBE20D96}" type="presOf" srcId="{08D148B4-4095-3942-96BD-548E2BE219E9}" destId="{6ABE10F0-C438-3C46-A949-9390F64F47FD}" srcOrd="1" destOrd="0" presId="urn:microsoft.com/office/officeart/2005/8/layout/target3"/>
    <dgm:cxn modelId="{762F0518-9AEF-634C-B0CF-990FA54EF6D2}" type="presOf" srcId="{30344883-E443-E147-A057-ABD24E24BBFD}" destId="{DA8C2408-DBB6-2146-9D4E-23504081D08D}" srcOrd="0" destOrd="1" presId="urn:microsoft.com/office/officeart/2005/8/layout/target3"/>
    <dgm:cxn modelId="{DDB1C51A-37C2-604A-B7B6-9613F1467D9C}" type="presOf" srcId="{90044332-DA92-8A45-90C9-1C7F595039EA}" destId="{DA8C2408-DBB6-2146-9D4E-23504081D08D}" srcOrd="0" destOrd="0" presId="urn:microsoft.com/office/officeart/2005/8/layout/target3"/>
    <dgm:cxn modelId="{F7D7B120-72A3-224F-B420-CE8953A6F39B}" type="presOf" srcId="{D9F458D0-F8F8-8843-90D0-45BBA1AEB515}" destId="{A2888C51-6C94-8842-8B4D-D580B344242A}" srcOrd="0" destOrd="0" presId="urn:microsoft.com/office/officeart/2005/8/layout/target3"/>
    <dgm:cxn modelId="{C3E36F2B-6308-684A-9471-13E0E4DBA58D}" srcId="{08D148B4-4095-3942-96BD-548E2BE219E9}" destId="{E313BD30-C1CC-1F4B-B0AE-AEB90F9C601D}" srcOrd="0" destOrd="0" parTransId="{6EF76674-BD9B-7245-96C5-B4B526556936}" sibTransId="{93A1C1C4-9E77-5841-A138-68766D874179}"/>
    <dgm:cxn modelId="{39548A2D-0B7D-CD48-8E58-2C850FF464AC}" srcId="{D467D908-B77D-6F4B-987C-0A01CE609E0A}" destId="{F8C4ADAF-B1C5-CA47-9E72-5D90ACC6D82E}" srcOrd="5" destOrd="0" parTransId="{F52196F0-DB14-DE4D-964C-E59D2BBB0DDE}" sibTransId="{66EFD3BE-E201-464C-827B-7CE93D382D9F}"/>
    <dgm:cxn modelId="{AF820239-41EB-EA44-9BE3-6060175C10F2}" type="presOf" srcId="{58CADE2F-2271-DC46-8242-2328D46EE63A}" destId="{728E93D7-C0C2-5D40-B7BE-08493F57B89F}" srcOrd="0" destOrd="0" presId="urn:microsoft.com/office/officeart/2005/8/layout/target3"/>
    <dgm:cxn modelId="{D2F2603B-EF1E-124F-A3C0-FF046F920D7F}" srcId="{D467D908-B77D-6F4B-987C-0A01CE609E0A}" destId="{16643DED-9A87-E340-B61C-750ED697BA01}" srcOrd="0" destOrd="0" parTransId="{A53FE9B2-5A5B-0B49-BDFC-6FF268597B32}" sibTransId="{948D5AA7-E30F-564B-B4ED-C9EBAA6896D5}"/>
    <dgm:cxn modelId="{9342403D-99D7-C54F-B144-0CE5ECAE9EB3}" type="presOf" srcId="{B8D4E0F7-4BFC-3640-A4DF-85E6AEBD80BB}" destId="{02572821-1484-004F-A434-B5B94E4B007A}" srcOrd="0" destOrd="0" presId="urn:microsoft.com/office/officeart/2005/8/layout/target3"/>
    <dgm:cxn modelId="{21B6883E-8221-184F-9478-1FD9970D7F88}" srcId="{73F63868-D91D-3C44-9832-4347641F56F7}" destId="{30344883-E443-E147-A057-ABD24E24BBFD}" srcOrd="1" destOrd="0" parTransId="{291EA59D-C543-DC40-90F7-CF43A27882DB}" sibTransId="{12416B76-B5B7-134A-878B-87A9D6BF5410}"/>
    <dgm:cxn modelId="{DDE94B42-5EA3-3648-82A1-0120E5424839}" type="presOf" srcId="{73F63868-D91D-3C44-9832-4347641F56F7}" destId="{74359BD1-E7EE-464D-9FD6-122508C82538}" srcOrd="1" destOrd="0" presId="urn:microsoft.com/office/officeart/2005/8/layout/target3"/>
    <dgm:cxn modelId="{075B0A44-7A22-C647-8314-31B3C0B3BB23}" type="presOf" srcId="{EE9B7F0B-903A-9F46-B85B-10129C302EA7}" destId="{7630B923-A5B1-2C4D-BBA3-E1E0011EECAD}" srcOrd="0" destOrd="1" presId="urn:microsoft.com/office/officeart/2005/8/layout/target3"/>
    <dgm:cxn modelId="{DBCCF052-CE7F-4149-BC71-98E525BE10EF}" srcId="{58CADE2F-2271-DC46-8242-2328D46EE63A}" destId="{D9F458D0-F8F8-8843-90D0-45BBA1AEB515}" srcOrd="0" destOrd="0" parTransId="{F2823EFB-B3DA-164E-A5C5-1C7A4159624B}" sibTransId="{23376211-C851-1F46-B5B8-687BD6F9EA3A}"/>
    <dgm:cxn modelId="{BF2B7355-2D37-614E-894E-152DDB82D8EE}" srcId="{58CADE2F-2271-DC46-8242-2328D46EE63A}" destId="{4910C252-D503-C64F-A8CF-1D18649E813F}" srcOrd="3" destOrd="0" parTransId="{AE614EC0-4B72-1243-B678-E9302A2C7B0D}" sibTransId="{DFC5F2D5-8284-3E4B-B7D2-F438B6BE8438}"/>
    <dgm:cxn modelId="{E30DF257-D217-1E46-835B-17E40773608B}" srcId="{B8D4E0F7-4BFC-3640-A4DF-85E6AEBD80BB}" destId="{08D148B4-4095-3942-96BD-548E2BE219E9}" srcOrd="2" destOrd="0" parTransId="{C5676C2B-7398-3241-968E-B79ABB4040BA}" sibTransId="{35C92DAB-FB06-F440-8B95-212E5FF09785}"/>
    <dgm:cxn modelId="{39B7855B-6DDE-0640-9E7C-DE512E725642}" type="presOf" srcId="{0C9EDF8D-5CB0-F849-BC5A-435B0AE8AAD6}" destId="{6F6D6810-12D5-CD41-8784-05353A01CE8D}" srcOrd="0" destOrd="2" presId="urn:microsoft.com/office/officeart/2005/8/layout/target3"/>
    <dgm:cxn modelId="{C7BDD262-C059-2645-B504-FE813B597F91}" type="presOf" srcId="{8E086433-E688-9A46-92CD-A11E96851423}" destId="{6F6D6810-12D5-CD41-8784-05353A01CE8D}" srcOrd="0" destOrd="1" presId="urn:microsoft.com/office/officeart/2005/8/layout/target3"/>
    <dgm:cxn modelId="{856F1A64-F680-CF4D-98F5-AAF9822F3722}" type="presOf" srcId="{3A740FA3-1D88-AC49-B662-563AD46D9AA8}" destId="{A2888C51-6C94-8842-8B4D-D580B344242A}" srcOrd="0" destOrd="1" presId="urn:microsoft.com/office/officeart/2005/8/layout/target3"/>
    <dgm:cxn modelId="{5C29F374-6321-BC4F-B68B-C2DAD0C66F6E}" type="presOf" srcId="{16643DED-9A87-E340-B61C-750ED697BA01}" destId="{7630B923-A5B1-2C4D-BBA3-E1E0011EECAD}" srcOrd="0" destOrd="0" presId="urn:microsoft.com/office/officeart/2005/8/layout/target3"/>
    <dgm:cxn modelId="{9AABEF76-1899-D944-A05A-CD11D45ECB2C}" type="presOf" srcId="{7EAC4FCA-0B49-9C4B-85AA-3F6BEA0132CF}" destId="{A2888C51-6C94-8842-8B4D-D580B344242A}" srcOrd="0" destOrd="2" presId="urn:microsoft.com/office/officeart/2005/8/layout/target3"/>
    <dgm:cxn modelId="{2F46FC7A-3D31-3149-80C8-62168CB2693A}" srcId="{73F63868-D91D-3C44-9832-4347641F56F7}" destId="{90044332-DA92-8A45-90C9-1C7F595039EA}" srcOrd="0" destOrd="0" parTransId="{1002D733-F69B-DB4A-9D2C-5E4C0886A6D9}" sibTransId="{0C035AFD-EAF9-B745-95FA-DC4FAB5B4C1D}"/>
    <dgm:cxn modelId="{DC91947C-8852-B043-9BD7-21EC0FBC8F76}" type="presOf" srcId="{18194691-F3CE-3A41-B574-98BEC66D93BD}" destId="{7630B923-A5B1-2C4D-BBA3-E1E0011EECAD}" srcOrd="0" destOrd="4" presId="urn:microsoft.com/office/officeart/2005/8/layout/target3"/>
    <dgm:cxn modelId="{CE796F80-895C-1A4D-9CCF-5409842321F3}" srcId="{58CADE2F-2271-DC46-8242-2328D46EE63A}" destId="{7EAC4FCA-0B49-9C4B-85AA-3F6BEA0132CF}" srcOrd="2" destOrd="0" parTransId="{D9A03463-4DE0-E943-8029-FEBBC3D17666}" sibTransId="{B2804C93-DAEB-0044-B636-148E093B0BCD}"/>
    <dgm:cxn modelId="{EA32C987-8872-A74C-B335-88B1C37998EE}" type="presOf" srcId="{58CADE2F-2271-DC46-8242-2328D46EE63A}" destId="{196BADF9-12A9-C24F-893F-0967D65C8028}" srcOrd="1" destOrd="0" presId="urn:microsoft.com/office/officeart/2005/8/layout/target3"/>
    <dgm:cxn modelId="{989A6390-CA8B-7747-B823-FAF4E7F220F5}" srcId="{08D148B4-4095-3942-96BD-548E2BE219E9}" destId="{8E086433-E688-9A46-92CD-A11E96851423}" srcOrd="1" destOrd="0" parTransId="{9475BA08-67D1-6F4E-B469-D10012D7641A}" sibTransId="{B966980C-A2F7-C542-A994-F936DA9CBAC2}"/>
    <dgm:cxn modelId="{68E59696-9762-E648-9420-3FF0D106F926}" type="presOf" srcId="{D467D908-B77D-6F4B-987C-0A01CE609E0A}" destId="{AE297F7F-B609-AF46-A58D-90552D48E89F}" srcOrd="1" destOrd="0" presId="urn:microsoft.com/office/officeart/2005/8/layout/target3"/>
    <dgm:cxn modelId="{E1C1F2A7-AD82-BD48-90A9-CC749B824CF0}" srcId="{D467D908-B77D-6F4B-987C-0A01CE609E0A}" destId="{F64A5FE8-FB67-F94B-BD50-DF632CC12B2B}" srcOrd="2" destOrd="0" parTransId="{D91276AF-0C0C-4D4D-9C0E-670D0D6D7BFD}" sibTransId="{33AA398F-D755-0C4E-B206-AB55F5F81D1E}"/>
    <dgm:cxn modelId="{D111D4BA-6E38-1C40-B4BA-FFE63AD933B2}" type="presOf" srcId="{F64A5FE8-FB67-F94B-BD50-DF632CC12B2B}" destId="{7630B923-A5B1-2C4D-BBA3-E1E0011EECAD}" srcOrd="0" destOrd="2" presId="urn:microsoft.com/office/officeart/2005/8/layout/target3"/>
    <dgm:cxn modelId="{81DB9BC0-A2F0-3248-8E4A-8ED6689FAD16}" type="presOf" srcId="{08D148B4-4095-3942-96BD-548E2BE219E9}" destId="{6F9F88ED-4612-C64F-B11C-A7E9C520DFBA}" srcOrd="0" destOrd="0" presId="urn:microsoft.com/office/officeart/2005/8/layout/target3"/>
    <dgm:cxn modelId="{DFE15DC7-41FF-7743-B82C-F3A0F992D70E}" srcId="{B8D4E0F7-4BFC-3640-A4DF-85E6AEBD80BB}" destId="{D467D908-B77D-6F4B-987C-0A01CE609E0A}" srcOrd="1" destOrd="0" parTransId="{447515F4-A427-FA40-93F7-401C83AA044E}" sibTransId="{D0792A9F-35F8-E144-A714-3051763E151F}"/>
    <dgm:cxn modelId="{DE7112CA-8428-F14D-B2BD-17C27D8B4304}" type="presOf" srcId="{E313BD30-C1CC-1F4B-B0AE-AEB90F9C601D}" destId="{6F6D6810-12D5-CD41-8784-05353A01CE8D}" srcOrd="0" destOrd="0" presId="urn:microsoft.com/office/officeart/2005/8/layout/target3"/>
    <dgm:cxn modelId="{0DE3F7D2-9D39-CB45-A1A2-0D1A207FB0CE}" type="presOf" srcId="{D467D908-B77D-6F4B-987C-0A01CE609E0A}" destId="{C1926832-7AB1-274F-A4F5-E6B8AD785EA8}" srcOrd="0" destOrd="0" presId="urn:microsoft.com/office/officeart/2005/8/layout/target3"/>
    <dgm:cxn modelId="{BB4ABAD6-692A-5947-95CE-1B14EE81F5A4}" srcId="{08D148B4-4095-3942-96BD-548E2BE219E9}" destId="{0C9EDF8D-5CB0-F849-BC5A-435B0AE8AAD6}" srcOrd="2" destOrd="0" parTransId="{C8294B42-6AE5-E74F-9A01-C5F03FAA08F9}" sibTransId="{B3AF15E5-868C-7D42-A118-90B9C3073BCD}"/>
    <dgm:cxn modelId="{875C75D9-C69B-0C48-A9E1-B75885719678}" srcId="{B8D4E0F7-4BFC-3640-A4DF-85E6AEBD80BB}" destId="{73F63868-D91D-3C44-9832-4347641F56F7}" srcOrd="3" destOrd="0" parTransId="{DFE1CC4F-56D4-DE45-9BEC-C4B26A61F1B7}" sibTransId="{F20B98C6-B90E-0C49-9861-EAB27493F3D0}"/>
    <dgm:cxn modelId="{4B1692D9-72CE-CA4F-B5E9-2E9E73D82C59}" srcId="{58CADE2F-2271-DC46-8242-2328D46EE63A}" destId="{3A740FA3-1D88-AC49-B662-563AD46D9AA8}" srcOrd="1" destOrd="0" parTransId="{5DF4B450-9F29-7143-8D91-DA6BCFD4A620}" sibTransId="{E2B1EE24-9082-B449-AC23-76F39F6D2AD7}"/>
    <dgm:cxn modelId="{0E416BDC-37D4-1645-BA47-820D853186C5}" srcId="{D467D908-B77D-6F4B-987C-0A01CE609E0A}" destId="{18194691-F3CE-3A41-B574-98BEC66D93BD}" srcOrd="4" destOrd="0" parTransId="{CE5B3D07-ACAE-B544-A5DC-F44D17D7EB2F}" sibTransId="{45A40E4E-C74C-2F4B-B8DB-082087C84F11}"/>
    <dgm:cxn modelId="{20261AEA-C861-DE46-ABB1-C6FCFF482369}" type="presOf" srcId="{73F63868-D91D-3C44-9832-4347641F56F7}" destId="{EDA53F83-8971-344A-B2FC-7E15423B884A}" srcOrd="0" destOrd="0" presId="urn:microsoft.com/office/officeart/2005/8/layout/target3"/>
    <dgm:cxn modelId="{14038BEA-8C4C-CB4C-AF5B-0C2B25A458FC}" srcId="{B8D4E0F7-4BFC-3640-A4DF-85E6AEBD80BB}" destId="{58CADE2F-2271-DC46-8242-2328D46EE63A}" srcOrd="0" destOrd="0" parTransId="{5DE2A47A-539F-D245-8AC2-492BE20836B6}" sibTransId="{AFC2AFCB-A62E-C742-84DD-705A38203135}"/>
    <dgm:cxn modelId="{712EF1EC-67A9-544A-A472-C0BF5F2D41A9}" srcId="{D467D908-B77D-6F4B-987C-0A01CE609E0A}" destId="{73DDDC5F-74DB-1B4D-841A-3147072A74B0}" srcOrd="3" destOrd="0" parTransId="{A45B27C6-579B-F243-A625-ED2B850F2C9D}" sibTransId="{87CB0174-2D02-DE4A-8CFF-6E039716A6B1}"/>
    <dgm:cxn modelId="{B93405F1-30D5-7843-B364-96F346BEC5F1}" type="presOf" srcId="{4910C252-D503-C64F-A8CF-1D18649E813F}" destId="{A2888C51-6C94-8842-8B4D-D580B344242A}" srcOrd="0" destOrd="3" presId="urn:microsoft.com/office/officeart/2005/8/layout/target3"/>
    <dgm:cxn modelId="{B7B5F1F6-E75C-324D-963E-0FCAF8E0CDD8}" srcId="{D467D908-B77D-6F4B-987C-0A01CE609E0A}" destId="{EE9B7F0B-903A-9F46-B85B-10129C302EA7}" srcOrd="1" destOrd="0" parTransId="{D510D395-CDE7-3843-8F6D-01EEFDB629A8}" sibTransId="{43A24865-1BCD-B041-A4AC-ABF339B9DCAF}"/>
    <dgm:cxn modelId="{CCFF0AFC-4B79-5A4E-B608-1EF712E5E4EC}" type="presOf" srcId="{F8C4ADAF-B1C5-CA47-9E72-5D90ACC6D82E}" destId="{7630B923-A5B1-2C4D-BBA3-E1E0011EECAD}" srcOrd="0" destOrd="5" presId="urn:microsoft.com/office/officeart/2005/8/layout/target3"/>
    <dgm:cxn modelId="{9D717632-ECC3-7545-8EF2-E34FB1CECDCF}" type="presParOf" srcId="{02572821-1484-004F-A434-B5B94E4B007A}" destId="{D1D1960D-AA53-D24B-9F2B-56912A3D325D}" srcOrd="0" destOrd="0" presId="urn:microsoft.com/office/officeart/2005/8/layout/target3"/>
    <dgm:cxn modelId="{1D4FB318-0D3E-D340-9D9A-3149E40A5312}" type="presParOf" srcId="{02572821-1484-004F-A434-B5B94E4B007A}" destId="{F0AAAB0B-68EB-D545-BE43-73368E0B99DE}" srcOrd="1" destOrd="0" presId="urn:microsoft.com/office/officeart/2005/8/layout/target3"/>
    <dgm:cxn modelId="{1722E46F-1ECA-F440-871B-02C06B20429B}" type="presParOf" srcId="{02572821-1484-004F-A434-B5B94E4B007A}" destId="{728E93D7-C0C2-5D40-B7BE-08493F57B89F}" srcOrd="2" destOrd="0" presId="urn:microsoft.com/office/officeart/2005/8/layout/target3"/>
    <dgm:cxn modelId="{0822C9BB-4C9E-3A46-8F6A-6A588D292559}" type="presParOf" srcId="{02572821-1484-004F-A434-B5B94E4B007A}" destId="{3701CAA4-F92E-354A-AF47-89F67037C461}" srcOrd="3" destOrd="0" presId="urn:microsoft.com/office/officeart/2005/8/layout/target3"/>
    <dgm:cxn modelId="{FD04F1C6-1767-F34B-9CB7-DD638B9A1441}" type="presParOf" srcId="{02572821-1484-004F-A434-B5B94E4B007A}" destId="{239E0835-1D28-2A4E-A135-A8269790CDA0}" srcOrd="4" destOrd="0" presId="urn:microsoft.com/office/officeart/2005/8/layout/target3"/>
    <dgm:cxn modelId="{3F888820-6ACC-E844-B0D7-C097236B696D}" type="presParOf" srcId="{02572821-1484-004F-A434-B5B94E4B007A}" destId="{C1926832-7AB1-274F-A4F5-E6B8AD785EA8}" srcOrd="5" destOrd="0" presId="urn:microsoft.com/office/officeart/2005/8/layout/target3"/>
    <dgm:cxn modelId="{440BD8DC-349A-9D44-A9CF-0087850965DA}" type="presParOf" srcId="{02572821-1484-004F-A434-B5B94E4B007A}" destId="{730A58B4-D523-7145-8CCE-CA4B91162093}" srcOrd="6" destOrd="0" presId="urn:microsoft.com/office/officeart/2005/8/layout/target3"/>
    <dgm:cxn modelId="{9F05BAEA-AB89-EC40-A160-B13E16445F08}" type="presParOf" srcId="{02572821-1484-004F-A434-B5B94E4B007A}" destId="{4BA3206D-4180-F647-8444-79775A85928E}" srcOrd="7" destOrd="0" presId="urn:microsoft.com/office/officeart/2005/8/layout/target3"/>
    <dgm:cxn modelId="{EC3279BD-E968-B84D-9917-38AAE6098437}" type="presParOf" srcId="{02572821-1484-004F-A434-B5B94E4B007A}" destId="{6F9F88ED-4612-C64F-B11C-A7E9C520DFBA}" srcOrd="8" destOrd="0" presId="urn:microsoft.com/office/officeart/2005/8/layout/target3"/>
    <dgm:cxn modelId="{35792859-222F-CB4B-9604-2B60B66A2542}" type="presParOf" srcId="{02572821-1484-004F-A434-B5B94E4B007A}" destId="{5254D8DE-B261-B94D-8CA8-789B0D89CDCD}" srcOrd="9" destOrd="0" presId="urn:microsoft.com/office/officeart/2005/8/layout/target3"/>
    <dgm:cxn modelId="{6CF0D25E-AC49-F74B-AA38-24D0BC41F02D}" type="presParOf" srcId="{02572821-1484-004F-A434-B5B94E4B007A}" destId="{F8477220-AC2E-1349-B38C-BA7F6AA817DE}" srcOrd="10" destOrd="0" presId="urn:microsoft.com/office/officeart/2005/8/layout/target3"/>
    <dgm:cxn modelId="{030F9640-317C-8F48-B457-3E243CD35AF3}" type="presParOf" srcId="{02572821-1484-004F-A434-B5B94E4B007A}" destId="{EDA53F83-8971-344A-B2FC-7E15423B884A}" srcOrd="11" destOrd="0" presId="urn:microsoft.com/office/officeart/2005/8/layout/target3"/>
    <dgm:cxn modelId="{AC4842B4-40ED-B74F-B8EE-D1AC860FB838}" type="presParOf" srcId="{02572821-1484-004F-A434-B5B94E4B007A}" destId="{196BADF9-12A9-C24F-893F-0967D65C8028}" srcOrd="12" destOrd="0" presId="urn:microsoft.com/office/officeart/2005/8/layout/target3"/>
    <dgm:cxn modelId="{11251AE6-435D-1E41-887D-DE82588F813E}" type="presParOf" srcId="{02572821-1484-004F-A434-B5B94E4B007A}" destId="{A2888C51-6C94-8842-8B4D-D580B344242A}" srcOrd="13" destOrd="0" presId="urn:microsoft.com/office/officeart/2005/8/layout/target3"/>
    <dgm:cxn modelId="{75CE93CD-A4CA-A94E-9E3E-366986EB3541}" type="presParOf" srcId="{02572821-1484-004F-A434-B5B94E4B007A}" destId="{AE297F7F-B609-AF46-A58D-90552D48E89F}" srcOrd="14" destOrd="0" presId="urn:microsoft.com/office/officeart/2005/8/layout/target3"/>
    <dgm:cxn modelId="{239D95D5-B027-0C4B-8120-0200C5994297}" type="presParOf" srcId="{02572821-1484-004F-A434-B5B94E4B007A}" destId="{7630B923-A5B1-2C4D-BBA3-E1E0011EECAD}" srcOrd="15" destOrd="0" presId="urn:microsoft.com/office/officeart/2005/8/layout/target3"/>
    <dgm:cxn modelId="{5560DE5A-2608-9847-80B6-D2AC6A06A0B9}" type="presParOf" srcId="{02572821-1484-004F-A434-B5B94E4B007A}" destId="{6ABE10F0-C438-3C46-A949-9390F64F47FD}" srcOrd="16" destOrd="0" presId="urn:microsoft.com/office/officeart/2005/8/layout/target3"/>
    <dgm:cxn modelId="{0B8FEC6D-785A-2F44-84CB-C05FB9D897BB}" type="presParOf" srcId="{02572821-1484-004F-A434-B5B94E4B007A}" destId="{6F6D6810-12D5-CD41-8784-05353A01CE8D}" srcOrd="17" destOrd="0" presId="urn:microsoft.com/office/officeart/2005/8/layout/target3"/>
    <dgm:cxn modelId="{556CCCB7-6EFE-E34A-B1D6-8CEE5135B067}" type="presParOf" srcId="{02572821-1484-004F-A434-B5B94E4B007A}" destId="{74359BD1-E7EE-464D-9FD6-122508C82538}" srcOrd="18" destOrd="0" presId="urn:microsoft.com/office/officeart/2005/8/layout/target3"/>
    <dgm:cxn modelId="{345E5675-8B16-B84A-A875-4D95884D75EE}" type="presParOf" srcId="{02572821-1484-004F-A434-B5B94E4B007A}" destId="{DA8C2408-DBB6-2146-9D4E-23504081D08D}" srcOrd="19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D1960D-AA53-D24B-9F2B-56912A3D325D}">
      <dsp:nvSpPr>
        <dsp:cNvPr id="0" name=""/>
        <dsp:cNvSpPr/>
      </dsp:nvSpPr>
      <dsp:spPr>
        <a:xfrm>
          <a:off x="0" y="0"/>
          <a:ext cx="4582489" cy="4582489"/>
        </a:xfrm>
        <a:prstGeom prst="pie">
          <a:avLst>
            <a:gd name="adj1" fmla="val 5400000"/>
            <a:gd name="adj2" fmla="val 16200000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8E93D7-C0C2-5D40-B7BE-08493F57B89F}">
      <dsp:nvSpPr>
        <dsp:cNvPr id="0" name=""/>
        <dsp:cNvSpPr/>
      </dsp:nvSpPr>
      <dsp:spPr>
        <a:xfrm>
          <a:off x="2291244" y="0"/>
          <a:ext cx="7087862" cy="458248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baseline="0" dirty="0"/>
            <a:t>Zillow </a:t>
          </a:r>
          <a:endParaRPr lang="en-US" sz="2700" kern="1200" dirty="0"/>
        </a:p>
      </dsp:txBody>
      <dsp:txXfrm>
        <a:off x="2291244" y="0"/>
        <a:ext cx="3543931" cy="973778"/>
      </dsp:txXfrm>
    </dsp:sp>
    <dsp:sp modelId="{239E0835-1D28-2A4E-A135-A8269790CDA0}">
      <dsp:nvSpPr>
        <dsp:cNvPr id="0" name=""/>
        <dsp:cNvSpPr/>
      </dsp:nvSpPr>
      <dsp:spPr>
        <a:xfrm>
          <a:off x="601451" y="973778"/>
          <a:ext cx="3379585" cy="3379585"/>
        </a:xfrm>
        <a:prstGeom prst="pie">
          <a:avLst>
            <a:gd name="adj1" fmla="val 5400000"/>
            <a:gd name="adj2" fmla="val 16200000"/>
          </a:avLst>
        </a:prstGeom>
        <a:solidFill>
          <a:schemeClr val="bg1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926832-7AB1-274F-A4F5-E6B8AD785EA8}">
      <dsp:nvSpPr>
        <dsp:cNvPr id="0" name=""/>
        <dsp:cNvSpPr/>
      </dsp:nvSpPr>
      <dsp:spPr>
        <a:xfrm>
          <a:off x="2291244" y="973778"/>
          <a:ext cx="7087862" cy="337958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baseline="0" dirty="0"/>
            <a:t>Federal Reserve Economic Database</a:t>
          </a:r>
          <a:endParaRPr lang="en-US" sz="2700" kern="1200" dirty="0"/>
        </a:p>
      </dsp:txBody>
      <dsp:txXfrm>
        <a:off x="2291244" y="973778"/>
        <a:ext cx="3543931" cy="973778"/>
      </dsp:txXfrm>
    </dsp:sp>
    <dsp:sp modelId="{4BA3206D-4180-F647-8444-79775A85928E}">
      <dsp:nvSpPr>
        <dsp:cNvPr id="0" name=""/>
        <dsp:cNvSpPr/>
      </dsp:nvSpPr>
      <dsp:spPr>
        <a:xfrm>
          <a:off x="1202903" y="1947557"/>
          <a:ext cx="2176682" cy="2176682"/>
        </a:xfrm>
        <a:prstGeom prst="pie">
          <a:avLst>
            <a:gd name="adj1" fmla="val 5400000"/>
            <a:gd name="adj2" fmla="val 16200000"/>
          </a:avLst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9F88ED-4612-C64F-B11C-A7E9C520DFBA}">
      <dsp:nvSpPr>
        <dsp:cNvPr id="0" name=""/>
        <dsp:cNvSpPr/>
      </dsp:nvSpPr>
      <dsp:spPr>
        <a:xfrm>
          <a:off x="2291244" y="1947557"/>
          <a:ext cx="7087862" cy="217668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baseline="0" dirty="0"/>
            <a:t>NYPD Crime Stats</a:t>
          </a:r>
          <a:endParaRPr lang="en-US" sz="2700" kern="1200" dirty="0"/>
        </a:p>
      </dsp:txBody>
      <dsp:txXfrm>
        <a:off x="2291244" y="1947557"/>
        <a:ext cx="3543931" cy="973778"/>
      </dsp:txXfrm>
    </dsp:sp>
    <dsp:sp modelId="{F8477220-AC2E-1349-B38C-BA7F6AA817DE}">
      <dsp:nvSpPr>
        <dsp:cNvPr id="0" name=""/>
        <dsp:cNvSpPr/>
      </dsp:nvSpPr>
      <dsp:spPr>
        <a:xfrm>
          <a:off x="1804355" y="2921336"/>
          <a:ext cx="973778" cy="973778"/>
        </a:xfrm>
        <a:prstGeom prst="pie">
          <a:avLst>
            <a:gd name="adj1" fmla="val 5400000"/>
            <a:gd name="adj2" fmla="val 16200000"/>
          </a:avLst>
        </a:prstGeom>
        <a:solidFill>
          <a:schemeClr val="tx1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A53F83-8971-344A-B2FC-7E15423B884A}">
      <dsp:nvSpPr>
        <dsp:cNvPr id="0" name=""/>
        <dsp:cNvSpPr/>
      </dsp:nvSpPr>
      <dsp:spPr>
        <a:xfrm>
          <a:off x="2291244" y="2921336"/>
          <a:ext cx="7087862" cy="97377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baseline="0" dirty="0"/>
            <a:t>Dummy Variables</a:t>
          </a:r>
          <a:endParaRPr lang="en-US" sz="2700" kern="1200" dirty="0"/>
        </a:p>
      </dsp:txBody>
      <dsp:txXfrm>
        <a:off x="2291244" y="2921336"/>
        <a:ext cx="3543931" cy="973778"/>
      </dsp:txXfrm>
    </dsp:sp>
    <dsp:sp modelId="{A2888C51-6C94-8842-8B4D-D580B344242A}">
      <dsp:nvSpPr>
        <dsp:cNvPr id="0" name=""/>
        <dsp:cNvSpPr/>
      </dsp:nvSpPr>
      <dsp:spPr>
        <a:xfrm>
          <a:off x="5835175" y="0"/>
          <a:ext cx="3543931" cy="97377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kern="1200" baseline="0" dirty="0"/>
            <a:t>median home sale prices, 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kern="1200" baseline="0" dirty="0"/>
            <a:t>new construction sales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kern="1200" baseline="0" dirty="0"/>
            <a:t>mean home values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kern="1200" baseline="0" dirty="0"/>
            <a:t>rental cost index</a:t>
          </a:r>
          <a:endParaRPr lang="en-US" sz="900" kern="1200" dirty="0"/>
        </a:p>
      </dsp:txBody>
      <dsp:txXfrm>
        <a:off x="5835175" y="0"/>
        <a:ext cx="3543931" cy="973778"/>
      </dsp:txXfrm>
    </dsp:sp>
    <dsp:sp modelId="{7630B923-A5B1-2C4D-BBA3-E1E0011EECAD}">
      <dsp:nvSpPr>
        <dsp:cNvPr id="0" name=""/>
        <dsp:cNvSpPr/>
      </dsp:nvSpPr>
      <dsp:spPr>
        <a:xfrm>
          <a:off x="2291244" y="973778"/>
          <a:ext cx="7087862" cy="337958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kern="1200" baseline="0" dirty="0"/>
            <a:t>federal interest rate 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kern="1200" baseline="0" dirty="0"/>
            <a:t>15-year mortgage rates, 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kern="1200" baseline="0" dirty="0"/>
            <a:t>30-year mortgage rates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kern="1200" baseline="0" dirty="0"/>
            <a:t>NY median household income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kern="1200" baseline="0" dirty="0"/>
            <a:t>national median household income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kern="1200" baseline="0" dirty="0"/>
            <a:t>unemployment rates</a:t>
          </a:r>
          <a:endParaRPr lang="en-US" sz="900" kern="1200" dirty="0"/>
        </a:p>
      </dsp:txBody>
      <dsp:txXfrm>
        <a:off x="5835175" y="973778"/>
        <a:ext cx="3543931" cy="973778"/>
      </dsp:txXfrm>
    </dsp:sp>
    <dsp:sp modelId="{6F6D6810-12D5-CD41-8784-05353A01CE8D}">
      <dsp:nvSpPr>
        <dsp:cNvPr id="0" name=""/>
        <dsp:cNvSpPr/>
      </dsp:nvSpPr>
      <dsp:spPr>
        <a:xfrm>
          <a:off x="2291244" y="1947557"/>
          <a:ext cx="7087862" cy="217668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kern="1200" baseline="0" dirty="0"/>
            <a:t> </a:t>
          </a:r>
          <a:r>
            <a:rPr lang="en-US" sz="900" b="0" kern="1200" baseline="0" dirty="0"/>
            <a:t>misdemeanor offenses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kern="1200" baseline="0" dirty="0"/>
            <a:t>major felonies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kern="1200" baseline="0" dirty="0"/>
            <a:t> non-seven major felonies</a:t>
          </a:r>
          <a:endParaRPr lang="en-US" sz="900" kern="1200" dirty="0"/>
        </a:p>
      </dsp:txBody>
      <dsp:txXfrm>
        <a:off x="5835175" y="1947557"/>
        <a:ext cx="3543931" cy="973778"/>
      </dsp:txXfrm>
    </dsp:sp>
    <dsp:sp modelId="{DA8C2408-DBB6-2146-9D4E-23504081D08D}">
      <dsp:nvSpPr>
        <dsp:cNvPr id="0" name=""/>
        <dsp:cNvSpPr/>
      </dsp:nvSpPr>
      <dsp:spPr>
        <a:xfrm>
          <a:off x="2291244" y="2921336"/>
          <a:ext cx="7087862" cy="97377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kern="1200" baseline="0" dirty="0"/>
            <a:t>2008 Financial Crisis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kern="1200" baseline="0" dirty="0"/>
            <a:t>COVID-19 Pandemic</a:t>
          </a:r>
          <a:endParaRPr lang="en-US" sz="900" kern="1200" dirty="0"/>
        </a:p>
      </dsp:txBody>
      <dsp:txXfrm>
        <a:off x="5835175" y="2921336"/>
        <a:ext cx="3543931" cy="973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3/5/25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3/5/25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Non-seven major felonies: felony possession of stolen property, forgery/theft fraud/identity theft, arson, felony sex crimes, felony dangerous weapons, felony dangers drugs, felony criminal mischief &amp; related offenses, other felonies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8B605E-ED24-6467-8BD9-AA436E523B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87E5F4-A999-17F4-2E8E-889A88D013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AA58D9-A671-0821-A80A-117BE62855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28032-80ED-A948-1BE8-09473DE4DC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665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18590F-6D5F-7A0B-D496-77248DE46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846A42-D2A6-8FA8-F6EF-BA8629C55A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1C9036-A65C-4871-AA6A-796726E080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1D351-FA9E-476B-10F5-B6FE28ECFF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267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EC0D6E-D924-3CA4-68AA-FB184EE1B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5B5305-967D-D81F-0B3B-192E7F7933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76E49A-8D4C-B032-188D-B15E7BE669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5CDC4B-4E9A-AF74-FA3C-7C624D4006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649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65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3049" y="2413283"/>
            <a:ext cx="5768951" cy="3129264"/>
          </a:xfrm>
        </p:spPr>
        <p:txBody>
          <a:bodyPr anchor="ctr"/>
          <a:lstStyle/>
          <a:p>
            <a:r>
              <a:rPr lang="en-US" dirty="0"/>
              <a:t>Predicting single-family home prices using economic and social indicators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EFB18A7-EF55-F99A-C2DA-0159F3C760DB}"/>
              </a:ext>
            </a:extLst>
          </p:cNvPr>
          <p:cNvSpPr txBox="1">
            <a:spLocks/>
          </p:cNvSpPr>
          <p:nvPr/>
        </p:nvSpPr>
        <p:spPr>
          <a:xfrm>
            <a:off x="8382000" y="5382126"/>
            <a:ext cx="3154089" cy="13004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Ledia Dobi</a:t>
            </a:r>
            <a:br>
              <a:rPr lang="en-US" sz="2000" dirty="0"/>
            </a:br>
            <a:r>
              <a:rPr lang="en-US" sz="2000" dirty="0" err="1"/>
              <a:t>Conie</a:t>
            </a:r>
            <a:r>
              <a:rPr lang="en-US" sz="2000" dirty="0"/>
              <a:t> </a:t>
            </a:r>
            <a:r>
              <a:rPr lang="en-US" sz="2000" dirty="0" err="1"/>
              <a:t>o’Malley</a:t>
            </a:r>
            <a:br>
              <a:rPr lang="en-US" sz="2000" dirty="0"/>
            </a:br>
            <a:r>
              <a:rPr lang="en-US" sz="2000" dirty="0"/>
              <a:t>ITEC 621 </a:t>
            </a:r>
            <a:r>
              <a:rPr lang="en-US" sz="2000" dirty="0" err="1"/>
              <a:t>SpRING</a:t>
            </a:r>
            <a:r>
              <a:rPr lang="en-US" sz="2000" dirty="0"/>
              <a:t> 2025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192"/>
            <a:ext cx="5655197" cy="1997867"/>
          </a:xfrm>
        </p:spPr>
        <p:txBody>
          <a:bodyPr anchor="b"/>
          <a:lstStyle/>
          <a:p>
            <a:r>
              <a:rPr lang="en-US" dirty="0"/>
              <a:t>conclusion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E1CF79-4FDC-8CAF-CC16-E309A2C49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705177"/>
            <a:ext cx="5733772" cy="448990"/>
          </a:xfrm>
        </p:spPr>
        <p:txBody>
          <a:bodyPr/>
          <a:lstStyle/>
          <a:p>
            <a:r>
              <a:rPr lang="en-US" dirty="0"/>
              <a:t>Practice makes perfect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3154166"/>
            <a:ext cx="5733773" cy="3032733"/>
          </a:xfrm>
        </p:spPr>
        <p:txBody>
          <a:bodyPr>
            <a:noAutofit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  <a:p>
            <a:endParaRPr lang="en-US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AE07A905-8B37-D13F-25D3-1D3BCDB86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887108" y="2705177"/>
            <a:ext cx="3943627" cy="448989"/>
          </a:xfrm>
        </p:spPr>
        <p:txBody>
          <a:bodyPr/>
          <a:lstStyle/>
          <a:p>
            <a:r>
              <a:rPr lang="en-US" dirty="0"/>
              <a:t>Continue improving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4E9A764F-6B65-050E-E561-82F77339D16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887107" y="3164867"/>
            <a:ext cx="3943627" cy="3032733"/>
          </a:xfrm>
        </p:spPr>
        <p:txBody>
          <a:bodyPr>
            <a:normAutofit/>
          </a:bodyPr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577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4179570" cy="5849614"/>
          </a:xfrm>
        </p:spPr>
        <p:txBody>
          <a:bodyPr/>
          <a:lstStyle/>
          <a:p>
            <a:r>
              <a:rPr lang="en-US" dirty="0"/>
              <a:t>Business question –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Analytics question -</a:t>
            </a:r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1"/>
            <a:ext cx="7288282" cy="997732"/>
          </a:xfrm>
        </p:spPr>
        <p:txBody>
          <a:bodyPr anchor="ctr"/>
          <a:lstStyle/>
          <a:p>
            <a:r>
              <a:rPr lang="en-US" dirty="0"/>
              <a:t>Description of the dataset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579F1D0-AE80-6728-A457-DFEBC3E719F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09469090"/>
              </p:ext>
            </p:extLst>
          </p:nvPr>
        </p:nvGraphicFramePr>
        <p:xfrm>
          <a:off x="1322387" y="1587640"/>
          <a:ext cx="9379107" cy="45824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6919D-701D-BFBB-AA94-6FAB94186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08445" y="483040"/>
            <a:ext cx="4179570" cy="1540939"/>
          </a:xfrm>
        </p:spPr>
        <p:txBody>
          <a:bodyPr anchor="t"/>
          <a:lstStyle/>
          <a:p>
            <a:r>
              <a:rPr lang="en-US" dirty="0"/>
              <a:t>Complications/challenges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9AA3A1D-625A-0993-47DD-447A7BB5184B}"/>
              </a:ext>
            </a:extLst>
          </p:cNvPr>
          <p:cNvSpPr txBox="1">
            <a:spLocks/>
          </p:cNvSpPr>
          <p:nvPr/>
        </p:nvSpPr>
        <p:spPr>
          <a:xfrm>
            <a:off x="6096001" y="2023979"/>
            <a:ext cx="5839326" cy="41041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Tx/>
              <a:buChar char="-"/>
            </a:pPr>
            <a:r>
              <a:rPr lang="en-US" sz="2800" dirty="0"/>
              <a:t>Addressing missing values</a:t>
            </a:r>
          </a:p>
          <a:p>
            <a:pPr marL="571500" indent="-571500">
              <a:buFontTx/>
              <a:buChar char="-"/>
            </a:pPr>
            <a:r>
              <a:rPr lang="en-US" sz="2800" dirty="0"/>
              <a:t>Standardizing all data to a monthly frequency, using averaging for variables reported at less frequent intervals</a:t>
            </a:r>
          </a:p>
          <a:p>
            <a:pPr marL="571500" indent="-571500">
              <a:buFontTx/>
              <a:buChar char="-"/>
            </a:pPr>
            <a:r>
              <a:rPr lang="en-US" sz="2800" dirty="0"/>
              <a:t>Ensuring data consistency and accuracy (dates, dimensions)</a:t>
            </a:r>
          </a:p>
        </p:txBody>
      </p:sp>
    </p:spTree>
    <p:extLst>
      <p:ext uri="{BB962C8B-B14F-4D97-AF65-F5344CB8AC3E}">
        <p14:creationId xmlns:p14="http://schemas.microsoft.com/office/powerpoint/2010/main" val="217621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88261-0F21-AA44-D616-9D1AA572F8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6A36E-1AA8-9643-735A-4749A2CDF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1048824"/>
          </a:xfrm>
        </p:spPr>
        <p:txBody>
          <a:bodyPr anchor="ctr"/>
          <a:lstStyle/>
          <a:p>
            <a:r>
              <a:rPr lang="en-US" dirty="0"/>
              <a:t>Explanation of model selection process, alternatives, model specifications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89514D6-AADA-176F-CA87-63BEF47BD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7389" y="1626589"/>
            <a:ext cx="1219199" cy="464499"/>
          </a:xfrm>
        </p:spPr>
        <p:txBody>
          <a:bodyPr anchor="ctr"/>
          <a:lstStyle/>
          <a:p>
            <a:pPr algn="ctr"/>
            <a:r>
              <a:rPr lang="en-US" dirty="0"/>
              <a:t>OLS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C0181065-E68C-B38F-6D73-412A2677919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557391" y="2079894"/>
            <a:ext cx="4538610" cy="2097824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sz="1600" dirty="0"/>
              <a:t>Fit an OLS model with all predictors and reduced based on p-value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Found heteroskedasticity and nonnormality</a:t>
            </a:r>
          </a:p>
          <a:p>
            <a:pPr marL="569214" lvl="1">
              <a:buFontTx/>
              <a:buChar char="-"/>
            </a:pPr>
            <a:r>
              <a:rPr lang="en-US" sz="1600" dirty="0"/>
              <a:t>Typical for time series data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Created lagged date-related variables </a:t>
            </a:r>
          </a:p>
          <a:p>
            <a:pPr marL="569214" lvl="1">
              <a:buFontTx/>
              <a:buChar char="-"/>
            </a:pPr>
            <a:r>
              <a:rPr lang="en-US" sz="1600" dirty="0"/>
              <a:t>Serial correlation persisted</a:t>
            </a: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4CCB46D-9563-BAC0-CAB3-48A711085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6D754F06-A22F-8C81-4B55-7F481947D567}"/>
              </a:ext>
            </a:extLst>
          </p:cNvPr>
          <p:cNvSpPr txBox="1">
            <a:spLocks/>
          </p:cNvSpPr>
          <p:nvPr/>
        </p:nvSpPr>
        <p:spPr>
          <a:xfrm>
            <a:off x="1557389" y="4177719"/>
            <a:ext cx="1219200" cy="464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4">
                <a:extLst>
                  <a:ext uri="{FF2B5EF4-FFF2-40B4-BE49-F238E27FC236}">
                    <a16:creationId xmlns:a16="http://schemas.microsoft.com/office/drawing/2014/main" id="{FD04F64F-6F47-76AE-A1ED-35B2F1471E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57389" y="4642219"/>
                <a:ext cx="4987789" cy="2211450"/>
              </a:xfrm>
              <a:prstGeom prst="rect">
                <a:avLst/>
              </a:prstGeom>
            </p:spPr>
            <p:txBody>
              <a:bodyPr vert="horz" lIns="91440" tIns="0" rIns="91440" bIns="45720" rtlCol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800" b="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83464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859536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14300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buFontTx/>
                  <a:buChar char="-"/>
                </a:pPr>
                <a:r>
                  <a:rPr lang="en-US" sz="1600" dirty="0"/>
                  <a:t>DW = 0.36236, p-value &lt; 2.2e-16 (initial)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sz="1600" dirty="0"/>
                  <a:t>DW = 0.24442, p-value &lt; 2.2e-16 (final)</a:t>
                </a: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𝐴𝑑𝑗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600" dirty="0"/>
                  <a:t> = 0.9966</a:t>
                </a: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𝑅𝑆𝐸</m:t>
                    </m:r>
                  </m:oMath>
                </a14:m>
                <a:r>
                  <a:rPr lang="en-US" sz="1600" dirty="0"/>
                  <a:t> = 16080 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sz="1600" dirty="0"/>
                  <a:t>11/13 variables are statistically significant</a:t>
                </a:r>
              </a:p>
              <a:p>
                <a:pPr marL="569214" lvl="1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𝑣𝑎𝑙𝑢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&lt;0.05</m:t>
                    </m:r>
                  </m:oMath>
                </a14:m>
                <a:endParaRPr lang="en-US" sz="1600" dirty="0"/>
              </a:p>
              <a:p>
                <a:pPr marL="285750" indent="-285750">
                  <a:buFontTx/>
                  <a:buChar char="-"/>
                </a:pPr>
                <a:endParaRPr lang="en-US" sz="1600" dirty="0"/>
              </a:p>
            </p:txBody>
          </p:sp>
        </mc:Choice>
        <mc:Fallback xmlns="">
          <p:sp>
            <p:nvSpPr>
              <p:cNvPr id="5" name="Content Placeholder 34">
                <a:extLst>
                  <a:ext uri="{FF2B5EF4-FFF2-40B4-BE49-F238E27FC236}">
                    <a16:creationId xmlns:a16="http://schemas.microsoft.com/office/drawing/2014/main" id="{FD04F64F-6F47-76AE-A1ED-35B2F1471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389" y="4642219"/>
                <a:ext cx="4987789" cy="2211450"/>
              </a:xfrm>
              <a:prstGeom prst="rect">
                <a:avLst/>
              </a:prstGeom>
              <a:blipFill>
                <a:blip r:embed="rId3"/>
                <a:stretch>
                  <a:fillRect l="-254" t="-2857" b="-1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graph with dots and lines&#10;&#10;AI-generated content may be incorrect.">
            <a:extLst>
              <a:ext uri="{FF2B5EF4-FFF2-40B4-BE49-F238E27FC236}">
                <a16:creationId xmlns:a16="http://schemas.microsoft.com/office/drawing/2014/main" id="{4B1750F3-D742-6FCD-F960-5BD8F12A0A8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8667" b="3840"/>
          <a:stretch/>
        </p:blipFill>
        <p:spPr>
          <a:xfrm>
            <a:off x="7143750" y="1433085"/>
            <a:ext cx="3608400" cy="2651760"/>
          </a:xfrm>
          <a:prstGeom prst="rect">
            <a:avLst/>
          </a:prstGeom>
        </p:spPr>
      </p:pic>
      <p:pic>
        <p:nvPicPr>
          <p:cNvPr id="6" name="Picture 5" descr="A graph with black dots and red line&#10;&#10;AI-generated content may be incorrect.">
            <a:extLst>
              <a:ext uri="{FF2B5EF4-FFF2-40B4-BE49-F238E27FC236}">
                <a16:creationId xmlns:a16="http://schemas.microsoft.com/office/drawing/2014/main" id="{B605A3D8-0DAD-91FD-7BD3-70438755A53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8397" b="4098"/>
          <a:stretch/>
        </p:blipFill>
        <p:spPr>
          <a:xfrm>
            <a:off x="7143750" y="4135766"/>
            <a:ext cx="3607886" cy="26517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C9BD65-6CA3-BB31-177F-DC18A56F0B8F}"/>
              </a:ext>
            </a:extLst>
          </p:cNvPr>
          <p:cNvSpPr txBox="1"/>
          <p:nvPr/>
        </p:nvSpPr>
        <p:spPr>
          <a:xfrm>
            <a:off x="10794964" y="5919707"/>
            <a:ext cx="984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Fig. 2 – Final OLS Model Residual vs. Fitted Plot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F22A75-5E15-825B-9C77-5B0FBC8AC84B}"/>
              </a:ext>
            </a:extLst>
          </p:cNvPr>
          <p:cNvSpPr txBox="1"/>
          <p:nvPr/>
        </p:nvSpPr>
        <p:spPr>
          <a:xfrm>
            <a:off x="10794864" y="3242958"/>
            <a:ext cx="984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Fig. 1 – Initial OLS Model Residual vs. Fitted Plot</a:t>
            </a:r>
          </a:p>
        </p:txBody>
      </p:sp>
    </p:spTree>
    <p:extLst>
      <p:ext uri="{BB962C8B-B14F-4D97-AF65-F5344CB8AC3E}">
        <p14:creationId xmlns:p14="http://schemas.microsoft.com/office/powerpoint/2010/main" val="2254518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1048824"/>
          </a:xfrm>
        </p:spPr>
        <p:txBody>
          <a:bodyPr anchor="ctr"/>
          <a:lstStyle/>
          <a:p>
            <a:r>
              <a:rPr lang="en-US" dirty="0"/>
              <a:t>Explanation of model selection process, alternatives, model specifications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4B61B9-26F6-B304-92CD-03053DAAF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7389" y="1626589"/>
            <a:ext cx="1219199" cy="464499"/>
          </a:xfrm>
        </p:spPr>
        <p:txBody>
          <a:bodyPr anchor="ctr"/>
          <a:lstStyle/>
          <a:p>
            <a:pPr algn="ctr"/>
            <a:r>
              <a:rPr lang="en-US" dirty="0"/>
              <a:t>WLS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557391" y="2079894"/>
            <a:ext cx="4538610" cy="2142856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sz="1600" dirty="0"/>
              <a:t>Fit a WLS model with all predictors and reduced based on stepwise regression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Found heteroskedasticity and nonnormality</a:t>
            </a:r>
          </a:p>
          <a:p>
            <a:pPr marL="569214" lvl="1">
              <a:buFontTx/>
              <a:buChar char="-"/>
            </a:pPr>
            <a:r>
              <a:rPr lang="en-US" sz="1600" dirty="0"/>
              <a:t>Typical for time series data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Transforming and lagging date-related variables but correlation persisted</a:t>
            </a: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7B91A8BD-C2E8-07D9-FAB7-BC837246EF48}"/>
              </a:ext>
            </a:extLst>
          </p:cNvPr>
          <p:cNvSpPr txBox="1">
            <a:spLocks/>
          </p:cNvSpPr>
          <p:nvPr/>
        </p:nvSpPr>
        <p:spPr>
          <a:xfrm>
            <a:off x="1557389" y="4177719"/>
            <a:ext cx="1219200" cy="464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4">
                <a:extLst>
                  <a:ext uri="{FF2B5EF4-FFF2-40B4-BE49-F238E27FC236}">
                    <a16:creationId xmlns:a16="http://schemas.microsoft.com/office/drawing/2014/main" id="{1B7E1539-291E-8D94-9040-4EBA20A5E8D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57389" y="4642219"/>
                <a:ext cx="4987789" cy="2211450"/>
              </a:xfrm>
              <a:prstGeom prst="rect">
                <a:avLst/>
              </a:prstGeom>
            </p:spPr>
            <p:txBody>
              <a:bodyPr vert="horz" lIns="91440" tIns="0" rIns="91440" bIns="45720" rtlCol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800" b="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83464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859536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14300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buFontTx/>
                  <a:buChar char="-"/>
                </a:pPr>
                <a:r>
                  <a:rPr lang="en-US" sz="1600" dirty="0"/>
                  <a:t>DW = 0.35949, p-value &lt; 2.2e-16</a:t>
                </a: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𝐴𝑑𝑗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600" dirty="0"/>
                  <a:t> = 0.9967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sz="1600" dirty="0"/>
                  <a:t>RSE = 8138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sz="1600" dirty="0"/>
                  <a:t>11/13 variables are statistically significant</a:t>
                </a:r>
              </a:p>
              <a:p>
                <a:pPr marL="569214" lvl="1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𝑣𝑎𝑙𝑢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&lt;0.05</m:t>
                    </m:r>
                  </m:oMath>
                </a14:m>
                <a:endParaRPr lang="en-US" sz="1600" b="0" dirty="0"/>
              </a:p>
              <a:p>
                <a:pPr marL="569214" lvl="1">
                  <a:buFontTx/>
                  <a:buChar char="-"/>
                </a:pPr>
                <a:endParaRPr lang="en-US" sz="1600" dirty="0"/>
              </a:p>
              <a:p>
                <a:pPr marL="285750" indent="-285750">
                  <a:buFontTx/>
                  <a:buChar char="-"/>
                </a:pPr>
                <a:endParaRPr lang="en-US" sz="1600" dirty="0"/>
              </a:p>
            </p:txBody>
          </p:sp>
        </mc:Choice>
        <mc:Fallback xmlns="">
          <p:sp>
            <p:nvSpPr>
              <p:cNvPr id="5" name="Content Placeholder 34">
                <a:extLst>
                  <a:ext uri="{FF2B5EF4-FFF2-40B4-BE49-F238E27FC236}">
                    <a16:creationId xmlns:a16="http://schemas.microsoft.com/office/drawing/2014/main" id="{1B7E1539-291E-8D94-9040-4EBA20A5E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389" y="4642219"/>
                <a:ext cx="4987789" cy="2211450"/>
              </a:xfrm>
              <a:prstGeom prst="rect">
                <a:avLst/>
              </a:prstGeom>
              <a:blipFill>
                <a:blip r:embed="rId3"/>
                <a:stretch>
                  <a:fillRect l="-254" t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A725041B-8EF4-DE9E-710B-00C0D6B3F5F0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7153797" y="4136746"/>
            <a:ext cx="3584448" cy="2651760"/>
          </a:xfrm>
          <a:prstGeom prst="rect">
            <a:avLst/>
          </a:prstGeom>
        </p:spPr>
      </p:pic>
      <p:pic>
        <p:nvPicPr>
          <p:cNvPr id="15" name="Picture 14" descr="A graph with dots and lines&#10;&#10;AI-generated content may be incorrect.">
            <a:extLst>
              <a:ext uri="{FF2B5EF4-FFF2-40B4-BE49-F238E27FC236}">
                <a16:creationId xmlns:a16="http://schemas.microsoft.com/office/drawing/2014/main" id="{80C82F3A-84BE-6A4D-C5F9-F6B1D5EB8B66}"/>
              </a:ext>
            </a:extLst>
          </p:cNvPr>
          <p:cNvPicPr>
            <a:picLocks/>
          </p:cNvPicPr>
          <p:nvPr/>
        </p:nvPicPr>
        <p:blipFill>
          <a:blip r:embed="rId5"/>
          <a:srcRect t="7435" b="2379"/>
          <a:stretch/>
        </p:blipFill>
        <p:spPr>
          <a:xfrm>
            <a:off x="7153797" y="1436320"/>
            <a:ext cx="3584448" cy="265176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7F6D6A9-F7BC-C999-9FDC-56985121FD5D}"/>
              </a:ext>
            </a:extLst>
          </p:cNvPr>
          <p:cNvSpPr txBox="1"/>
          <p:nvPr/>
        </p:nvSpPr>
        <p:spPr>
          <a:xfrm>
            <a:off x="10794964" y="5919707"/>
            <a:ext cx="9847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Fig. 4 – WLS Summary Statistics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1A7C5E-717F-8885-E12B-10B298F3F6DA}"/>
              </a:ext>
            </a:extLst>
          </p:cNvPr>
          <p:cNvSpPr txBox="1"/>
          <p:nvPr/>
        </p:nvSpPr>
        <p:spPr>
          <a:xfrm>
            <a:off x="10794864" y="3242958"/>
            <a:ext cx="9847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Fig. 3 – WLS Model Residual vs. Fitted Plot</a:t>
            </a:r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C67D94-DCC9-7D97-7459-E1D30310C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A4094-2EAA-E448-9A0B-95071672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1048824"/>
          </a:xfrm>
        </p:spPr>
        <p:txBody>
          <a:bodyPr anchor="ctr"/>
          <a:lstStyle/>
          <a:p>
            <a:r>
              <a:rPr lang="en-US" dirty="0"/>
              <a:t>Explanation of model selection process, alternatives, model specifications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9177C2B-0E82-568C-9929-D97459390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7389" y="1626589"/>
            <a:ext cx="1219199" cy="464499"/>
          </a:xfrm>
        </p:spPr>
        <p:txBody>
          <a:bodyPr anchor="ctr">
            <a:normAutofit fontScale="92500"/>
          </a:bodyPr>
          <a:lstStyle/>
          <a:p>
            <a:pPr algn="ctr"/>
            <a:r>
              <a:rPr lang="en-US" dirty="0"/>
              <a:t>Bootstrap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6C448F09-27A3-1693-1A25-0CE535BDAB3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557391" y="2079894"/>
            <a:ext cx="4538610" cy="2142856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sz="1600" dirty="0"/>
              <a:t>Performed log transformation on yearly variables converted to monthly (crime, income)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Found heteroskedasticity and nonnormality</a:t>
            </a:r>
          </a:p>
          <a:p>
            <a:pPr marL="569214" lvl="1">
              <a:buFontTx/>
              <a:buChar char="-"/>
            </a:pPr>
            <a:r>
              <a:rPr lang="en-US" sz="1600" dirty="0"/>
              <a:t>Typical for time series data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Transforming and lagging date-related variables but correlation persisted</a:t>
            </a: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99EE840-EC55-DCC6-B986-A191CC37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54377656-52F7-218B-B3A3-F385B6853887}"/>
              </a:ext>
            </a:extLst>
          </p:cNvPr>
          <p:cNvSpPr txBox="1">
            <a:spLocks/>
          </p:cNvSpPr>
          <p:nvPr/>
        </p:nvSpPr>
        <p:spPr>
          <a:xfrm>
            <a:off x="1557389" y="4177719"/>
            <a:ext cx="1219200" cy="464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4">
                <a:extLst>
                  <a:ext uri="{FF2B5EF4-FFF2-40B4-BE49-F238E27FC236}">
                    <a16:creationId xmlns:a16="http://schemas.microsoft.com/office/drawing/2014/main" id="{92155A96-7478-4556-8DC9-1E4A8C3508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57389" y="4642219"/>
                <a:ext cx="4987789" cy="2211450"/>
              </a:xfrm>
              <a:prstGeom prst="rect">
                <a:avLst/>
              </a:prstGeom>
            </p:spPr>
            <p:txBody>
              <a:bodyPr vert="horz" lIns="91440" tIns="0" rIns="91440" bIns="45720" rtlCol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800" b="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83464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859536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14300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buFontTx/>
                  <a:buChar char="-"/>
                </a:pPr>
                <a:r>
                  <a:rPr lang="en-US" sz="1600" dirty="0"/>
                  <a:t>DW = 0.35135, p-value &lt; 2.2e-16</a:t>
                </a: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𝐴𝑑𝑗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600" dirty="0"/>
                  <a:t> = 0.9966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sz="1600" dirty="0"/>
                  <a:t>RSE = 8188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sz="1600" dirty="0"/>
                  <a:t>11/13 variables are statistically significant</a:t>
                </a:r>
              </a:p>
              <a:p>
                <a:pPr marL="569214" lvl="1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𝑣𝑎𝑙𝑢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&lt;0.05</m:t>
                    </m:r>
                  </m:oMath>
                </a14:m>
                <a:endParaRPr lang="en-US" sz="1600" b="0" dirty="0"/>
              </a:p>
              <a:p>
                <a:pPr marL="569214" lvl="1">
                  <a:buFontTx/>
                  <a:buChar char="-"/>
                </a:pPr>
                <a:endParaRPr lang="en-US" sz="1600" dirty="0"/>
              </a:p>
              <a:p>
                <a:pPr marL="285750" indent="-285750">
                  <a:buFontTx/>
                  <a:buChar char="-"/>
                </a:pPr>
                <a:endParaRPr lang="en-US" sz="1600" dirty="0"/>
              </a:p>
            </p:txBody>
          </p:sp>
        </mc:Choice>
        <mc:Fallback xmlns="">
          <p:sp>
            <p:nvSpPr>
              <p:cNvPr id="5" name="Content Placeholder 34">
                <a:extLst>
                  <a:ext uri="{FF2B5EF4-FFF2-40B4-BE49-F238E27FC236}">
                    <a16:creationId xmlns:a16="http://schemas.microsoft.com/office/drawing/2014/main" id="{92155A96-7478-4556-8DC9-1E4A8C350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389" y="4642219"/>
                <a:ext cx="4987789" cy="2211450"/>
              </a:xfrm>
              <a:prstGeom prst="rect">
                <a:avLst/>
              </a:prstGeom>
              <a:blipFill>
                <a:blip r:embed="rId3"/>
                <a:stretch>
                  <a:fillRect l="-254" t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D875838A-DE88-C787-2199-5A98E86FBA6F}"/>
              </a:ext>
            </a:extLst>
          </p:cNvPr>
          <p:cNvPicPr>
            <a:picLocks/>
          </p:cNvPicPr>
          <p:nvPr/>
        </p:nvPicPr>
        <p:blipFill>
          <a:blip r:embed="rId4"/>
          <a:srcRect l="234" t="693" r="16220" b="-693"/>
          <a:stretch/>
        </p:blipFill>
        <p:spPr>
          <a:xfrm>
            <a:off x="7153797" y="1436320"/>
            <a:ext cx="3584448" cy="265176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547C174-9DF0-E872-5FCF-38537710D252}"/>
              </a:ext>
            </a:extLst>
          </p:cNvPr>
          <p:cNvSpPr txBox="1"/>
          <p:nvPr/>
        </p:nvSpPr>
        <p:spPr>
          <a:xfrm>
            <a:off x="10794964" y="5919707"/>
            <a:ext cx="984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Fig. 6 – Final Model Summary Statistics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054F22-005F-9B66-ABD8-9E15F0D2E5EF}"/>
              </a:ext>
            </a:extLst>
          </p:cNvPr>
          <p:cNvSpPr txBox="1"/>
          <p:nvPr/>
        </p:nvSpPr>
        <p:spPr>
          <a:xfrm>
            <a:off x="10794864" y="3242958"/>
            <a:ext cx="984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Fig. 5 –Bootstrap Confidence Interval Plot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8941D8-2645-A77C-72F4-03A1FEDD3733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7163845" y="4157623"/>
            <a:ext cx="3584448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647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0E06D3-61DB-8A3C-B573-5427FCC00C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2494A-F507-0DD9-A10C-3DC118F2E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1048824"/>
          </a:xfrm>
        </p:spPr>
        <p:txBody>
          <a:bodyPr anchor="ctr"/>
          <a:lstStyle/>
          <a:p>
            <a:r>
              <a:rPr lang="en-US" dirty="0"/>
              <a:t>Explanation of model selection process, alternatives, model specifications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4BCB1B6-B9A2-6C71-957B-6387C00EB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7389" y="1626589"/>
            <a:ext cx="1219199" cy="464499"/>
          </a:xfrm>
        </p:spPr>
        <p:txBody>
          <a:bodyPr anchor="ctr">
            <a:normAutofit fontScale="85000" lnSpcReduction="20000"/>
          </a:bodyPr>
          <a:lstStyle/>
          <a:p>
            <a:pPr algn="ctr"/>
            <a:r>
              <a:rPr lang="en-US" dirty="0"/>
              <a:t>Cross Validation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48EAD4EC-1491-94AF-B3F8-5B19F31153F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557391" y="2079894"/>
            <a:ext cx="4538610" cy="2142856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sz="1600" dirty="0"/>
              <a:t>Performed 10-fold Cross Validation on final model after bootstrapping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Found heteroskedasticity and nonnormality</a:t>
            </a:r>
          </a:p>
          <a:p>
            <a:pPr marL="569214" lvl="1">
              <a:buFontTx/>
              <a:buChar char="-"/>
            </a:pPr>
            <a:r>
              <a:rPr lang="en-US" sz="1600" dirty="0"/>
              <a:t>Typical for time series data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Transforming and lagging date-related variables but correlation persisted</a:t>
            </a: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E22D0AE-32F4-3DA5-E01E-6B0CCC901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AA36D0F9-62A5-8F07-B7F9-763CD2415C41}"/>
              </a:ext>
            </a:extLst>
          </p:cNvPr>
          <p:cNvSpPr txBox="1">
            <a:spLocks/>
          </p:cNvSpPr>
          <p:nvPr/>
        </p:nvSpPr>
        <p:spPr>
          <a:xfrm>
            <a:off x="1557389" y="4177719"/>
            <a:ext cx="1219200" cy="464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4">
                <a:extLst>
                  <a:ext uri="{FF2B5EF4-FFF2-40B4-BE49-F238E27FC236}">
                    <a16:creationId xmlns:a16="http://schemas.microsoft.com/office/drawing/2014/main" id="{F365BD6B-01FA-F573-739E-C685DFDD6E8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57389" y="4642219"/>
                <a:ext cx="4987789" cy="2211450"/>
              </a:xfrm>
              <a:prstGeom prst="rect">
                <a:avLst/>
              </a:prstGeom>
            </p:spPr>
            <p:txBody>
              <a:bodyPr vert="horz" lIns="91440" tIns="0" rIns="91440" bIns="45720" rtlCol="0">
                <a:normAutofit/>
              </a:bodyPr>
              <a:lstStyle>
                <a:lvl1pPr marL="0" indent="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800" b="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83464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859536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143000" indent="-28575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kern="1200" spc="5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buFontTx/>
                  <a:buChar char="-"/>
                </a:pPr>
                <a:r>
                  <a:rPr lang="en-US" sz="1600" dirty="0"/>
                  <a:t>DW = 0.35135, p-value &lt; 2.2e-16</a:t>
                </a: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𝐴𝑑𝑗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600" dirty="0"/>
                  <a:t> = 0.9966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sz="1600" dirty="0"/>
                  <a:t>RSE = 8188</a:t>
                </a:r>
              </a:p>
              <a:p>
                <a:pPr marL="285750" indent="-285750">
                  <a:buFontTx/>
                  <a:buChar char="-"/>
                </a:pPr>
                <a:r>
                  <a:rPr lang="en-US" sz="1600" dirty="0"/>
                  <a:t>11/13 variables are statistically significant</a:t>
                </a:r>
              </a:p>
              <a:p>
                <a:pPr marL="569214" lvl="1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𝑣𝑎𝑙𝑢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&lt;0.05</m:t>
                    </m:r>
                  </m:oMath>
                </a14:m>
                <a:endParaRPr lang="en-US" sz="1600" b="0" dirty="0"/>
              </a:p>
              <a:p>
                <a:pPr marL="569214" lvl="1">
                  <a:buFontTx/>
                  <a:buChar char="-"/>
                </a:pPr>
                <a:endParaRPr lang="en-US" sz="1600" dirty="0"/>
              </a:p>
              <a:p>
                <a:pPr marL="285750" indent="-285750">
                  <a:buFontTx/>
                  <a:buChar char="-"/>
                </a:pPr>
                <a:endParaRPr lang="en-US" sz="1600" dirty="0"/>
              </a:p>
            </p:txBody>
          </p:sp>
        </mc:Choice>
        <mc:Fallback>
          <p:sp>
            <p:nvSpPr>
              <p:cNvPr id="5" name="Content Placeholder 34">
                <a:extLst>
                  <a:ext uri="{FF2B5EF4-FFF2-40B4-BE49-F238E27FC236}">
                    <a16:creationId xmlns:a16="http://schemas.microsoft.com/office/drawing/2014/main" id="{F365BD6B-01FA-F573-739E-C685DFDD6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389" y="4642219"/>
                <a:ext cx="4987789" cy="2211450"/>
              </a:xfrm>
              <a:prstGeom prst="rect">
                <a:avLst/>
              </a:prstGeom>
              <a:blipFill>
                <a:blip r:embed="rId3"/>
                <a:stretch>
                  <a:fillRect l="-254" t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A1880495-46C8-B515-8080-358F266C4A71}"/>
              </a:ext>
            </a:extLst>
          </p:cNvPr>
          <p:cNvPicPr>
            <a:picLocks/>
          </p:cNvPicPr>
          <p:nvPr/>
        </p:nvPicPr>
        <p:blipFill>
          <a:blip r:embed="rId4"/>
          <a:srcRect l="234" t="693" r="16220" b="-693"/>
          <a:stretch/>
        </p:blipFill>
        <p:spPr>
          <a:xfrm>
            <a:off x="7153797" y="1436320"/>
            <a:ext cx="3584448" cy="265176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05EA243-87CD-ACA5-34AB-B2A2DE5F54EE}"/>
              </a:ext>
            </a:extLst>
          </p:cNvPr>
          <p:cNvSpPr txBox="1"/>
          <p:nvPr/>
        </p:nvSpPr>
        <p:spPr>
          <a:xfrm>
            <a:off x="10794964" y="5919707"/>
            <a:ext cx="9847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Fig. 7 – Model </a:t>
            </a:r>
            <a:r>
              <a:rPr lang="en-US" sz="900"/>
              <a:t>Comparison Table</a:t>
            </a:r>
            <a:endParaRPr lang="en-US" sz="9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5550E3-A21E-E18B-81C4-7593EB16175C}"/>
              </a:ext>
            </a:extLst>
          </p:cNvPr>
          <p:cNvSpPr txBox="1"/>
          <p:nvPr/>
        </p:nvSpPr>
        <p:spPr>
          <a:xfrm>
            <a:off x="10794864" y="3242958"/>
            <a:ext cx="984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Fig. 6 –Bootstrap Confidence Interval Plot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82F492-4BB7-7744-6CF1-A72C8304C0F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815" t="3448" b="5445"/>
          <a:stretch/>
        </p:blipFill>
        <p:spPr>
          <a:xfrm>
            <a:off x="6452126" y="4649458"/>
            <a:ext cx="4987789" cy="114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50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780860"/>
          </a:xfrm>
        </p:spPr>
        <p:txBody>
          <a:bodyPr/>
          <a:lstStyle/>
          <a:p>
            <a:r>
              <a:rPr lang="en-US" dirty="0"/>
              <a:t>Relevant results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E5B6E40-3A7D-ACF7-AA38-25977D322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1120" y="2960877"/>
            <a:ext cx="2722880" cy="351284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35">
                <a:extLst>
                  <a:ext uri="{FF2B5EF4-FFF2-40B4-BE49-F238E27FC236}">
                    <a16:creationId xmlns:a16="http://schemas.microsoft.com/office/drawing/2014/main" id="{E71298F0-74F1-FECA-0F02-495F9A2EBA7B}"/>
                  </a:ext>
                </a:extLst>
              </p:cNvPr>
              <p:cNvSpPr>
                <a:spLocks noGrp="1"/>
              </p:cNvSpPr>
              <p:nvPr>
                <p:ph sz="half" idx="15"/>
              </p:nvPr>
            </p:nvSpPr>
            <p:spPr>
              <a:xfrm>
                <a:off x="1341120" y="3392035"/>
                <a:ext cx="2722880" cy="290716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Abnormally high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𝐴𝑑𝑗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throughout modeling</a:t>
                </a:r>
              </a:p>
              <a:p>
                <a:r>
                  <a:rPr lang="en-US" dirty="0"/>
                  <a:t>Heteroskedasticity &amp; Serial Correlation</a:t>
                </a:r>
              </a:p>
              <a:p>
                <a:r>
                  <a:rPr lang="en-US" dirty="0"/>
                  <a:t>Over complicated modeling</a:t>
                </a:r>
              </a:p>
            </p:txBody>
          </p:sp>
        </mc:Choice>
        <mc:Fallback xmlns="">
          <p:sp>
            <p:nvSpPr>
              <p:cNvPr id="36" name="Content Placeholder 35">
                <a:extLst>
                  <a:ext uri="{FF2B5EF4-FFF2-40B4-BE49-F238E27FC236}">
                    <a16:creationId xmlns:a16="http://schemas.microsoft.com/office/drawing/2014/main" id="{E71298F0-74F1-FECA-0F02-495F9A2EBA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5"/>
              </p:nvPr>
            </p:nvSpPr>
            <p:spPr>
              <a:xfrm>
                <a:off x="1341120" y="3392035"/>
                <a:ext cx="2722880" cy="2907164"/>
              </a:xfrm>
              <a:blipFill>
                <a:blip r:embed="rId3"/>
                <a:stretch>
                  <a:fillRect l="-463" t="-1304" r="-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536BD54-EFA1-25A2-9F04-4F22C36E2A5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744721" y="2960877"/>
            <a:ext cx="5516880" cy="351284"/>
          </a:xfrm>
        </p:spPr>
        <p:txBody>
          <a:bodyPr/>
          <a:lstStyle/>
          <a:p>
            <a:r>
              <a:rPr lang="en-US" dirty="0"/>
              <a:t>Solutions</a:t>
            </a:r>
          </a:p>
          <a:p>
            <a:endParaRPr lang="en-US" dirty="0"/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35">
            <a:extLst>
              <a:ext uri="{FF2B5EF4-FFF2-40B4-BE49-F238E27FC236}">
                <a16:creationId xmlns:a16="http://schemas.microsoft.com/office/drawing/2014/main" id="{3E3A0373-6CF3-5C5B-7557-81D82CC76C1A}"/>
              </a:ext>
            </a:extLst>
          </p:cNvPr>
          <p:cNvSpPr txBox="1">
            <a:spLocks/>
          </p:cNvSpPr>
          <p:nvPr/>
        </p:nvSpPr>
        <p:spPr>
          <a:xfrm>
            <a:off x="4744721" y="3312161"/>
            <a:ext cx="6429046" cy="2907164"/>
          </a:xfrm>
          <a:prstGeom prst="rect">
            <a:avLst/>
          </a:prstGeom>
        </p:spPr>
        <p:txBody>
          <a:bodyPr vert="horz" lIns="91440" tIns="0" rIns="91440" bIns="45720" rtlCol="0">
            <a:normAutofit fontScale="92500"/>
          </a:bodyPr>
          <a:lstStyle>
            <a:lvl1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  <a:defRPr sz="1800" b="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928" indent="-3429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0392" indent="-3429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42416" indent="-3429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74420" indent="-4000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Variable selection - review data selection process and try to be more creative with variables that could be explanatory (e.g., COVID Pandemic, 2008 Financial Crisis)</a:t>
            </a:r>
          </a:p>
          <a:p>
            <a:r>
              <a:rPr lang="en-US" dirty="0"/>
              <a:t>Variable selection – lots of data was correlated and we attempted to correct for this, but could not eliminate all the problems with heteroskedasticity &amp; serial correlation</a:t>
            </a:r>
          </a:p>
          <a:p>
            <a:r>
              <a:rPr lang="en-US" dirty="0"/>
              <a:t>Variable selection – being able to cut down on variables that may not be necessary to simplify the model (even if variables are statistically significant or anecdotally significant)</a:t>
            </a:r>
          </a:p>
        </p:txBody>
      </p:sp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{3566C156-AECA-44A8-84A3-4F250FA0FA0C}tf67328976_win32</Template>
  <TotalTime>102</TotalTime>
  <Words>678</Words>
  <Application>Microsoft Macintosh PowerPoint</Application>
  <PresentationFormat>Widescreen</PresentationFormat>
  <Paragraphs>127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Cambria Math</vt:lpstr>
      <vt:lpstr>Tenorite</vt:lpstr>
      <vt:lpstr>Custom</vt:lpstr>
      <vt:lpstr>Predicting single-family home prices using economic and social indicators</vt:lpstr>
      <vt:lpstr>Business question –  Analytics question -</vt:lpstr>
      <vt:lpstr>Description of the dataset</vt:lpstr>
      <vt:lpstr>Complications/challenges</vt:lpstr>
      <vt:lpstr>Explanation of model selection process, alternatives, model specifications</vt:lpstr>
      <vt:lpstr>Explanation of model selection process, alternatives, model specifications</vt:lpstr>
      <vt:lpstr>Explanation of model selection process, alternatives, model specifications</vt:lpstr>
      <vt:lpstr>Explanation of model selection process, alternatives, model specifications</vt:lpstr>
      <vt:lpstr>Relevant 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Ledia Dobi</dc:creator>
  <cp:lastModifiedBy>Conor O’Malley</cp:lastModifiedBy>
  <cp:revision>2</cp:revision>
  <dcterms:created xsi:type="dcterms:W3CDTF">2025-03-02T19:46:28Z</dcterms:created>
  <dcterms:modified xsi:type="dcterms:W3CDTF">2025-03-05T18:55:36Z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