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Anton"/>
      <p:regular r:id="rId43"/>
    </p:embeddedFont>
    <p:embeddedFont>
      <p:font typeface="Lato"/>
      <p:regular r:id="rId44"/>
      <p:bold r:id="rId45"/>
      <p:italic r:id="rId46"/>
      <p:boldItalic r:id="rId47"/>
    </p:embeddedFont>
    <p:embeddedFont>
      <p:font typeface="Didact Gothic"/>
      <p:regular r:id="rId48"/>
    </p:embeddedFont>
    <p:embeddedFont>
      <p:font typeface="Helvetica Neue"/>
      <p:regular r:id="rId49"/>
      <p:bold r:id="rId50"/>
      <p:italic r:id="rId51"/>
      <p:boldItalic r:id="rId52"/>
    </p:embeddedFont>
    <p:embeddedFont>
      <p:font typeface="Helvetica Neue Light"/>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9176EE-1E61-49FB-84AE-B9E2DA1DBDFA}">
  <a:tblStyle styleId="{979176EE-1E61-49FB-84AE-B9E2DA1DBDFA}"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AB1516CE-917A-4865-A49A-6C0F2FF5E6EF}"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Lato-regular.fntdata"/><Relationship Id="rId43" Type="http://schemas.openxmlformats.org/officeDocument/2006/relationships/font" Target="fonts/Anton-regular.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DidactGothic-regular.fntdata"/><Relationship Id="rId47" Type="http://schemas.openxmlformats.org/officeDocument/2006/relationships/font" Target="fonts/Lato-boldItalic.fntdata"/><Relationship Id="rId49" Type="http://schemas.openxmlformats.org/officeDocument/2006/relationships/font" Target="fonts/HelveticaNeu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italic.fntdata"/><Relationship Id="rId50" Type="http://schemas.openxmlformats.org/officeDocument/2006/relationships/font" Target="fonts/HelveticaNeue-bold.fntdata"/><Relationship Id="rId53" Type="http://schemas.openxmlformats.org/officeDocument/2006/relationships/font" Target="fonts/HelveticaNeueLight-regular.fntdata"/><Relationship Id="rId52" Type="http://schemas.openxmlformats.org/officeDocument/2006/relationships/font" Target="fonts/HelveticaNeue-boldItalic.fntdata"/><Relationship Id="rId11" Type="http://schemas.openxmlformats.org/officeDocument/2006/relationships/slide" Target="slides/slide5.xml"/><Relationship Id="rId55" Type="http://schemas.openxmlformats.org/officeDocument/2006/relationships/font" Target="fonts/HelveticaNeueLight-italic.fntdata"/><Relationship Id="rId10" Type="http://schemas.openxmlformats.org/officeDocument/2006/relationships/slide" Target="slides/slide4.xml"/><Relationship Id="rId54" Type="http://schemas.openxmlformats.org/officeDocument/2006/relationships/font" Target="fonts/HelveticaNeueLight-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HelveticaNeueLigh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contenidos@coderhouse.com"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4d51016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f4d51016b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4d51016b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f4d51016ba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4d51016b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f4d51016ba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sz="1200">
                <a:solidFill>
                  <a:schemeClr val="dk1"/>
                </a:solidFill>
                <a:latin typeface="Didact Gothic"/>
                <a:ea typeface="Didact Gothic"/>
                <a:cs typeface="Didact Gothic"/>
                <a:sym typeface="Didact Gothic"/>
              </a:rPr>
              <a:t>Por ahora, todo lo que venía ocurriendo en Git era de manera local, no necesitábamos nada de internet para guardar nuestros commits y nuestro repositorio.  Ahora </a:t>
            </a:r>
            <a:r>
              <a:rPr b="1" lang="es" sz="1200">
                <a:solidFill>
                  <a:schemeClr val="dk1"/>
                </a:solidFill>
                <a:latin typeface="Didact Gothic"/>
                <a:ea typeface="Didact Gothic"/>
                <a:cs typeface="Didact Gothic"/>
                <a:sym typeface="Didact Gothic"/>
              </a:rPr>
              <a:t>queremos compartir nuestro trabajo con otros</a:t>
            </a:r>
            <a:r>
              <a:rPr lang="es" sz="1200">
                <a:solidFill>
                  <a:schemeClr val="dk1"/>
                </a:solidFill>
                <a:latin typeface="Didact Gothic"/>
                <a:ea typeface="Didact Gothic"/>
                <a:cs typeface="Didact Gothic"/>
                <a:sym typeface="Didact Gothic"/>
              </a:rPr>
              <a:t> (compañeros de proyecto, clientes, etc). Para eso utilizamos Github!</a:t>
            </a:r>
            <a:br>
              <a:rPr lang="es" sz="1200">
                <a:solidFill>
                  <a:schemeClr val="dk1"/>
                </a:solidFill>
                <a:latin typeface="Didact Gothic"/>
                <a:ea typeface="Didact Gothic"/>
                <a:cs typeface="Didact Gothic"/>
                <a:sym typeface="Didact Gothic"/>
              </a:rPr>
            </a:b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lang="es" sz="1200" u="sng">
                <a:solidFill>
                  <a:srgbClr val="1155CC"/>
                </a:solidFill>
                <a:latin typeface="Didact Gothic"/>
                <a:ea typeface="Didact Gothic"/>
                <a:cs typeface="Didact Gothic"/>
                <a:sym typeface="Didact Gothic"/>
                <a:hlinkClick r:id="rId2">
                  <a:extLst>
                    <a:ext uri="{A12FA001-AC4F-418D-AE19-62706E023703}">
                      <ahyp:hlinkClr val="tx"/>
                    </a:ext>
                  </a:extLst>
                </a:hlinkClick>
              </a:rPr>
              <a:t>https://github.com/</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i="1" lang="es" sz="1200">
                <a:solidFill>
                  <a:schemeClr val="dk1"/>
                </a:solidFill>
                <a:latin typeface="Didact Gothic"/>
                <a:ea typeface="Didact Gothic"/>
                <a:cs typeface="Didact Gothic"/>
                <a:sym typeface="Didact Gothic"/>
              </a:rPr>
              <a:t>“GitHub is a development platform inspired by the way you work. From open source to business, you can host and review code, manage projects, and build software alongside millions of other developers.”</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b="1" lang="es" sz="1200">
                <a:solidFill>
                  <a:schemeClr val="dk1"/>
                </a:solidFill>
                <a:latin typeface="Didact Gothic"/>
                <a:ea typeface="Didact Gothic"/>
                <a:cs typeface="Didact Gothic"/>
                <a:sym typeface="Didact Gothic"/>
              </a:rPr>
              <a:t>GitHub es una forja (plataforma de desarrollo colaborativo) para alojar proyectos utilizando el sistema de control de versiones Git</a:t>
            </a:r>
            <a:r>
              <a:rPr lang="es" sz="1200">
                <a:solidFill>
                  <a:schemeClr val="dk1"/>
                </a:solidFill>
                <a:latin typeface="Didact Gothic"/>
                <a:ea typeface="Didact Gothic"/>
                <a:cs typeface="Didact Gothic"/>
                <a:sym typeface="Didact Gothic"/>
              </a:rPr>
              <a:t>. Utiliza el framework Ruby on Rails por GitHub, Inc. (anteriormente conocida como Logical Awesome). Desde enero de 2010, GitHub opera bajo el nombre de GitHub, Inc. El código de los proyectos alojados en GitHub se almacena típicamente de forma pública, aunque utilizando una cuenta de pago, también permite hospedar repositorios privados.</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4d51016b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f4d51016ba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4d51016b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f4d51016ba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4d51016b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f4d51016ba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4d51016b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f4d51016ba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4d51016b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f4d51016ba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4d51016b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f4d51016ba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4d51016b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f4d51016ba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4d51016b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f4d51016ba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4d51016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f4d51016b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4d51016b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f4d51016ba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4d51016b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f4d51016ba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4d51016b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f4d51016ba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24292E"/>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lang="es">
                <a:solidFill>
                  <a:schemeClr val="dk1"/>
                </a:solidFill>
              </a:rPr>
              <a:t>De ser necesario, sugerimos mostrarlo directamente en el editor de texto así los/as estudiantes ven cómo se va escribiendo el código.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4292E"/>
              </a:solidFill>
              <a:latin typeface="Didact Gothic"/>
              <a:ea typeface="Didact Gothic"/>
              <a:cs typeface="Didact Gothic"/>
              <a:sym typeface="Didact Gothic"/>
            </a:endParaRPr>
          </a:p>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4d51016b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f4d51016ba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4d51016b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f4d51016ba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4d51016b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f4d51016ba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4d51016ba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f4d51016ba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4d51016b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f4d51016ba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4d51016b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f4d51016ba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4d51016b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f4d51016ba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Momento de consolidación de aprendizajes: GitHub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4d51016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f4d51016b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4d51016b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f4d51016ba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desafíos entregables. Editar el número con el número de desafío correspondiente..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4d51016b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f4d51016ba_0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f4d51016b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f4d51016ba_0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Portada de Material Ampliado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4d51016b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f4d51016ba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que los estudiantes puedan explorar en sus casas los recursos vistos en clase: libros, artículos, herramientas, websites, videos (ajenos a Coder)</a:t>
            </a:r>
            <a:endParaRPr>
              <a:solidFill>
                <a:schemeClr val="dk1"/>
              </a:solidFill>
            </a:endParaRPr>
          </a:p>
          <a:p>
            <a:pPr indent="0" lvl="0" marL="0" rtl="0" algn="l">
              <a:lnSpc>
                <a:spcPct val="100000"/>
              </a:lnSpc>
              <a:spcBef>
                <a:spcPts val="0"/>
              </a:spcBef>
              <a:spcAft>
                <a:spcPts val="0"/>
              </a:spcAft>
              <a:buSzPts val="1100"/>
              <a:buNone/>
            </a:pPr>
            <a:r>
              <a:rPr lang="es">
                <a:solidFill>
                  <a:schemeClr val="dk1"/>
                </a:solidFill>
              </a:rPr>
              <a:t>Enviar el contenido a integrar a </a:t>
            </a:r>
            <a:r>
              <a:rPr lang="es" u="sng">
                <a:solidFill>
                  <a:schemeClr val="hlink"/>
                </a:solidFill>
                <a:hlinkClick r:id="rId2"/>
              </a:rPr>
              <a:t>contenidos@coderhouse.com</a:t>
            </a:r>
            <a:r>
              <a:rPr lang="es">
                <a:solidFill>
                  <a:schemeClr val="dk1"/>
                </a:solidFill>
              </a:rPr>
              <a:t> para que lo podamos incluir en el Repositorio.</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4d51016b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f4d51016ba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f4d51016ba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f4d51016ba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4d51016ba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f4d51016ba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4d51016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f4d51016b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4d51016b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f4d51016ba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4d51016b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f4d51016ba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4d51016b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f4d51016ba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4d51016b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f4d51016ba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a:t>Recurso: Cronograma del curso</a:t>
            </a:r>
            <a:br>
              <a:rPr lang="es"/>
            </a:br>
            <a:r>
              <a:rPr lang="es"/>
              <a:t>- Se muestra al</a:t>
            </a:r>
            <a:r>
              <a:rPr b="1" lang="es"/>
              <a:t> inicio</a:t>
            </a:r>
            <a:r>
              <a:rPr lang="es"/>
              <a:t> de cada clase </a:t>
            </a:r>
            <a:endParaRPr/>
          </a:p>
          <a:p>
            <a:pPr indent="0" lvl="0" marL="0" rtl="0" algn="l">
              <a:lnSpc>
                <a:spcPct val="100000"/>
              </a:lnSpc>
              <a:spcBef>
                <a:spcPts val="0"/>
              </a:spcBef>
              <a:spcAft>
                <a:spcPts val="0"/>
              </a:spcAft>
              <a:buSzPts val="1100"/>
              <a:buNone/>
            </a:pPr>
            <a:r>
              <a:rPr lang="es"/>
              <a:t>- Tiene un aspecto similar a un </a:t>
            </a:r>
            <a:r>
              <a:rPr b="1" lang="es"/>
              <a:t>calendario.</a:t>
            </a:r>
            <a:br>
              <a:rPr lang="es"/>
            </a:br>
            <a:r>
              <a:rPr lang="es"/>
              <a:t>- Resume rápidamente: título de la clase, número y contenidos que abarca</a:t>
            </a:r>
            <a:endParaRPr/>
          </a:p>
          <a:p>
            <a:pPr indent="0" lvl="0" marL="0" rtl="0" algn="l">
              <a:lnSpc>
                <a:spcPct val="100000"/>
              </a:lnSpc>
              <a:spcBef>
                <a:spcPts val="0"/>
              </a:spcBef>
              <a:spcAft>
                <a:spcPts val="0"/>
              </a:spcAft>
              <a:buSzPts val="1100"/>
              <a:buNone/>
            </a:pPr>
            <a:r>
              <a:rPr lang="es"/>
              <a:t>- Guía rápida tanto para docentes, como para estudiantes.</a:t>
            </a:r>
            <a:br>
              <a:rPr lang="es"/>
            </a:br>
            <a:r>
              <a:rPr lang="es"/>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-Ubicar en el interior de cada clase aquellas cuestiones destacadas con las cuales se encontrará el alumno y con su respectivo nombre:</a:t>
            </a:r>
            <a:r>
              <a:rPr b="1" lang="es">
                <a:solidFill>
                  <a:schemeClr val="dk1"/>
                </a:solidFill>
              </a:rPr>
              <a:t> desafíos, entregables de proyecto, actividades colaborativas o  ejemplos en vivo.</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4d51016ba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f4d51016ba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jp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hyperlink" Target="https://github.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hyperlink" Target="https://github.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8.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7.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camilasperanza88/mi_repositorio" TargetMode="External"/><Relationship Id="rId4" Type="http://schemas.openxmlformats.org/officeDocument/2006/relationships/image" Target="../media/image2.png"/><Relationship Id="rId5"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teloexplicocongatitos.com/poster?id=tlecg04" TargetMode="External"/><Relationship Id="rId4" Type="http://schemas.openxmlformats.org/officeDocument/2006/relationships/hyperlink" Target="https://pages.github.com" TargetMode="External"/><Relationship Id="rId5" Type="http://schemas.openxmlformats.org/officeDocument/2006/relationships/image" Target="../media/image27.png"/><Relationship Id="rId6" Type="http://schemas.openxmlformats.org/officeDocument/2006/relationships/image" Target="../media/image30.png"/><Relationship Id="rId7"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0.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0.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7.png"/><Relationship Id="rId7"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google.com/document/d/1e0sVLDwvd6uY1xTuQbdl7D1LAOI2PqZKSy-DKv-mCPM/edit?usp=sharing" TargetMode="External"/><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20.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 name="Shape 53"/>
        <p:cNvGrpSpPr/>
        <p:nvPr/>
      </p:nvGrpSpPr>
      <p:grpSpPr>
        <a:xfrm>
          <a:off x="0" y="0"/>
          <a:ext cx="0" cy="0"/>
          <a:chOff x="0" y="0"/>
          <a:chExt cx="0" cy="0"/>
        </a:xfrm>
      </p:grpSpPr>
      <p:sp>
        <p:nvSpPr>
          <p:cNvPr id="54" name="Google Shape;54;p1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55" name="Google Shape;55;p13"/>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56" name="Google Shape;56;p1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22"/>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GITHUB</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3"/>
          <p:cNvPicPr preferRelativeResize="0"/>
          <p:nvPr/>
        </p:nvPicPr>
        <p:blipFill rotWithShape="1">
          <a:blip r:embed="rId3">
            <a:alphaModFix/>
          </a:blip>
          <a:srcRect b="0" l="0" r="0" t="0"/>
          <a:stretch/>
        </p:blipFill>
        <p:spPr>
          <a:xfrm>
            <a:off x="0" y="12346"/>
            <a:ext cx="9144000" cy="5118818"/>
          </a:xfrm>
          <a:prstGeom prst="rect">
            <a:avLst/>
          </a:prstGeom>
          <a:noFill/>
          <a:ln>
            <a:noFill/>
          </a:ln>
        </p:spPr>
      </p:pic>
      <p:pic>
        <p:nvPicPr>
          <p:cNvPr id="170" name="Google Shape;170;p2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6" name="Google Shape;176;p24"/>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¿QUÉ ES?</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177" name="Google Shape;177;p24"/>
          <p:cNvSpPr txBox="1"/>
          <p:nvPr/>
        </p:nvSpPr>
        <p:spPr>
          <a:xfrm>
            <a:off x="643800" y="960475"/>
            <a:ext cx="7547400" cy="2606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u="sng">
                <a:solidFill>
                  <a:srgbClr val="1155CC"/>
                </a:solidFill>
                <a:latin typeface="Helvetica Neue Light"/>
                <a:ea typeface="Helvetica Neue Light"/>
                <a:cs typeface="Helvetica Neue Light"/>
                <a:sym typeface="Helvetica Neue Light"/>
                <a:hlinkClick r:id="rId4">
                  <a:extLst>
                    <a:ext uri="{A12FA001-AC4F-418D-AE19-62706E023703}">
                      <ahyp:hlinkClr val="tx"/>
                    </a:ext>
                  </a:extLst>
                </a:hlinkClick>
              </a:rPr>
              <a:t>https://github.com</a:t>
            </a:r>
            <a:endParaRPr sz="1800">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800">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Por ahora todo lo que venía ocurriendo en Git era de manera local, no necesitábamos nada de internet para guardar nuestros commits y nuestro repositorio. </a:t>
            </a:r>
            <a:br>
              <a:rPr b="0" i="0" lang="es" sz="1800" u="none" cap="none" strike="noStrike">
                <a:solidFill>
                  <a:srgbClr val="000000"/>
                </a:solidFill>
                <a:latin typeface="Helvetica Neue Light"/>
                <a:ea typeface="Helvetica Neue Light"/>
                <a:cs typeface="Helvetica Neue Light"/>
                <a:sym typeface="Helvetica Neue Light"/>
              </a:rPr>
            </a:b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Ahora </a:t>
            </a:r>
            <a:r>
              <a:rPr b="1" i="0" lang="es" sz="1800" u="none" cap="none" strike="noStrike">
                <a:solidFill>
                  <a:srgbClr val="000000"/>
                </a:solidFill>
                <a:highlight>
                  <a:srgbClr val="E0FF00"/>
                </a:highlight>
                <a:latin typeface="Helvetica Neue"/>
                <a:ea typeface="Helvetica Neue"/>
                <a:cs typeface="Helvetica Neue"/>
                <a:sym typeface="Helvetica Neue"/>
              </a:rPr>
              <a:t>queremos compartir nuestro trabajo con otros</a:t>
            </a: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 (compañeros de proyecto, clientes, etc), ¡para eso utilizamos Github!</a:t>
            </a:r>
            <a:endParaRPr b="0" i="0" sz="1800" u="none" cap="none" strike="noStrike">
              <a:solidFill>
                <a:srgbClr val="000000"/>
              </a:solidFill>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800">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Github es una especie de </a:t>
            </a:r>
            <a:r>
              <a:rPr b="1" i="0" lang="es" sz="1800" u="none" cap="none" strike="noStrike">
                <a:solidFill>
                  <a:srgbClr val="000000"/>
                </a:solidFill>
                <a:latin typeface="Helvetica Neue"/>
                <a:ea typeface="Helvetica Neue"/>
                <a:cs typeface="Helvetica Neue"/>
                <a:sym typeface="Helvetica Neue"/>
              </a:rPr>
              <a:t>“</a:t>
            </a:r>
            <a:r>
              <a:rPr b="1" i="1" lang="es" sz="1800" u="none" cap="none" strike="noStrike">
                <a:solidFill>
                  <a:srgbClr val="000000"/>
                </a:solidFill>
                <a:latin typeface="Helvetica Neue"/>
                <a:ea typeface="Helvetica Neue"/>
                <a:cs typeface="Helvetica Neue"/>
                <a:sym typeface="Helvetica Neue"/>
              </a:rPr>
              <a:t>red social</a:t>
            </a:r>
            <a:r>
              <a:rPr b="1" i="0" lang="es" sz="1800" u="none" cap="none" strike="noStrike">
                <a:solidFill>
                  <a:srgbClr val="000000"/>
                </a:solidFill>
                <a:latin typeface="Helvetica Neue"/>
                <a:ea typeface="Helvetica Neue"/>
                <a:cs typeface="Helvetica Neue"/>
                <a:sym typeface="Helvetica Neue"/>
              </a:rPr>
              <a:t>” de programadores</a:t>
            </a:r>
            <a:r>
              <a:rPr b="0" i="0" lang="es" sz="1800" u="none" cap="none" strike="noStrike">
                <a:solidFill>
                  <a:srgbClr val="000000"/>
                </a:solidFill>
                <a:latin typeface="Helvetica Neue Light"/>
                <a:ea typeface="Helvetica Neue Light"/>
                <a:cs typeface="Helvetica Neue Light"/>
                <a:sym typeface="Helvetica Neue Light"/>
              </a:rPr>
              <a:t>. Con este sitio podemos subir nuestros proyectos y lograr que otras personas colaboren.</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178" name="Google Shape;178;p24"/>
          <p:cNvSpPr txBox="1"/>
          <p:nvPr/>
        </p:nvSpPr>
        <p:spPr>
          <a:xfrm>
            <a:off x="3193950" y="4181750"/>
            <a:ext cx="2756100" cy="67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84" name="Google Shape;184;p25"/>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pic>
        <p:nvPicPr>
          <p:cNvPr id="185" name="Google Shape;185;p25"/>
          <p:cNvPicPr preferRelativeResize="0"/>
          <p:nvPr/>
        </p:nvPicPr>
        <p:blipFill rotWithShape="1">
          <a:blip r:embed="rId4">
            <a:alphaModFix/>
          </a:blip>
          <a:srcRect b="0" l="0" r="0" t="0"/>
          <a:stretch/>
        </p:blipFill>
        <p:spPr>
          <a:xfrm>
            <a:off x="440300" y="1590265"/>
            <a:ext cx="5734051" cy="2933701"/>
          </a:xfrm>
          <a:prstGeom prst="rect">
            <a:avLst/>
          </a:prstGeom>
          <a:noFill/>
          <a:ln>
            <a:noFill/>
          </a:ln>
        </p:spPr>
      </p:pic>
      <p:sp>
        <p:nvSpPr>
          <p:cNvPr id="186" name="Google Shape;186;p25"/>
          <p:cNvSpPr txBox="1"/>
          <p:nvPr/>
        </p:nvSpPr>
        <p:spPr>
          <a:xfrm>
            <a:off x="6352750" y="1812250"/>
            <a:ext cx="2546400" cy="199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Ve a </a:t>
            </a:r>
            <a:r>
              <a:rPr b="0" i="0" lang="es" sz="1800" u="sng" cap="none" strike="noStrike">
                <a:solidFill>
                  <a:schemeClr val="hlink"/>
                </a:solidFill>
                <a:latin typeface="Helvetica Neue Light"/>
                <a:ea typeface="Helvetica Neue Light"/>
                <a:cs typeface="Helvetica Neue Light"/>
                <a:sym typeface="Helvetica Neue Light"/>
                <a:hlinkClick r:id="rId5"/>
              </a:rPr>
              <a:t>https://github.com/</a:t>
            </a:r>
            <a:r>
              <a:rPr b="0" i="0" lang="es" sz="1800" u="none" cap="none" strike="noStrike">
                <a:solidFill>
                  <a:srgbClr val="000000"/>
                </a:solidFill>
                <a:latin typeface="Helvetica Neue Light"/>
                <a:ea typeface="Helvetica Neue Light"/>
                <a:cs typeface="Helvetica Neue Light"/>
                <a:sym typeface="Helvetica Neue Light"/>
              </a:rPr>
              <a:t> (está en inglés).</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Haz clic en </a:t>
            </a:r>
            <a:r>
              <a:rPr b="1" i="0" lang="es" sz="1800" u="none" cap="none" strike="noStrike">
                <a:solidFill>
                  <a:srgbClr val="000000"/>
                </a:solidFill>
                <a:highlight>
                  <a:srgbClr val="E0FF00"/>
                </a:highlight>
                <a:latin typeface="Helvetica Neue"/>
                <a:ea typeface="Helvetica Neue"/>
                <a:cs typeface="Helvetica Neue"/>
                <a:sym typeface="Helvetica Neue"/>
              </a:rPr>
              <a:t>“sign up”</a:t>
            </a: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a:t>
            </a:r>
            <a:endParaRPr b="0" i="0" sz="1800" u="none" cap="none" strike="noStrike">
              <a:solidFill>
                <a:srgbClr val="000000"/>
              </a:solidFill>
              <a:highlight>
                <a:srgbClr val="E0FF00"/>
              </a:highlight>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p:txBody>
      </p:sp>
      <p:sp>
        <p:nvSpPr>
          <p:cNvPr id="187" name="Google Shape;187;p25"/>
          <p:cNvSpPr/>
          <p:nvPr/>
        </p:nvSpPr>
        <p:spPr>
          <a:xfrm>
            <a:off x="438825" y="158725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93" name="Google Shape;193;p26"/>
          <p:cNvSpPr txBox="1"/>
          <p:nvPr/>
        </p:nvSpPr>
        <p:spPr>
          <a:xfrm>
            <a:off x="5514475" y="1143000"/>
            <a:ext cx="3368100" cy="31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highlight>
                  <a:srgbClr val="E0FF00"/>
                </a:highlight>
                <a:latin typeface="Helvetica Neue Light"/>
                <a:ea typeface="Helvetica Neue Light"/>
                <a:cs typeface="Helvetica Neue Light"/>
                <a:sym typeface="Helvetica Neue Light"/>
              </a:rPr>
              <a:t>Llena el formulario:</a:t>
            </a:r>
            <a:br>
              <a:rPr b="0" i="0" lang="es" sz="1600" u="none" cap="none" strike="noStrike">
                <a:solidFill>
                  <a:srgbClr val="000000"/>
                </a:solidFill>
                <a:latin typeface="Helvetica Neue Light"/>
                <a:ea typeface="Helvetica Neue Light"/>
                <a:cs typeface="Helvetica Neue Light"/>
                <a:sym typeface="Helvetica Neue Light"/>
              </a:rPr>
            </a:b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Nombre de usuario.</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Dirección de e-mail (</a:t>
            </a:r>
            <a:r>
              <a:rPr b="0" i="0" lang="es" sz="1600" u="none" cap="none" strike="noStrike">
                <a:solidFill>
                  <a:schemeClr val="dk1"/>
                </a:solidFill>
                <a:latin typeface="Helvetica Neue Light"/>
                <a:ea typeface="Helvetica Neue Light"/>
                <a:cs typeface="Helvetica Neue Light"/>
                <a:sym typeface="Helvetica Neue Light"/>
              </a:rPr>
              <a:t>es recomendable usar el mismo email que usaste anteriormente en tu perfil de Git anteriormente).</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Contraseña.</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highlight>
                  <a:srgbClr val="E0FF00"/>
                </a:highlight>
                <a:latin typeface="Helvetica Neue Light"/>
                <a:ea typeface="Helvetica Neue Light"/>
                <a:cs typeface="Helvetica Neue Light"/>
                <a:sym typeface="Helvetica Neue Light"/>
              </a:rPr>
              <a:t>Luego </a:t>
            </a:r>
            <a:r>
              <a:rPr b="1" i="0" lang="es" sz="1600" u="none" cap="none" strike="noStrike">
                <a:solidFill>
                  <a:srgbClr val="000000"/>
                </a:solidFill>
                <a:highlight>
                  <a:srgbClr val="E0FF00"/>
                </a:highlight>
                <a:latin typeface="Helvetica Neue"/>
                <a:ea typeface="Helvetica Neue"/>
                <a:cs typeface="Helvetica Neue"/>
                <a:sym typeface="Helvetica Neue"/>
              </a:rPr>
              <a:t>“Next: select a plan”</a:t>
            </a:r>
            <a:r>
              <a:rPr b="0" i="0" lang="es" sz="1600" u="none" cap="none" strike="noStrike">
                <a:solidFill>
                  <a:srgbClr val="000000"/>
                </a:solidFill>
                <a:latin typeface="Helvetica Neue Light"/>
                <a:ea typeface="Helvetica Neue Light"/>
                <a:cs typeface="Helvetica Neue Light"/>
                <a:sym typeface="Helvetica Neue Light"/>
              </a:rPr>
              <a:t>, para seleccionar el plan que queremos tener.</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p:txBody>
      </p:sp>
      <p:pic>
        <p:nvPicPr>
          <p:cNvPr id="194" name="Google Shape;194;p26"/>
          <p:cNvPicPr preferRelativeResize="0"/>
          <p:nvPr/>
        </p:nvPicPr>
        <p:blipFill rotWithShape="1">
          <a:blip r:embed="rId4">
            <a:alphaModFix/>
          </a:blip>
          <a:srcRect b="0" l="0" r="0" t="0"/>
          <a:stretch/>
        </p:blipFill>
        <p:spPr>
          <a:xfrm>
            <a:off x="726050" y="1366315"/>
            <a:ext cx="4631165" cy="3471584"/>
          </a:xfrm>
          <a:prstGeom prst="rect">
            <a:avLst/>
          </a:prstGeom>
          <a:noFill/>
          <a:ln>
            <a:noFill/>
          </a:ln>
        </p:spPr>
      </p:pic>
      <p:sp>
        <p:nvSpPr>
          <p:cNvPr id="195" name="Google Shape;195;p26"/>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196" name="Google Shape;196;p26"/>
          <p:cNvSpPr/>
          <p:nvPr/>
        </p:nvSpPr>
        <p:spPr>
          <a:xfrm>
            <a:off x="726150" y="1143000"/>
            <a:ext cx="4631100" cy="38472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02" name="Google Shape;202;p27"/>
          <p:cNvPicPr preferRelativeResize="0"/>
          <p:nvPr/>
        </p:nvPicPr>
        <p:blipFill rotWithShape="1">
          <a:blip r:embed="rId4">
            <a:alphaModFix/>
          </a:blip>
          <a:srcRect b="0" l="0" r="0" t="0"/>
          <a:stretch/>
        </p:blipFill>
        <p:spPr>
          <a:xfrm>
            <a:off x="1500338" y="1095639"/>
            <a:ext cx="6143327" cy="3428825"/>
          </a:xfrm>
          <a:prstGeom prst="rect">
            <a:avLst/>
          </a:prstGeom>
          <a:noFill/>
          <a:ln>
            <a:noFill/>
          </a:ln>
        </p:spPr>
      </p:pic>
      <p:sp>
        <p:nvSpPr>
          <p:cNvPr id="203" name="Google Shape;203;p27"/>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04" name="Google Shape;204;p27"/>
          <p:cNvSpPr/>
          <p:nvPr/>
        </p:nvSpPr>
        <p:spPr>
          <a:xfrm>
            <a:off x="1500350" y="1095650"/>
            <a:ext cx="6143400" cy="35640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10" name="Google Shape;210;p28"/>
          <p:cNvPicPr preferRelativeResize="0"/>
          <p:nvPr/>
        </p:nvPicPr>
        <p:blipFill rotWithShape="1">
          <a:blip r:embed="rId4">
            <a:alphaModFix/>
          </a:blip>
          <a:srcRect b="0" l="0" r="0" t="0"/>
          <a:stretch/>
        </p:blipFill>
        <p:spPr>
          <a:xfrm>
            <a:off x="2126700" y="1367115"/>
            <a:ext cx="4890596" cy="2987709"/>
          </a:xfrm>
          <a:prstGeom prst="rect">
            <a:avLst/>
          </a:prstGeom>
          <a:noFill/>
          <a:ln>
            <a:noFill/>
          </a:ln>
        </p:spPr>
      </p:pic>
      <p:sp>
        <p:nvSpPr>
          <p:cNvPr id="211" name="Google Shape;211;p28"/>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12" name="Google Shape;212;p28"/>
          <p:cNvSpPr/>
          <p:nvPr/>
        </p:nvSpPr>
        <p:spPr>
          <a:xfrm>
            <a:off x="1694100" y="128110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8" name="Google Shape;218;p29"/>
          <p:cNvSpPr txBox="1"/>
          <p:nvPr/>
        </p:nvSpPr>
        <p:spPr>
          <a:xfrm>
            <a:off x="896425" y="1056967"/>
            <a:ext cx="7351200" cy="98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Github </a:t>
            </a:r>
            <a:r>
              <a:rPr b="0" i="0" lang="es" sz="1600" u="none" cap="none" strike="noStrike">
                <a:solidFill>
                  <a:schemeClr val="dk1"/>
                </a:solidFill>
                <a:latin typeface="Helvetica Neue Light"/>
                <a:ea typeface="Helvetica Neue Light"/>
                <a:cs typeface="Helvetica Neue Light"/>
                <a:sym typeface="Helvetica Neue Light"/>
              </a:rPr>
              <a:t>pedirá </a:t>
            </a:r>
            <a:r>
              <a:rPr b="0" i="0" lang="es" sz="1600" u="none" cap="none" strike="noStrike">
                <a:solidFill>
                  <a:srgbClr val="000000"/>
                </a:solidFill>
                <a:latin typeface="Helvetica Neue Light"/>
                <a:ea typeface="Helvetica Neue Light"/>
                <a:cs typeface="Helvetica Neue Light"/>
                <a:sym typeface="Helvetica Neue Light"/>
              </a:rPr>
              <a:t>que verifiques tu email. Al abrir el mail, verás que dice</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600"/>
              <a:buFont typeface="Arial"/>
              <a:buNone/>
            </a:pPr>
            <a:r>
              <a:rPr b="1" i="1" lang="es" sz="1600" u="none" cap="none" strike="noStrike">
                <a:solidFill>
                  <a:schemeClr val="dk1"/>
                </a:solidFill>
                <a:highlight>
                  <a:srgbClr val="FFFFFF"/>
                </a:highlight>
                <a:latin typeface="Helvetica Neue"/>
                <a:ea typeface="Helvetica Neue"/>
                <a:cs typeface="Helvetica Neue"/>
                <a:sym typeface="Helvetica Neue"/>
              </a:rPr>
              <a:t>Click the link below to verify your email address: </a:t>
            </a:r>
            <a:endParaRPr b="1" i="1" sz="160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600"/>
              <a:buFont typeface="Arial"/>
              <a:buNone/>
            </a:pPr>
            <a:r>
              <a:rPr b="0" i="0" lang="es" sz="1600" u="none" cap="none" strike="noStrike">
                <a:solidFill>
                  <a:schemeClr val="dk1"/>
                </a:solidFill>
                <a:highlight>
                  <a:srgbClr val="FFFFFF"/>
                </a:highlight>
                <a:latin typeface="Helvetica Neue Light"/>
                <a:ea typeface="Helvetica Neue Light"/>
                <a:cs typeface="Helvetica Neue Light"/>
                <a:sym typeface="Helvetica Neue Light"/>
              </a:rPr>
              <a:t>Y una dirección de email, a la que harás clic.</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pic>
        <p:nvPicPr>
          <p:cNvPr id="219" name="Google Shape;219;p29"/>
          <p:cNvPicPr preferRelativeResize="0"/>
          <p:nvPr/>
        </p:nvPicPr>
        <p:blipFill rotWithShape="1">
          <a:blip r:embed="rId4">
            <a:alphaModFix/>
          </a:blip>
          <a:srcRect b="0" l="0" r="0" t="0"/>
          <a:stretch/>
        </p:blipFill>
        <p:spPr>
          <a:xfrm>
            <a:off x="932138" y="2313700"/>
            <a:ext cx="7279726" cy="2210700"/>
          </a:xfrm>
          <a:prstGeom prst="rect">
            <a:avLst/>
          </a:prstGeom>
          <a:noFill/>
          <a:ln>
            <a:noFill/>
          </a:ln>
        </p:spPr>
      </p:pic>
      <p:sp>
        <p:nvSpPr>
          <p:cNvPr id="220" name="Google Shape;220;p29"/>
          <p:cNvSpPr/>
          <p:nvPr/>
        </p:nvSpPr>
        <p:spPr>
          <a:xfrm>
            <a:off x="5160475" y="3561225"/>
            <a:ext cx="2620200" cy="330600"/>
          </a:xfrm>
          <a:prstGeom prst="rect">
            <a:avLst/>
          </a:prstGeom>
          <a:solidFill>
            <a:srgbClr val="E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s" sz="1400" u="none" cap="none" strike="noStrike">
                <a:solidFill>
                  <a:srgbClr val="000000"/>
                </a:solidFill>
                <a:latin typeface="Helvetica Neue Light"/>
                <a:ea typeface="Helvetica Neue Light"/>
                <a:cs typeface="Helvetica Neue Light"/>
                <a:sym typeface="Helvetica Neue Light"/>
              </a:rPr>
              <a:t>tuemail@email.com</a:t>
            </a:r>
            <a:endParaRPr i="0" sz="1400" u="none" cap="none" strike="noStrike">
              <a:solidFill>
                <a:srgbClr val="000000"/>
              </a:solidFill>
              <a:latin typeface="Helvetica Neue Light"/>
              <a:ea typeface="Helvetica Neue Light"/>
              <a:cs typeface="Helvetica Neue Light"/>
              <a:sym typeface="Helvetica Neue Light"/>
            </a:endParaRPr>
          </a:p>
        </p:txBody>
      </p:sp>
      <p:sp>
        <p:nvSpPr>
          <p:cNvPr id="221" name="Google Shape;221;p29"/>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22" name="Google Shape;222;p29"/>
          <p:cNvSpPr/>
          <p:nvPr/>
        </p:nvSpPr>
        <p:spPr>
          <a:xfrm>
            <a:off x="974563" y="2178500"/>
            <a:ext cx="7194900" cy="23424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28" name="Google Shape;228;p30"/>
          <p:cNvPicPr preferRelativeResize="0"/>
          <p:nvPr/>
        </p:nvPicPr>
        <p:blipFill rotWithShape="1">
          <a:blip r:embed="rId4">
            <a:alphaModFix/>
          </a:blip>
          <a:srcRect b="0" l="0" r="0" t="0"/>
          <a:stretch/>
        </p:blipFill>
        <p:spPr>
          <a:xfrm>
            <a:off x="1535075" y="1505690"/>
            <a:ext cx="5734050" cy="2600324"/>
          </a:xfrm>
          <a:prstGeom prst="rect">
            <a:avLst/>
          </a:prstGeom>
          <a:noFill/>
          <a:ln>
            <a:noFill/>
          </a:ln>
        </p:spPr>
      </p:pic>
      <p:sp>
        <p:nvSpPr>
          <p:cNvPr id="229" name="Google Shape;229;p30"/>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30" name="Google Shape;230;p30"/>
          <p:cNvSpPr/>
          <p:nvPr/>
        </p:nvSpPr>
        <p:spPr>
          <a:xfrm>
            <a:off x="1524200" y="150570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36" name="Google Shape;236;p31"/>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UN REPOSITORIO</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37" name="Google Shape;237;p31"/>
          <p:cNvSpPr txBox="1"/>
          <p:nvPr/>
        </p:nvSpPr>
        <p:spPr>
          <a:xfrm>
            <a:off x="5517150" y="1104900"/>
            <a:ext cx="3422700" cy="293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i="0" lang="es" sz="1800" u="none" cap="none" strike="noStrike">
                <a:solidFill>
                  <a:srgbClr val="000000"/>
                </a:solidFill>
                <a:latin typeface="Helvetica Neue Light"/>
                <a:ea typeface="Helvetica Neue Light"/>
                <a:cs typeface="Helvetica Neue Light"/>
                <a:sym typeface="Helvetica Neue Light"/>
              </a:rPr>
              <a:t>Luego de hacer clic en el enlace de verificación, aparecerá una pantalla así, que indica que tu e-mail ha sido verificado, y </a:t>
            </a:r>
            <a:r>
              <a:rPr b="1" i="0" lang="es" sz="1800" u="none" cap="none" strike="noStrike">
                <a:solidFill>
                  <a:srgbClr val="000000"/>
                </a:solidFill>
                <a:latin typeface="Helvetica Neue"/>
                <a:ea typeface="Helvetica Neue"/>
                <a:cs typeface="Helvetica Neue"/>
                <a:sym typeface="Helvetica Neue"/>
              </a:rPr>
              <a:t>permite que hagas tu primer repositorio.</a:t>
            </a:r>
            <a:endParaRPr b="1" i="0" sz="18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rPr i="0" lang="es" sz="1800" u="none" cap="none" strike="noStrike">
                <a:solidFill>
                  <a:srgbClr val="000000"/>
                </a:solidFill>
                <a:latin typeface="Helvetica Neue Light"/>
                <a:ea typeface="Helvetica Neue Light"/>
                <a:cs typeface="Helvetica Neue Light"/>
                <a:sym typeface="Helvetica Neue Light"/>
              </a:rPr>
              <a:t>Por ejemplo, podría ser llamado </a:t>
            </a:r>
            <a:r>
              <a:rPr i="0" lang="es" sz="1800" u="none" cap="none" strike="noStrike">
                <a:solidFill>
                  <a:srgbClr val="000000"/>
                </a:solidFill>
                <a:highlight>
                  <a:srgbClr val="E0FF00"/>
                </a:highlight>
                <a:latin typeface="Helvetica Neue Light"/>
                <a:ea typeface="Helvetica Neue Light"/>
                <a:cs typeface="Helvetica Neue Light"/>
                <a:sym typeface="Helvetica Neue Light"/>
              </a:rPr>
              <a:t>“mi_repositorio”</a:t>
            </a:r>
            <a:r>
              <a:rPr i="0" lang="es" sz="1800" u="none" cap="none" strike="noStrike">
                <a:solidFill>
                  <a:srgbClr val="000000"/>
                </a:solidFill>
                <a:latin typeface="Helvetica Neue Light"/>
                <a:ea typeface="Helvetica Neue Light"/>
                <a:cs typeface="Helvetica Neue Light"/>
                <a:sym typeface="Helvetica Neue Light"/>
              </a:rPr>
              <a:t>, para que pruebes con los archivos que trabajaste en el desafío de GIT.</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p:txBody>
      </p:sp>
      <p:pic>
        <p:nvPicPr>
          <p:cNvPr id="238" name="Google Shape;238;p31"/>
          <p:cNvPicPr preferRelativeResize="0"/>
          <p:nvPr/>
        </p:nvPicPr>
        <p:blipFill rotWithShape="1">
          <a:blip r:embed="rId4">
            <a:alphaModFix/>
          </a:blip>
          <a:srcRect b="0" l="0" r="0" t="0"/>
          <a:stretch/>
        </p:blipFill>
        <p:spPr>
          <a:xfrm>
            <a:off x="253625" y="1305190"/>
            <a:ext cx="5212475" cy="3195299"/>
          </a:xfrm>
          <a:prstGeom prst="rect">
            <a:avLst/>
          </a:prstGeom>
          <a:noFill/>
          <a:ln>
            <a:noFill/>
          </a:ln>
        </p:spPr>
      </p:pic>
      <p:sp>
        <p:nvSpPr>
          <p:cNvPr id="239" name="Google Shape;239;p31"/>
          <p:cNvSpPr/>
          <p:nvPr/>
        </p:nvSpPr>
        <p:spPr>
          <a:xfrm>
            <a:off x="253625" y="1305200"/>
            <a:ext cx="5212500" cy="31953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GITHUB</a:t>
            </a:r>
            <a:endParaRPr b="0" i="1" sz="3600" u="none" cap="none" strike="noStrike">
              <a:solidFill>
                <a:srgbClr val="121212"/>
              </a:solidFill>
              <a:latin typeface="Anton"/>
              <a:ea typeface="Anton"/>
              <a:cs typeface="Anton"/>
              <a:sym typeface="Anton"/>
            </a:endParaRPr>
          </a:p>
        </p:txBody>
      </p:sp>
      <p:sp>
        <p:nvSpPr>
          <p:cNvPr id="62" name="Google Shape;62;p14"/>
          <p:cNvSpPr txBox="1"/>
          <p:nvPr/>
        </p:nvSpPr>
        <p:spPr>
          <a:xfrm>
            <a:off x="1839150" y="1682100"/>
            <a:ext cx="54657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s" sz="2000" u="none" cap="none" strike="noStrike">
                <a:solidFill>
                  <a:srgbClr val="121212"/>
                </a:solidFill>
                <a:latin typeface="Helvetica Neue"/>
                <a:ea typeface="Helvetica Neue"/>
                <a:cs typeface="Helvetica Neue"/>
                <a:sym typeface="Helvetica Neue"/>
              </a:rPr>
              <a:t>     Clase 1</a:t>
            </a:r>
            <a:r>
              <a:rPr b="1" lang="es" sz="2000">
                <a:solidFill>
                  <a:srgbClr val="121212"/>
                </a:solidFill>
                <a:latin typeface="Helvetica Neue"/>
                <a:ea typeface="Helvetica Neue"/>
                <a:cs typeface="Helvetica Neue"/>
                <a:sym typeface="Helvetica Neue"/>
              </a:rPr>
              <a:t>0</a:t>
            </a:r>
            <a:r>
              <a:rPr b="1" i="0" lang="es" sz="2000" u="none" cap="none" strike="noStrike">
                <a:solidFill>
                  <a:srgbClr val="121212"/>
                </a:solidFill>
                <a:latin typeface="Helvetica Neue"/>
                <a:ea typeface="Helvetica Neue"/>
                <a:cs typeface="Helvetica Neue"/>
                <a:sym typeface="Helvetica Neue"/>
              </a:rPr>
              <a:t>. </a:t>
            </a:r>
            <a:r>
              <a:rPr b="0" i="0" lang="es" sz="2000" u="none" cap="none" strike="noStrike">
                <a:solidFill>
                  <a:srgbClr val="121212"/>
                </a:solidFill>
                <a:latin typeface="Helvetica Neue Light"/>
                <a:ea typeface="Helvetica Neue Light"/>
                <a:cs typeface="Helvetica Neue Light"/>
                <a:sym typeface="Helvetica Neue Light"/>
              </a:rPr>
              <a:t> DESARROLLO WEB</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63" name="Google Shape;63;p14"/>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45" name="Google Shape;245;p32"/>
          <p:cNvSpPr txBox="1"/>
          <p:nvPr/>
        </p:nvSpPr>
        <p:spPr>
          <a:xfrm>
            <a:off x="5429250" y="1502075"/>
            <a:ext cx="3325200" cy="293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0" i="0" lang="es" sz="1800" u="none" cap="none" strike="noStrike">
                <a:solidFill>
                  <a:srgbClr val="000000"/>
                </a:solidFill>
                <a:latin typeface="Helvetica Neue Light"/>
                <a:ea typeface="Helvetica Neue Light"/>
                <a:cs typeface="Helvetica Neue Light"/>
                <a:sym typeface="Helvetica Neue Light"/>
              </a:rPr>
              <a:t>Elegimos </a:t>
            </a:r>
            <a:r>
              <a:rPr b="1" i="0" lang="es" sz="1800" u="none" cap="none" strike="noStrike">
                <a:solidFill>
                  <a:srgbClr val="000000"/>
                </a:solidFill>
                <a:latin typeface="Helvetica Neue"/>
                <a:ea typeface="Helvetica Neue"/>
                <a:cs typeface="Helvetica Neue"/>
                <a:sym typeface="Helvetica Neue"/>
              </a:rPr>
              <a:t>“público”</a:t>
            </a:r>
            <a:r>
              <a:rPr b="0" i="0" lang="es" sz="1800" u="none" cap="none" strike="noStrike">
                <a:solidFill>
                  <a:srgbClr val="000000"/>
                </a:solidFill>
                <a:latin typeface="Helvetica Neue Light"/>
                <a:ea typeface="Helvetica Neue Light"/>
                <a:cs typeface="Helvetica Neue Light"/>
                <a:sym typeface="Helvetica Neue Light"/>
              </a:rPr>
              <a:t> o </a:t>
            </a:r>
            <a:r>
              <a:rPr b="1" i="0" lang="es" sz="1800" u="none" cap="none" strike="noStrike">
                <a:solidFill>
                  <a:srgbClr val="000000"/>
                </a:solidFill>
                <a:latin typeface="Helvetica Neue"/>
                <a:ea typeface="Helvetica Neue"/>
                <a:cs typeface="Helvetica Neue"/>
                <a:sym typeface="Helvetica Neue"/>
              </a:rPr>
              <a:t>“privado”</a:t>
            </a:r>
            <a:r>
              <a:rPr b="0" i="0" lang="es" sz="1800" u="none" cap="none" strike="noStrike">
                <a:solidFill>
                  <a:srgbClr val="000000"/>
                </a:solidFill>
                <a:latin typeface="Helvetica Neue Light"/>
                <a:ea typeface="Helvetica Neue Light"/>
                <a:cs typeface="Helvetica Neue Light"/>
                <a:sym typeface="Helvetica Neue Light"/>
              </a:rPr>
              <a:t>. Si bien con privado limitamos el acceso a cualquier persona, no nos permitirá mostrar nuestro código como página web, por lo que elegimos </a:t>
            </a:r>
            <a:r>
              <a:rPr b="1" i="0" lang="es" sz="1800" u="none" cap="none" strike="noStrike">
                <a:solidFill>
                  <a:srgbClr val="000000"/>
                </a:solidFill>
                <a:latin typeface="Helvetica Neue"/>
                <a:ea typeface="Helvetica Neue"/>
                <a:cs typeface="Helvetica Neue"/>
                <a:sym typeface="Helvetica Neue"/>
              </a:rPr>
              <a:t>“público”</a:t>
            </a:r>
            <a:r>
              <a:rPr b="0" i="0" lang="es" sz="1800" u="none" cap="none" strike="noStrike">
                <a:solidFill>
                  <a:srgbClr val="000000"/>
                </a:solidFill>
                <a:latin typeface="Helvetica Neue Light"/>
                <a:ea typeface="Helvetica Neue Light"/>
                <a:cs typeface="Helvetica Neue Light"/>
                <a:sym typeface="Helvetica Neue Light"/>
              </a:rPr>
              <a:t>. Luego hacemos clic en </a:t>
            </a:r>
            <a:r>
              <a:rPr b="1" i="0" lang="es" sz="1800" u="none" cap="none" strike="noStrike">
                <a:solidFill>
                  <a:srgbClr val="000000"/>
                </a:solidFill>
                <a:latin typeface="Helvetica Neue"/>
                <a:ea typeface="Helvetica Neue"/>
                <a:cs typeface="Helvetica Neue"/>
                <a:sym typeface="Helvetica Neue"/>
              </a:rPr>
              <a:t>“create repository”</a:t>
            </a:r>
            <a:r>
              <a:rPr b="0" i="0" lang="es" sz="1800" u="none" cap="none" strike="noStrike">
                <a:solidFill>
                  <a:srgbClr val="000000"/>
                </a:solidFill>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b="0" i="0" sz="18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pic>
        <p:nvPicPr>
          <p:cNvPr id="246" name="Google Shape;246;p32"/>
          <p:cNvPicPr preferRelativeResize="0"/>
          <p:nvPr/>
        </p:nvPicPr>
        <p:blipFill rotWithShape="1">
          <a:blip r:embed="rId4">
            <a:alphaModFix/>
          </a:blip>
          <a:srcRect b="0" l="0" r="0" t="0"/>
          <a:stretch/>
        </p:blipFill>
        <p:spPr>
          <a:xfrm>
            <a:off x="546850" y="1375840"/>
            <a:ext cx="4725472" cy="3471584"/>
          </a:xfrm>
          <a:prstGeom prst="rect">
            <a:avLst/>
          </a:prstGeom>
          <a:noFill/>
          <a:ln>
            <a:noFill/>
          </a:ln>
        </p:spPr>
      </p:pic>
      <p:sp>
        <p:nvSpPr>
          <p:cNvPr id="247" name="Google Shape;247;p32"/>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UN REPOSITORIO</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1" i="0" sz="1600" u="none" cap="none" strike="noStrike">
              <a:solidFill>
                <a:srgbClr val="000000"/>
              </a:solidFill>
              <a:latin typeface="Helvetica Neue"/>
              <a:ea typeface="Helvetica Neue"/>
              <a:cs typeface="Helvetica Neue"/>
              <a:sym typeface="Helvetica Neue"/>
            </a:endParaRPr>
          </a:p>
        </p:txBody>
      </p:sp>
      <p:sp>
        <p:nvSpPr>
          <p:cNvPr id="248" name="Google Shape;248;p32"/>
          <p:cNvSpPr/>
          <p:nvPr/>
        </p:nvSpPr>
        <p:spPr>
          <a:xfrm>
            <a:off x="714375" y="1418550"/>
            <a:ext cx="4623000" cy="32412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3"/>
          <p:cNvPicPr preferRelativeResize="0"/>
          <p:nvPr/>
        </p:nvPicPr>
        <p:blipFill rotWithShape="1">
          <a:blip r:embed="rId3">
            <a:alphaModFix/>
          </a:blip>
          <a:srcRect b="0" l="0" r="0" t="0"/>
          <a:stretch/>
        </p:blipFill>
        <p:spPr>
          <a:xfrm>
            <a:off x="377600" y="-89775"/>
            <a:ext cx="8388799" cy="5080076"/>
          </a:xfrm>
          <a:prstGeom prst="rect">
            <a:avLst/>
          </a:prstGeom>
          <a:noFill/>
          <a:ln>
            <a:noFill/>
          </a:ln>
        </p:spPr>
      </p:pic>
      <p:pic>
        <p:nvPicPr>
          <p:cNvPr id="254" name="Google Shape;254;p3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60" name="Google Shape;260;p34"/>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VAMOS A SUBIR NUESTRO REPOSITORIO</a:t>
            </a:r>
            <a:endParaRPr b="0" i="1" sz="3800" u="none" cap="none" strike="noStrike">
              <a:solidFill>
                <a:schemeClr val="dk1"/>
              </a:solidFill>
              <a:latin typeface="Anton"/>
              <a:ea typeface="Anton"/>
              <a:cs typeface="Anton"/>
              <a:sym typeface="Anton"/>
            </a:endParaRPr>
          </a:p>
        </p:txBody>
      </p:sp>
      <p:sp>
        <p:nvSpPr>
          <p:cNvPr id="261" name="Google Shape;261;p34"/>
          <p:cNvSpPr txBox="1"/>
          <p:nvPr/>
        </p:nvSpPr>
        <p:spPr>
          <a:xfrm>
            <a:off x="900900" y="1186525"/>
            <a:ext cx="7342200" cy="98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Vamos a nuestra terminal, y nos ubicamos en el proyecto creado en la clase pasada. Copiaremos las siguientes líneas para realizar el “push” de los archivos a nuestro servidor en GitHub.</a:t>
            </a:r>
            <a:endParaRPr b="0" i="0" sz="1800" u="none" cap="none" strike="noStrike">
              <a:solidFill>
                <a:srgbClr val="000000"/>
              </a:solidFill>
              <a:latin typeface="Helvetica Neue Light"/>
              <a:ea typeface="Helvetica Neue Light"/>
              <a:cs typeface="Helvetica Neue Light"/>
              <a:sym typeface="Helvetica Neue Light"/>
            </a:endParaRPr>
          </a:p>
        </p:txBody>
      </p:sp>
      <p:graphicFrame>
        <p:nvGraphicFramePr>
          <p:cNvPr id="262" name="Google Shape;262;p34"/>
          <p:cNvGraphicFramePr/>
          <p:nvPr/>
        </p:nvGraphicFramePr>
        <p:xfrm>
          <a:off x="643788" y="2506775"/>
          <a:ext cx="3000000" cy="3000000"/>
        </p:xfrm>
        <a:graphic>
          <a:graphicData uri="http://schemas.openxmlformats.org/drawingml/2006/table">
            <a:tbl>
              <a:tblPr>
                <a:noFill/>
                <a:tableStyleId>{979176EE-1E61-49FB-84AE-B9E2DA1DBDFA}</a:tableStyleId>
              </a:tblPr>
              <a:tblGrid>
                <a:gridCol w="7856400"/>
              </a:tblGrid>
              <a:tr h="1507100">
                <a:tc>
                  <a:txBody>
                    <a:bodyPr/>
                    <a:lstStyle/>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1: me ubico en mi repositorio */</a:t>
                      </a:r>
                      <a:endParaRPr sz="1600" u="none" cap="none" strike="noStrike">
                        <a:solidFill>
                          <a:srgbClr val="666666"/>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 :~</a:t>
                      </a:r>
                      <a:r>
                        <a:rPr lang="es" sz="1600" u="none" cap="none" strike="noStrike">
                          <a:solidFill>
                            <a:srgbClr val="F3F3F3"/>
                          </a:solidFill>
                          <a:highlight>
                            <a:schemeClr val="dk1"/>
                          </a:highlight>
                          <a:latin typeface="Helvetica Neue Light"/>
                          <a:ea typeface="Helvetica Neue Light"/>
                          <a:cs typeface="Helvetica Neue Light"/>
                          <a:sym typeface="Helvetica Neue Light"/>
                        </a:rPr>
                        <a:t>$ cd Documents/Proyectos_Coder/mi_repositorio</a:t>
                      </a:r>
                      <a:endParaRPr sz="1800" u="none" cap="none" strike="noStrike">
                        <a:solidFill>
                          <a:srgbClr val="F3F3F3"/>
                        </a:solidFill>
                        <a:highlight>
                          <a:srgbClr val="000000"/>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2: indico cuál será mi nuevo repositorio remoto */</a:t>
                      </a:r>
                      <a:endParaRPr sz="1800" u="none" cap="none" strike="noStrike">
                        <a:solidFill>
                          <a:srgbClr val="F3F3F3"/>
                        </a:solidFill>
                        <a:highlight>
                          <a:srgbClr val="000000"/>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a:t>
                      </a:r>
                      <a:r>
                        <a:rPr lang="es" sz="1600" u="none" cap="none" strike="noStrike">
                          <a:solidFill>
                            <a:srgbClr val="FFFF00"/>
                          </a:solidFill>
                          <a:highlight>
                            <a:schemeClr val="dk1"/>
                          </a:highlight>
                          <a:latin typeface="Helvetica Neue Light"/>
                          <a:ea typeface="Helvetica Neue Light"/>
                          <a:cs typeface="Helvetica Neue Light"/>
                          <a:sym typeface="Helvetica Neue Light"/>
                        </a:rPr>
                        <a:t>/Documents/Proyectos_Coder/mi_repositorio</a:t>
                      </a:r>
                      <a:r>
                        <a:rPr lang="es" sz="1800" u="none" cap="none" strike="noStrike">
                          <a:solidFill>
                            <a:srgbClr val="F3F3F3"/>
                          </a:solidFill>
                          <a:highlight>
                            <a:schemeClr val="dk1"/>
                          </a:highlight>
                          <a:latin typeface="Helvetica Neue Light"/>
                          <a:ea typeface="Helvetica Neue Light"/>
                          <a:cs typeface="Helvetica Neue Light"/>
                          <a:sym typeface="Helvetica Neue Light"/>
                        </a:rPr>
                        <a:t>$ git remote add origin https://github.com/miuser/mi_repositorio.git</a:t>
                      </a:r>
                      <a:endParaRPr sz="1800" u="none" cap="none" strike="noStrike">
                        <a:solidFill>
                          <a:srgbClr val="F3F3F3"/>
                        </a:solidFill>
                        <a:highlight>
                          <a:schemeClr val="dk1"/>
                        </a:highlight>
                        <a:latin typeface="Helvetica Neue Light"/>
                        <a:ea typeface="Helvetica Neue Light"/>
                        <a:cs typeface="Helvetica Neue Light"/>
                        <a:sym typeface="Helvetica Neue Light"/>
                      </a:endParaRPr>
                    </a:p>
                  </a:txBody>
                  <a:tcPr marT="63500" marB="63500" marR="63500" marL="63500">
                    <a:solidFill>
                      <a:srgbClr val="000000"/>
                    </a:solidFill>
                  </a:tcPr>
                </a:tc>
              </a:tr>
            </a:tbl>
          </a:graphicData>
        </a:graphic>
      </p:graphicFrame>
      <p:pic>
        <p:nvPicPr>
          <p:cNvPr id="263" name="Google Shape;263;p34"/>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graphicFrame>
        <p:nvGraphicFramePr>
          <p:cNvPr id="268" name="Google Shape;268;p35"/>
          <p:cNvGraphicFramePr/>
          <p:nvPr/>
        </p:nvGraphicFramePr>
        <p:xfrm>
          <a:off x="563825" y="1118875"/>
          <a:ext cx="3000000" cy="3000000"/>
        </p:xfrm>
        <a:graphic>
          <a:graphicData uri="http://schemas.openxmlformats.org/drawingml/2006/table">
            <a:tbl>
              <a:tblPr>
                <a:noFill/>
                <a:tableStyleId>{979176EE-1E61-49FB-84AE-B9E2DA1DBDFA}</a:tableStyleId>
              </a:tblPr>
              <a:tblGrid>
                <a:gridCol w="8016350"/>
              </a:tblGrid>
              <a:tr h="3101475">
                <a:tc>
                  <a:txBody>
                    <a:bodyPr/>
                    <a:lstStyle/>
                    <a:p>
                      <a:pPr indent="0" lvl="0" marL="0" marR="0" rtl="0" algn="l">
                        <a:lnSpc>
                          <a:spcPct val="100000"/>
                        </a:lnSpc>
                        <a:spcBef>
                          <a:spcPts val="0"/>
                        </a:spcBef>
                        <a:spcAft>
                          <a:spcPts val="0"/>
                        </a:spcAft>
                        <a:buClr>
                          <a:schemeClr val="dk1"/>
                        </a:buClr>
                        <a:buSzPts val="1100"/>
                        <a:buFont typeface="Arial"/>
                        <a:buNone/>
                      </a:pPr>
                      <a:r>
                        <a:rPr lang="es" sz="1500" u="none" cap="none" strike="noStrike">
                          <a:solidFill>
                            <a:srgbClr val="666666"/>
                          </a:solidFill>
                          <a:highlight>
                            <a:schemeClr val="dk1"/>
                          </a:highlight>
                          <a:latin typeface="Helvetica Neue Light"/>
                          <a:ea typeface="Helvetica Neue Light"/>
                          <a:cs typeface="Helvetica Neue Light"/>
                          <a:sym typeface="Helvetica Neue Light"/>
                        </a:rPr>
                        <a:t>/</a:t>
                      </a: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3: Pusheamos todos nuestros archivos al repositorio de github*/</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a:t>
                      </a:r>
                      <a:r>
                        <a:rPr lang="es" sz="1600" u="none" cap="none" strike="noStrike">
                          <a:solidFill>
                            <a:srgbClr val="FFFF00"/>
                          </a:solidFill>
                          <a:highlight>
                            <a:schemeClr val="dk1"/>
                          </a:highlight>
                          <a:latin typeface="Helvetica Neue Light"/>
                          <a:ea typeface="Helvetica Neue Light"/>
                          <a:cs typeface="Helvetica Neue Light"/>
                          <a:sym typeface="Helvetica Neue Light"/>
                        </a:rPr>
                        <a:t>/Documents/Proyectos_Coder/mi_repositorio</a:t>
                      </a:r>
                      <a:r>
                        <a:rPr lang="es" sz="1600" u="none" cap="none" strike="noStrike">
                          <a:solidFill>
                            <a:srgbClr val="F3F3F3"/>
                          </a:solidFill>
                          <a:highlight>
                            <a:schemeClr val="dk1"/>
                          </a:highlight>
                          <a:latin typeface="Helvetica Neue Light"/>
                          <a:ea typeface="Helvetica Neue Light"/>
                          <a:cs typeface="Helvetica Neue Light"/>
                          <a:sym typeface="Helvetica Neue Light"/>
                        </a:rPr>
                        <a:t>$ git push -u origin master</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Username for 'https://github.com': miuser </a:t>
                      </a:r>
                      <a:r>
                        <a:rPr lang="es" sz="1600" u="none" cap="none" strike="noStrike">
                          <a:solidFill>
                            <a:srgbClr val="999999"/>
                          </a:solidFill>
                          <a:highlight>
                            <a:schemeClr val="dk1"/>
                          </a:highlight>
                          <a:latin typeface="Helvetica Neue Light"/>
                          <a:ea typeface="Helvetica Neue Light"/>
                          <a:cs typeface="Helvetica Neue Light"/>
                          <a:sym typeface="Helvetica Neue Light"/>
                        </a:rPr>
                        <a:t>/* Pedirá el usuario de github */</a:t>
                      </a:r>
                      <a:endParaRPr sz="1600" u="none" cap="none" strike="noStrike">
                        <a:solidFill>
                          <a:srgbClr val="999999"/>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Password for 'https://isaine@github.com': </a:t>
                      </a:r>
                      <a:r>
                        <a:rPr lang="es" sz="1600" u="none" cap="none" strike="noStrike">
                          <a:solidFill>
                            <a:srgbClr val="999999"/>
                          </a:solidFill>
                          <a:highlight>
                            <a:schemeClr val="dk1"/>
                          </a:highlight>
                          <a:latin typeface="Helvetica Neue Light"/>
                          <a:ea typeface="Helvetica Neue Light"/>
                          <a:cs typeface="Helvetica Neue Light"/>
                          <a:sym typeface="Helvetica Neue Light"/>
                        </a:rPr>
                        <a:t>/* Pedirá el la clave de github *//</a:t>
                      </a:r>
                      <a:endParaRPr sz="1600" u="none" cap="none" strike="noStrike">
                        <a:solidFill>
                          <a:srgbClr val="999999"/>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Counting objects: 9,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Delta compression using up to 4 threads.</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Compressing objects: 100% (6/6),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Writing objects: 100% (9/9), 869 bytes | 217.00 KiB/s,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Total 9 (delta 2), reused 0 (delta 0)</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remote: Resolving deltas: 100% (2/2),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To https://github.com/miuser/mi_repositorio.git</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 * [new branch]  	master -&gt; master</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Branch 'master' set up to track remote branch 'master' from 'origin'.</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txBody>
                  <a:tcPr marT="63500" marB="63500" marR="63500" marL="63500">
                    <a:solidFill>
                      <a:srgbClr val="000000"/>
                    </a:solidFill>
                  </a:tcPr>
                </a:tc>
              </a:tr>
            </a:tbl>
          </a:graphicData>
        </a:graphic>
      </p:graphicFrame>
      <p:pic>
        <p:nvPicPr>
          <p:cNvPr id="269" name="Google Shape;269;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0" name="Google Shape;270;p35"/>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VAMOS A SUBIR NUESTRO REPOSITORIO</a:t>
            </a:r>
            <a:endParaRPr b="0" i="1" sz="3800" u="none" cap="none" strike="noStrike">
              <a:solidFill>
                <a:schemeClr val="dk1"/>
              </a:solidFill>
              <a:latin typeface="Anton"/>
              <a:ea typeface="Anton"/>
              <a:cs typeface="Anton"/>
              <a:sym typeface="Anton"/>
            </a:endParaRPr>
          </a:p>
        </p:txBody>
      </p:sp>
      <p:pic>
        <p:nvPicPr>
          <p:cNvPr id="271" name="Google Shape;271;p35"/>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pic>
        <p:nvPicPr>
          <p:cNvPr id="272" name="Google Shape;272;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8" name="Google Shape;278;p36"/>
          <p:cNvSpPr txBox="1"/>
          <p:nvPr/>
        </p:nvSpPr>
        <p:spPr>
          <a:xfrm>
            <a:off x="643801" y="3116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LOS ARCHIVOS YA EN GITHUB</a:t>
            </a:r>
            <a:endParaRPr b="0" i="1" sz="3800" u="none" cap="none" strike="noStrike">
              <a:solidFill>
                <a:schemeClr val="dk1"/>
              </a:solidFill>
              <a:latin typeface="Anton"/>
              <a:ea typeface="Anton"/>
              <a:cs typeface="Anton"/>
              <a:sym typeface="Anton"/>
            </a:endParaRPr>
          </a:p>
        </p:txBody>
      </p:sp>
      <p:pic>
        <p:nvPicPr>
          <p:cNvPr id="279" name="Google Shape;279;p36"/>
          <p:cNvPicPr preferRelativeResize="0"/>
          <p:nvPr/>
        </p:nvPicPr>
        <p:blipFill rotWithShape="1">
          <a:blip r:embed="rId4">
            <a:alphaModFix/>
          </a:blip>
          <a:srcRect b="0" l="0" r="0" t="0"/>
          <a:stretch/>
        </p:blipFill>
        <p:spPr>
          <a:xfrm>
            <a:off x="871625" y="1519515"/>
            <a:ext cx="7400749" cy="2987710"/>
          </a:xfrm>
          <a:prstGeom prst="rect">
            <a:avLst/>
          </a:prstGeom>
          <a:noFill/>
          <a:ln>
            <a:noFill/>
          </a:ln>
        </p:spPr>
      </p:pic>
      <p:sp>
        <p:nvSpPr>
          <p:cNvPr id="280" name="Google Shape;280;p36"/>
          <p:cNvSpPr/>
          <p:nvPr/>
        </p:nvSpPr>
        <p:spPr>
          <a:xfrm>
            <a:off x="970475" y="3355050"/>
            <a:ext cx="7029000" cy="59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6"/>
          <p:cNvSpPr/>
          <p:nvPr/>
        </p:nvSpPr>
        <p:spPr>
          <a:xfrm>
            <a:off x="714375" y="1418550"/>
            <a:ext cx="7470300" cy="2987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87" name="Google Shape;287;p37"/>
          <p:cNvSpPr txBox="1"/>
          <p:nvPr/>
        </p:nvSpPr>
        <p:spPr>
          <a:xfrm>
            <a:off x="643801" y="3883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MÁS PROPIEDADES DE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88" name="Google Shape;288;p37"/>
          <p:cNvSpPr txBox="1"/>
          <p:nvPr/>
        </p:nvSpPr>
        <p:spPr>
          <a:xfrm>
            <a:off x="929250" y="1245051"/>
            <a:ext cx="7285500" cy="312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Como plataforma colaborativa, GitHub </a:t>
            </a:r>
            <a:r>
              <a:rPr b="1" i="0" lang="es" sz="1800" u="none" cap="none" strike="noStrike">
                <a:solidFill>
                  <a:schemeClr val="dk1"/>
                </a:solidFill>
                <a:latin typeface="Helvetica Neue"/>
                <a:ea typeface="Helvetica Neue"/>
                <a:cs typeface="Helvetica Neue"/>
                <a:sym typeface="Helvetica Neue"/>
              </a:rPr>
              <a:t>ofrece a sus usuarios una gran cantidad de funcionalidades para la gestión de proyectos</a:t>
            </a:r>
            <a:r>
              <a:rPr b="0" i="0" lang="es" sz="1800" u="none" cap="none" strike="noStrike">
                <a:solidFill>
                  <a:schemeClr val="dk1"/>
                </a:solidFill>
                <a:latin typeface="Helvetica Neue Light"/>
                <a:ea typeface="Helvetica Neue Light"/>
                <a:cs typeface="Helvetica Neue Light"/>
                <a:sym typeface="Helvetica Neue Light"/>
              </a:rPr>
              <a:t>, todas apoyadas por la comunidad. Por esta razón, a lo mejor dentro de un año tenga agregadas nuevas características que le permitan a los usuarios un mejor desenvolvimiento en el desarrollo de código.</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289" name="Google Shape;289;p37"/>
          <p:cNvPicPr preferRelativeResize="0"/>
          <p:nvPr/>
        </p:nvPicPr>
        <p:blipFill rotWithShape="1">
          <a:blip r:embed="rId4">
            <a:alphaModFix/>
          </a:blip>
          <a:srcRect b="0" l="0" r="0" t="0"/>
          <a:stretch/>
        </p:blipFill>
        <p:spPr>
          <a:xfrm>
            <a:off x="820775" y="3510225"/>
            <a:ext cx="7502450" cy="785141"/>
          </a:xfrm>
          <a:prstGeom prst="rect">
            <a:avLst/>
          </a:prstGeom>
          <a:noFill/>
          <a:ln>
            <a:noFill/>
          </a:ln>
        </p:spPr>
      </p:pic>
      <p:sp>
        <p:nvSpPr>
          <p:cNvPr id="290" name="Google Shape;290;p37"/>
          <p:cNvSpPr/>
          <p:nvPr/>
        </p:nvSpPr>
        <p:spPr>
          <a:xfrm>
            <a:off x="820800" y="3510250"/>
            <a:ext cx="7502400" cy="7851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96" name="Google Shape;296;p38"/>
          <p:cNvSpPr txBox="1"/>
          <p:nvPr/>
        </p:nvSpPr>
        <p:spPr>
          <a:xfrm>
            <a:off x="643801" y="21675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PAGES</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600" u="none" cap="none" strike="noStrike">
              <a:solidFill>
                <a:schemeClr val="dk1"/>
              </a:solidFill>
              <a:latin typeface="Anton"/>
              <a:ea typeface="Anton"/>
              <a:cs typeface="Anton"/>
              <a:sym typeface="Anton"/>
            </a:endParaRPr>
          </a:p>
        </p:txBody>
      </p:sp>
      <p:cxnSp>
        <p:nvCxnSpPr>
          <p:cNvPr id="297" name="Google Shape;297;p38"/>
          <p:cNvCxnSpPr/>
          <p:nvPr/>
        </p:nvCxnSpPr>
        <p:spPr>
          <a:xfrm>
            <a:off x="1215382" y="2170470"/>
            <a:ext cx="7080300" cy="34800"/>
          </a:xfrm>
          <a:prstGeom prst="straightConnector1">
            <a:avLst/>
          </a:prstGeom>
          <a:noFill/>
          <a:ln cap="flat" cmpd="sng" w="28575">
            <a:solidFill>
              <a:srgbClr val="EF89D2"/>
            </a:solidFill>
            <a:prstDash val="solid"/>
            <a:round/>
            <a:headEnd len="sm" w="sm" type="none"/>
            <a:tailEnd len="sm" w="sm" type="none"/>
          </a:ln>
        </p:spPr>
      </p:cxnSp>
      <p:sp>
        <p:nvSpPr>
          <p:cNvPr id="298" name="Google Shape;298;p38"/>
          <p:cNvSpPr/>
          <p:nvPr/>
        </p:nvSpPr>
        <p:spPr>
          <a:xfrm>
            <a:off x="3276118" y="18559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299" name="Google Shape;299;p38"/>
          <p:cNvSpPr/>
          <p:nvPr/>
        </p:nvSpPr>
        <p:spPr>
          <a:xfrm>
            <a:off x="5813684" y="18559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0" name="Google Shape;300;p38"/>
          <p:cNvSpPr txBox="1"/>
          <p:nvPr/>
        </p:nvSpPr>
        <p:spPr>
          <a:xfrm>
            <a:off x="242375" y="2653400"/>
            <a:ext cx="1606500" cy="1008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Ve</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a los “Settings” de nuestro repositorio.</a:t>
            </a:r>
            <a:endParaRPr b="0" i="0" sz="1800" u="none" cap="none" strike="noStrike">
              <a:solidFill>
                <a:srgbClr val="000000"/>
              </a:solidFill>
              <a:highlight>
                <a:srgbClr val="FFFFFF"/>
              </a:highlight>
              <a:latin typeface="Helvetica Neue Light"/>
              <a:ea typeface="Helvetica Neue Light"/>
              <a:cs typeface="Helvetica Neue Light"/>
              <a:sym typeface="Helvetica Neue Light"/>
            </a:endParaRPr>
          </a:p>
        </p:txBody>
      </p:sp>
      <p:sp>
        <p:nvSpPr>
          <p:cNvPr id="301" name="Google Shape;301;p38"/>
          <p:cNvSpPr txBox="1"/>
          <p:nvPr/>
        </p:nvSpPr>
        <p:spPr>
          <a:xfrm>
            <a:off x="3448025" y="1890727"/>
            <a:ext cx="270300" cy="469500"/>
          </a:xfrm>
          <a:prstGeom prst="rect">
            <a:avLst/>
          </a:prstGeom>
          <a:noFill/>
          <a:ln cap="flat" cmpd="sng" w="9525">
            <a:solidFill>
              <a:srgbClr val="EF89D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2</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2" name="Google Shape;302;p38"/>
          <p:cNvSpPr txBox="1"/>
          <p:nvPr/>
        </p:nvSpPr>
        <p:spPr>
          <a:xfrm>
            <a:off x="5946400" y="1890725"/>
            <a:ext cx="270300" cy="61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3</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3" name="Google Shape;303;p38"/>
          <p:cNvSpPr/>
          <p:nvPr/>
        </p:nvSpPr>
        <p:spPr>
          <a:xfrm>
            <a:off x="738580" y="18808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4" name="Google Shape;304;p38"/>
          <p:cNvSpPr txBox="1"/>
          <p:nvPr/>
        </p:nvSpPr>
        <p:spPr>
          <a:xfrm>
            <a:off x="899200" y="1880823"/>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1</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5" name="Google Shape;305;p38"/>
          <p:cNvSpPr/>
          <p:nvPr/>
        </p:nvSpPr>
        <p:spPr>
          <a:xfrm>
            <a:off x="7988634" y="19114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6" name="Google Shape;306;p38"/>
          <p:cNvSpPr txBox="1"/>
          <p:nvPr/>
        </p:nvSpPr>
        <p:spPr>
          <a:xfrm>
            <a:off x="8116425" y="1911425"/>
            <a:ext cx="358500" cy="61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4</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7" name="Google Shape;307;p38"/>
          <p:cNvSpPr txBox="1"/>
          <p:nvPr/>
        </p:nvSpPr>
        <p:spPr>
          <a:xfrm>
            <a:off x="2754700" y="2340350"/>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Activa</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tu GitHub page.</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08" name="Google Shape;308;p38"/>
          <p:cNvSpPr txBox="1"/>
          <p:nvPr/>
        </p:nvSpPr>
        <p:spPr>
          <a:xfrm>
            <a:off x="5317475" y="2525525"/>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s" sz="1800" u="none" cap="none" strike="noStrike">
                <a:solidFill>
                  <a:schemeClr val="dk1"/>
                </a:solidFill>
                <a:latin typeface="Helvetica Neue"/>
                <a:ea typeface="Helvetica Neue"/>
                <a:cs typeface="Helvetica Neue"/>
                <a:sym typeface="Helvetica Neue"/>
              </a:rPr>
              <a:t>Selecciona </a:t>
            </a:r>
            <a:r>
              <a:rPr i="0" lang="es" sz="1800" u="none" cap="none" strike="noStrike">
                <a:solidFill>
                  <a:schemeClr val="dk1"/>
                </a:solidFill>
                <a:latin typeface="Helvetica Neue Light"/>
                <a:ea typeface="Helvetica Neue Light"/>
                <a:cs typeface="Helvetica Neue Light"/>
                <a:sym typeface="Helvetica Neue Light"/>
              </a:rPr>
              <a:t>qué rama quieres usar.</a:t>
            </a:r>
            <a:endParaRPr i="0" sz="1800" u="none" cap="none" strike="noStrike">
              <a:solidFill>
                <a:srgbClr val="000000"/>
              </a:solidFill>
              <a:latin typeface="Helvetica Neue Light"/>
              <a:ea typeface="Helvetica Neue Light"/>
              <a:cs typeface="Helvetica Neue Light"/>
              <a:sym typeface="Helvetica Neue Light"/>
            </a:endParaRPr>
          </a:p>
        </p:txBody>
      </p:sp>
      <p:sp>
        <p:nvSpPr>
          <p:cNvPr id="309" name="Google Shape;309;p38"/>
          <p:cNvSpPr txBox="1"/>
          <p:nvPr/>
        </p:nvSpPr>
        <p:spPr>
          <a:xfrm>
            <a:off x="7160987" y="3000725"/>
            <a:ext cx="20004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Guarda</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los cambios y GitHub cumplirá la función básica de cualquier otro Hosting.</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10" name="Google Shape;310;p38"/>
          <p:cNvSpPr txBox="1"/>
          <p:nvPr/>
        </p:nvSpPr>
        <p:spPr>
          <a:xfrm>
            <a:off x="97100" y="4197825"/>
            <a:ext cx="73578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700"/>
              <a:buFont typeface="Arial"/>
              <a:buNone/>
            </a:pPr>
            <a:r>
              <a:rPr b="1" i="0" lang="es" sz="1600" u="none" cap="none" strike="noStrike">
                <a:solidFill>
                  <a:schemeClr val="dk1"/>
                </a:solidFill>
                <a:highlight>
                  <a:srgbClr val="E0FF00"/>
                </a:highlight>
                <a:latin typeface="Helvetica Neue"/>
                <a:ea typeface="Helvetica Neue"/>
                <a:cs typeface="Helvetica Neue"/>
                <a:sym typeface="Helvetica Neue"/>
              </a:rPr>
              <a:t>Importante: </a:t>
            </a:r>
            <a:r>
              <a:rPr b="0" i="0" lang="es" sz="1600" u="none" cap="none" strike="noStrike">
                <a:solidFill>
                  <a:schemeClr val="dk1"/>
                </a:solidFill>
                <a:highlight>
                  <a:srgbClr val="E0FF00"/>
                </a:highlight>
                <a:latin typeface="Helvetica Neue Light"/>
                <a:ea typeface="Helvetica Neue Light"/>
                <a:cs typeface="Helvetica Neue Light"/>
                <a:sym typeface="Helvetica Neue Light"/>
              </a:rPr>
              <a:t>el proyecto sólo debe ser de archivos estáticos, ningún archivo que requiera de BackEnd especial.</a:t>
            </a:r>
            <a:endParaRPr b="0" i="0" sz="1200" u="none" cap="none" strike="noStrike">
              <a:solidFill>
                <a:srgbClr val="000000"/>
              </a:solidFill>
              <a:highlight>
                <a:srgbClr val="E0FF00"/>
              </a:highlight>
              <a:latin typeface="Helvetica Neue Light"/>
              <a:ea typeface="Helvetica Neue Light"/>
              <a:cs typeface="Helvetica Neue Light"/>
              <a:sym typeface="Helvetica Neue Light"/>
            </a:endParaRPr>
          </a:p>
        </p:txBody>
      </p:sp>
      <p:sp>
        <p:nvSpPr>
          <p:cNvPr id="311" name="Google Shape;311;p38"/>
          <p:cNvSpPr txBox="1"/>
          <p:nvPr/>
        </p:nvSpPr>
        <p:spPr>
          <a:xfrm>
            <a:off x="643800" y="914550"/>
            <a:ext cx="7856400" cy="562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GitHub te permite </a:t>
            </a:r>
            <a:r>
              <a:rPr b="1" i="0" lang="es" sz="1800" u="none" cap="none" strike="noStrike">
                <a:solidFill>
                  <a:schemeClr val="dk1"/>
                </a:solidFill>
                <a:latin typeface="Helvetica Neue"/>
                <a:ea typeface="Helvetica Neue"/>
                <a:cs typeface="Helvetica Neue"/>
                <a:sym typeface="Helvetica Neue"/>
              </a:rPr>
              <a:t>publicar tus proyectos online</a:t>
            </a:r>
            <a:r>
              <a:rPr b="0" i="0" lang="es" sz="1800" u="none" cap="none" strike="noStrike">
                <a:solidFill>
                  <a:schemeClr val="dk1"/>
                </a:solidFill>
                <a:latin typeface="Helvetica Neue Light"/>
                <a:ea typeface="Helvetica Neue Light"/>
                <a:cs typeface="Helvetica Neue Light"/>
                <a:sym typeface="Helvetica Neue Light"/>
              </a:rPr>
              <a:t>. Para generar una GitHub page debes: </a:t>
            </a:r>
            <a:endParaRPr b="0" i="0" sz="14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39"/>
          <p:cNvPicPr preferRelativeResize="0"/>
          <p:nvPr/>
        </p:nvPicPr>
        <p:blipFill rotWithShape="1">
          <a:blip r:embed="rId3">
            <a:alphaModFix/>
          </a:blip>
          <a:srcRect b="0" l="0" r="0" t="0"/>
          <a:stretch/>
        </p:blipFill>
        <p:spPr>
          <a:xfrm>
            <a:off x="326275" y="0"/>
            <a:ext cx="8428177" cy="5143499"/>
          </a:xfrm>
          <a:prstGeom prst="rect">
            <a:avLst/>
          </a:prstGeom>
          <a:noFill/>
          <a:ln>
            <a:noFill/>
          </a:ln>
        </p:spPr>
      </p:pic>
      <p:pic>
        <p:nvPicPr>
          <p:cNvPr id="317" name="Google Shape;317;p3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23" name="Google Shape;323;p40"/>
          <p:cNvSpPr txBox="1"/>
          <p:nvPr/>
        </p:nvSpPr>
        <p:spPr>
          <a:xfrm>
            <a:off x="643801" y="18415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PAGES</a:t>
            </a:r>
            <a:endParaRPr b="0" i="1" sz="3800" u="none" cap="none" strike="noStrike">
              <a:solidFill>
                <a:schemeClr val="dk1"/>
              </a:solidFill>
              <a:latin typeface="Anton"/>
              <a:ea typeface="Anton"/>
              <a:cs typeface="Anton"/>
              <a:sym typeface="Anton"/>
            </a:endParaRPr>
          </a:p>
          <a:p>
            <a:pPr indent="0" lvl="0" marL="0" marR="0" rtl="0" algn="ctr">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324" name="Google Shape;324;p40"/>
          <p:cNvSpPr txBox="1"/>
          <p:nvPr/>
        </p:nvSpPr>
        <p:spPr>
          <a:xfrm>
            <a:off x="6205825" y="1367125"/>
            <a:ext cx="2548500" cy="366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s" sz="1600" u="none" cap="none" strike="noStrike">
                <a:solidFill>
                  <a:srgbClr val="000000"/>
                </a:solidFill>
                <a:latin typeface="Helvetica Neue Light"/>
                <a:ea typeface="Helvetica Neue Light"/>
                <a:cs typeface="Helvetica Neue Light"/>
                <a:sym typeface="Helvetica Neue Light"/>
              </a:rPr>
              <a:t>Se auto recarga la página, y a continuación haz scroll nuevamente hasta “GitHub Pages”.</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rPr b="1" i="0" lang="es" sz="1600" u="none" cap="none" strike="noStrike">
                <a:solidFill>
                  <a:srgbClr val="000000"/>
                </a:solidFill>
                <a:latin typeface="Helvetica Neue"/>
                <a:ea typeface="Helvetica Neue"/>
                <a:cs typeface="Helvetica Neue"/>
                <a:sym typeface="Helvetica Neue"/>
              </a:rPr>
              <a:t>¡Encontrarás la dirección web para poder acceder a tu sitio!</a:t>
            </a:r>
            <a:endParaRPr b="1" i="0" sz="16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p:txBody>
      </p:sp>
      <p:pic>
        <p:nvPicPr>
          <p:cNvPr id="325" name="Google Shape;325;p40"/>
          <p:cNvPicPr preferRelativeResize="0"/>
          <p:nvPr/>
        </p:nvPicPr>
        <p:blipFill rotWithShape="1">
          <a:blip r:embed="rId4">
            <a:alphaModFix/>
          </a:blip>
          <a:srcRect b="0" l="0" r="0" t="0"/>
          <a:stretch/>
        </p:blipFill>
        <p:spPr>
          <a:xfrm>
            <a:off x="221725" y="1367115"/>
            <a:ext cx="5984100" cy="2968491"/>
          </a:xfrm>
          <a:prstGeom prst="rect">
            <a:avLst/>
          </a:prstGeom>
          <a:noFill/>
          <a:ln>
            <a:noFill/>
          </a:ln>
        </p:spPr>
      </p:pic>
      <p:sp>
        <p:nvSpPr>
          <p:cNvPr id="326" name="Google Shape;326;p40"/>
          <p:cNvSpPr/>
          <p:nvPr/>
        </p:nvSpPr>
        <p:spPr>
          <a:xfrm>
            <a:off x="2218225" y="2051850"/>
            <a:ext cx="2135100" cy="42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0"/>
          <p:cNvSpPr/>
          <p:nvPr/>
        </p:nvSpPr>
        <p:spPr>
          <a:xfrm>
            <a:off x="285750" y="1234850"/>
            <a:ext cx="5786400" cy="31713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31" name="Shape 331"/>
        <p:cNvGrpSpPr/>
        <p:nvPr/>
      </p:nvGrpSpPr>
      <p:grpSpPr>
        <a:xfrm>
          <a:off x="0" y="0"/>
          <a:ext cx="0" cy="0"/>
          <a:chOff x="0" y="0"/>
          <a:chExt cx="0" cy="0"/>
        </a:xfrm>
      </p:grpSpPr>
      <p:sp>
        <p:nvSpPr>
          <p:cNvPr id="332" name="Google Shape;332;p41"/>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¡VAMOS A PRACTICAR LO VISTO EN LOS BREAKOUT ROOMS!</a:t>
            </a:r>
            <a:endParaRPr b="0" i="1" sz="3600" u="none" cap="none" strike="noStrike">
              <a:solidFill>
                <a:srgbClr val="121212"/>
              </a:solidFill>
              <a:latin typeface="Anton"/>
              <a:ea typeface="Anton"/>
              <a:cs typeface="Anton"/>
              <a:sym typeface="Anton"/>
            </a:endParaRPr>
          </a:p>
        </p:txBody>
      </p:sp>
      <p:pic>
        <p:nvPicPr>
          <p:cNvPr id="333" name="Google Shape;333;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34" name="Google Shape;334;p41"/>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 name="Shape 67"/>
        <p:cNvGrpSpPr/>
        <p:nvPr/>
      </p:nvGrpSpPr>
      <p:grpSpPr>
        <a:xfrm>
          <a:off x="0" y="0"/>
          <a:ext cx="0" cy="0"/>
          <a:chOff x="0" y="0"/>
          <a:chExt cx="0" cy="0"/>
        </a:xfrm>
      </p:grpSpPr>
      <p:sp>
        <p:nvSpPr>
          <p:cNvPr id="68" name="Google Shape;68;p15"/>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Aprender qué es un repositorio en Github.</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Crear un repositorio para nuestro proyecto.</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Subir el proyecto al repositorio usando los comandos de Git.</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69" name="Google Shape;69;p1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0" name="Google Shape;70;p15"/>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71" name="Google Shape;71;p15"/>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CREAR REPOSITORIO EN GITHUB</a:t>
            </a:r>
            <a:endParaRPr b="0" i="1" sz="4000" u="none" cap="none" strike="noStrike">
              <a:solidFill>
                <a:srgbClr val="000000"/>
              </a:solidFill>
              <a:latin typeface="Anton"/>
              <a:ea typeface="Anton"/>
              <a:cs typeface="Anton"/>
              <a:sym typeface="Anton"/>
            </a:endParaRPr>
          </a:p>
        </p:txBody>
      </p:sp>
      <p:sp>
        <p:nvSpPr>
          <p:cNvPr id="340" name="Google Shape;340;p42"/>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Crea un repositorio en GitHub.</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341" name="Google Shape;341;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42" name="Google Shape;342;p42"/>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343" name="Google Shape;343;p42"/>
          <p:cNvSpPr/>
          <p:nvPr/>
        </p:nvSpPr>
        <p:spPr>
          <a:xfrm>
            <a:off x="4879825" y="877350"/>
            <a:ext cx="479400" cy="4794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s" sz="1000">
                <a:solidFill>
                  <a:srgbClr val="FFFFFF"/>
                </a:solidFill>
                <a:latin typeface="Helvetica Neue"/>
                <a:ea typeface="Helvetica Neue"/>
                <a:cs typeface="Helvetica Neue"/>
                <a:sym typeface="Helvetica Neue"/>
              </a:rPr>
              <a:t>4</a:t>
            </a:r>
            <a:endParaRPr b="1" i="0" sz="10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graphicFrame>
        <p:nvGraphicFramePr>
          <p:cNvPr id="348" name="Google Shape;348;p43"/>
          <p:cNvGraphicFramePr/>
          <p:nvPr/>
        </p:nvGraphicFramePr>
        <p:xfrm>
          <a:off x="153251" y="180800"/>
          <a:ext cx="3000000" cy="3000000"/>
        </p:xfrm>
        <a:graphic>
          <a:graphicData uri="http://schemas.openxmlformats.org/drawingml/2006/table">
            <a:tbl>
              <a:tblPr>
                <a:noFill/>
                <a:tableStyleId>{AB1516CE-917A-4865-A49A-6C0F2FF5E6EF}</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s" sz="2400" u="none" cap="none" strike="noStrike">
                          <a:solidFill>
                            <a:schemeClr val="dk1"/>
                          </a:solidFill>
                          <a:latin typeface="Anton"/>
                          <a:ea typeface="Anton"/>
                          <a:cs typeface="Anton"/>
                          <a:sym typeface="Anton"/>
                        </a:rPr>
                        <a:t>CREAR REPOSITORIO EN GITHUB</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FFBC"/>
                    </a:solidFill>
                  </a:tcPr>
                </a:tc>
                <a:tc hMerge="1"/>
                <a:tc hMerge="1"/>
              </a:tr>
              <a:tr h="825350">
                <a:tc gridSpan="2">
                  <a:txBody>
                    <a:bodyPr/>
                    <a:lstStyle/>
                    <a:p>
                      <a:pPr indent="0" lvl="0" marL="0" marR="0" rtl="0" algn="l">
                        <a:lnSpc>
                          <a:spcPct val="100000"/>
                        </a:lnSpc>
                        <a:spcBef>
                          <a:spcPts val="0"/>
                        </a:spcBef>
                        <a:spcAft>
                          <a:spcPts val="0"/>
                        </a:spcAft>
                        <a:buClr>
                          <a:srgbClr val="000000"/>
                        </a:buClr>
                        <a:buSzPts val="1600"/>
                        <a:buFont typeface="Arial"/>
                        <a:buNone/>
                      </a:pPr>
                      <a:r>
                        <a:rPr b="1" lang="es" sz="1600" u="none" cap="none" strike="noStrike">
                          <a:latin typeface="Helvetica Neue"/>
                          <a:ea typeface="Helvetica Neue"/>
                          <a:cs typeface="Helvetica Neue"/>
                          <a:sym typeface="Helvetica Neue"/>
                        </a:rPr>
                        <a:t>Formato: </a:t>
                      </a:r>
                      <a:r>
                        <a:rPr lang="es" sz="1600" u="none" cap="none" strike="noStrike">
                          <a:latin typeface="Helvetica Neue"/>
                          <a:ea typeface="Helvetica Neue"/>
                          <a:cs typeface="Helvetica Neue"/>
                          <a:sym typeface="Helvetica Neue"/>
                        </a:rPr>
                        <a:t>l</a:t>
                      </a:r>
                      <a:r>
                        <a:rPr lang="es" sz="1600" u="none" cap="none" strike="noStrike">
                          <a:solidFill>
                            <a:schemeClr val="dk1"/>
                          </a:solidFill>
                          <a:latin typeface="Helvetica Neue Light"/>
                          <a:ea typeface="Helvetica Neue Light"/>
                          <a:cs typeface="Helvetica Neue Light"/>
                          <a:sym typeface="Helvetica Neue Light"/>
                        </a:rPr>
                        <a:t>ink al repositorio de GitHub. Debe tener el nombre </a:t>
                      </a:r>
                      <a:r>
                        <a:rPr lang="es" sz="1600" u="none" cap="none" strike="noStrike">
                          <a:solidFill>
                            <a:schemeClr val="dk1"/>
                          </a:solidFill>
                          <a:highlight>
                            <a:srgbClr val="A6FFCA"/>
                          </a:highlight>
                          <a:latin typeface="Helvetica Neue Light"/>
                          <a:ea typeface="Helvetica Neue Light"/>
                          <a:cs typeface="Helvetica Neue Light"/>
                          <a:sym typeface="Helvetica Neue Light"/>
                        </a:rPr>
                        <a:t>“Idea+Apellido”</a:t>
                      </a:r>
                      <a:r>
                        <a:rPr lang="es" sz="1600" u="none" cap="none" strike="noStrike">
                          <a:solidFill>
                            <a:schemeClr val="dk1"/>
                          </a:solidFill>
                          <a:latin typeface="Helvetica Neue Light"/>
                          <a:ea typeface="Helvetica Neue Light"/>
                          <a:cs typeface="Helvetica Neue Light"/>
                          <a:sym typeface="Helvetica Neue Light"/>
                        </a:rPr>
                        <a:t>. </a:t>
                      </a:r>
                      <a:endParaRPr sz="1600"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s" sz="1600" u="none" cap="none" strike="noStrike">
                          <a:latin typeface="Helvetica Neue"/>
                          <a:ea typeface="Helvetica Neue"/>
                          <a:cs typeface="Helvetica Neue"/>
                          <a:sym typeface="Helvetica Neue"/>
                        </a:rPr>
                        <a:t>Sugerencia: </a:t>
                      </a:r>
                      <a:r>
                        <a:rPr lang="es" sz="1600" u="none" cap="none" strike="noStrike">
                          <a:latin typeface="Helvetica Neue Light"/>
                          <a:ea typeface="Helvetica Neue Light"/>
                          <a:cs typeface="Helvetica Neue Light"/>
                          <a:sym typeface="Helvetica Neue Light"/>
                        </a:rPr>
                        <a:t>utilizar la consola para subir tu repositorio.i</a:t>
                      </a:r>
                      <a:endParaRPr sz="16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200"/>
                        <a:buFont typeface="Arial"/>
                        <a:buNone/>
                      </a:pPr>
                      <a:br>
                        <a:rPr b="1" lang="es" sz="200" u="none" cap="none" strike="noStrike">
                          <a:solidFill>
                            <a:srgbClr val="4D5156"/>
                          </a:solidFill>
                        </a:rPr>
                      </a:br>
                      <a:r>
                        <a:rPr b="1" lang="es" sz="1700" u="none" cap="none" strike="noStrike"/>
                        <a:t>&gt;&gt;</a:t>
                      </a:r>
                      <a:r>
                        <a:rPr b="1" lang="es" sz="1700" u="none" cap="none" strike="noStrike">
                          <a:solidFill>
                            <a:srgbClr val="4D5156"/>
                          </a:solidFill>
                        </a:rPr>
                        <a:t> </a:t>
                      </a:r>
                      <a:r>
                        <a:rPr b="1" lang="es" sz="1700" u="none" cap="none" strike="noStrike">
                          <a:latin typeface="Helvetica Neue"/>
                          <a:ea typeface="Helvetica Neue"/>
                          <a:cs typeface="Helvetica Neue"/>
                          <a:sym typeface="Helvetica Neue"/>
                        </a:rPr>
                        <a:t>Consigna:</a:t>
                      </a:r>
                      <a:r>
                        <a:rPr lang="es" sz="1700" u="none" cap="none" strike="noStrike">
                          <a:latin typeface="Helvetica Neue Light"/>
                          <a:ea typeface="Helvetica Neue Light"/>
                          <a:cs typeface="Helvetica Neue Light"/>
                          <a:sym typeface="Helvetica Neue Light"/>
                        </a:rPr>
                        <a:t> </a:t>
                      </a:r>
                      <a:r>
                        <a:rPr lang="es" sz="1700">
                          <a:solidFill>
                            <a:schemeClr val="dk1"/>
                          </a:solidFill>
                          <a:latin typeface="Helvetica Neue Light"/>
                          <a:ea typeface="Helvetica Neue Light"/>
                          <a:cs typeface="Helvetica Neue Light"/>
                          <a:sym typeface="Helvetica Neue Light"/>
                        </a:rPr>
                        <a:t>Agregar git a nuestro proyecto. Crear una rama y agregar animaciones, transformaciones y/o gradientes a nuestro proyecto. Mergear este agregado. Luego cargar todo a nuestro repo en github.</a:t>
                      </a:r>
                      <a:endParaRPr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s" sz="1700" u="none" cap="none" strike="noStrike"/>
                        <a:t>&gt;&gt;</a:t>
                      </a:r>
                      <a:r>
                        <a:rPr b="1" lang="es" sz="1600" u="none" cap="none" strike="noStrike">
                          <a:solidFill>
                            <a:schemeClr val="dk1"/>
                          </a:solidFill>
                          <a:latin typeface="Helvetica Neue"/>
                          <a:ea typeface="Helvetica Neue"/>
                          <a:cs typeface="Helvetica Neue"/>
                          <a:sym typeface="Helvetica Neue"/>
                        </a:rPr>
                        <a:t>Aspectos a incluir en el entregable:</a:t>
                      </a:r>
                      <a:endParaRPr b="1" sz="1600" u="none" cap="none" strike="noStrike">
                        <a:solidFill>
                          <a:schemeClr val="dk1"/>
                        </a:solidFill>
                        <a:latin typeface="Helvetica Neue"/>
                        <a:ea typeface="Helvetica Neue"/>
                        <a:cs typeface="Helvetica Neue"/>
                        <a:sym typeface="Helvetica Neue"/>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Agregar a tu proyecto animaciones, transiciones y/o transformaciones en una rama creada a partir del master.</a:t>
                      </a:r>
                      <a:endParaRPr sz="1600">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Mergear esta rama al master y luego, subir todo a github.</a:t>
                      </a:r>
                      <a:endParaRPr sz="1600">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u="none" cap="none" strike="noStrike">
                          <a:solidFill>
                            <a:schemeClr val="dk1"/>
                          </a:solidFill>
                          <a:latin typeface="Helvetica Neue Light"/>
                          <a:ea typeface="Helvetica Neue Light"/>
                          <a:cs typeface="Helvetica Neue Light"/>
                          <a:sym typeface="Helvetica Neue Light"/>
                        </a:rPr>
                        <a:t>De ahora en más, continuarás el trabajo en el repositorio del proyecto directamente en GitHub, y utilizarás el Public URL para la presentación del mismo.</a:t>
                      </a:r>
                      <a:endParaRPr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s" sz="1700" u="none" cap="none" strike="noStrike"/>
                        <a:t>&gt;&gt;Ejemplo:</a:t>
                      </a:r>
                      <a:endParaRPr b="1" sz="1700" u="none" cap="none" strike="noStrike"/>
                    </a:p>
                    <a:p>
                      <a:pPr indent="0" lvl="0" marL="0" marR="0" rtl="0" algn="l">
                        <a:lnSpc>
                          <a:spcPct val="100000"/>
                        </a:lnSpc>
                        <a:spcBef>
                          <a:spcPts val="0"/>
                        </a:spcBef>
                        <a:spcAft>
                          <a:spcPts val="0"/>
                        </a:spcAft>
                        <a:buClr>
                          <a:schemeClr val="dk1"/>
                        </a:buClr>
                        <a:buSzPts val="1100"/>
                        <a:buFont typeface="Arial"/>
                        <a:buNone/>
                      </a:pPr>
                      <a:r>
                        <a:rPr lang="es" sz="1600" u="sng" cap="none" strike="noStrike">
                          <a:solidFill>
                            <a:srgbClr val="1155CC"/>
                          </a:solidFill>
                          <a:latin typeface="Helvetica Neue Light"/>
                          <a:ea typeface="Helvetica Neue Light"/>
                          <a:cs typeface="Helvetica Neue Light"/>
                          <a:sym typeface="Helvetica Neue Light"/>
                          <a:hlinkClick r:id="rId3">
                            <a:extLst>
                              <a:ext uri="{A12FA001-AC4F-418D-AE19-62706E023703}">
                                <ahyp:hlinkClr val="tx"/>
                              </a:ext>
                            </a:extLst>
                          </a:hlinkClick>
                        </a:rPr>
                        <a:t>Link al repositorio</a:t>
                      </a:r>
                      <a:endParaRPr b="1" sz="16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49" name="Google Shape;349;p4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350" name="Google Shape;350;p43"/>
          <p:cNvPicPr preferRelativeResize="0"/>
          <p:nvPr/>
        </p:nvPicPr>
        <p:blipFill rotWithShape="1">
          <a:blip r:embed="rId5">
            <a:alphaModFix/>
          </a:blip>
          <a:srcRect b="0" l="0" r="0" t="0"/>
          <a:stretch/>
        </p:blipFill>
        <p:spPr>
          <a:xfrm>
            <a:off x="7082025" y="1023950"/>
            <a:ext cx="1672425" cy="65146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54" name="Shape 354"/>
        <p:cNvGrpSpPr/>
        <p:nvPr/>
      </p:nvGrpSpPr>
      <p:grpSpPr>
        <a:xfrm>
          <a:off x="0" y="0"/>
          <a:ext cx="0" cy="0"/>
          <a:chOff x="0" y="0"/>
          <a:chExt cx="0" cy="0"/>
        </a:xfrm>
      </p:grpSpPr>
      <p:sp>
        <p:nvSpPr>
          <p:cNvPr id="355" name="Google Shape;355;p44"/>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356" name="Google Shape;356;p44"/>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357" name="Google Shape;357;p4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nvSpPr>
        <p:spPr>
          <a:xfrm>
            <a:off x="2854525" y="1734438"/>
            <a:ext cx="57114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b="0" i="0" lang="es" sz="1800" u="sng" cap="none" strike="noStrike">
                <a:solidFill>
                  <a:schemeClr val="accent1"/>
                </a:solidFill>
                <a:latin typeface="Helvetica Neue Light"/>
                <a:ea typeface="Helvetica Neue Light"/>
                <a:cs typeface="Helvetica Neue Light"/>
                <a:sym typeface="Helvetica Neue Light"/>
                <a:hlinkClick r:id="rId3">
                  <a:extLst>
                    <a:ext uri="{A12FA001-AC4F-418D-AE19-62706E023703}">
                      <ahyp:hlinkClr val="tx"/>
                    </a:ext>
                  </a:extLst>
                </a:hlinkClick>
              </a:rPr>
              <a:t>Git &amp; Github</a:t>
            </a:r>
            <a:r>
              <a:rPr b="0" i="0" lang="es" sz="1800" u="none" cap="none" strike="noStrike">
                <a:solidFill>
                  <a:schemeClr val="dk1"/>
                </a:solidFill>
                <a:latin typeface="Helvetica Neue Light"/>
                <a:ea typeface="Helvetica Neue Light"/>
                <a:cs typeface="Helvetica Neue Light"/>
                <a:sym typeface="Helvetica Neue Light"/>
              </a:rPr>
              <a:t> | </a:t>
            </a:r>
            <a:r>
              <a:rPr b="1" i="1" lang="es" sz="1800" u="none" cap="none" strike="noStrike">
                <a:solidFill>
                  <a:schemeClr val="dk1"/>
                </a:solidFill>
                <a:latin typeface="Helvetica Neue"/>
                <a:ea typeface="Helvetica Neue"/>
                <a:cs typeface="Helvetica Neue"/>
                <a:sym typeface="Helvetica Neue"/>
              </a:rPr>
              <a:t>TE LO EXPLICO CON GATITOS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b="0" i="0" lang="es" sz="1800" u="sng" cap="none" strike="noStrike">
                <a:solidFill>
                  <a:schemeClr val="accent1"/>
                </a:solidFill>
                <a:latin typeface="Helvetica Neue Light"/>
                <a:ea typeface="Helvetica Neue Light"/>
                <a:cs typeface="Helvetica Neue Light"/>
                <a:sym typeface="Helvetica Neue Light"/>
                <a:hlinkClick r:id="rId4">
                  <a:extLst>
                    <a:ext uri="{A12FA001-AC4F-418D-AE19-62706E023703}">
                      <ahyp:hlinkClr val="tx"/>
                    </a:ext>
                  </a:extLst>
                </a:hlinkClick>
              </a:rPr>
              <a:t>Páginas de Github</a:t>
            </a:r>
            <a:r>
              <a:rPr b="0" i="0" lang="es" sz="1800" u="none" cap="none" strike="noStrike">
                <a:solidFill>
                  <a:schemeClr val="dk1"/>
                </a:solidFill>
                <a:latin typeface="Helvetica Neue Light"/>
                <a:ea typeface="Helvetica Neue Light"/>
                <a:cs typeface="Helvetica Neue Light"/>
                <a:sym typeface="Helvetica Neue Light"/>
              </a:rPr>
              <a:t> | </a:t>
            </a:r>
            <a:r>
              <a:rPr b="1" i="1" lang="es" sz="1800" u="none" cap="none" strike="noStrike">
                <a:solidFill>
                  <a:schemeClr val="dk1"/>
                </a:solidFill>
                <a:latin typeface="Helvetica Neue"/>
                <a:ea typeface="Helvetica Neue"/>
                <a:cs typeface="Helvetica Neue"/>
                <a:sym typeface="Helvetica Neue"/>
              </a:rPr>
              <a:t>GitHub Pages</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1000"/>
              </a:spcBef>
              <a:spcAft>
                <a:spcPts val="0"/>
              </a:spcAft>
              <a:buClr>
                <a:srgbClr val="000000"/>
              </a:buClr>
              <a:buSzPts val="11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363" name="Google Shape;363;p45"/>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364" name="Google Shape;364;p45"/>
          <p:cNvPicPr preferRelativeResize="0"/>
          <p:nvPr/>
        </p:nvPicPr>
        <p:blipFill rotWithShape="1">
          <a:blip r:embed="rId6">
            <a:alphaModFix/>
          </a:blip>
          <a:srcRect b="0" l="0" r="0" t="0"/>
          <a:stretch/>
        </p:blipFill>
        <p:spPr>
          <a:xfrm>
            <a:off x="7411525" y="127700"/>
            <a:ext cx="1634174" cy="639850"/>
          </a:xfrm>
          <a:prstGeom prst="rect">
            <a:avLst/>
          </a:prstGeom>
          <a:noFill/>
          <a:ln>
            <a:noFill/>
          </a:ln>
        </p:spPr>
      </p:pic>
      <p:sp>
        <p:nvSpPr>
          <p:cNvPr id="365" name="Google Shape;365;p45"/>
          <p:cNvSpPr/>
          <p:nvPr/>
        </p:nvSpPr>
        <p:spPr>
          <a:xfrm>
            <a:off x="156882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6" name="Google Shape;366;p45"/>
          <p:cNvPicPr preferRelativeResize="0"/>
          <p:nvPr/>
        </p:nvPicPr>
        <p:blipFill rotWithShape="1">
          <a:blip r:embed="rId7">
            <a:alphaModFix/>
          </a:blip>
          <a:srcRect b="0" l="0" r="0" t="0"/>
          <a:stretch/>
        </p:blipFill>
        <p:spPr>
          <a:xfrm>
            <a:off x="1831534" y="1997140"/>
            <a:ext cx="545131" cy="54513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46"/>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372" name="Google Shape;372;p46"/>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6" name="Shape 376"/>
        <p:cNvGrpSpPr/>
        <p:nvPr/>
      </p:nvGrpSpPr>
      <p:grpSpPr>
        <a:xfrm>
          <a:off x="0" y="0"/>
          <a:ext cx="0" cy="0"/>
          <a:chOff x="0" y="0"/>
          <a:chExt cx="0" cy="0"/>
        </a:xfrm>
      </p:grpSpPr>
      <p:sp>
        <p:nvSpPr>
          <p:cNvPr id="377" name="Google Shape;377;p47"/>
          <p:cNvSpPr txBox="1"/>
          <p:nvPr/>
        </p:nvSpPr>
        <p:spPr>
          <a:xfrm>
            <a:off x="1956450" y="97382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378" name="Google Shape;378;p47"/>
          <p:cNvSpPr txBox="1"/>
          <p:nvPr/>
        </p:nvSpPr>
        <p:spPr>
          <a:xfrm>
            <a:off x="1885350" y="1962925"/>
            <a:ext cx="53733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Repositorio en Github .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Creación de un repositorio para el proyecto.</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Cómo subir el proyecto al repositorio usando los comandos de Git.</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p48"/>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384" name="Google Shape;384;p48"/>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Git:</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es un sistema de control de versiones gratuito y de código abierto, diseñado para manejar desde pequeños a grandes proyectos de manera rápida y eficaz. Se entiende como control de versiones a todas las herramientas que nos permiten hacer modificaciones en nuestro proyecto. Este sistema registra los cambios realizados sobre un archivo o conjunto de archivos a lo largo del tiempo.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77" name="Google Shape;77;p16"/>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a:t>
            </a:r>
            <a:r>
              <a:rPr i="1" lang="es" sz="2000">
                <a:latin typeface="Anton"/>
                <a:ea typeface="Anton"/>
                <a:cs typeface="Anton"/>
                <a:sym typeface="Anton"/>
              </a:rPr>
              <a:t>9</a:t>
            </a:r>
            <a:endParaRPr b="0" i="1" sz="2000" u="none" cap="none" strike="noStrike">
              <a:solidFill>
                <a:srgbClr val="000000"/>
              </a:solidFill>
              <a:latin typeface="Anton"/>
              <a:ea typeface="Anton"/>
              <a:cs typeface="Anton"/>
              <a:sym typeface="Anton"/>
            </a:endParaRPr>
          </a:p>
        </p:txBody>
      </p:sp>
      <p:pic>
        <p:nvPicPr>
          <p:cNvPr id="78" name="Google Shape;78;p1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9" name="Google Shape;79;p16"/>
          <p:cNvSpPr txBox="1"/>
          <p:nvPr/>
        </p:nvSpPr>
        <p:spPr>
          <a:xfrm>
            <a:off x="4633450" y="1328950"/>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Comandos básicos de la terminal:</a:t>
            </a:r>
            <a:endParaRPr b="0" i="0" sz="1400" u="none" cap="none" strike="noStrike">
              <a:solidFill>
                <a:schemeClr val="dk1"/>
              </a:solidFill>
              <a:highlight>
                <a:srgbClr val="A6FFCA"/>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a:t>
            </a:r>
            <a:r>
              <a:rPr b="0" i="0" lang="es" sz="1400" u="none" cap="none" strike="noStrike">
                <a:solidFill>
                  <a:schemeClr val="dk1"/>
                </a:solidFill>
                <a:latin typeface="Helvetica Neue Light"/>
                <a:ea typeface="Helvetica Neue Light"/>
                <a:cs typeface="Helvetica Neue Light"/>
                <a:sym typeface="Helvetica Neue Light"/>
              </a:rPr>
              <a:t> si quieres saber más de un comando, añade /? para ver la ayuda relacionada. Te será muy útil para ver las muchas opciones de cada comando.</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HELP:</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te mostrará una lista de comandos disponibles.</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DIR:</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es el comando más conocido de DOS y sirve para ver el contenido de una carpeta (en MAC-OS usar LS).</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CD:</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sirve para entrar en una carpeta o salir de ella (CD…).</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CLEAR</a:t>
            </a:r>
            <a:r>
              <a:rPr b="1" i="0" lang="es" sz="1400" u="none" cap="none" strike="noStrike">
                <a:solidFill>
                  <a:schemeClr val="dk1"/>
                </a:solidFill>
                <a:latin typeface="Helvetica Neue"/>
                <a:ea typeface="Helvetica Neue"/>
                <a:cs typeface="Helvetica Neue"/>
                <a:sym typeface="Helvetica Neue"/>
              </a:rPr>
              <a:t>:</a:t>
            </a:r>
            <a:r>
              <a:rPr b="0" i="0" lang="es" sz="1400" u="none" cap="none" strike="noStrike">
                <a:solidFill>
                  <a:schemeClr val="dk1"/>
                </a:solidFill>
                <a:latin typeface="Helvetica Neue Light"/>
                <a:ea typeface="Helvetica Neue Light"/>
                <a:cs typeface="Helvetica Neue Light"/>
                <a:sym typeface="Helvetica Neue Light"/>
              </a:rPr>
              <a:t> limpia la consola.</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a:t>
            </a:r>
            <a:r>
              <a:rPr i="1" lang="es" sz="2000">
                <a:latin typeface="Anton"/>
                <a:ea typeface="Anton"/>
                <a:cs typeface="Anton"/>
                <a:sym typeface="Anton"/>
              </a:rPr>
              <a:t>9</a:t>
            </a:r>
            <a:endParaRPr b="0" i="1" sz="2000" u="none" cap="none" strike="noStrike">
              <a:solidFill>
                <a:srgbClr val="000000"/>
              </a:solidFill>
              <a:latin typeface="Anton"/>
              <a:ea typeface="Anton"/>
              <a:cs typeface="Anton"/>
              <a:sym typeface="Anton"/>
            </a:endParaRPr>
          </a:p>
        </p:txBody>
      </p:sp>
      <p:pic>
        <p:nvPicPr>
          <p:cNvPr id="85" name="Google Shape;85;p1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86" name="Google Shape;86;p17"/>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Comandos básicos de la terminal:</a:t>
            </a:r>
            <a:endParaRPr b="0" i="0" sz="1400" u="none" cap="none" strike="noStrike">
              <a:solidFill>
                <a:schemeClr val="dk1"/>
              </a:solidFill>
              <a:highlight>
                <a:srgbClr val="A6FFCA"/>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MKDIR: </a:t>
            </a:r>
            <a:r>
              <a:rPr b="0" i="0" lang="es" sz="1400" u="none" cap="none" strike="noStrike">
                <a:solidFill>
                  <a:schemeClr val="dk1"/>
                </a:solidFill>
                <a:latin typeface="Helvetica Neue Light"/>
                <a:ea typeface="Helvetica Neue Light"/>
                <a:cs typeface="Helvetica Neue Light"/>
                <a:sym typeface="Helvetica Neue Light"/>
              </a:rPr>
              <a:t>con este comando crearás una carpeta nueva. Con RMDIR podrás eliminarla.</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MOVE y COPY: </a:t>
            </a:r>
            <a:r>
              <a:rPr b="0" i="0" lang="es" sz="1400" u="none" cap="none" strike="noStrike">
                <a:solidFill>
                  <a:schemeClr val="dk1"/>
                </a:solidFill>
                <a:latin typeface="Helvetica Neue Light"/>
                <a:ea typeface="Helvetica Neue Light"/>
                <a:cs typeface="Helvetica Neue Light"/>
                <a:sym typeface="Helvetica Neue Light"/>
              </a:rPr>
              <a:t>son los comandos para mover y copiar archivos respectivamente. Deberás indicar el nombre del archivo con su ruta (si está en otra carpeta en la que te encuentras) y la ruta de destino.</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RENAME: </a:t>
            </a:r>
            <a:r>
              <a:rPr b="0" i="0" lang="es" sz="1400" u="none" cap="none" strike="noStrike">
                <a:solidFill>
                  <a:schemeClr val="dk1"/>
                </a:solidFill>
                <a:latin typeface="Helvetica Neue Light"/>
                <a:ea typeface="Helvetica Neue Light"/>
                <a:cs typeface="Helvetica Neue Light"/>
                <a:sym typeface="Helvetica Neue Light"/>
              </a:rPr>
              <a:t>sirve para renombrar un archivo o carpeta. Hay que indicar el nombre original y el definitivo.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87" name="Google Shape;87;p17"/>
          <p:cNvSpPr txBox="1"/>
          <p:nvPr/>
        </p:nvSpPr>
        <p:spPr>
          <a:xfrm>
            <a:off x="4572000" y="1349350"/>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Repositorio: </a:t>
            </a:r>
            <a:r>
              <a:rPr b="0" i="0" lang="es" sz="1400" u="none" cap="none" strike="noStrike">
                <a:solidFill>
                  <a:schemeClr val="dk1"/>
                </a:solidFill>
                <a:latin typeface="Helvetica Neue Light"/>
                <a:ea typeface="Helvetica Neue Light"/>
                <a:cs typeface="Helvetica Neue Light"/>
                <a:sym typeface="Helvetica Neue Light"/>
              </a:rPr>
              <a:t>es un espacio centralizado donde se almacena, organiza, mantiene y difunde información. </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Init: </a:t>
            </a:r>
            <a:r>
              <a:rPr b="0" i="0" lang="es" sz="1400" u="none" cap="none" strike="noStrike">
                <a:solidFill>
                  <a:schemeClr val="dk1"/>
                </a:solidFill>
                <a:latin typeface="Helvetica Neue Light"/>
                <a:ea typeface="Helvetica Neue Light"/>
                <a:cs typeface="Helvetica Neue Light"/>
                <a:sym typeface="Helvetica Neue Light"/>
              </a:rPr>
              <a:t>este comando se usa para crear un nuevo repositorio en Git.</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Add: </a:t>
            </a:r>
            <a:r>
              <a:rPr b="0" i="0" lang="es" sz="1400" u="none" cap="none" strike="noStrike">
                <a:solidFill>
                  <a:schemeClr val="dk1"/>
                </a:solidFill>
                <a:latin typeface="Helvetica Neue Light"/>
                <a:ea typeface="Helvetica Neue Light"/>
                <a:cs typeface="Helvetica Neue Light"/>
                <a:sym typeface="Helvetica Neue Light"/>
              </a:rPr>
              <a:t>se utiliza para agregar el o los archivos al Staging Area.</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Commit: </a:t>
            </a:r>
            <a:r>
              <a:rPr b="0" i="0" lang="es" sz="1400" u="none" cap="none" strike="noStrike">
                <a:solidFill>
                  <a:schemeClr val="dk1"/>
                </a:solidFill>
                <a:latin typeface="Helvetica Neue Light"/>
                <a:ea typeface="Helvetica Neue Light"/>
                <a:cs typeface="Helvetica Neue Light"/>
                <a:sym typeface="Helvetica Neue Light"/>
              </a:rPr>
              <a:t>una vez que nuestros archivos están en el Staging Area debemos pasarlos a nuestro repositorio local y para eso debemos usar el git commit, que es el comando que nos va a permitir comprometer nuestros archivos.</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1" name="Shape 91"/>
        <p:cNvGrpSpPr/>
        <p:nvPr/>
      </p:nvGrpSpPr>
      <p:grpSpPr>
        <a:xfrm>
          <a:off x="0" y="0"/>
          <a:ext cx="0" cy="0"/>
          <a:chOff x="0" y="0"/>
          <a:chExt cx="0" cy="0"/>
        </a:xfrm>
      </p:grpSpPr>
      <p:sp>
        <p:nvSpPr>
          <p:cNvPr id="92" name="Google Shape;92;p1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93" name="Google Shape;93;p1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 name="Shape 97"/>
        <p:cNvGrpSpPr/>
        <p:nvPr/>
      </p:nvGrpSpPr>
      <p:grpSpPr>
        <a:xfrm>
          <a:off x="0" y="0"/>
          <a:ext cx="0" cy="0"/>
          <a:chOff x="0" y="0"/>
          <a:chExt cx="0" cy="0"/>
        </a:xfrm>
      </p:grpSpPr>
      <p:sp>
        <p:nvSpPr>
          <p:cNvPr id="98" name="Google Shape;98;p19"/>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s" sz="2000">
                <a:latin typeface="Anton"/>
                <a:ea typeface="Anton"/>
                <a:cs typeface="Anton"/>
                <a:sym typeface="Anton"/>
              </a:rPr>
              <a:t>MAPA DE CONCEPTOS CLASE 10</a:t>
            </a:r>
            <a:endParaRPr i="1" sz="2000">
              <a:latin typeface="Anton"/>
              <a:ea typeface="Anton"/>
              <a:cs typeface="Anton"/>
              <a:sym typeface="Anton"/>
            </a:endParaRPr>
          </a:p>
        </p:txBody>
      </p:sp>
      <p:pic>
        <p:nvPicPr>
          <p:cNvPr id="99" name="Google Shape;99;p1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00" name="Google Shape;100;p19"/>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01" name="Google Shape;101;p19"/>
          <p:cNvSpPr/>
          <p:nvPr/>
        </p:nvSpPr>
        <p:spPr>
          <a:xfrm>
            <a:off x="237500" y="22197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GitHub</a:t>
            </a:r>
            <a:endParaRPr b="0" i="0" sz="1100" u="none" cap="none" strike="noStrike">
              <a:solidFill>
                <a:srgbClr val="FFFFFF"/>
              </a:solidFill>
              <a:latin typeface="Helvetica Neue"/>
              <a:ea typeface="Helvetica Neue"/>
              <a:cs typeface="Helvetica Neue"/>
              <a:sym typeface="Helvetica Neue"/>
            </a:endParaRPr>
          </a:p>
        </p:txBody>
      </p:sp>
      <p:sp>
        <p:nvSpPr>
          <p:cNvPr id="102" name="Google Shape;102;p19"/>
          <p:cNvSpPr/>
          <p:nvPr/>
        </p:nvSpPr>
        <p:spPr>
          <a:xfrm>
            <a:off x="2648593" y="2378328"/>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¿Qué es?</a:t>
            </a:r>
            <a:endParaRPr b="0" i="0" sz="1100" u="none" cap="none" strike="noStrike">
              <a:solidFill>
                <a:srgbClr val="222222"/>
              </a:solidFill>
              <a:latin typeface="Helvetica Neue"/>
              <a:ea typeface="Helvetica Neue"/>
              <a:cs typeface="Helvetica Neue"/>
              <a:sym typeface="Helvetica Neue"/>
            </a:endParaRPr>
          </a:p>
        </p:txBody>
      </p:sp>
      <p:cxnSp>
        <p:nvCxnSpPr>
          <p:cNvPr id="103" name="Google Shape;103;p19"/>
          <p:cNvCxnSpPr>
            <a:endCxn id="102" idx="1"/>
          </p:cNvCxnSpPr>
          <p:nvPr/>
        </p:nvCxnSpPr>
        <p:spPr>
          <a:xfrm>
            <a:off x="1690393" y="2518728"/>
            <a:ext cx="958200" cy="0"/>
          </a:xfrm>
          <a:prstGeom prst="straightConnector1">
            <a:avLst/>
          </a:prstGeom>
          <a:noFill/>
          <a:ln cap="flat" cmpd="sng" w="9525">
            <a:solidFill>
              <a:srgbClr val="CCCCCC"/>
            </a:solidFill>
            <a:prstDash val="solid"/>
            <a:round/>
            <a:headEnd len="med" w="med" type="oval"/>
            <a:tailEnd len="med" w="med" type="oval"/>
          </a:ln>
        </p:spPr>
      </p:cxnSp>
      <p:cxnSp>
        <p:nvCxnSpPr>
          <p:cNvPr id="104" name="Google Shape;104;p19"/>
          <p:cNvCxnSpPr>
            <a:endCxn id="105" idx="1"/>
          </p:cNvCxnSpPr>
          <p:nvPr/>
        </p:nvCxnSpPr>
        <p:spPr>
          <a:xfrm>
            <a:off x="1690400" y="2518750"/>
            <a:ext cx="958200" cy="3600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05" name="Google Shape;105;p19"/>
          <p:cNvSpPr/>
          <p:nvPr/>
        </p:nvSpPr>
        <p:spPr>
          <a:xfrm>
            <a:off x="2648600" y="2738350"/>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Creación de cuenta</a:t>
            </a:r>
            <a:endParaRPr b="0" i="0" sz="1100" u="none" cap="none" strike="noStrike">
              <a:solidFill>
                <a:srgbClr val="222222"/>
              </a:solidFill>
              <a:latin typeface="Helvetica Neue"/>
              <a:ea typeface="Helvetica Neue"/>
              <a:cs typeface="Helvetica Neue"/>
              <a:sym typeface="Helvetica Neue"/>
            </a:endParaRPr>
          </a:p>
        </p:txBody>
      </p:sp>
      <p:sp>
        <p:nvSpPr>
          <p:cNvPr id="106" name="Google Shape;106;p19"/>
          <p:cNvSpPr/>
          <p:nvPr/>
        </p:nvSpPr>
        <p:spPr>
          <a:xfrm>
            <a:off x="505970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Creación de un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07" name="Google Shape;107;p19"/>
          <p:cNvCxnSpPr>
            <a:endCxn id="106" idx="1"/>
          </p:cNvCxnSpPr>
          <p:nvPr/>
        </p:nvCxnSpPr>
        <p:spPr>
          <a:xfrm>
            <a:off x="4101500" y="2903625"/>
            <a:ext cx="958200" cy="0"/>
          </a:xfrm>
          <a:prstGeom prst="straightConnector1">
            <a:avLst/>
          </a:prstGeom>
          <a:noFill/>
          <a:ln cap="flat" cmpd="sng" w="9525">
            <a:solidFill>
              <a:srgbClr val="CCCCCC"/>
            </a:solidFill>
            <a:prstDash val="solid"/>
            <a:round/>
            <a:headEnd len="med" w="med" type="oval"/>
            <a:tailEnd len="med" w="med" type="oval"/>
          </a:ln>
        </p:spPr>
      </p:cxnSp>
      <p:sp>
        <p:nvSpPr>
          <p:cNvPr id="108" name="Google Shape;108;p19"/>
          <p:cNvSpPr/>
          <p:nvPr/>
        </p:nvSpPr>
        <p:spPr>
          <a:xfrm>
            <a:off x="747075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Subida del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09" name="Google Shape;109;p19"/>
          <p:cNvCxnSpPr>
            <a:endCxn id="108" idx="1"/>
          </p:cNvCxnSpPr>
          <p:nvPr/>
        </p:nvCxnSpPr>
        <p:spPr>
          <a:xfrm>
            <a:off x="6512550" y="2903625"/>
            <a:ext cx="958200" cy="0"/>
          </a:xfrm>
          <a:prstGeom prst="straightConnector1">
            <a:avLst/>
          </a:prstGeom>
          <a:noFill/>
          <a:ln cap="flat" cmpd="sng" w="9525">
            <a:solidFill>
              <a:srgbClr val="CCCCCC"/>
            </a:solidFill>
            <a:prstDash val="solid"/>
            <a:round/>
            <a:headEnd len="med" w="med" type="oval"/>
            <a:tailEnd len="med" w="med" type="oval"/>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0"/>
          <p:cNvSpPr/>
          <p:nvPr/>
        </p:nvSpPr>
        <p:spPr>
          <a:xfrm>
            <a:off x="3609600" y="1202750"/>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5" name="Google Shape;115;p2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16" name="Google Shape;116;p20"/>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p20"/>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18" name="Google Shape;118;p20"/>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19" name="Google Shape;119;p20"/>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20" name="Google Shape;120;p20"/>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21" name="Google Shape;121;p20"/>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22" name="Google Shape;122;p20"/>
          <p:cNvSpPr/>
          <p:nvPr/>
        </p:nvSpPr>
        <p:spPr>
          <a:xfrm>
            <a:off x="1208850" y="12398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0"/>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 name="Google Shape;124;p20"/>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25" name="Google Shape;125;p20"/>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26" name="Google Shape;126;p20"/>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27" name="Google Shape;127;p20"/>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28" name="Google Shape;128;p20"/>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0"/>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0"/>
          <p:cNvSpPr txBox="1"/>
          <p:nvPr/>
        </p:nvSpPr>
        <p:spPr>
          <a:xfrm>
            <a:off x="1578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9</a:t>
            </a:r>
            <a:endParaRPr b="0" i="0" sz="1400" u="none" cap="none" strike="noStrike">
              <a:solidFill>
                <a:srgbClr val="000000"/>
              </a:solidFill>
              <a:latin typeface="Helvetica Neue"/>
              <a:ea typeface="Helvetica Neue"/>
              <a:cs typeface="Helvetica Neue"/>
              <a:sym typeface="Helvetica Neue"/>
            </a:endParaRPr>
          </a:p>
        </p:txBody>
      </p:sp>
      <p:cxnSp>
        <p:nvCxnSpPr>
          <p:cNvPr id="131" name="Google Shape;131;p20"/>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32" name="Google Shape;132;p20"/>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33" name="Google Shape;133;p20"/>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34" name="Google Shape;134;p20"/>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35" name="Google Shape;135;p20"/>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136" name="Google Shape;136;p20"/>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137" name="Google Shape;137;p20"/>
          <p:cNvSpPr txBox="1"/>
          <p:nvPr/>
        </p:nvSpPr>
        <p:spPr>
          <a:xfrm>
            <a:off x="3864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10</a:t>
            </a:r>
            <a:endParaRPr b="0" i="0" sz="1400" u="none" cap="none" strike="noStrike">
              <a:solidFill>
                <a:srgbClr val="000000"/>
              </a:solidFill>
              <a:latin typeface="Helvetica Neue"/>
              <a:ea typeface="Helvetica Neue"/>
              <a:cs typeface="Helvetica Neue"/>
              <a:sym typeface="Helvetica Neue"/>
            </a:endParaRPr>
          </a:p>
        </p:txBody>
      </p:sp>
      <p:sp>
        <p:nvSpPr>
          <p:cNvPr id="138" name="Google Shape;138;p20"/>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11</a:t>
            </a:r>
            <a:endParaRPr b="0" i="0" sz="1400" u="none" cap="none" strike="noStrike">
              <a:solidFill>
                <a:srgbClr val="000000"/>
              </a:solidFill>
              <a:latin typeface="Helvetica Neue"/>
              <a:ea typeface="Helvetica Neue"/>
              <a:cs typeface="Helvetica Neue"/>
              <a:sym typeface="Helvetica Neue"/>
            </a:endParaRPr>
          </a:p>
        </p:txBody>
      </p:sp>
      <p:sp>
        <p:nvSpPr>
          <p:cNvPr id="139" name="Google Shape;139;p20"/>
          <p:cNvSpPr txBox="1"/>
          <p:nvPr/>
        </p:nvSpPr>
        <p:spPr>
          <a:xfrm>
            <a:off x="13734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100" u="none" cap="none" strike="noStrike">
                <a:solidFill>
                  <a:schemeClr val="dk1"/>
                </a:solidFill>
                <a:latin typeface="Helvetica Neue"/>
                <a:ea typeface="Helvetica Neue"/>
                <a:cs typeface="Helvetica Neue"/>
                <a:sym typeface="Helvetica Neue"/>
              </a:rPr>
              <a:t>Git</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0" name="Google Shape;140;p20"/>
          <p:cNvSpPr txBox="1"/>
          <p:nvPr/>
        </p:nvSpPr>
        <p:spPr>
          <a:xfrm>
            <a:off x="17853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PRÁCTICAS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1" name="Google Shape;141;p20"/>
          <p:cNvPicPr preferRelativeResize="0"/>
          <p:nvPr/>
        </p:nvPicPr>
        <p:blipFill rotWithShape="1">
          <a:blip r:embed="rId5">
            <a:alphaModFix/>
          </a:blip>
          <a:srcRect b="0" l="0" r="0" t="0"/>
          <a:stretch/>
        </p:blipFill>
        <p:spPr>
          <a:xfrm>
            <a:off x="1449575" y="2450300"/>
            <a:ext cx="365625" cy="365625"/>
          </a:xfrm>
          <a:prstGeom prst="rect">
            <a:avLst/>
          </a:prstGeom>
          <a:noFill/>
          <a:ln>
            <a:noFill/>
          </a:ln>
        </p:spPr>
      </p:pic>
      <p:sp>
        <p:nvSpPr>
          <p:cNvPr id="142" name="Google Shape;142;p20"/>
          <p:cNvSpPr txBox="1"/>
          <p:nvPr/>
        </p:nvSpPr>
        <p:spPr>
          <a:xfrm>
            <a:off x="37356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100" u="none" cap="none" strike="noStrike">
                <a:solidFill>
                  <a:schemeClr val="dk1"/>
                </a:solidFill>
                <a:latin typeface="Helvetica Neue"/>
                <a:ea typeface="Helvetica Neue"/>
                <a:cs typeface="Helvetica Neue"/>
                <a:sym typeface="Helvetica Neue"/>
              </a:rPr>
              <a:t>GitHub</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3" name="Google Shape;143;p20"/>
          <p:cNvSpPr txBox="1"/>
          <p:nvPr/>
        </p:nvSpPr>
        <p:spPr>
          <a:xfrm>
            <a:off x="41475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PRÁCTICAS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4" name="Google Shape;144;p20"/>
          <p:cNvPicPr preferRelativeResize="0"/>
          <p:nvPr/>
        </p:nvPicPr>
        <p:blipFill rotWithShape="1">
          <a:blip r:embed="rId5">
            <a:alphaModFix/>
          </a:blip>
          <a:srcRect b="0" l="0" r="0" t="0"/>
          <a:stretch/>
        </p:blipFill>
        <p:spPr>
          <a:xfrm>
            <a:off x="3811775" y="2450300"/>
            <a:ext cx="365625" cy="365625"/>
          </a:xfrm>
          <a:prstGeom prst="rect">
            <a:avLst/>
          </a:prstGeom>
          <a:noFill/>
          <a:ln>
            <a:noFill/>
          </a:ln>
        </p:spPr>
      </p:pic>
      <p:sp>
        <p:nvSpPr>
          <p:cNvPr id="145" name="Google Shape;145;p20"/>
          <p:cNvSpPr txBox="1"/>
          <p:nvPr/>
        </p:nvSpPr>
        <p:spPr>
          <a:xfrm>
            <a:off x="4148138" y="29562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CREAR REPOSITORIO EN GITHUB</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146" name="Google Shape;146;p20"/>
          <p:cNvSpPr txBox="1"/>
          <p:nvPr/>
        </p:nvSpPr>
        <p:spPr>
          <a:xfrm>
            <a:off x="61740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1100">
                <a:solidFill>
                  <a:schemeClr val="dk1"/>
                </a:solidFill>
                <a:latin typeface="Helvetica Neue"/>
                <a:ea typeface="Helvetica Neue"/>
                <a:cs typeface="Helvetica Neue"/>
                <a:sym typeface="Helvetica Neue"/>
              </a:rPr>
              <a:t>Framework CSS + Bootstrap</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7" name="Google Shape;147;p20"/>
          <p:cNvSpPr txBox="1"/>
          <p:nvPr/>
        </p:nvSpPr>
        <p:spPr>
          <a:xfrm>
            <a:off x="6518588" y="25693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MAQUETAR CON BOOTS</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8" name="Google Shape;148;p20"/>
          <p:cNvPicPr preferRelativeResize="0"/>
          <p:nvPr/>
        </p:nvPicPr>
        <p:blipFill rotWithShape="1">
          <a:blip r:embed="rId6">
            <a:alphaModFix/>
          </a:blip>
          <a:srcRect b="0" l="0" r="0" t="0"/>
          <a:stretch/>
        </p:blipFill>
        <p:spPr>
          <a:xfrm>
            <a:off x="3841000" y="3000626"/>
            <a:ext cx="307150" cy="307150"/>
          </a:xfrm>
          <a:prstGeom prst="rect">
            <a:avLst/>
          </a:prstGeom>
          <a:noFill/>
          <a:ln>
            <a:noFill/>
          </a:ln>
        </p:spPr>
      </p:pic>
      <p:pic>
        <p:nvPicPr>
          <p:cNvPr id="149" name="Google Shape;149;p20"/>
          <p:cNvPicPr preferRelativeResize="0"/>
          <p:nvPr/>
        </p:nvPicPr>
        <p:blipFill rotWithShape="1">
          <a:blip r:embed="rId6">
            <a:alphaModFix/>
          </a:blip>
          <a:srcRect b="0" l="0" r="0" t="0"/>
          <a:stretch/>
        </p:blipFill>
        <p:spPr>
          <a:xfrm>
            <a:off x="6218513" y="2557538"/>
            <a:ext cx="307150" cy="307150"/>
          </a:xfrm>
          <a:prstGeom prst="rect">
            <a:avLst/>
          </a:prstGeom>
          <a:noFill/>
          <a:ln>
            <a:noFill/>
          </a:ln>
        </p:spPr>
      </p:pic>
      <p:sp>
        <p:nvSpPr>
          <p:cNvPr id="150" name="Google Shape;150;p20"/>
          <p:cNvSpPr txBox="1"/>
          <p:nvPr/>
        </p:nvSpPr>
        <p:spPr>
          <a:xfrm>
            <a:off x="6570488" y="29879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APLICANDO BOOTSTRAP</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51" name="Google Shape;151;p20"/>
          <p:cNvPicPr preferRelativeResize="0"/>
          <p:nvPr/>
        </p:nvPicPr>
        <p:blipFill>
          <a:blip r:embed="rId7">
            <a:alphaModFix/>
          </a:blip>
          <a:stretch>
            <a:fillRect/>
          </a:stretch>
        </p:blipFill>
        <p:spPr>
          <a:xfrm>
            <a:off x="6218525" y="3000638"/>
            <a:ext cx="307150" cy="30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55" name="Shape 155"/>
        <p:cNvGrpSpPr/>
        <p:nvPr/>
      </p:nvGrpSpPr>
      <p:grpSpPr>
        <a:xfrm>
          <a:off x="0" y="0"/>
          <a:ext cx="0" cy="0"/>
          <a:chOff x="0" y="0"/>
          <a:chExt cx="0" cy="0"/>
        </a:xfrm>
      </p:grpSpPr>
      <p:sp>
        <p:nvSpPr>
          <p:cNvPr id="156" name="Google Shape;156;p21"/>
          <p:cNvSpPr txBox="1"/>
          <p:nvPr/>
        </p:nvSpPr>
        <p:spPr>
          <a:xfrm>
            <a:off x="809538" y="172602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b="0" i="0" lang="es" sz="1800" u="none" cap="none" strike="noStrike">
                <a:solidFill>
                  <a:srgbClr val="000000"/>
                </a:solidFill>
                <a:latin typeface="Helvetica Neue Light"/>
                <a:ea typeface="Helvetica Neue Light"/>
                <a:cs typeface="Helvetica Neue Light"/>
                <a:sym typeface="Helvetica Neue Light"/>
              </a:rPr>
              <a:t>Accede al material complementario </a:t>
            </a:r>
            <a:r>
              <a:rPr b="0" i="0" lang="es" sz="1800" u="sng" cap="none" strike="noStrike">
                <a:solidFill>
                  <a:schemeClr val="hlink"/>
                </a:solidFill>
                <a:latin typeface="Helvetica Neue Light"/>
                <a:ea typeface="Helvetica Neue Light"/>
                <a:cs typeface="Helvetica Neue Light"/>
                <a:sym typeface="Helvetica Neue Light"/>
                <a:hlinkClick r:id="rId3"/>
              </a:rPr>
              <a:t>aquí</a:t>
            </a:r>
            <a:r>
              <a:rPr b="0" i="0" lang="es" sz="1800" u="none" cap="none" strike="noStrike">
                <a:solidFill>
                  <a:srgbClr val="000000"/>
                </a:solidFill>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157" name="Google Shape;157;p21"/>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158" name="Google Shape;158;p21"/>
          <p:cNvPicPr preferRelativeResize="0"/>
          <p:nvPr/>
        </p:nvPicPr>
        <p:blipFill rotWithShape="1">
          <a:blip r:embed="rId5">
            <a:alphaModFix/>
          </a:blip>
          <a:srcRect b="0" l="0" r="0" t="0"/>
          <a:stretch/>
        </p:blipFill>
        <p:spPr>
          <a:xfrm>
            <a:off x="3978725" y="590525"/>
            <a:ext cx="1186525" cy="1186525"/>
          </a:xfrm>
          <a:prstGeom prst="rect">
            <a:avLst/>
          </a:prstGeom>
          <a:noFill/>
          <a:ln>
            <a:noFill/>
          </a:ln>
        </p:spPr>
      </p:pic>
      <p:pic>
        <p:nvPicPr>
          <p:cNvPr id="159" name="Google Shape;159;p21"/>
          <p:cNvPicPr preferRelativeResize="0"/>
          <p:nvPr/>
        </p:nvPicPr>
        <p:blipFill>
          <a:blip r:embed="rId6">
            <a:alphaModFix/>
          </a:blip>
          <a:stretch>
            <a:fillRect/>
          </a:stretch>
        </p:blipFill>
        <p:spPr>
          <a:xfrm>
            <a:off x="3340705" y="2747400"/>
            <a:ext cx="2462573" cy="197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