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y="5143500" cx="9144000"/>
  <p:notesSz cx="6858000" cy="9144000"/>
  <p:embeddedFontLst>
    <p:embeddedFont>
      <p:font typeface="Anton"/>
      <p:regular r:id="rId52"/>
    </p:embeddedFont>
    <p:embeddedFont>
      <p:font typeface="Lato"/>
      <p:regular r:id="rId53"/>
      <p:bold r:id="rId54"/>
      <p:italic r:id="rId55"/>
      <p:boldItalic r:id="rId56"/>
    </p:embeddedFont>
    <p:embeddedFont>
      <p:font typeface="Didact Gothic"/>
      <p:regular r:id="rId57"/>
    </p:embeddedFont>
    <p:embeddedFont>
      <p:font typeface="Helvetica Neue"/>
      <p:regular r:id="rId58"/>
      <p:bold r:id="rId59"/>
      <p:italic r:id="rId60"/>
      <p:boldItalic r:id="rId61"/>
    </p:embeddedFont>
    <p:embeddedFont>
      <p:font typeface="Helvetica Neue Light"/>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7277431-FBC2-4125-8AAA-9C77344D57E4}">
  <a:tblStyle styleId="{97277431-FBC2-4125-8AAA-9C77344D57E4}" styleName="Table_0">
    <a:wholeTbl>
      <a:tcTxStyle>
        <a:font>
          <a:latin typeface="Arial"/>
          <a:ea typeface="Arial"/>
          <a:cs typeface="Arial"/>
        </a:font>
        <a:srgbClr val="000000"/>
      </a:tcTxStyle>
      <a:tcStyle>
        <a:tcBdr>
          <a:left>
            <a:ln cap="flat" cmpd="sng">
              <a:solidFill>
                <a:srgbClr val="FFFFFF"/>
              </a:solidFill>
              <a:prstDash val="solid"/>
              <a:round/>
              <a:headEnd len="sm" w="sm" type="none"/>
              <a:tailEnd len="sm" w="sm" type="none"/>
            </a:ln>
          </a:left>
          <a:right>
            <a:ln cap="flat" cmpd="sng">
              <a:solidFill>
                <a:srgbClr val="FFFFFF"/>
              </a:solidFill>
              <a:prstDash val="solid"/>
              <a:round/>
              <a:headEnd len="sm" w="sm" type="none"/>
              <a:tailEnd len="sm" w="sm" type="none"/>
            </a:ln>
          </a:right>
          <a:top>
            <a:ln cap="flat" cmpd="sng">
              <a:solidFill>
                <a:srgbClr val="FFFFFF"/>
              </a:solidFill>
              <a:prstDash val="solid"/>
              <a:round/>
              <a:headEnd len="sm" w="sm" type="none"/>
              <a:tailEnd len="sm" w="sm" type="none"/>
            </a:ln>
          </a:top>
          <a:bottom>
            <a:ln cap="flat" cmpd="sng">
              <a:solidFill>
                <a:srgbClr val="FFFFFF"/>
              </a:solidFill>
              <a:prstDash val="solid"/>
              <a:round/>
              <a:headEnd len="sm" w="sm" type="none"/>
              <a:tailEnd len="sm" w="sm" type="none"/>
            </a:ln>
          </a:bottom>
          <a:insideH>
            <a:ln cap="flat" cmpd="sng">
              <a:solidFill>
                <a:srgbClr val="FFFFFF"/>
              </a:solidFill>
              <a:prstDash val="solid"/>
              <a:round/>
              <a:headEnd len="sm" w="sm" type="none"/>
              <a:tailEnd len="sm" w="sm" type="none"/>
            </a:ln>
          </a:insideH>
          <a:insideV>
            <a:ln cap="flat" cmpd="sng">
              <a:solidFill>
                <a:srgbClr val="FFFFFF"/>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5E2425B-3A20-40FE-B812-AD224A93C45A}"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2D1055B5-CDCE-424B-BBDA-5C82F73E7B5B}" styleName="Table_2">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HelveticaNeueLight-regular.fntdata"/><Relationship Id="rId61" Type="http://schemas.openxmlformats.org/officeDocument/2006/relationships/font" Target="fonts/HelveticaNeue-boldItalic.fntdata"/><Relationship Id="rId20" Type="http://schemas.openxmlformats.org/officeDocument/2006/relationships/slide" Target="slides/slide14.xml"/><Relationship Id="rId64" Type="http://schemas.openxmlformats.org/officeDocument/2006/relationships/font" Target="fonts/HelveticaNeueLight-italic.fntdata"/><Relationship Id="rId63" Type="http://schemas.openxmlformats.org/officeDocument/2006/relationships/font" Target="fonts/HelveticaNeueLight-bold.fntdata"/><Relationship Id="rId22" Type="http://schemas.openxmlformats.org/officeDocument/2006/relationships/slide" Target="slides/slide16.xml"/><Relationship Id="rId21" Type="http://schemas.openxmlformats.org/officeDocument/2006/relationships/slide" Target="slides/slide15.xml"/><Relationship Id="rId65" Type="http://schemas.openxmlformats.org/officeDocument/2006/relationships/font" Target="fonts/HelveticaNeueLight-bold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HelveticaNeue-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Lato-regular.fntdata"/><Relationship Id="rId52" Type="http://schemas.openxmlformats.org/officeDocument/2006/relationships/font" Target="fonts/Anton-regular.fntdata"/><Relationship Id="rId11" Type="http://schemas.openxmlformats.org/officeDocument/2006/relationships/slide" Target="slides/slide5.xml"/><Relationship Id="rId55" Type="http://schemas.openxmlformats.org/officeDocument/2006/relationships/font" Target="fonts/Lato-italic.fntdata"/><Relationship Id="rId10" Type="http://schemas.openxmlformats.org/officeDocument/2006/relationships/slide" Target="slides/slide4.xml"/><Relationship Id="rId54" Type="http://schemas.openxmlformats.org/officeDocument/2006/relationships/font" Target="fonts/Lato-bold.fntdata"/><Relationship Id="rId13" Type="http://schemas.openxmlformats.org/officeDocument/2006/relationships/slide" Target="slides/slide7.xml"/><Relationship Id="rId57" Type="http://schemas.openxmlformats.org/officeDocument/2006/relationships/font" Target="fonts/DidactGothic-regular.fntdata"/><Relationship Id="rId12" Type="http://schemas.openxmlformats.org/officeDocument/2006/relationships/slide" Target="slides/slide6.xml"/><Relationship Id="rId56" Type="http://schemas.openxmlformats.org/officeDocument/2006/relationships/font" Target="fonts/Lato-boldItalic.fntdata"/><Relationship Id="rId15" Type="http://schemas.openxmlformats.org/officeDocument/2006/relationships/slide" Target="slides/slide9.xml"/><Relationship Id="rId59" Type="http://schemas.openxmlformats.org/officeDocument/2006/relationships/font" Target="fonts/HelveticaNeue-bold.fntdata"/><Relationship Id="rId14" Type="http://schemas.openxmlformats.org/officeDocument/2006/relationships/slide" Target="slides/slide8.xml"/><Relationship Id="rId58" Type="http://schemas.openxmlformats.org/officeDocument/2006/relationships/font" Target="fonts/HelveticaNeue-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contenidos@coderhouse.com"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4d45271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f4d452718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Colocar todas las clases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4d452718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4d452718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s" sz="1200">
                <a:solidFill>
                  <a:schemeClr val="dk1"/>
                </a:solidFill>
                <a:highlight>
                  <a:srgbClr val="FFFFFF"/>
                </a:highlight>
                <a:latin typeface="Didact Gothic"/>
                <a:ea typeface="Didact Gothic"/>
                <a:cs typeface="Didact Gothic"/>
                <a:sym typeface="Didact Gothic"/>
              </a:rPr>
              <a:t>Repaso</a:t>
            </a:r>
            <a:endParaRPr b="1"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4d452718c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f4d452718c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s" sz="1200">
                <a:solidFill>
                  <a:schemeClr val="dk1"/>
                </a:solidFill>
                <a:highlight>
                  <a:schemeClr val="lt1"/>
                </a:highlight>
                <a:latin typeface="Didact Gothic"/>
                <a:ea typeface="Didact Gothic"/>
                <a:cs typeface="Didact Gothic"/>
                <a:sym typeface="Didact Gothic"/>
              </a:rPr>
              <a:t>Repaso</a:t>
            </a:r>
            <a:endParaRPr b="1" sz="1200">
              <a:solidFill>
                <a:schemeClr val="dk1"/>
              </a:solidFill>
              <a:highlight>
                <a:schemeClr val="lt1"/>
              </a:highlight>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4d452718c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f4d452718c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s" sz="1200">
                <a:solidFill>
                  <a:schemeClr val="dk1"/>
                </a:solidFill>
                <a:highlight>
                  <a:schemeClr val="lt1"/>
                </a:highlight>
                <a:latin typeface="Didact Gothic"/>
                <a:ea typeface="Didact Gothic"/>
                <a:cs typeface="Didact Gothic"/>
                <a:sym typeface="Didact Gothic"/>
              </a:rPr>
              <a:t>Repaso</a:t>
            </a:r>
            <a:endParaRPr b="1" sz="1200">
              <a:solidFill>
                <a:schemeClr val="dk1"/>
              </a:solidFill>
              <a:highlight>
                <a:schemeClr val="lt1"/>
              </a:highlight>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4d452718c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f4d452718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4d452718c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f4d452718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f4d452718c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f4d452718c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f4d452718c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f4d452718c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f4d452718c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f4d452718c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f4d452718c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f4d452718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f4d452718c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f4d452718c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4d452718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f4d452718c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Obligatoria siempre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f4d452718c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f4d452718c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f4d452718c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f4d452718c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f4d452718c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f4d452718c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f4d452718c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f4d452718c_0_2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f4d452718c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f4d452718c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f4d452718c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f4d452718c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f4d452718c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f4d452718c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f4d452718c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f4d452718c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f4d452718c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f4d452718c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f4d452718c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f4d452718c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f4d452718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f4d452718c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Obligatoria siempre. Es lo que queremos alcanzar una vez finalizada la clase. Recordá que se enuncian en principio con el verbo delante (por ejemplo: “Comprender…”, “Analizar…”, “conocer…”, etc).</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f4d452718c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f4d452718c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f4d452718c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f4d452718c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f4d452718c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f4d452718c_0_3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siempre.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f4d452718c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f4d452718c_0_2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f4d452718c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gf4d452718c_0_2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los subtemas de un módulo.</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f4d452718c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f4d452718c_0_2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slides de texto con gráfico de etapas/pasos.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f4d452718c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gf4d452718c_0_3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slides de texto con gráfico de etapas/pasos.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f4d452718c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gf4d452718c_0_3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Usar la clase correspondiente a la entrega intermedia del proyecto final.</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f4d452718c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gf4d452718c_0_3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200">
                <a:solidFill>
                  <a:schemeClr val="dk1"/>
                </a:solidFill>
                <a:highlight>
                  <a:schemeClr val="lt1"/>
                </a:highlight>
                <a:latin typeface="Helvetica Neue Light"/>
                <a:ea typeface="Helvetica Neue Light"/>
                <a:cs typeface="Helvetica Neue Light"/>
                <a:sym typeface="Helvetica Neue Light"/>
              </a:rPr>
              <a:t>Usar la clase correspondiente a la entrega intermedia del proyecto final</a:t>
            </a:r>
            <a:endParaRPr sz="12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f4d452718c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f4d452718c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4d452718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f4d452718c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f4d452718c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gf4d452718c_0_3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Se sugiere ubicar al finalizar la explicación de algún tema, para abrir formalmente el espacio de preguntas y ordenar la interacción.</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f4d452718c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gf4d452718c_0_3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Portada de Material Ampliado</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f4d452718c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gf4d452718c_0_3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que los estudiantes puedan explorar en sus casas los recursos vistos en clase: libros, artículos, herramientas, websites, videos (ajenos a Coder)</a:t>
            </a:r>
            <a:endParaRPr>
              <a:solidFill>
                <a:schemeClr val="dk1"/>
              </a:solidFill>
            </a:endParaRPr>
          </a:p>
          <a:p>
            <a:pPr indent="0" lvl="0" marL="0" rtl="0" algn="l">
              <a:lnSpc>
                <a:spcPct val="100000"/>
              </a:lnSpc>
              <a:spcBef>
                <a:spcPts val="0"/>
              </a:spcBef>
              <a:spcAft>
                <a:spcPts val="0"/>
              </a:spcAft>
              <a:buSzPts val="1100"/>
              <a:buNone/>
            </a:pPr>
            <a:r>
              <a:rPr lang="es">
                <a:solidFill>
                  <a:schemeClr val="dk1"/>
                </a:solidFill>
              </a:rPr>
              <a:t>Enviar el contenido a integrar a </a:t>
            </a:r>
            <a:r>
              <a:rPr lang="es" u="sng">
                <a:solidFill>
                  <a:schemeClr val="hlink"/>
                </a:solidFill>
                <a:hlinkClick r:id="rId2"/>
              </a:rPr>
              <a:t>contenidos@coderhouse.com</a:t>
            </a:r>
            <a:r>
              <a:rPr lang="es">
                <a:solidFill>
                  <a:schemeClr val="dk1"/>
                </a:solidFill>
              </a:rPr>
              <a:t> para que lo podamos incluir en el Repositorio.</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f4d452718c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gf4d452718c_0_3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siempre. En caso de cerrar con el “mapa de conceptos” se puede dejar solo “muchas gracias”. Completar el resumen con palabras claves de lo visto.</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f4d452718c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gf4d452718c_0_3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siempre.</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f4d452718c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f4d452718c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4d452718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f4d452718c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4d452718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f4d452718c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Se puede usar para comenzar o finalizar la clase, según sea más conveniente. La información de este slide es de relleno.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s"/>
              <a:t>Recurso: Mapa de conceptos</a:t>
            </a:r>
            <a:endParaRPr b="1"/>
          </a:p>
          <a:p>
            <a:pPr indent="0" lvl="0" marL="0" rtl="0" algn="l">
              <a:lnSpc>
                <a:spcPct val="100000"/>
              </a:lnSpc>
              <a:spcBef>
                <a:spcPts val="0"/>
              </a:spcBef>
              <a:spcAft>
                <a:spcPts val="0"/>
              </a:spcAft>
              <a:buSzPts val="1100"/>
              <a:buNone/>
            </a:pPr>
            <a:r>
              <a:rPr lang="es"/>
              <a:t>Muestra rápidamente los contenidos de la clase y cómo se relacionan. Ayuda a los estudiantes a evitar “perderse” durante la clase, al avanzar en un sentido lineal una diapositiva tras otra. El ejemplo pertenece a la primera clase del curso UX/UI.</a:t>
            </a:r>
            <a:endParaRPr/>
          </a:p>
          <a:p>
            <a:pPr indent="0" lvl="0" marL="0" rtl="0" algn="l">
              <a:lnSpc>
                <a:spcPct val="100000"/>
              </a:lnSpc>
              <a:spcBef>
                <a:spcPts val="0"/>
              </a:spcBef>
              <a:spcAft>
                <a:spcPts val="0"/>
              </a:spcAft>
              <a:buSzPts val="1100"/>
              <a:buNone/>
            </a:pPr>
            <a:r>
              <a:rPr b="1" lang="es"/>
              <a:t>Sugerencia</a:t>
            </a:r>
            <a:r>
              <a:rPr lang="es"/>
              <a:t>: </a:t>
            </a:r>
            <a:br>
              <a:rPr lang="es"/>
            </a:br>
            <a:r>
              <a:rPr lang="es"/>
              <a:t>-También se pueden mostrar con un menor énfasis o colores apagados, aquellos contenidos de clases anteriores y que se vinculen con la actual. </a:t>
            </a:r>
            <a:endParaRPr/>
          </a:p>
          <a:p>
            <a:pPr indent="0" lvl="0" marL="0" rtl="0" algn="l">
              <a:lnSpc>
                <a:spcPct val="100000"/>
              </a:lnSpc>
              <a:spcBef>
                <a:spcPts val="0"/>
              </a:spcBef>
              <a:spcAft>
                <a:spcPts val="0"/>
              </a:spcAft>
              <a:buSzPts val="1100"/>
              <a:buNone/>
            </a:pPr>
            <a:r>
              <a:rPr lang="es"/>
              <a:t>-Resaltar con color los temas que se abordan en la clase.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4d452718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f4d452718c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4d452718c_0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f4d452718c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sz="14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4d452718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f4d452718c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20.jpg"/><Relationship Id="rId5"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21.png"/><Relationship Id="rId5"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7.png"/><Relationship Id="rId5"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hyperlink" Target="https://getbootstrap.com/docs/4.1/layout/overview/#responsive-breakpoint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27.png"/><Relationship Id="rId5" Type="http://schemas.openxmlformats.org/officeDocument/2006/relationships/image" Target="../media/image24.png"/><Relationship Id="rId6" Type="http://schemas.openxmlformats.org/officeDocument/2006/relationships/hyperlink" Target="https://www.w3schools.com/css/tryit.asp?filename=trycss_mediaqueries_ex2" TargetMode="External"/><Relationship Id="rId7"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32.png"/><Relationship Id="rId5" Type="http://schemas.openxmlformats.org/officeDocument/2006/relationships/image" Target="../media/image34.png"/><Relationship Id="rId6"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6.png"/><Relationship Id="rId4" Type="http://schemas.openxmlformats.org/officeDocument/2006/relationships/hyperlink" Target="https://drive.google.com/file/d/1N-iBgcmBeW0JPOgG2fpcZYI7Jl5booHv/view?usp=sharing" TargetMode="External"/><Relationship Id="rId5" Type="http://schemas.openxmlformats.org/officeDocument/2006/relationships/image" Target="../media/image29.gi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png"/><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5.png"/><Relationship Id="rId4" Type="http://schemas.openxmlformats.org/officeDocument/2006/relationships/image" Target="../media/image4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7.pn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6.png"/><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7.png"/><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teloexplicocongatitos.com/poster?id=tlecg04" TargetMode="External"/><Relationship Id="rId4" Type="http://schemas.openxmlformats.org/officeDocument/2006/relationships/hyperlink" Target="https://materialdesignicons.com/" TargetMode="External"/><Relationship Id="rId5" Type="http://schemas.openxmlformats.org/officeDocument/2006/relationships/image" Target="../media/image5.png"/><Relationship Id="rId6" Type="http://schemas.openxmlformats.org/officeDocument/2006/relationships/image" Target="../media/image43.png"/><Relationship Id="rId7" Type="http://schemas.openxmlformats.org/officeDocument/2006/relationships/image" Target="../media/image4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6.png"/><Relationship Id="rId4" Type="http://schemas.openxmlformats.org/officeDocument/2006/relationships/image" Target="../media/image4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11.png"/><Relationship Id="rId7" Type="http://schemas.openxmlformats.org/officeDocument/2006/relationships/image" Target="../media/image10.png"/><Relationship Id="rId8"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ocs.google.com/document/d/1NIPra3pMPxplkSugb9yJH8_NCNx-8AUkSDfqWWAaVBE/edit?usp=sharing" TargetMode="External"/><Relationship Id="rId4" Type="http://schemas.openxmlformats.org/officeDocument/2006/relationships/image" Target="../media/image7.png"/><Relationship Id="rId5" Type="http://schemas.openxmlformats.org/officeDocument/2006/relationships/image" Target="../media/image18.png"/><Relationship Id="rId6" Type="http://schemas.openxmlformats.org/officeDocument/2006/relationships/image" Target="../media/image14.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3" name="Shape 53"/>
        <p:cNvGrpSpPr/>
        <p:nvPr/>
      </p:nvGrpSpPr>
      <p:grpSpPr>
        <a:xfrm>
          <a:off x="0" y="0"/>
          <a:ext cx="0" cy="0"/>
          <a:chOff x="0" y="0"/>
          <a:chExt cx="0" cy="0"/>
        </a:xfrm>
      </p:grpSpPr>
      <p:sp>
        <p:nvSpPr>
          <p:cNvPr id="54" name="Google Shape;54;p1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55" name="Google Shape;55;p13"/>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56" name="Google Shape;56;p1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5" name="Shape 165"/>
        <p:cNvGrpSpPr/>
        <p:nvPr/>
      </p:nvGrpSpPr>
      <p:grpSpPr>
        <a:xfrm>
          <a:off x="0" y="0"/>
          <a:ext cx="0" cy="0"/>
          <a:chOff x="0" y="0"/>
          <a:chExt cx="0" cy="0"/>
        </a:xfrm>
      </p:grpSpPr>
      <p:pic>
        <p:nvPicPr>
          <p:cNvPr id="166" name="Google Shape;166;p2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67" name="Google Shape;167;p22"/>
          <p:cNvSpPr txBox="1"/>
          <p:nvPr/>
        </p:nvSpPr>
        <p:spPr>
          <a:xfrm>
            <a:off x="1041900" y="308725"/>
            <a:ext cx="7060200" cy="9822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2000"/>
              </a:spcBef>
              <a:spcAft>
                <a:spcPts val="1100"/>
              </a:spcAft>
              <a:buClr>
                <a:schemeClr val="dk1"/>
              </a:buClr>
              <a:buSzPts val="1100"/>
              <a:buFont typeface="Arial"/>
              <a:buNone/>
            </a:pPr>
            <a:r>
              <a:rPr i="1" lang="es" sz="3600">
                <a:solidFill>
                  <a:schemeClr val="dk1"/>
                </a:solidFill>
                <a:latin typeface="Anton"/>
                <a:ea typeface="Anton"/>
                <a:cs typeface="Anton"/>
                <a:sym typeface="Anton"/>
              </a:rPr>
              <a:t>VAMOS A REPASAR RESPONSIVE</a:t>
            </a:r>
            <a:endParaRPr i="1" sz="3600">
              <a:solidFill>
                <a:schemeClr val="dk1"/>
              </a:solidFill>
              <a:latin typeface="Anton"/>
              <a:ea typeface="Anton"/>
              <a:cs typeface="Anton"/>
              <a:sym typeface="Anton"/>
            </a:endParaRPr>
          </a:p>
        </p:txBody>
      </p:sp>
      <p:sp>
        <p:nvSpPr>
          <p:cNvPr id="168" name="Google Shape;168;p22"/>
          <p:cNvSpPr txBox="1"/>
          <p:nvPr/>
        </p:nvSpPr>
        <p:spPr>
          <a:xfrm>
            <a:off x="4368800" y="1775425"/>
            <a:ext cx="4133400" cy="2399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Volvemos a tocar el tema, pues para aprovechar Bootstrap, es fundamental conocer y entender muy bien el responsive. Cualquier cambio que se realice altera el diseño en todos los dispositivos.</a:t>
            </a:r>
            <a:endParaRPr sz="1800">
              <a:solidFill>
                <a:schemeClr val="dk1"/>
              </a:solidFill>
              <a:latin typeface="Helvetica Neue Light"/>
              <a:ea typeface="Helvetica Neue Light"/>
              <a:cs typeface="Helvetica Neue Light"/>
              <a:sym typeface="Helvetica Neue Light"/>
            </a:endParaRPr>
          </a:p>
        </p:txBody>
      </p:sp>
      <p:pic>
        <p:nvPicPr>
          <p:cNvPr id="169" name="Google Shape;169;p22"/>
          <p:cNvPicPr preferRelativeResize="0"/>
          <p:nvPr/>
        </p:nvPicPr>
        <p:blipFill>
          <a:blip r:embed="rId4">
            <a:alphaModFix/>
          </a:blip>
          <a:stretch>
            <a:fillRect/>
          </a:stretch>
        </p:blipFill>
        <p:spPr>
          <a:xfrm>
            <a:off x="707575" y="1525175"/>
            <a:ext cx="3530102" cy="3034138"/>
          </a:xfrm>
          <a:prstGeom prst="rect">
            <a:avLst/>
          </a:prstGeom>
          <a:noFill/>
          <a:ln cap="flat" cmpd="sng" w="28575">
            <a:solidFill>
              <a:srgbClr val="E0FF00"/>
            </a:solidFill>
            <a:prstDash val="solid"/>
            <a:round/>
            <a:headEnd len="sm" w="sm" type="none"/>
            <a:tailEnd len="sm" w="sm" type="none"/>
          </a:ln>
        </p:spPr>
      </p:pic>
      <p:pic>
        <p:nvPicPr>
          <p:cNvPr id="170" name="Google Shape;170;p22"/>
          <p:cNvPicPr preferRelativeResize="0"/>
          <p:nvPr/>
        </p:nvPicPr>
        <p:blipFill rotWithShape="1">
          <a:blip r:embed="rId5">
            <a:alphaModFix/>
          </a:blip>
          <a:srcRect b="0" l="0" r="0" t="0"/>
          <a:stretch/>
        </p:blipFill>
        <p:spPr>
          <a:xfrm>
            <a:off x="7402062" y="180475"/>
            <a:ext cx="1634174" cy="639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76" name="Google Shape;176;p23"/>
          <p:cNvSpPr txBox="1"/>
          <p:nvPr/>
        </p:nvSpPr>
        <p:spPr>
          <a:xfrm>
            <a:off x="643801" y="40835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i="1" lang="es" sz="4000">
                <a:solidFill>
                  <a:schemeClr val="dk1"/>
                </a:solidFill>
                <a:latin typeface="Anton"/>
                <a:ea typeface="Anton"/>
                <a:cs typeface="Anton"/>
                <a:sym typeface="Anton"/>
              </a:rPr>
              <a:t>PÁGINA RESPONSIVE</a:t>
            </a:r>
            <a:endParaRPr i="1" sz="40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sz="4000">
              <a:solidFill>
                <a:schemeClr val="dk1"/>
              </a:solidFill>
              <a:latin typeface="Anton"/>
              <a:ea typeface="Anton"/>
              <a:cs typeface="Anton"/>
              <a:sym typeface="Anton"/>
            </a:endParaRPr>
          </a:p>
        </p:txBody>
      </p:sp>
      <p:sp>
        <p:nvSpPr>
          <p:cNvPr id="177" name="Google Shape;177;p23"/>
          <p:cNvSpPr txBox="1"/>
          <p:nvPr/>
        </p:nvSpPr>
        <p:spPr>
          <a:xfrm>
            <a:off x="5401700" y="1473850"/>
            <a:ext cx="3638100" cy="28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800">
                <a:latin typeface="Helvetica Neue Light"/>
                <a:ea typeface="Helvetica Neue Light"/>
                <a:cs typeface="Helvetica Neue Light"/>
                <a:sym typeface="Helvetica Neue Light"/>
              </a:rPr>
              <a:t>El sistema detecta automáticamente el ancho de la pantalla y, a partir del mismo, adapta todos los elementos de la página, desde el tamaño de letra hasta las imágenes y los menús, ofreciendo al usuario la mejor experiencia posible. </a:t>
            </a:r>
            <a:endParaRPr sz="1800">
              <a:latin typeface="Helvetica Neue Light"/>
              <a:ea typeface="Helvetica Neue Light"/>
              <a:cs typeface="Helvetica Neue Light"/>
              <a:sym typeface="Helvetica Neue Light"/>
            </a:endParaRPr>
          </a:p>
        </p:txBody>
      </p:sp>
      <p:pic>
        <p:nvPicPr>
          <p:cNvPr id="178" name="Google Shape;178;p23"/>
          <p:cNvPicPr preferRelativeResize="0"/>
          <p:nvPr/>
        </p:nvPicPr>
        <p:blipFill>
          <a:blip r:embed="rId4">
            <a:alphaModFix/>
          </a:blip>
          <a:stretch>
            <a:fillRect/>
          </a:stretch>
        </p:blipFill>
        <p:spPr>
          <a:xfrm>
            <a:off x="206975" y="1550050"/>
            <a:ext cx="5086599" cy="2534825"/>
          </a:xfrm>
          <a:prstGeom prst="rect">
            <a:avLst/>
          </a:prstGeom>
          <a:noFill/>
          <a:ln>
            <a:noFill/>
          </a:ln>
        </p:spPr>
      </p:pic>
      <p:pic>
        <p:nvPicPr>
          <p:cNvPr id="179" name="Google Shape;179;p23"/>
          <p:cNvPicPr preferRelativeResize="0"/>
          <p:nvPr/>
        </p:nvPicPr>
        <p:blipFill rotWithShape="1">
          <a:blip r:embed="rId5">
            <a:alphaModFix/>
          </a:blip>
          <a:srcRect b="0" l="0" r="0" t="0"/>
          <a:stretch/>
        </p:blipFill>
        <p:spPr>
          <a:xfrm>
            <a:off x="7402062" y="180475"/>
            <a:ext cx="1634174" cy="639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4"/>
          <p:cNvPicPr preferRelativeResize="0"/>
          <p:nvPr/>
        </p:nvPicPr>
        <p:blipFill>
          <a:blip r:embed="rId3">
            <a:alphaModFix/>
          </a:blip>
          <a:stretch>
            <a:fillRect/>
          </a:stretch>
        </p:blipFill>
        <p:spPr>
          <a:xfrm>
            <a:off x="1170074" y="867650"/>
            <a:ext cx="6803851" cy="4275850"/>
          </a:xfrm>
          <a:prstGeom prst="rect">
            <a:avLst/>
          </a:prstGeom>
          <a:noFill/>
          <a:ln>
            <a:noFill/>
          </a:ln>
        </p:spPr>
      </p:pic>
      <p:pic>
        <p:nvPicPr>
          <p:cNvPr id="185" name="Google Shape;185;p24"/>
          <p:cNvPicPr preferRelativeResize="0"/>
          <p:nvPr/>
        </p:nvPicPr>
        <p:blipFill>
          <a:blip r:embed="rId4">
            <a:alphaModFix/>
          </a:blip>
          <a:stretch>
            <a:fillRect/>
          </a:stretch>
        </p:blipFill>
        <p:spPr>
          <a:xfrm>
            <a:off x="7567925" y="4659625"/>
            <a:ext cx="1186526" cy="330675"/>
          </a:xfrm>
          <a:prstGeom prst="rect">
            <a:avLst/>
          </a:prstGeom>
          <a:noFill/>
          <a:ln>
            <a:noFill/>
          </a:ln>
        </p:spPr>
      </p:pic>
      <p:sp>
        <p:nvSpPr>
          <p:cNvPr id="186" name="Google Shape;186;p24"/>
          <p:cNvSpPr txBox="1"/>
          <p:nvPr/>
        </p:nvSpPr>
        <p:spPr>
          <a:xfrm>
            <a:off x="643801" y="39910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i="1" lang="es" sz="4000">
                <a:solidFill>
                  <a:schemeClr val="dk1"/>
                </a:solidFill>
                <a:latin typeface="Anton"/>
                <a:ea typeface="Anton"/>
                <a:cs typeface="Anton"/>
                <a:sym typeface="Anton"/>
              </a:rPr>
              <a:t>RECORDEMOS</a:t>
            </a:r>
            <a:endParaRPr i="1" sz="40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4000">
              <a:solidFill>
                <a:schemeClr val="dk1"/>
              </a:solidFill>
              <a:latin typeface="Anton"/>
              <a:ea typeface="Anton"/>
              <a:cs typeface="Anton"/>
              <a:sym typeface="Anton"/>
            </a:endParaRPr>
          </a:p>
        </p:txBody>
      </p:sp>
      <p:pic>
        <p:nvPicPr>
          <p:cNvPr id="187" name="Google Shape;187;p24"/>
          <p:cNvPicPr preferRelativeResize="0"/>
          <p:nvPr/>
        </p:nvPicPr>
        <p:blipFill rotWithShape="1">
          <a:blip r:embed="rId5">
            <a:alphaModFix/>
          </a:blip>
          <a:srcRect b="0" l="0" r="0" t="0"/>
          <a:stretch/>
        </p:blipFill>
        <p:spPr>
          <a:xfrm>
            <a:off x="7402062" y="180475"/>
            <a:ext cx="1634174" cy="639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93" name="Google Shape;193;p25"/>
          <p:cNvSpPr txBox="1"/>
          <p:nvPr/>
        </p:nvSpPr>
        <p:spPr>
          <a:xfrm>
            <a:off x="643801" y="362025"/>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s" sz="4000">
                <a:solidFill>
                  <a:schemeClr val="dk1"/>
                </a:solidFill>
                <a:latin typeface="Anton"/>
                <a:ea typeface="Anton"/>
                <a:cs typeface="Anton"/>
                <a:sym typeface="Anton"/>
              </a:rPr>
              <a:t>MEDIA QUERIES</a:t>
            </a:r>
            <a:endParaRPr i="1" sz="4000">
              <a:solidFill>
                <a:schemeClr val="dk1"/>
              </a:solidFill>
              <a:latin typeface="Anton"/>
              <a:ea typeface="Anton"/>
              <a:cs typeface="Anton"/>
              <a:sym typeface="Anton"/>
            </a:endParaRPr>
          </a:p>
        </p:txBody>
      </p:sp>
      <p:sp>
        <p:nvSpPr>
          <p:cNvPr id="194" name="Google Shape;194;p25"/>
          <p:cNvSpPr txBox="1"/>
          <p:nvPr/>
        </p:nvSpPr>
        <p:spPr>
          <a:xfrm>
            <a:off x="1278900" y="1420325"/>
            <a:ext cx="6586200" cy="24012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4000"/>
              </a:spcBef>
              <a:spcAft>
                <a:spcPts val="0"/>
              </a:spcAft>
              <a:buClr>
                <a:schemeClr val="dk1"/>
              </a:buClr>
              <a:buSzPts val="1800"/>
              <a:buFont typeface="Helvetica Neue Light"/>
              <a:buChar char="●"/>
            </a:pPr>
            <a:r>
              <a:rPr lang="es" sz="1800">
                <a:latin typeface="Helvetica Neue Light"/>
                <a:ea typeface="Helvetica Neue Light"/>
                <a:cs typeface="Helvetica Neue Light"/>
                <a:sym typeface="Helvetica Neue Light"/>
              </a:rPr>
              <a:t>Pantallas extra pequeñas (móviles) &lt; 576px.</a:t>
            </a:r>
            <a:endParaRPr sz="1800">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s" sz="1800">
                <a:latin typeface="Helvetica Neue Light"/>
                <a:ea typeface="Helvetica Neue Light"/>
                <a:cs typeface="Helvetica Neue Light"/>
                <a:sym typeface="Helvetica Neue Light"/>
              </a:rPr>
              <a:t>Pantallas pequeñas (_sm, tablets _en vertical) ≥ 576px.</a:t>
            </a:r>
            <a:endParaRPr sz="1800">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s" sz="1800">
                <a:latin typeface="Helvetica Neue Light"/>
                <a:ea typeface="Helvetica Neue Light"/>
                <a:cs typeface="Helvetica Neue Light"/>
                <a:sym typeface="Helvetica Neue Light"/>
              </a:rPr>
              <a:t>Pantallas medianas (md, para tablets en horizontal) ≥ 768px.</a:t>
            </a:r>
            <a:endParaRPr sz="1800">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s" sz="1800">
                <a:latin typeface="Helvetica Neue Light"/>
                <a:ea typeface="Helvetica Neue Light"/>
                <a:cs typeface="Helvetica Neue Light"/>
                <a:sym typeface="Helvetica Neue Light"/>
              </a:rPr>
              <a:t>Pantallas grandes (lg, tamaño escritorio) ≥ 992px.</a:t>
            </a:r>
            <a:endParaRPr sz="1800">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s" sz="1800">
                <a:latin typeface="Helvetica Neue Light"/>
                <a:ea typeface="Helvetica Neue Light"/>
                <a:cs typeface="Helvetica Neue Light"/>
                <a:sym typeface="Helvetica Neue Light"/>
              </a:rPr>
              <a:t>Pantallas extra grandes (xl, escritorio grande) ≥ 1200px.</a:t>
            </a:r>
            <a:endParaRPr sz="1800">
              <a:latin typeface="Helvetica Neue Light"/>
              <a:ea typeface="Helvetica Neue Light"/>
              <a:cs typeface="Helvetica Neue Light"/>
              <a:sym typeface="Helvetica Neue Light"/>
            </a:endParaRPr>
          </a:p>
        </p:txBody>
      </p:sp>
      <p:sp>
        <p:nvSpPr>
          <p:cNvPr id="195" name="Google Shape;195;p25"/>
          <p:cNvSpPr txBox="1"/>
          <p:nvPr/>
        </p:nvSpPr>
        <p:spPr>
          <a:xfrm>
            <a:off x="1679550" y="578625"/>
            <a:ext cx="5784900" cy="123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4000"/>
              </a:spcBef>
              <a:spcAft>
                <a:spcPts val="4000"/>
              </a:spcAft>
              <a:buNone/>
            </a:pPr>
            <a:r>
              <a:rPr lang="es" sz="2000">
                <a:solidFill>
                  <a:schemeClr val="dk1"/>
                </a:solidFill>
                <a:highlight>
                  <a:srgbClr val="E0FF00"/>
                </a:highlight>
                <a:latin typeface="Helvetica Neue Light"/>
                <a:ea typeface="Helvetica Neue Light"/>
                <a:cs typeface="Helvetica Neue Light"/>
                <a:sym typeface="Helvetica Neue Light"/>
              </a:rPr>
              <a:t>Recordemos los rangos que define Bootstrap:</a:t>
            </a:r>
            <a:endParaRPr sz="2000">
              <a:highlight>
                <a:srgbClr val="E0FF00"/>
              </a:highlight>
              <a:latin typeface="Helvetica Neue Light"/>
              <a:ea typeface="Helvetica Neue Light"/>
              <a:cs typeface="Helvetica Neue Light"/>
              <a:sym typeface="Helvetica Neue Light"/>
            </a:endParaRPr>
          </a:p>
        </p:txBody>
      </p:sp>
      <p:sp>
        <p:nvSpPr>
          <p:cNvPr id="196" name="Google Shape;196;p25"/>
          <p:cNvSpPr txBox="1"/>
          <p:nvPr/>
        </p:nvSpPr>
        <p:spPr>
          <a:xfrm>
            <a:off x="3189200" y="4182025"/>
            <a:ext cx="2906100" cy="4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u="sng">
                <a:solidFill>
                  <a:schemeClr val="hlink"/>
                </a:solidFill>
                <a:latin typeface="Helvetica Neue Light"/>
                <a:ea typeface="Helvetica Neue Light"/>
                <a:cs typeface="Helvetica Neue Light"/>
                <a:sym typeface="Helvetica Neue Light"/>
                <a:hlinkClick r:id="rId4"/>
              </a:rPr>
              <a:t>Breakpoints en Bootstrap</a:t>
            </a:r>
            <a:endParaRPr sz="1800">
              <a:latin typeface="Helvetica Neue Light"/>
              <a:ea typeface="Helvetica Neue Light"/>
              <a:cs typeface="Helvetica Neue Light"/>
              <a:sym typeface="Helvetica Neue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2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02" name="Google Shape;202;p26"/>
          <p:cNvSpPr txBox="1"/>
          <p:nvPr/>
        </p:nvSpPr>
        <p:spPr>
          <a:xfrm>
            <a:off x="643801" y="39910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s" sz="4000">
                <a:solidFill>
                  <a:schemeClr val="dk1"/>
                </a:solidFill>
                <a:latin typeface="Anton"/>
                <a:ea typeface="Anton"/>
                <a:cs typeface="Anton"/>
                <a:sym typeface="Anton"/>
              </a:rPr>
              <a:t>EJEMPLO DE MEDIA QUERIES</a:t>
            </a:r>
            <a:endParaRPr i="1" sz="4000">
              <a:solidFill>
                <a:schemeClr val="dk1"/>
              </a:solidFill>
              <a:latin typeface="Anton"/>
              <a:ea typeface="Anton"/>
              <a:cs typeface="Anton"/>
              <a:sym typeface="Anton"/>
            </a:endParaRPr>
          </a:p>
        </p:txBody>
      </p:sp>
      <p:sp>
        <p:nvSpPr>
          <p:cNvPr id="203" name="Google Shape;203;p26"/>
          <p:cNvSpPr txBox="1"/>
          <p:nvPr/>
        </p:nvSpPr>
        <p:spPr>
          <a:xfrm>
            <a:off x="2938650" y="2265375"/>
            <a:ext cx="3266700" cy="2653500"/>
          </a:xfrm>
          <a:prstGeom prst="rect">
            <a:avLst/>
          </a:prstGeom>
          <a:solidFill>
            <a:schemeClr val="lt2"/>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r>
              <a:rPr lang="es">
                <a:solidFill>
                  <a:srgbClr val="FF0000"/>
                </a:solidFill>
                <a:latin typeface="Helvetica Neue Light"/>
                <a:ea typeface="Helvetica Neue Light"/>
                <a:cs typeface="Helvetica Neue Light"/>
                <a:sym typeface="Helvetica Neue Light"/>
              </a:rPr>
              <a:t>miestilo</a:t>
            </a:r>
            <a:r>
              <a:rPr lang="es">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       </a:t>
            </a:r>
            <a:r>
              <a:rPr lang="es">
                <a:solidFill>
                  <a:srgbClr val="FF0000"/>
                </a:solidFill>
                <a:latin typeface="Helvetica Neue Light"/>
                <a:ea typeface="Helvetica Neue Light"/>
                <a:cs typeface="Helvetica Neue Light"/>
                <a:sym typeface="Helvetica Neue Light"/>
              </a:rPr>
              <a:t>background-color</a:t>
            </a:r>
            <a:r>
              <a:rPr lang="es">
                <a:latin typeface="Helvetica Neue Light"/>
                <a:ea typeface="Helvetica Neue Light"/>
                <a:cs typeface="Helvetica Neue Light"/>
                <a:sym typeface="Helvetica Neue Light"/>
              </a:rPr>
              <a:t>: </a:t>
            </a:r>
            <a:r>
              <a:rPr lang="es">
                <a:solidFill>
                  <a:srgbClr val="0000FF"/>
                </a:solidFill>
                <a:latin typeface="Helvetica Neue Light"/>
                <a:ea typeface="Helvetica Neue Light"/>
                <a:cs typeface="Helvetica Neue Light"/>
                <a:sym typeface="Helvetica Neue Light"/>
              </a:rPr>
              <a:t>green</a:t>
            </a: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@media </a:t>
            </a:r>
            <a:r>
              <a:rPr lang="es">
                <a:latin typeface="Helvetica Neue Light"/>
                <a:ea typeface="Helvetica Neue Light"/>
                <a:cs typeface="Helvetica Neue Light"/>
                <a:sym typeface="Helvetica Neue Light"/>
              </a:rPr>
              <a:t>(max-width: 768px) {</a:t>
            </a:r>
            <a:endParaRPr>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r>
              <a:rPr lang="es">
                <a:solidFill>
                  <a:srgbClr val="FF0000"/>
                </a:solidFill>
                <a:latin typeface="Helvetica Neue Light"/>
                <a:ea typeface="Helvetica Neue Light"/>
                <a:cs typeface="Helvetica Neue Light"/>
                <a:sym typeface="Helvetica Neue Light"/>
              </a:rPr>
              <a:t>miestilo</a:t>
            </a:r>
            <a:r>
              <a:rPr lang="es">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a:p>
            <a:pPr indent="457200" lvl="0" marL="45720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background-color</a:t>
            </a:r>
            <a:r>
              <a:rPr lang="es">
                <a:latin typeface="Helvetica Neue Light"/>
                <a:ea typeface="Helvetica Neue Light"/>
                <a:cs typeface="Helvetica Neue Light"/>
                <a:sym typeface="Helvetica Neue Light"/>
              </a:rPr>
              <a:t>: </a:t>
            </a:r>
            <a:r>
              <a:rPr lang="es">
                <a:solidFill>
                  <a:srgbClr val="0000FF"/>
                </a:solidFill>
                <a:latin typeface="Helvetica Neue Light"/>
                <a:ea typeface="Helvetica Neue Light"/>
                <a:cs typeface="Helvetica Neue Light"/>
                <a:sym typeface="Helvetica Neue Light"/>
              </a:rPr>
              <a:t>red</a:t>
            </a: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t/>
            </a:r>
            <a:endParaRPr sz="1600">
              <a:latin typeface="Didact Gothic"/>
              <a:ea typeface="Didact Gothic"/>
              <a:cs typeface="Didact Gothic"/>
              <a:sym typeface="Didact Gothic"/>
            </a:endParaRPr>
          </a:p>
          <a:p>
            <a:pPr indent="0" lvl="0" marL="0" rtl="0" algn="just">
              <a:lnSpc>
                <a:spcPct val="125000"/>
              </a:lnSpc>
              <a:spcBef>
                <a:spcPts val="0"/>
              </a:spcBef>
              <a:spcAft>
                <a:spcPts val="0"/>
              </a:spcAft>
              <a:buNone/>
            </a:pPr>
            <a:r>
              <a:t/>
            </a:r>
            <a:endParaRPr>
              <a:latin typeface="Didact Gothic"/>
              <a:ea typeface="Didact Gothic"/>
              <a:cs typeface="Didact Gothic"/>
              <a:sym typeface="Didact Gothic"/>
            </a:endParaRPr>
          </a:p>
        </p:txBody>
      </p:sp>
      <p:sp>
        <p:nvSpPr>
          <p:cNvPr id="204" name="Google Shape;204;p26"/>
          <p:cNvSpPr txBox="1"/>
          <p:nvPr/>
        </p:nvSpPr>
        <p:spPr>
          <a:xfrm>
            <a:off x="557850" y="992875"/>
            <a:ext cx="8028300" cy="119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000"/>
              </a:spcBef>
              <a:spcAft>
                <a:spcPts val="0"/>
              </a:spcAft>
              <a:buNone/>
            </a:pPr>
            <a:r>
              <a:rPr lang="es" sz="1800">
                <a:latin typeface="Helvetica Neue Light"/>
                <a:ea typeface="Helvetica Neue Light"/>
                <a:cs typeface="Helvetica Neue Light"/>
                <a:sym typeface="Helvetica Neue Light"/>
              </a:rPr>
              <a:t>Si quisiera que en las pantallas extra pequeñas (xs) el color de fondo que aplica la clase </a:t>
            </a:r>
            <a:r>
              <a:rPr b="1" lang="es" sz="1800">
                <a:latin typeface="Helvetica Neue"/>
                <a:ea typeface="Helvetica Neue"/>
                <a:cs typeface="Helvetica Neue"/>
                <a:sym typeface="Helvetica Neue"/>
              </a:rPr>
              <a:t>.</a:t>
            </a:r>
            <a:r>
              <a:rPr b="1" i="1" lang="es" sz="1800">
                <a:latin typeface="Helvetica Neue"/>
                <a:ea typeface="Helvetica Neue"/>
                <a:cs typeface="Helvetica Neue"/>
                <a:sym typeface="Helvetica Neue"/>
              </a:rPr>
              <a:t>miestilo</a:t>
            </a:r>
            <a:r>
              <a:rPr b="1" lang="es" sz="1800">
                <a:latin typeface="Helvetica Neue"/>
                <a:ea typeface="Helvetica Neue"/>
                <a:cs typeface="Helvetica Neue"/>
                <a:sym typeface="Helvetica Neue"/>
              </a:rPr>
              <a:t> </a:t>
            </a:r>
            <a:r>
              <a:rPr lang="es" sz="1800">
                <a:latin typeface="Helvetica Neue Light"/>
                <a:ea typeface="Helvetica Neue Light"/>
                <a:cs typeface="Helvetica Neue Light"/>
                <a:sym typeface="Helvetica Neue Light"/>
              </a:rPr>
              <a:t>sea rojo, y para el resto de tamaños sea verde, podrías hacer:</a:t>
            </a:r>
            <a:endParaRPr sz="1800">
              <a:latin typeface="Helvetica Neue Light"/>
              <a:ea typeface="Helvetica Neue Light"/>
              <a:cs typeface="Helvetica Neue Light"/>
              <a:sym typeface="Helvetica Neue Light"/>
            </a:endParaRPr>
          </a:p>
        </p:txBody>
      </p:sp>
      <p:pic>
        <p:nvPicPr>
          <p:cNvPr id="205" name="Google Shape;205;p26"/>
          <p:cNvPicPr preferRelativeResize="0"/>
          <p:nvPr/>
        </p:nvPicPr>
        <p:blipFill rotWithShape="1">
          <a:blip r:embed="rId4">
            <a:alphaModFix/>
          </a:blip>
          <a:srcRect b="0" l="0" r="0" t="0"/>
          <a:stretch/>
        </p:blipFill>
        <p:spPr>
          <a:xfrm>
            <a:off x="7957475" y="0"/>
            <a:ext cx="1186525" cy="1186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2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11" name="Google Shape;211;p27"/>
          <p:cNvSpPr txBox="1"/>
          <p:nvPr/>
        </p:nvSpPr>
        <p:spPr>
          <a:xfrm>
            <a:off x="2887050" y="1969725"/>
            <a:ext cx="3369900" cy="2837100"/>
          </a:xfrm>
          <a:prstGeom prst="rect">
            <a:avLst/>
          </a:prstGeom>
          <a:solidFill>
            <a:schemeClr val="lt2"/>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r>
              <a:rPr lang="es">
                <a:solidFill>
                  <a:srgbClr val="FF0000"/>
                </a:solidFill>
                <a:latin typeface="Helvetica Neue Light"/>
                <a:ea typeface="Helvetica Neue Light"/>
                <a:cs typeface="Helvetica Neue Light"/>
                <a:sym typeface="Helvetica Neue Light"/>
              </a:rPr>
              <a:t>miestilo</a:t>
            </a:r>
            <a:r>
              <a:rPr lang="es">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      </a:t>
            </a:r>
            <a:r>
              <a:rPr lang="es">
                <a:solidFill>
                  <a:srgbClr val="FF0000"/>
                </a:solidFill>
                <a:latin typeface="Helvetica Neue Light"/>
                <a:ea typeface="Helvetica Neue Light"/>
                <a:cs typeface="Helvetica Neue Light"/>
                <a:sym typeface="Helvetica Neue Light"/>
              </a:rPr>
              <a:t>text-align</a:t>
            </a:r>
            <a:r>
              <a:rPr lang="es">
                <a:latin typeface="Helvetica Neue Light"/>
                <a:ea typeface="Helvetica Neue Light"/>
                <a:cs typeface="Helvetica Neue Light"/>
                <a:sym typeface="Helvetica Neue Light"/>
              </a:rPr>
              <a:t>: </a:t>
            </a:r>
            <a:r>
              <a:rPr lang="es">
                <a:solidFill>
                  <a:srgbClr val="0000FF"/>
                </a:solidFill>
                <a:latin typeface="Helvetica Neue Light"/>
                <a:ea typeface="Helvetica Neue Light"/>
                <a:cs typeface="Helvetica Neue Light"/>
                <a:sym typeface="Helvetica Neue Light"/>
              </a:rPr>
              <a:t>center</a:t>
            </a: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@media </a:t>
            </a:r>
            <a:r>
              <a:rPr lang="es">
                <a:latin typeface="Helvetica Neue Light"/>
                <a:ea typeface="Helvetica Neue Light"/>
                <a:cs typeface="Helvetica Neue Light"/>
                <a:sym typeface="Helvetica Neue Light"/>
              </a:rPr>
              <a:t>(max-width: 992px) {</a:t>
            </a:r>
            <a:endParaRPr>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r>
              <a:rPr lang="es">
                <a:solidFill>
                  <a:srgbClr val="FF0000"/>
                </a:solidFill>
                <a:latin typeface="Helvetica Neue Light"/>
                <a:ea typeface="Helvetica Neue Light"/>
                <a:cs typeface="Helvetica Neue Light"/>
                <a:sym typeface="Helvetica Neue Light"/>
              </a:rPr>
              <a:t>miestilo</a:t>
            </a:r>
            <a:r>
              <a:rPr lang="es">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a:p>
            <a:pPr indent="457200" lvl="0" marL="45720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text-align: </a:t>
            </a:r>
            <a:r>
              <a:rPr lang="es">
                <a:solidFill>
                  <a:srgbClr val="0000FF"/>
                </a:solidFill>
                <a:latin typeface="Helvetica Neue Light"/>
                <a:ea typeface="Helvetica Neue Light"/>
                <a:cs typeface="Helvetica Neue Light"/>
                <a:sym typeface="Helvetica Neue Light"/>
              </a:rPr>
              <a:t>left</a:t>
            </a:r>
            <a:r>
              <a:rPr lang="es">
                <a:solidFill>
                  <a:srgbClr val="FF0000"/>
                </a:solidFill>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t/>
            </a:r>
            <a:endParaRPr>
              <a:latin typeface="Didact Gothic"/>
              <a:ea typeface="Didact Gothic"/>
              <a:cs typeface="Didact Gothic"/>
              <a:sym typeface="Didact Gothic"/>
            </a:endParaRPr>
          </a:p>
          <a:p>
            <a:pPr indent="0" lvl="0" marL="0" rtl="0" algn="just">
              <a:lnSpc>
                <a:spcPct val="125000"/>
              </a:lnSpc>
              <a:spcBef>
                <a:spcPts val="0"/>
              </a:spcBef>
              <a:spcAft>
                <a:spcPts val="0"/>
              </a:spcAft>
              <a:buNone/>
            </a:pPr>
            <a:r>
              <a:t/>
            </a:r>
            <a:endParaRPr>
              <a:latin typeface="Didact Gothic"/>
              <a:ea typeface="Didact Gothic"/>
              <a:cs typeface="Didact Gothic"/>
              <a:sym typeface="Didact Gothic"/>
            </a:endParaRPr>
          </a:p>
        </p:txBody>
      </p:sp>
      <p:sp>
        <p:nvSpPr>
          <p:cNvPr id="212" name="Google Shape;212;p27"/>
          <p:cNvSpPr txBox="1"/>
          <p:nvPr/>
        </p:nvSpPr>
        <p:spPr>
          <a:xfrm>
            <a:off x="557850" y="985150"/>
            <a:ext cx="8028300" cy="146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000"/>
              </a:spcBef>
              <a:spcAft>
                <a:spcPts val="0"/>
              </a:spcAft>
              <a:buNone/>
            </a:pPr>
            <a:r>
              <a:rPr lang="es" sz="1800">
                <a:latin typeface="Helvetica Neue Light"/>
                <a:ea typeface="Helvetica Neue Light"/>
                <a:cs typeface="Helvetica Neue Light"/>
                <a:sym typeface="Helvetica Neue Light"/>
              </a:rPr>
              <a:t>Si quisiera variar la alineación del texto que se aplica en una clase, a partir de las pantallas tipo escritorio:</a:t>
            </a:r>
            <a:endParaRPr sz="1800">
              <a:latin typeface="Helvetica Neue Light"/>
              <a:ea typeface="Helvetica Neue Light"/>
              <a:cs typeface="Helvetica Neue Light"/>
              <a:sym typeface="Helvetica Neue Light"/>
            </a:endParaRPr>
          </a:p>
        </p:txBody>
      </p:sp>
      <p:sp>
        <p:nvSpPr>
          <p:cNvPr id="213" name="Google Shape;213;p27"/>
          <p:cNvSpPr txBox="1"/>
          <p:nvPr/>
        </p:nvSpPr>
        <p:spPr>
          <a:xfrm>
            <a:off x="643801" y="39910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s" sz="4000">
                <a:solidFill>
                  <a:schemeClr val="dk1"/>
                </a:solidFill>
                <a:latin typeface="Anton"/>
                <a:ea typeface="Anton"/>
                <a:cs typeface="Anton"/>
                <a:sym typeface="Anton"/>
              </a:rPr>
              <a:t>EJEMPLO DE MEDIA QUERIES</a:t>
            </a:r>
            <a:endParaRPr i="1" sz="4000">
              <a:solidFill>
                <a:schemeClr val="dk1"/>
              </a:solidFill>
              <a:latin typeface="Anton"/>
              <a:ea typeface="Anton"/>
              <a:cs typeface="Anton"/>
              <a:sym typeface="Anton"/>
            </a:endParaRPr>
          </a:p>
        </p:txBody>
      </p:sp>
      <p:pic>
        <p:nvPicPr>
          <p:cNvPr id="214" name="Google Shape;214;p27"/>
          <p:cNvPicPr preferRelativeResize="0"/>
          <p:nvPr/>
        </p:nvPicPr>
        <p:blipFill rotWithShape="1">
          <a:blip r:embed="rId4">
            <a:alphaModFix/>
          </a:blip>
          <a:srcRect b="0" l="0" r="0" t="0"/>
          <a:stretch/>
        </p:blipFill>
        <p:spPr>
          <a:xfrm>
            <a:off x="7957475" y="0"/>
            <a:ext cx="1186525" cy="1186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2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20" name="Google Shape;220;p28"/>
          <p:cNvSpPr txBox="1"/>
          <p:nvPr/>
        </p:nvSpPr>
        <p:spPr>
          <a:xfrm>
            <a:off x="2887050" y="1959525"/>
            <a:ext cx="3369900" cy="2893800"/>
          </a:xfrm>
          <a:prstGeom prst="rect">
            <a:avLst/>
          </a:prstGeom>
          <a:solidFill>
            <a:schemeClr val="lt2"/>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@media </a:t>
            </a:r>
            <a:r>
              <a:rPr lang="es">
                <a:latin typeface="Helvetica Neue Light"/>
                <a:ea typeface="Helvetica Neue Light"/>
                <a:cs typeface="Helvetica Neue Light"/>
                <a:sym typeface="Helvetica Neue Light"/>
              </a:rPr>
              <a:t>(min-width: 600px) {</a:t>
            </a:r>
            <a:endParaRPr>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div.example</a:t>
            </a:r>
            <a:r>
              <a:rPr lang="es">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a:p>
            <a:pPr indent="457200" lvl="0" marL="45720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font-size: </a:t>
            </a:r>
            <a:r>
              <a:rPr lang="es">
                <a:solidFill>
                  <a:srgbClr val="0000FF"/>
                </a:solidFill>
                <a:latin typeface="Helvetica Neue Light"/>
                <a:ea typeface="Helvetica Neue Light"/>
                <a:cs typeface="Helvetica Neue Light"/>
                <a:sym typeface="Helvetica Neue Light"/>
              </a:rPr>
              <a:t>80px</a:t>
            </a:r>
            <a:r>
              <a:rPr lang="es">
                <a:solidFill>
                  <a:srgbClr val="FF0000"/>
                </a:solidFill>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@media </a:t>
            </a:r>
            <a:r>
              <a:rPr lang="es">
                <a:solidFill>
                  <a:schemeClr val="dk1"/>
                </a:solidFill>
                <a:latin typeface="Helvetica Neue Light"/>
                <a:ea typeface="Helvetica Neue Light"/>
                <a:cs typeface="Helvetica Neue Light"/>
                <a:sym typeface="Helvetica Neue Light"/>
              </a:rPr>
              <a:t>(max-width: 600px) {</a:t>
            </a:r>
            <a:endParaRPr>
              <a:solidFill>
                <a:schemeClr val="dk1"/>
              </a:solidFill>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div.example</a:t>
            </a:r>
            <a:r>
              <a:rPr lang="es">
                <a:solidFill>
                  <a:schemeClr val="dk1"/>
                </a:solidFill>
                <a:latin typeface="Helvetica Neue Light"/>
                <a:ea typeface="Helvetica Neue Light"/>
                <a:cs typeface="Helvetica Neue Light"/>
                <a:sym typeface="Helvetica Neue Light"/>
              </a:rPr>
              <a:t> {</a:t>
            </a:r>
            <a:endParaRPr>
              <a:solidFill>
                <a:schemeClr val="dk1"/>
              </a:solidFill>
              <a:latin typeface="Helvetica Neue Light"/>
              <a:ea typeface="Helvetica Neue Light"/>
              <a:cs typeface="Helvetica Neue Light"/>
              <a:sym typeface="Helvetica Neue Light"/>
            </a:endParaRPr>
          </a:p>
          <a:p>
            <a:pPr indent="457200" lvl="0" marL="45720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font-size: </a:t>
            </a:r>
            <a:r>
              <a:rPr lang="es">
                <a:solidFill>
                  <a:srgbClr val="0000FF"/>
                </a:solidFill>
                <a:latin typeface="Helvetica Neue Light"/>
                <a:ea typeface="Helvetica Neue Light"/>
                <a:cs typeface="Helvetica Neue Light"/>
                <a:sym typeface="Helvetica Neue Light"/>
              </a:rPr>
              <a:t>30px</a:t>
            </a:r>
            <a:r>
              <a:rPr lang="es">
                <a:solidFill>
                  <a:srgbClr val="FF0000"/>
                </a:solidFill>
                <a:latin typeface="Helvetica Neue Light"/>
                <a:ea typeface="Helvetica Neue Light"/>
                <a:cs typeface="Helvetica Neue Light"/>
                <a:sym typeface="Helvetica Neue Light"/>
              </a:rPr>
              <a:t>;</a:t>
            </a:r>
            <a:endParaRPr>
              <a:solidFill>
                <a:schemeClr val="dk1"/>
              </a:solidFill>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solidFill>
                  <a:schemeClr val="dk1"/>
                </a:solidFill>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p:txBody>
      </p:sp>
      <p:sp>
        <p:nvSpPr>
          <p:cNvPr id="221" name="Google Shape;221;p28"/>
          <p:cNvSpPr txBox="1"/>
          <p:nvPr/>
        </p:nvSpPr>
        <p:spPr>
          <a:xfrm>
            <a:off x="728100" y="927525"/>
            <a:ext cx="7687800" cy="119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000"/>
              </a:spcBef>
              <a:spcAft>
                <a:spcPts val="0"/>
              </a:spcAft>
              <a:buNone/>
            </a:pPr>
            <a:r>
              <a:rPr lang="es" sz="1800">
                <a:latin typeface="Helvetica Neue Light"/>
                <a:ea typeface="Helvetica Neue Light"/>
                <a:cs typeface="Helvetica Neue Light"/>
                <a:sym typeface="Helvetica Neue Light"/>
              </a:rPr>
              <a:t>Puedes también modificar el cuerpo de texto, si lo utilizas en px para diferentes pantallas:</a:t>
            </a:r>
            <a:endParaRPr sz="1800">
              <a:latin typeface="Helvetica Neue Light"/>
              <a:ea typeface="Helvetica Neue Light"/>
              <a:cs typeface="Helvetica Neue Light"/>
              <a:sym typeface="Helvetica Neue Light"/>
            </a:endParaRPr>
          </a:p>
        </p:txBody>
      </p:sp>
      <p:sp>
        <p:nvSpPr>
          <p:cNvPr id="222" name="Google Shape;222;p28"/>
          <p:cNvSpPr txBox="1"/>
          <p:nvPr/>
        </p:nvSpPr>
        <p:spPr>
          <a:xfrm>
            <a:off x="6458550" y="2634475"/>
            <a:ext cx="2084400" cy="1398300"/>
          </a:xfrm>
          <a:prstGeom prst="rect">
            <a:avLst/>
          </a:prstGeom>
          <a:noFill/>
          <a:ln>
            <a:noFill/>
          </a:ln>
        </p:spPr>
        <p:txBody>
          <a:bodyPr anchorCtr="0" anchor="ctr" bIns="91425" lIns="91425" spcFirstLastPara="1" rIns="91425" wrap="square" tIns="91425">
            <a:noAutofit/>
          </a:bodyPr>
          <a:lstStyle/>
          <a:p>
            <a:pPr indent="0" lvl="0" marL="0" rtl="0" algn="l">
              <a:spcBef>
                <a:spcPts val="4000"/>
              </a:spcBef>
              <a:spcAft>
                <a:spcPts val="4000"/>
              </a:spcAft>
              <a:buNone/>
            </a:pPr>
            <a:r>
              <a:rPr b="1" lang="es" sz="1700">
                <a:solidFill>
                  <a:schemeClr val="dk1"/>
                </a:solidFill>
                <a:latin typeface="Helvetica Neue"/>
                <a:ea typeface="Helvetica Neue"/>
                <a:cs typeface="Helvetica Neue"/>
                <a:sym typeface="Helvetica Neue"/>
              </a:rPr>
              <a:t>Recuerda que esto no es necesario si utilizas el font-size en “em”.</a:t>
            </a:r>
            <a:endParaRPr b="1" sz="1100">
              <a:latin typeface="Helvetica Neue"/>
              <a:ea typeface="Helvetica Neue"/>
              <a:cs typeface="Helvetica Neue"/>
              <a:sym typeface="Helvetica Neue"/>
            </a:endParaRPr>
          </a:p>
        </p:txBody>
      </p:sp>
      <p:sp>
        <p:nvSpPr>
          <p:cNvPr id="223" name="Google Shape;223;p28"/>
          <p:cNvSpPr txBox="1"/>
          <p:nvPr/>
        </p:nvSpPr>
        <p:spPr>
          <a:xfrm>
            <a:off x="643801" y="39910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s" sz="4000">
                <a:solidFill>
                  <a:schemeClr val="dk1"/>
                </a:solidFill>
                <a:latin typeface="Anton"/>
                <a:ea typeface="Anton"/>
                <a:cs typeface="Anton"/>
                <a:sym typeface="Anton"/>
              </a:rPr>
              <a:t>EJEMPLO DE MEDIA QUERIES</a:t>
            </a:r>
            <a:endParaRPr i="1" sz="4000">
              <a:solidFill>
                <a:schemeClr val="dk1"/>
              </a:solidFill>
              <a:latin typeface="Anton"/>
              <a:ea typeface="Anton"/>
              <a:cs typeface="Anton"/>
              <a:sym typeface="Anton"/>
            </a:endParaRPr>
          </a:p>
        </p:txBody>
      </p:sp>
      <p:pic>
        <p:nvPicPr>
          <p:cNvPr id="224" name="Google Shape;224;p28"/>
          <p:cNvPicPr preferRelativeResize="0"/>
          <p:nvPr/>
        </p:nvPicPr>
        <p:blipFill rotWithShape="1">
          <a:blip r:embed="rId4">
            <a:alphaModFix/>
          </a:blip>
          <a:srcRect b="0" l="0" r="0" t="0"/>
          <a:stretch/>
        </p:blipFill>
        <p:spPr>
          <a:xfrm>
            <a:off x="7957475" y="0"/>
            <a:ext cx="1186525" cy="1186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2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30" name="Google Shape;230;p29"/>
          <p:cNvSpPr txBox="1"/>
          <p:nvPr/>
        </p:nvSpPr>
        <p:spPr>
          <a:xfrm>
            <a:off x="643801" y="39910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s" sz="4000">
                <a:solidFill>
                  <a:schemeClr val="dk1"/>
                </a:solidFill>
                <a:latin typeface="Anton"/>
                <a:ea typeface="Anton"/>
                <a:cs typeface="Anton"/>
                <a:sym typeface="Anton"/>
              </a:rPr>
              <a:t>OPERADOR “ADD”</a:t>
            </a:r>
            <a:endParaRPr i="1" sz="4000">
              <a:solidFill>
                <a:schemeClr val="dk1"/>
              </a:solidFill>
              <a:latin typeface="Anton"/>
              <a:ea typeface="Anton"/>
              <a:cs typeface="Anton"/>
              <a:sym typeface="Anton"/>
            </a:endParaRPr>
          </a:p>
        </p:txBody>
      </p:sp>
      <p:sp>
        <p:nvSpPr>
          <p:cNvPr id="231" name="Google Shape;231;p29"/>
          <p:cNvSpPr txBox="1"/>
          <p:nvPr/>
        </p:nvSpPr>
        <p:spPr>
          <a:xfrm>
            <a:off x="562800" y="1096900"/>
            <a:ext cx="8018400" cy="119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000"/>
              </a:spcBef>
              <a:spcAft>
                <a:spcPts val="0"/>
              </a:spcAft>
              <a:buNone/>
            </a:pPr>
            <a:r>
              <a:rPr lang="es" sz="1800">
                <a:latin typeface="Helvetica Neue Light"/>
                <a:ea typeface="Helvetica Neue Light"/>
                <a:cs typeface="Helvetica Neue Light"/>
                <a:sym typeface="Helvetica Neue Light"/>
              </a:rPr>
              <a:t>Puedes sumar diferentes indicaciones con las Media Queries, las cuales se utilizan con el operador “add”. En este caso, el estilo que definido se reproducirá en pantallas que van de 400px a 700px:</a:t>
            </a:r>
            <a:endParaRPr sz="1800">
              <a:latin typeface="Helvetica Neue Light"/>
              <a:ea typeface="Helvetica Neue Light"/>
              <a:cs typeface="Helvetica Neue Light"/>
              <a:sym typeface="Helvetica Neue Light"/>
            </a:endParaRPr>
          </a:p>
        </p:txBody>
      </p:sp>
      <p:sp>
        <p:nvSpPr>
          <p:cNvPr id="232" name="Google Shape;232;p29"/>
          <p:cNvSpPr txBox="1"/>
          <p:nvPr/>
        </p:nvSpPr>
        <p:spPr>
          <a:xfrm>
            <a:off x="1382850" y="2636225"/>
            <a:ext cx="6378300" cy="1486800"/>
          </a:xfrm>
          <a:prstGeom prst="rect">
            <a:avLst/>
          </a:prstGeom>
          <a:solidFill>
            <a:schemeClr val="lt2"/>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@media </a:t>
            </a:r>
            <a:r>
              <a:rPr lang="es">
                <a:latin typeface="Helvetica Neue Light"/>
                <a:ea typeface="Helvetica Neue Light"/>
                <a:cs typeface="Helvetica Neue Light"/>
                <a:sym typeface="Helvetica Neue Light"/>
              </a:rPr>
              <a:t>(max-width: 700px) and (min-width: 400px) {</a:t>
            </a:r>
            <a:endParaRPr>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r>
              <a:rPr lang="es">
                <a:solidFill>
                  <a:srgbClr val="FF0000"/>
                </a:solidFill>
                <a:latin typeface="Helvetica Neue Light"/>
                <a:ea typeface="Helvetica Neue Light"/>
                <a:cs typeface="Helvetica Neue Light"/>
                <a:sym typeface="Helvetica Neue Light"/>
              </a:rPr>
              <a:t>miestilo</a:t>
            </a:r>
            <a:r>
              <a:rPr lang="es">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a:p>
            <a:pPr indent="457200" lvl="0" marL="45720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text-align: </a:t>
            </a:r>
            <a:r>
              <a:rPr lang="es">
                <a:solidFill>
                  <a:srgbClr val="0000FF"/>
                </a:solidFill>
                <a:latin typeface="Helvetica Neue Light"/>
                <a:ea typeface="Helvetica Neue Light"/>
                <a:cs typeface="Helvetica Neue Light"/>
                <a:sym typeface="Helvetica Neue Light"/>
              </a:rPr>
              <a:t>left</a:t>
            </a:r>
            <a:r>
              <a:rPr lang="es">
                <a:solidFill>
                  <a:srgbClr val="FF0000"/>
                </a:solidFill>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p:txBody>
      </p:sp>
      <p:pic>
        <p:nvPicPr>
          <p:cNvPr id="233" name="Google Shape;233;p29"/>
          <p:cNvPicPr preferRelativeResize="0"/>
          <p:nvPr/>
        </p:nvPicPr>
        <p:blipFill rotWithShape="1">
          <a:blip r:embed="rId4">
            <a:alphaModFix/>
          </a:blip>
          <a:srcRect b="0" l="0" r="0" t="0"/>
          <a:stretch/>
        </p:blipFill>
        <p:spPr>
          <a:xfrm>
            <a:off x="7957475" y="0"/>
            <a:ext cx="1186525" cy="1186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3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39" name="Google Shape;239;p30"/>
          <p:cNvSpPr txBox="1"/>
          <p:nvPr/>
        </p:nvSpPr>
        <p:spPr>
          <a:xfrm>
            <a:off x="0" y="399100"/>
            <a:ext cx="91440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s" sz="4000">
                <a:solidFill>
                  <a:schemeClr val="dk1"/>
                </a:solidFill>
                <a:latin typeface="Anton"/>
                <a:ea typeface="Anton"/>
                <a:cs typeface="Anton"/>
                <a:sym typeface="Anton"/>
              </a:rPr>
              <a:t>ORIENTACIÓN</a:t>
            </a:r>
            <a:endParaRPr i="1" sz="4000">
              <a:solidFill>
                <a:schemeClr val="dk1"/>
              </a:solidFill>
              <a:latin typeface="Anton"/>
              <a:ea typeface="Anton"/>
              <a:cs typeface="Anton"/>
              <a:sym typeface="Anton"/>
            </a:endParaRPr>
          </a:p>
        </p:txBody>
      </p:sp>
      <p:sp>
        <p:nvSpPr>
          <p:cNvPr id="240" name="Google Shape;240;p30"/>
          <p:cNvSpPr txBox="1"/>
          <p:nvPr/>
        </p:nvSpPr>
        <p:spPr>
          <a:xfrm>
            <a:off x="1826700" y="2571750"/>
            <a:ext cx="5490600" cy="1466400"/>
          </a:xfrm>
          <a:prstGeom prst="rect">
            <a:avLst/>
          </a:prstGeom>
          <a:solidFill>
            <a:schemeClr val="lt2"/>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@media </a:t>
            </a:r>
            <a:r>
              <a:rPr lang="es">
                <a:latin typeface="Helvetica Neue Light"/>
                <a:ea typeface="Helvetica Neue Light"/>
                <a:cs typeface="Helvetica Neue Light"/>
                <a:sym typeface="Helvetica Neue Light"/>
              </a:rPr>
              <a:t>(min-width: 700px) and (orientation: landscape) {</a:t>
            </a:r>
            <a:endParaRPr>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r>
              <a:rPr lang="es">
                <a:solidFill>
                  <a:srgbClr val="FF0000"/>
                </a:solidFill>
                <a:latin typeface="Helvetica Neue Light"/>
                <a:ea typeface="Helvetica Neue Light"/>
                <a:cs typeface="Helvetica Neue Light"/>
                <a:sym typeface="Helvetica Neue Light"/>
              </a:rPr>
              <a:t>miestilo</a:t>
            </a:r>
            <a:r>
              <a:rPr lang="es">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a:p>
            <a:pPr indent="457200" lvl="0" marL="45720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text-align: </a:t>
            </a:r>
            <a:r>
              <a:rPr lang="es">
                <a:solidFill>
                  <a:srgbClr val="0000FF"/>
                </a:solidFill>
                <a:latin typeface="Helvetica Neue Light"/>
                <a:ea typeface="Helvetica Neue Light"/>
                <a:cs typeface="Helvetica Neue Light"/>
                <a:sym typeface="Helvetica Neue Light"/>
              </a:rPr>
              <a:t>left</a:t>
            </a:r>
            <a:r>
              <a:rPr lang="es">
                <a:solidFill>
                  <a:srgbClr val="FF0000"/>
                </a:solidFill>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p:txBody>
      </p:sp>
      <p:sp>
        <p:nvSpPr>
          <p:cNvPr id="241" name="Google Shape;241;p30"/>
          <p:cNvSpPr txBox="1"/>
          <p:nvPr/>
        </p:nvSpPr>
        <p:spPr>
          <a:xfrm>
            <a:off x="806100" y="1096900"/>
            <a:ext cx="7531800" cy="119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000"/>
              </a:spcBef>
              <a:spcAft>
                <a:spcPts val="0"/>
              </a:spcAft>
              <a:buNone/>
            </a:pPr>
            <a:r>
              <a:rPr lang="es" sz="1800">
                <a:latin typeface="Helvetica Neue Light"/>
                <a:ea typeface="Helvetica Neue Light"/>
                <a:cs typeface="Helvetica Neue Light"/>
                <a:sym typeface="Helvetica Neue Light"/>
              </a:rPr>
              <a:t>En este caso, sólo se reproducirá el estilo si la ventana tiene un ancho de de 700px o más, y la pantalla está en formato horizontal. </a:t>
            </a:r>
            <a:endParaRPr sz="1800">
              <a:latin typeface="Helvetica Neue Light"/>
              <a:ea typeface="Helvetica Neue Light"/>
              <a:cs typeface="Helvetica Neue Light"/>
              <a:sym typeface="Helvetica Neue Light"/>
            </a:endParaRPr>
          </a:p>
        </p:txBody>
      </p:sp>
      <p:pic>
        <p:nvPicPr>
          <p:cNvPr id="242" name="Google Shape;242;p30"/>
          <p:cNvPicPr preferRelativeResize="0"/>
          <p:nvPr/>
        </p:nvPicPr>
        <p:blipFill rotWithShape="1">
          <a:blip r:embed="rId4">
            <a:alphaModFix/>
          </a:blip>
          <a:srcRect b="0" l="0" r="0" t="0"/>
          <a:stretch/>
        </p:blipFill>
        <p:spPr>
          <a:xfrm>
            <a:off x="7957475" y="0"/>
            <a:ext cx="1186525" cy="1186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3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48" name="Google Shape;248;p31"/>
          <p:cNvSpPr txBox="1"/>
          <p:nvPr/>
        </p:nvSpPr>
        <p:spPr>
          <a:xfrm>
            <a:off x="1151125" y="1249150"/>
            <a:ext cx="2968500" cy="174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s" sz="1800">
                <a:latin typeface="Helvetica Neue Light"/>
                <a:ea typeface="Helvetica Neue Light"/>
                <a:cs typeface="Helvetica Neue Light"/>
                <a:sym typeface="Helvetica Neue Light"/>
              </a:rPr>
              <a:t>Modificación de menú de posición horizontal en pantallas grandes, a vertical en pantallas chicas.</a:t>
            </a:r>
            <a:endParaRPr sz="1800">
              <a:latin typeface="Helvetica Neue Light"/>
              <a:ea typeface="Helvetica Neue Light"/>
              <a:cs typeface="Helvetica Neue Light"/>
              <a:sym typeface="Helvetica Neue Light"/>
            </a:endParaRPr>
          </a:p>
        </p:txBody>
      </p:sp>
      <p:graphicFrame>
        <p:nvGraphicFramePr>
          <p:cNvPr id="249" name="Google Shape;249;p31"/>
          <p:cNvGraphicFramePr/>
          <p:nvPr/>
        </p:nvGraphicFramePr>
        <p:xfrm>
          <a:off x="1342013" y="3372625"/>
          <a:ext cx="3000000" cy="3000000"/>
        </p:xfrm>
        <a:graphic>
          <a:graphicData uri="http://schemas.openxmlformats.org/drawingml/2006/table">
            <a:tbl>
              <a:tblPr>
                <a:noFill/>
                <a:tableStyleId>{97277431-FBC2-4125-8AAA-9C77344D57E4}</a:tableStyleId>
              </a:tblPr>
              <a:tblGrid>
                <a:gridCol w="2777600"/>
              </a:tblGrid>
              <a:tr h="1344050">
                <a:tc>
                  <a:txBody>
                    <a:bodyPr/>
                    <a:lstStyle/>
                    <a:p>
                      <a:pPr indent="0" lvl="0" marL="0" rtl="0" algn="l">
                        <a:spcBef>
                          <a:spcPts val="0"/>
                        </a:spcBef>
                        <a:spcAft>
                          <a:spcPts val="0"/>
                        </a:spcAft>
                        <a:buNone/>
                      </a:pPr>
                      <a:r>
                        <a:rPr lang="es">
                          <a:solidFill>
                            <a:srgbClr val="D9D9D9"/>
                          </a:solidFill>
                          <a:latin typeface="Consolas"/>
                          <a:ea typeface="Consolas"/>
                          <a:cs typeface="Consolas"/>
                          <a:sym typeface="Consolas"/>
                        </a:rPr>
                        <a:t>&lt;</a:t>
                      </a:r>
                      <a:r>
                        <a:rPr lang="es">
                          <a:solidFill>
                            <a:srgbClr val="E06666"/>
                          </a:solidFill>
                          <a:latin typeface="Consolas"/>
                          <a:ea typeface="Consolas"/>
                          <a:cs typeface="Consolas"/>
                          <a:sym typeface="Consolas"/>
                        </a:rPr>
                        <a:t>div </a:t>
                      </a:r>
                      <a:r>
                        <a:rPr lang="es">
                          <a:solidFill>
                            <a:srgbClr val="FF9900"/>
                          </a:solidFill>
                          <a:latin typeface="Consolas"/>
                          <a:ea typeface="Consolas"/>
                          <a:cs typeface="Consolas"/>
                          <a:sym typeface="Consolas"/>
                        </a:rPr>
                        <a:t>class</a:t>
                      </a:r>
                      <a:r>
                        <a:rPr lang="es">
                          <a:solidFill>
                            <a:srgbClr val="93C47D"/>
                          </a:solidFill>
                          <a:latin typeface="Consolas"/>
                          <a:ea typeface="Consolas"/>
                          <a:cs typeface="Consolas"/>
                          <a:sym typeface="Consolas"/>
                        </a:rPr>
                        <a:t>=“topnav”</a:t>
                      </a:r>
                      <a:r>
                        <a:rPr lang="es">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a:solidFill>
                            <a:srgbClr val="D9D9D9"/>
                          </a:solidFill>
                          <a:latin typeface="Consolas"/>
                          <a:ea typeface="Consolas"/>
                          <a:cs typeface="Consolas"/>
                          <a:sym typeface="Consolas"/>
                        </a:rPr>
                        <a:t>  &lt;</a:t>
                      </a:r>
                      <a:r>
                        <a:rPr lang="es">
                          <a:solidFill>
                            <a:srgbClr val="E06666"/>
                          </a:solidFill>
                          <a:latin typeface="Consolas"/>
                          <a:ea typeface="Consolas"/>
                          <a:cs typeface="Consolas"/>
                          <a:sym typeface="Consolas"/>
                        </a:rPr>
                        <a:t>a</a:t>
                      </a:r>
                      <a:r>
                        <a:rPr lang="es">
                          <a:solidFill>
                            <a:srgbClr val="D9D9D9"/>
                          </a:solidFill>
                          <a:latin typeface="Consolas"/>
                          <a:ea typeface="Consolas"/>
                          <a:cs typeface="Consolas"/>
                          <a:sym typeface="Consolas"/>
                        </a:rPr>
                        <a:t> </a:t>
                      </a:r>
                      <a:r>
                        <a:rPr lang="es">
                          <a:solidFill>
                            <a:srgbClr val="FF9900"/>
                          </a:solidFill>
                          <a:latin typeface="Consolas"/>
                          <a:ea typeface="Consolas"/>
                          <a:cs typeface="Consolas"/>
                          <a:sym typeface="Consolas"/>
                        </a:rPr>
                        <a:t>href</a:t>
                      </a:r>
                      <a:r>
                        <a:rPr lang="es">
                          <a:solidFill>
                            <a:srgbClr val="D9D9D9"/>
                          </a:solidFill>
                          <a:latin typeface="Consolas"/>
                          <a:ea typeface="Consolas"/>
                          <a:cs typeface="Consolas"/>
                          <a:sym typeface="Consolas"/>
                        </a:rPr>
                        <a:t>="#"&gt;Home&lt;/</a:t>
                      </a:r>
                      <a:r>
                        <a:rPr lang="es">
                          <a:solidFill>
                            <a:srgbClr val="E06666"/>
                          </a:solidFill>
                          <a:latin typeface="Consolas"/>
                          <a:ea typeface="Consolas"/>
                          <a:cs typeface="Consolas"/>
                          <a:sym typeface="Consolas"/>
                        </a:rPr>
                        <a:t>a</a:t>
                      </a:r>
                      <a:r>
                        <a:rPr lang="es">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a:solidFill>
                            <a:srgbClr val="D9D9D9"/>
                          </a:solidFill>
                          <a:latin typeface="Consolas"/>
                          <a:ea typeface="Consolas"/>
                          <a:cs typeface="Consolas"/>
                          <a:sym typeface="Consolas"/>
                        </a:rPr>
                        <a:t>  &lt;</a:t>
                      </a:r>
                      <a:r>
                        <a:rPr lang="es">
                          <a:solidFill>
                            <a:srgbClr val="E06666"/>
                          </a:solidFill>
                          <a:latin typeface="Consolas"/>
                          <a:ea typeface="Consolas"/>
                          <a:cs typeface="Consolas"/>
                          <a:sym typeface="Consolas"/>
                        </a:rPr>
                        <a:t>a</a:t>
                      </a:r>
                      <a:r>
                        <a:rPr lang="es">
                          <a:solidFill>
                            <a:srgbClr val="D9D9D9"/>
                          </a:solidFill>
                          <a:latin typeface="Consolas"/>
                          <a:ea typeface="Consolas"/>
                          <a:cs typeface="Consolas"/>
                          <a:sym typeface="Consolas"/>
                        </a:rPr>
                        <a:t> </a:t>
                      </a:r>
                      <a:r>
                        <a:rPr lang="es">
                          <a:solidFill>
                            <a:srgbClr val="FF9900"/>
                          </a:solidFill>
                          <a:latin typeface="Consolas"/>
                          <a:ea typeface="Consolas"/>
                          <a:cs typeface="Consolas"/>
                          <a:sym typeface="Consolas"/>
                        </a:rPr>
                        <a:t>href</a:t>
                      </a:r>
                      <a:r>
                        <a:rPr lang="es">
                          <a:solidFill>
                            <a:srgbClr val="D9D9D9"/>
                          </a:solidFill>
                          <a:latin typeface="Consolas"/>
                          <a:ea typeface="Consolas"/>
                          <a:cs typeface="Consolas"/>
                          <a:sym typeface="Consolas"/>
                        </a:rPr>
                        <a:t>="#"&gt;Nosotros&lt;/</a:t>
                      </a:r>
                      <a:r>
                        <a:rPr lang="es">
                          <a:solidFill>
                            <a:srgbClr val="E06666"/>
                          </a:solidFill>
                          <a:latin typeface="Consolas"/>
                          <a:ea typeface="Consolas"/>
                          <a:cs typeface="Consolas"/>
                          <a:sym typeface="Consolas"/>
                        </a:rPr>
                        <a:t>a</a:t>
                      </a:r>
                      <a:r>
                        <a:rPr lang="es">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a:solidFill>
                            <a:srgbClr val="D9D9D9"/>
                          </a:solidFill>
                          <a:latin typeface="Consolas"/>
                          <a:ea typeface="Consolas"/>
                          <a:cs typeface="Consolas"/>
                          <a:sym typeface="Consolas"/>
                        </a:rPr>
                        <a:t>  &lt;</a:t>
                      </a:r>
                      <a:r>
                        <a:rPr lang="es">
                          <a:solidFill>
                            <a:srgbClr val="E06666"/>
                          </a:solidFill>
                          <a:latin typeface="Consolas"/>
                          <a:ea typeface="Consolas"/>
                          <a:cs typeface="Consolas"/>
                          <a:sym typeface="Consolas"/>
                        </a:rPr>
                        <a:t>a</a:t>
                      </a:r>
                      <a:r>
                        <a:rPr lang="es">
                          <a:solidFill>
                            <a:srgbClr val="D9D9D9"/>
                          </a:solidFill>
                          <a:latin typeface="Consolas"/>
                          <a:ea typeface="Consolas"/>
                          <a:cs typeface="Consolas"/>
                          <a:sym typeface="Consolas"/>
                        </a:rPr>
                        <a:t> </a:t>
                      </a:r>
                      <a:r>
                        <a:rPr lang="es">
                          <a:solidFill>
                            <a:srgbClr val="FF9900"/>
                          </a:solidFill>
                          <a:latin typeface="Consolas"/>
                          <a:ea typeface="Consolas"/>
                          <a:cs typeface="Consolas"/>
                          <a:sym typeface="Consolas"/>
                        </a:rPr>
                        <a:t>href</a:t>
                      </a:r>
                      <a:r>
                        <a:rPr lang="es">
                          <a:solidFill>
                            <a:srgbClr val="D9D9D9"/>
                          </a:solidFill>
                          <a:latin typeface="Consolas"/>
                          <a:ea typeface="Consolas"/>
                          <a:cs typeface="Consolas"/>
                          <a:sym typeface="Consolas"/>
                        </a:rPr>
                        <a:t>="#"&gt;Contacto&lt;/</a:t>
                      </a:r>
                      <a:r>
                        <a:rPr lang="es">
                          <a:solidFill>
                            <a:srgbClr val="E06666"/>
                          </a:solidFill>
                          <a:latin typeface="Consolas"/>
                          <a:ea typeface="Consolas"/>
                          <a:cs typeface="Consolas"/>
                          <a:sym typeface="Consolas"/>
                        </a:rPr>
                        <a:t>a</a:t>
                      </a:r>
                      <a:r>
                        <a:rPr lang="es">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p>
                      <a:pPr indent="0" lvl="0" marL="0" rtl="0" algn="l">
                        <a:spcBef>
                          <a:spcPts val="0"/>
                        </a:spcBef>
                        <a:spcAft>
                          <a:spcPts val="0"/>
                        </a:spcAft>
                        <a:buNone/>
                      </a:pPr>
                      <a:r>
                        <a:rPr lang="es">
                          <a:solidFill>
                            <a:srgbClr val="D9D9D9"/>
                          </a:solidFill>
                          <a:latin typeface="Consolas"/>
                          <a:ea typeface="Consolas"/>
                          <a:cs typeface="Consolas"/>
                          <a:sym typeface="Consolas"/>
                        </a:rPr>
                        <a:t>&lt;/</a:t>
                      </a:r>
                      <a:r>
                        <a:rPr lang="es">
                          <a:solidFill>
                            <a:srgbClr val="E06666"/>
                          </a:solidFill>
                          <a:latin typeface="Consolas"/>
                          <a:ea typeface="Consolas"/>
                          <a:cs typeface="Consolas"/>
                          <a:sym typeface="Consolas"/>
                        </a:rPr>
                        <a:t>div</a:t>
                      </a:r>
                      <a:r>
                        <a:rPr lang="es">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txBody>
                  <a:tcPr marT="63500" marB="63500" marR="63500" marL="63500">
                    <a:solidFill>
                      <a:srgbClr val="0C343D"/>
                    </a:solidFill>
                  </a:tcPr>
                </a:tc>
              </a:tr>
            </a:tbl>
          </a:graphicData>
        </a:graphic>
      </p:graphicFrame>
      <p:graphicFrame>
        <p:nvGraphicFramePr>
          <p:cNvPr id="250" name="Google Shape;250;p31"/>
          <p:cNvGraphicFramePr/>
          <p:nvPr/>
        </p:nvGraphicFramePr>
        <p:xfrm>
          <a:off x="4266750" y="1151150"/>
          <a:ext cx="3000000" cy="3000000"/>
        </p:xfrm>
        <a:graphic>
          <a:graphicData uri="http://schemas.openxmlformats.org/drawingml/2006/table">
            <a:tbl>
              <a:tblPr>
                <a:noFill/>
                <a:tableStyleId>{97277431-FBC2-4125-8AAA-9C77344D57E4}</a:tableStyleId>
              </a:tblPr>
              <a:tblGrid>
                <a:gridCol w="3535225"/>
              </a:tblGrid>
              <a:tr h="2404325">
                <a:tc>
                  <a:txBody>
                    <a:bodyPr/>
                    <a:lstStyle/>
                    <a:p>
                      <a:pPr indent="0" lvl="0" marL="0" rtl="0" algn="l">
                        <a:spcBef>
                          <a:spcPts val="0"/>
                        </a:spcBef>
                        <a:spcAft>
                          <a:spcPts val="0"/>
                        </a:spcAft>
                        <a:buNone/>
                      </a:pPr>
                      <a:r>
                        <a:rPr lang="es" sz="1200">
                          <a:solidFill>
                            <a:srgbClr val="999999"/>
                          </a:solidFill>
                          <a:latin typeface="Consolas"/>
                          <a:ea typeface="Consolas"/>
                          <a:cs typeface="Consolas"/>
                          <a:sym typeface="Consolas"/>
                        </a:rPr>
                        <a:t>/* Top navigation bar */</a:t>
                      </a:r>
                      <a:endParaRPr sz="1200">
                        <a:solidFill>
                          <a:srgbClr val="99999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93C47D"/>
                          </a:solidFill>
                          <a:latin typeface="Consolas"/>
                          <a:ea typeface="Consolas"/>
                          <a:cs typeface="Consolas"/>
                          <a:sym typeface="Consolas"/>
                        </a:rPr>
                        <a:t>.topnav</a:t>
                      </a:r>
                      <a:r>
                        <a:rPr lang="es" sz="1200">
                          <a:solidFill>
                            <a:srgbClr val="D9D9D9"/>
                          </a:solidFill>
                          <a:latin typeface="Consolas"/>
                          <a:ea typeface="Consolas"/>
                          <a:cs typeface="Consolas"/>
                          <a:sym typeface="Consolas"/>
                        </a:rPr>
                        <a:t> {</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  overflow: </a:t>
                      </a:r>
                      <a:r>
                        <a:rPr lang="es" sz="1200">
                          <a:solidFill>
                            <a:srgbClr val="FF9900"/>
                          </a:solidFill>
                          <a:latin typeface="Consolas"/>
                          <a:ea typeface="Consolas"/>
                          <a:cs typeface="Consolas"/>
                          <a:sym typeface="Consolas"/>
                        </a:rPr>
                        <a:t>hidden</a:t>
                      </a:r>
                      <a:r>
                        <a:rPr lang="es" sz="1200">
                          <a:solidFill>
                            <a:srgbClr val="D9D9D9"/>
                          </a:solidFill>
                          <a:latin typeface="Consolas"/>
                          <a:ea typeface="Consolas"/>
                          <a:cs typeface="Consolas"/>
                          <a:sym typeface="Consolas"/>
                        </a:rPr>
                        <a:t>;</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  background-color: </a:t>
                      </a:r>
                      <a:r>
                        <a:rPr lang="es" sz="1200">
                          <a:solidFill>
                            <a:srgbClr val="FF9900"/>
                          </a:solidFill>
                          <a:latin typeface="Consolas"/>
                          <a:ea typeface="Consolas"/>
                          <a:cs typeface="Consolas"/>
                          <a:sym typeface="Consolas"/>
                        </a:rPr>
                        <a:t>#333</a:t>
                      </a:r>
                      <a:r>
                        <a:rPr lang="es" sz="1200">
                          <a:solidFill>
                            <a:srgbClr val="D9D9D9"/>
                          </a:solidFill>
                          <a:latin typeface="Consolas"/>
                          <a:ea typeface="Consolas"/>
                          <a:cs typeface="Consolas"/>
                          <a:sym typeface="Consolas"/>
                        </a:rPr>
                        <a:t>;}</a:t>
                      </a:r>
                      <a:endParaRPr sz="1200">
                        <a:solidFill>
                          <a:srgbClr val="D9D9D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solidFill>
                          <a:srgbClr val="E06666"/>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200">
                          <a:solidFill>
                            <a:srgbClr val="999999"/>
                          </a:solidFill>
                          <a:latin typeface="Consolas"/>
                          <a:ea typeface="Consolas"/>
                          <a:cs typeface="Consolas"/>
                          <a:sym typeface="Consolas"/>
                        </a:rPr>
                        <a:t>/* Topnav links */</a:t>
                      </a:r>
                      <a:endParaRPr sz="1200">
                        <a:solidFill>
                          <a:srgbClr val="B7B7B7"/>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93C47D"/>
                          </a:solidFill>
                          <a:latin typeface="Consolas"/>
                          <a:ea typeface="Consolas"/>
                          <a:cs typeface="Consolas"/>
                          <a:sym typeface="Consolas"/>
                        </a:rPr>
                        <a:t>.topnav</a:t>
                      </a:r>
                      <a:r>
                        <a:rPr lang="es" sz="1200">
                          <a:solidFill>
                            <a:srgbClr val="E06666"/>
                          </a:solidFill>
                          <a:latin typeface="Consolas"/>
                          <a:ea typeface="Consolas"/>
                          <a:cs typeface="Consolas"/>
                          <a:sym typeface="Consolas"/>
                        </a:rPr>
                        <a:t> a</a:t>
                      </a:r>
                      <a:r>
                        <a:rPr lang="es" sz="1200">
                          <a:solidFill>
                            <a:srgbClr val="D9D9D9"/>
                          </a:solidFill>
                          <a:latin typeface="Consolas"/>
                          <a:ea typeface="Consolas"/>
                          <a:cs typeface="Consolas"/>
                          <a:sym typeface="Consolas"/>
                        </a:rPr>
                        <a:t> {</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  float: </a:t>
                      </a:r>
                      <a:r>
                        <a:rPr lang="es" sz="1200">
                          <a:solidFill>
                            <a:srgbClr val="FF9900"/>
                          </a:solidFill>
                          <a:latin typeface="Consolas"/>
                          <a:ea typeface="Consolas"/>
                          <a:cs typeface="Consolas"/>
                          <a:sym typeface="Consolas"/>
                        </a:rPr>
                        <a:t>left</a:t>
                      </a:r>
                      <a:r>
                        <a:rPr lang="es" sz="1200">
                          <a:solidFill>
                            <a:srgbClr val="D9D9D9"/>
                          </a:solidFill>
                          <a:latin typeface="Consolas"/>
                          <a:ea typeface="Consolas"/>
                          <a:cs typeface="Consolas"/>
                          <a:sym typeface="Consolas"/>
                        </a:rPr>
                        <a:t>;</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  display: </a:t>
                      </a:r>
                      <a:r>
                        <a:rPr lang="es" sz="1200">
                          <a:solidFill>
                            <a:srgbClr val="FF9900"/>
                          </a:solidFill>
                          <a:latin typeface="Consolas"/>
                          <a:ea typeface="Consolas"/>
                          <a:cs typeface="Consolas"/>
                          <a:sym typeface="Consolas"/>
                        </a:rPr>
                        <a:t>block</a:t>
                      </a:r>
                      <a:r>
                        <a:rPr lang="es" sz="1200">
                          <a:solidFill>
                            <a:srgbClr val="D9D9D9"/>
                          </a:solidFill>
                          <a:latin typeface="Consolas"/>
                          <a:ea typeface="Consolas"/>
                          <a:cs typeface="Consolas"/>
                          <a:sym typeface="Consolas"/>
                        </a:rPr>
                        <a:t>;</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  color: </a:t>
                      </a:r>
                      <a:r>
                        <a:rPr lang="es" sz="1200">
                          <a:solidFill>
                            <a:srgbClr val="FF9900"/>
                          </a:solidFill>
                          <a:latin typeface="Consolas"/>
                          <a:ea typeface="Consolas"/>
                          <a:cs typeface="Consolas"/>
                          <a:sym typeface="Consolas"/>
                        </a:rPr>
                        <a:t>#f2f2f2</a:t>
                      </a:r>
                      <a:r>
                        <a:rPr lang="es" sz="1200">
                          <a:solidFill>
                            <a:srgbClr val="D9D9D9"/>
                          </a:solidFill>
                          <a:latin typeface="Consolas"/>
                          <a:ea typeface="Consolas"/>
                          <a:cs typeface="Consolas"/>
                          <a:sym typeface="Consolas"/>
                        </a:rPr>
                        <a:t>;</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  text-align: </a:t>
                      </a:r>
                      <a:r>
                        <a:rPr lang="es" sz="1200">
                          <a:solidFill>
                            <a:srgbClr val="FF9900"/>
                          </a:solidFill>
                          <a:latin typeface="Consolas"/>
                          <a:ea typeface="Consolas"/>
                          <a:cs typeface="Consolas"/>
                          <a:sym typeface="Consolas"/>
                        </a:rPr>
                        <a:t>center</a:t>
                      </a:r>
                      <a:r>
                        <a:rPr lang="es" sz="1200">
                          <a:solidFill>
                            <a:srgbClr val="D9D9D9"/>
                          </a:solidFill>
                          <a:latin typeface="Consolas"/>
                          <a:ea typeface="Consolas"/>
                          <a:cs typeface="Consolas"/>
                          <a:sym typeface="Consolas"/>
                        </a:rPr>
                        <a:t>;</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  padding: </a:t>
                      </a:r>
                      <a:r>
                        <a:rPr lang="es" sz="1200">
                          <a:solidFill>
                            <a:srgbClr val="FF9900"/>
                          </a:solidFill>
                          <a:latin typeface="Consolas"/>
                          <a:ea typeface="Consolas"/>
                          <a:cs typeface="Consolas"/>
                          <a:sym typeface="Consolas"/>
                        </a:rPr>
                        <a:t>14px 16px</a:t>
                      </a:r>
                      <a:r>
                        <a:rPr lang="es" sz="1200">
                          <a:solidFill>
                            <a:srgbClr val="D9D9D9"/>
                          </a:solidFill>
                          <a:latin typeface="Consolas"/>
                          <a:ea typeface="Consolas"/>
                          <a:cs typeface="Consolas"/>
                          <a:sym typeface="Consolas"/>
                        </a:rPr>
                        <a:t>;</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  text-decoration: </a:t>
                      </a:r>
                      <a:r>
                        <a:rPr lang="es" sz="1200">
                          <a:solidFill>
                            <a:srgbClr val="FF9900"/>
                          </a:solidFill>
                          <a:latin typeface="Consolas"/>
                          <a:ea typeface="Consolas"/>
                          <a:cs typeface="Consolas"/>
                          <a:sym typeface="Consolas"/>
                        </a:rPr>
                        <a:t>none</a:t>
                      </a:r>
                      <a:r>
                        <a:rPr lang="es" sz="1200">
                          <a:solidFill>
                            <a:srgbClr val="D9D9D9"/>
                          </a:solidFill>
                          <a:latin typeface="Consolas"/>
                          <a:ea typeface="Consolas"/>
                          <a:cs typeface="Consolas"/>
                          <a:sym typeface="Consolas"/>
                        </a:rPr>
                        <a:t>; }</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@media screen and (max-width: 600px) {</a:t>
                      </a:r>
                      <a:br>
                        <a:rPr lang="es" sz="1200">
                          <a:solidFill>
                            <a:srgbClr val="D9D9D9"/>
                          </a:solidFill>
                          <a:latin typeface="Consolas"/>
                          <a:ea typeface="Consolas"/>
                          <a:cs typeface="Consolas"/>
                          <a:sym typeface="Consolas"/>
                        </a:rPr>
                      </a:br>
                      <a:r>
                        <a:rPr lang="es" sz="1200">
                          <a:solidFill>
                            <a:srgbClr val="93C47D"/>
                          </a:solidFill>
                          <a:latin typeface="Consolas"/>
                          <a:ea typeface="Consolas"/>
                          <a:cs typeface="Consolas"/>
                          <a:sym typeface="Consolas"/>
                        </a:rPr>
                        <a:t>.topnav</a:t>
                      </a:r>
                      <a:r>
                        <a:rPr lang="es" sz="1200">
                          <a:solidFill>
                            <a:srgbClr val="D9D9D9"/>
                          </a:solidFill>
                          <a:latin typeface="Consolas"/>
                          <a:ea typeface="Consolas"/>
                          <a:cs typeface="Consolas"/>
                          <a:sym typeface="Consolas"/>
                        </a:rPr>
                        <a:t> </a:t>
                      </a:r>
                      <a:r>
                        <a:rPr lang="es" sz="1200">
                          <a:solidFill>
                            <a:srgbClr val="E06666"/>
                          </a:solidFill>
                          <a:latin typeface="Consolas"/>
                          <a:ea typeface="Consolas"/>
                          <a:cs typeface="Consolas"/>
                          <a:sym typeface="Consolas"/>
                        </a:rPr>
                        <a:t>a</a:t>
                      </a:r>
                      <a:r>
                        <a:rPr lang="es" sz="1200">
                          <a:solidFill>
                            <a:srgbClr val="D9D9D9"/>
                          </a:solidFill>
                          <a:latin typeface="Consolas"/>
                          <a:ea typeface="Consolas"/>
                          <a:cs typeface="Consolas"/>
                          <a:sym typeface="Consolas"/>
                        </a:rPr>
                        <a:t> {</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    float: </a:t>
                      </a:r>
                      <a:r>
                        <a:rPr lang="es" sz="1200">
                          <a:solidFill>
                            <a:srgbClr val="FF9900"/>
                          </a:solidFill>
                          <a:latin typeface="Consolas"/>
                          <a:ea typeface="Consolas"/>
                          <a:cs typeface="Consolas"/>
                          <a:sym typeface="Consolas"/>
                        </a:rPr>
                        <a:t>none</a:t>
                      </a:r>
                      <a:r>
                        <a:rPr lang="es" sz="1200">
                          <a:solidFill>
                            <a:srgbClr val="D9D9D9"/>
                          </a:solidFill>
                          <a:latin typeface="Consolas"/>
                          <a:ea typeface="Consolas"/>
                          <a:cs typeface="Consolas"/>
                          <a:sym typeface="Consolas"/>
                        </a:rPr>
                        <a:t>;</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    width: </a:t>
                      </a:r>
                      <a:r>
                        <a:rPr lang="es" sz="1200">
                          <a:solidFill>
                            <a:srgbClr val="FF9900"/>
                          </a:solidFill>
                          <a:latin typeface="Consolas"/>
                          <a:ea typeface="Consolas"/>
                          <a:cs typeface="Consolas"/>
                          <a:sym typeface="Consolas"/>
                        </a:rPr>
                        <a:t>100%</a:t>
                      </a:r>
                      <a:r>
                        <a:rPr lang="es" sz="1200">
                          <a:solidFill>
                            <a:srgbClr val="D9D9D9"/>
                          </a:solidFill>
                          <a:latin typeface="Consolas"/>
                          <a:ea typeface="Consolas"/>
                          <a:cs typeface="Consolas"/>
                          <a:sym typeface="Consolas"/>
                        </a:rPr>
                        <a:t>;</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  }</a:t>
                      </a:r>
                      <a:endParaRPr sz="1200">
                        <a:solidFill>
                          <a:srgbClr val="D9D9D9"/>
                        </a:solidFill>
                        <a:latin typeface="Consolas"/>
                        <a:ea typeface="Consolas"/>
                        <a:cs typeface="Consolas"/>
                        <a:sym typeface="Consolas"/>
                      </a:endParaRPr>
                    </a:p>
                  </a:txBody>
                  <a:tcPr marT="63500" marB="63500" marR="63500" marL="63500">
                    <a:solidFill>
                      <a:srgbClr val="0C343D"/>
                    </a:solidFill>
                  </a:tcPr>
                </a:tc>
              </a:tr>
            </a:tbl>
          </a:graphicData>
        </a:graphic>
      </p:graphicFrame>
      <p:sp>
        <p:nvSpPr>
          <p:cNvPr id="251" name="Google Shape;251;p31"/>
          <p:cNvSpPr txBox="1"/>
          <p:nvPr/>
        </p:nvSpPr>
        <p:spPr>
          <a:xfrm>
            <a:off x="518975" y="3372625"/>
            <a:ext cx="747000" cy="33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1200">
                <a:solidFill>
                  <a:srgbClr val="000000"/>
                </a:solidFill>
                <a:latin typeface="Helvetica Neue"/>
                <a:ea typeface="Helvetica Neue"/>
                <a:cs typeface="Helvetica Neue"/>
                <a:sym typeface="Helvetica Neue"/>
              </a:rPr>
              <a:t>HTML</a:t>
            </a:r>
            <a:endParaRPr>
              <a:latin typeface="Helvetica Neue"/>
              <a:ea typeface="Helvetica Neue"/>
              <a:cs typeface="Helvetica Neue"/>
              <a:sym typeface="Helvetica Neue"/>
            </a:endParaRPr>
          </a:p>
        </p:txBody>
      </p:sp>
      <p:sp>
        <p:nvSpPr>
          <p:cNvPr id="252" name="Google Shape;252;p31"/>
          <p:cNvSpPr txBox="1"/>
          <p:nvPr/>
        </p:nvSpPr>
        <p:spPr>
          <a:xfrm>
            <a:off x="7884425" y="1151150"/>
            <a:ext cx="516000" cy="33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1200">
                <a:solidFill>
                  <a:srgbClr val="000000"/>
                </a:solidFill>
                <a:latin typeface="Helvetica Neue"/>
                <a:ea typeface="Helvetica Neue"/>
                <a:cs typeface="Helvetica Neue"/>
                <a:sym typeface="Helvetica Neue"/>
              </a:rPr>
              <a:t>CSS</a:t>
            </a:r>
            <a:endParaRPr>
              <a:latin typeface="Helvetica Neue"/>
              <a:ea typeface="Helvetica Neue"/>
              <a:cs typeface="Helvetica Neue"/>
              <a:sym typeface="Helvetica Neue"/>
            </a:endParaRPr>
          </a:p>
        </p:txBody>
      </p:sp>
      <p:sp>
        <p:nvSpPr>
          <p:cNvPr id="253" name="Google Shape;253;p31"/>
          <p:cNvSpPr txBox="1"/>
          <p:nvPr/>
        </p:nvSpPr>
        <p:spPr>
          <a:xfrm>
            <a:off x="643801" y="39910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s" sz="4000">
                <a:solidFill>
                  <a:schemeClr val="dk1"/>
                </a:solidFill>
                <a:latin typeface="Anton"/>
                <a:ea typeface="Anton"/>
                <a:cs typeface="Anton"/>
                <a:sym typeface="Anton"/>
              </a:rPr>
              <a:t>EJEMPLO DE MEDIA QUERIES</a:t>
            </a:r>
            <a:endParaRPr i="1" sz="4000">
              <a:solidFill>
                <a:schemeClr val="dk1"/>
              </a:solidFill>
              <a:latin typeface="Anton"/>
              <a:ea typeface="Anton"/>
              <a:cs typeface="Anton"/>
              <a:sym typeface="Anton"/>
            </a:endParaRPr>
          </a:p>
        </p:txBody>
      </p:sp>
      <p:pic>
        <p:nvPicPr>
          <p:cNvPr id="254" name="Google Shape;254;p31"/>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nvSpPr>
        <p:spPr>
          <a:xfrm>
            <a:off x="1752750" y="2046125"/>
            <a:ext cx="56385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600">
                <a:solidFill>
                  <a:srgbClr val="121212"/>
                </a:solidFill>
                <a:latin typeface="Anton"/>
                <a:ea typeface="Anton"/>
                <a:cs typeface="Anton"/>
                <a:sym typeface="Anton"/>
              </a:rPr>
              <a:t>@MEDIA + PSEUDO CLASES</a:t>
            </a:r>
            <a:endParaRPr b="0" i="1" sz="3600" u="none" cap="none" strike="noStrike">
              <a:solidFill>
                <a:srgbClr val="121212"/>
              </a:solidFill>
              <a:latin typeface="Anton"/>
              <a:ea typeface="Anton"/>
              <a:cs typeface="Anton"/>
              <a:sym typeface="Anton"/>
            </a:endParaRPr>
          </a:p>
        </p:txBody>
      </p:sp>
      <p:sp>
        <p:nvSpPr>
          <p:cNvPr id="62" name="Google Shape;62;p14"/>
          <p:cNvSpPr txBox="1"/>
          <p:nvPr/>
        </p:nvSpPr>
        <p:spPr>
          <a:xfrm>
            <a:off x="2067900" y="1623925"/>
            <a:ext cx="50082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s" sz="2000" u="none" cap="none" strike="noStrike">
                <a:solidFill>
                  <a:srgbClr val="121212"/>
                </a:solidFill>
                <a:latin typeface="Helvetica Neue"/>
                <a:ea typeface="Helvetica Neue"/>
                <a:cs typeface="Helvetica Neue"/>
                <a:sym typeface="Helvetica Neue"/>
              </a:rPr>
              <a:t>     Clase </a:t>
            </a:r>
            <a:r>
              <a:rPr b="1" lang="es" sz="2000">
                <a:solidFill>
                  <a:srgbClr val="121212"/>
                </a:solidFill>
                <a:latin typeface="Helvetica Neue"/>
                <a:ea typeface="Helvetica Neue"/>
                <a:cs typeface="Helvetica Neue"/>
                <a:sym typeface="Helvetica Neue"/>
              </a:rPr>
              <a:t>12</a:t>
            </a:r>
            <a:r>
              <a:rPr b="1" i="0" lang="es" sz="2000" u="none" cap="none" strike="noStrike">
                <a:solidFill>
                  <a:srgbClr val="121212"/>
                </a:solidFill>
                <a:latin typeface="Helvetica Neue"/>
                <a:ea typeface="Helvetica Neue"/>
                <a:cs typeface="Helvetica Neue"/>
                <a:sym typeface="Helvetica Neue"/>
              </a:rPr>
              <a:t>. </a:t>
            </a:r>
            <a:r>
              <a:rPr b="0" i="0" lang="es" sz="2000" u="none" cap="none" strike="noStrike">
                <a:solidFill>
                  <a:srgbClr val="121212"/>
                </a:solidFill>
                <a:latin typeface="Helvetica Neue Light"/>
                <a:ea typeface="Helvetica Neue Light"/>
                <a:cs typeface="Helvetica Neue Light"/>
                <a:sym typeface="Helvetica Neue Light"/>
              </a:rPr>
              <a:t> </a:t>
            </a:r>
            <a:r>
              <a:rPr lang="es" sz="2000">
                <a:solidFill>
                  <a:srgbClr val="121212"/>
                </a:solidFill>
                <a:latin typeface="Helvetica Neue Light"/>
                <a:ea typeface="Helvetica Neue Light"/>
                <a:cs typeface="Helvetica Neue Light"/>
                <a:sym typeface="Helvetica Neue Light"/>
              </a:rPr>
              <a:t>DESARROLLO WEB </a:t>
            </a:r>
            <a:endParaRPr b="0" i="0" sz="1400" u="none" cap="none" strike="noStrike">
              <a:solidFill>
                <a:srgbClr val="121212"/>
              </a:solidFill>
              <a:latin typeface="Helvetica Neue Light"/>
              <a:ea typeface="Helvetica Neue Light"/>
              <a:cs typeface="Helvetica Neue Light"/>
              <a:sym typeface="Helvetica Neue Light"/>
            </a:endParaRPr>
          </a:p>
        </p:txBody>
      </p:sp>
      <p:sp>
        <p:nvSpPr>
          <p:cNvPr id="63" name="Google Shape;63;p14"/>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3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60" name="Google Shape;260;p32"/>
          <p:cNvSpPr txBox="1"/>
          <p:nvPr/>
        </p:nvSpPr>
        <p:spPr>
          <a:xfrm>
            <a:off x="855000" y="1001025"/>
            <a:ext cx="7434000" cy="119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000"/>
              </a:spcBef>
              <a:spcAft>
                <a:spcPts val="0"/>
              </a:spcAft>
              <a:buNone/>
            </a:pPr>
            <a:r>
              <a:rPr lang="es" sz="1800">
                <a:latin typeface="Helvetica Neue Light"/>
                <a:ea typeface="Helvetica Neue Light"/>
                <a:cs typeface="Helvetica Neue Light"/>
                <a:sym typeface="Helvetica Neue Light"/>
              </a:rPr>
              <a:t>Puedes modificar la distribución de las columnas para que en pantallas pequeñas se vean una abajo de la otra:</a:t>
            </a:r>
            <a:endParaRPr sz="1800">
              <a:latin typeface="Helvetica Neue Light"/>
              <a:ea typeface="Helvetica Neue Light"/>
              <a:cs typeface="Helvetica Neue Light"/>
              <a:sym typeface="Helvetica Neue Light"/>
            </a:endParaRPr>
          </a:p>
        </p:txBody>
      </p:sp>
      <p:pic>
        <p:nvPicPr>
          <p:cNvPr id="261" name="Google Shape;261;p32"/>
          <p:cNvPicPr preferRelativeResize="0"/>
          <p:nvPr/>
        </p:nvPicPr>
        <p:blipFill>
          <a:blip r:embed="rId4">
            <a:alphaModFix/>
          </a:blip>
          <a:stretch>
            <a:fillRect/>
          </a:stretch>
        </p:blipFill>
        <p:spPr>
          <a:xfrm>
            <a:off x="967150" y="2234650"/>
            <a:ext cx="4516940" cy="2385350"/>
          </a:xfrm>
          <a:prstGeom prst="rect">
            <a:avLst/>
          </a:prstGeom>
          <a:noFill/>
          <a:ln cap="flat" cmpd="sng" w="28575">
            <a:solidFill>
              <a:srgbClr val="E0FF00"/>
            </a:solidFill>
            <a:prstDash val="solid"/>
            <a:round/>
            <a:headEnd len="sm" w="sm" type="none"/>
            <a:tailEnd len="sm" w="sm" type="none"/>
          </a:ln>
        </p:spPr>
      </p:pic>
      <p:pic>
        <p:nvPicPr>
          <p:cNvPr id="262" name="Google Shape;262;p32"/>
          <p:cNvPicPr preferRelativeResize="0"/>
          <p:nvPr/>
        </p:nvPicPr>
        <p:blipFill rotWithShape="1">
          <a:blip r:embed="rId5">
            <a:alphaModFix/>
          </a:blip>
          <a:srcRect b="3947" l="0" r="0" t="0"/>
          <a:stretch/>
        </p:blipFill>
        <p:spPr>
          <a:xfrm>
            <a:off x="5753010" y="2234650"/>
            <a:ext cx="2219741" cy="2385350"/>
          </a:xfrm>
          <a:prstGeom prst="rect">
            <a:avLst/>
          </a:prstGeom>
          <a:noFill/>
          <a:ln cap="flat" cmpd="sng" w="28575">
            <a:solidFill>
              <a:srgbClr val="E0FF00"/>
            </a:solidFill>
            <a:prstDash val="solid"/>
            <a:round/>
            <a:headEnd len="sm" w="sm" type="none"/>
            <a:tailEnd len="sm" w="sm" type="none"/>
          </a:ln>
        </p:spPr>
      </p:pic>
      <p:sp>
        <p:nvSpPr>
          <p:cNvPr id="263" name="Google Shape;263;p32"/>
          <p:cNvSpPr txBox="1"/>
          <p:nvPr/>
        </p:nvSpPr>
        <p:spPr>
          <a:xfrm>
            <a:off x="176600" y="2234650"/>
            <a:ext cx="900900" cy="33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1200">
                <a:latin typeface="Helvetica Neue"/>
                <a:ea typeface="Helvetica Neue"/>
                <a:cs typeface="Helvetica Neue"/>
                <a:sym typeface="Helvetica Neue"/>
              </a:rPr>
              <a:t>Desktop</a:t>
            </a:r>
            <a:endParaRPr>
              <a:latin typeface="Helvetica Neue"/>
              <a:ea typeface="Helvetica Neue"/>
              <a:cs typeface="Helvetica Neue"/>
              <a:sym typeface="Helvetica Neue"/>
            </a:endParaRPr>
          </a:p>
        </p:txBody>
      </p:sp>
      <p:sp>
        <p:nvSpPr>
          <p:cNvPr id="264" name="Google Shape;264;p32"/>
          <p:cNvSpPr txBox="1"/>
          <p:nvPr/>
        </p:nvSpPr>
        <p:spPr>
          <a:xfrm>
            <a:off x="7972750" y="2234650"/>
            <a:ext cx="747600" cy="33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1200">
                <a:latin typeface="Helvetica Neue"/>
                <a:ea typeface="Helvetica Neue"/>
                <a:cs typeface="Helvetica Neue"/>
                <a:sym typeface="Helvetica Neue"/>
              </a:rPr>
              <a:t>Mobile</a:t>
            </a:r>
            <a:endParaRPr>
              <a:latin typeface="Helvetica Neue"/>
              <a:ea typeface="Helvetica Neue"/>
              <a:cs typeface="Helvetica Neue"/>
              <a:sym typeface="Helvetica Neue"/>
            </a:endParaRPr>
          </a:p>
        </p:txBody>
      </p:sp>
      <p:sp>
        <p:nvSpPr>
          <p:cNvPr id="265" name="Google Shape;265;p32"/>
          <p:cNvSpPr txBox="1"/>
          <p:nvPr/>
        </p:nvSpPr>
        <p:spPr>
          <a:xfrm>
            <a:off x="3118950" y="4659625"/>
            <a:ext cx="2906100" cy="47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800" u="sng">
                <a:solidFill>
                  <a:schemeClr val="hlink"/>
                </a:solidFill>
                <a:latin typeface="Didact Gothic"/>
                <a:ea typeface="Didact Gothic"/>
                <a:cs typeface="Didact Gothic"/>
                <a:sym typeface="Didact Gothic"/>
                <a:hlinkClick r:id="rId6"/>
              </a:rPr>
              <a:t>Ver el código</a:t>
            </a:r>
            <a:endParaRPr sz="1800">
              <a:latin typeface="Didact Gothic"/>
              <a:ea typeface="Didact Gothic"/>
              <a:cs typeface="Didact Gothic"/>
              <a:sym typeface="Didact Gothic"/>
            </a:endParaRPr>
          </a:p>
        </p:txBody>
      </p:sp>
      <p:sp>
        <p:nvSpPr>
          <p:cNvPr id="266" name="Google Shape;266;p32"/>
          <p:cNvSpPr txBox="1"/>
          <p:nvPr/>
        </p:nvSpPr>
        <p:spPr>
          <a:xfrm>
            <a:off x="643801" y="39910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s" sz="4000">
                <a:solidFill>
                  <a:schemeClr val="dk1"/>
                </a:solidFill>
                <a:latin typeface="Anton"/>
                <a:ea typeface="Anton"/>
                <a:cs typeface="Anton"/>
                <a:sym typeface="Anton"/>
              </a:rPr>
              <a:t>EJEMPLO DE MEDIA QUERIES</a:t>
            </a:r>
            <a:endParaRPr i="1" sz="4000">
              <a:solidFill>
                <a:schemeClr val="dk1"/>
              </a:solidFill>
              <a:latin typeface="Anton"/>
              <a:ea typeface="Anton"/>
              <a:cs typeface="Anton"/>
              <a:sym typeface="Anton"/>
            </a:endParaRPr>
          </a:p>
        </p:txBody>
      </p:sp>
      <p:pic>
        <p:nvPicPr>
          <p:cNvPr id="267" name="Google Shape;267;p32"/>
          <p:cNvPicPr preferRelativeResize="0"/>
          <p:nvPr/>
        </p:nvPicPr>
        <p:blipFill rotWithShape="1">
          <a:blip r:embed="rId7">
            <a:alphaModFix/>
          </a:blip>
          <a:srcRect b="0" l="0" r="0" t="0"/>
          <a:stretch/>
        </p:blipFill>
        <p:spPr>
          <a:xfrm>
            <a:off x="7957463" y="0"/>
            <a:ext cx="1186525" cy="1186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71" name="Shape 271"/>
        <p:cNvGrpSpPr/>
        <p:nvPr/>
      </p:nvGrpSpPr>
      <p:grpSpPr>
        <a:xfrm>
          <a:off x="0" y="0"/>
          <a:ext cx="0" cy="0"/>
          <a:chOff x="0" y="0"/>
          <a:chExt cx="0" cy="0"/>
        </a:xfrm>
      </p:grpSpPr>
      <p:pic>
        <p:nvPicPr>
          <p:cNvPr id="272" name="Google Shape;272;p3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73" name="Google Shape;273;p33"/>
          <p:cNvSpPr txBox="1"/>
          <p:nvPr/>
        </p:nvSpPr>
        <p:spPr>
          <a:xfrm>
            <a:off x="546000" y="1187775"/>
            <a:ext cx="8052000" cy="2850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s" sz="1800">
                <a:solidFill>
                  <a:schemeClr val="dk1"/>
                </a:solidFill>
                <a:latin typeface="Helvetica Neue"/>
                <a:ea typeface="Helvetica Neue"/>
                <a:cs typeface="Helvetica Neue"/>
                <a:sym typeface="Helvetica Neue"/>
              </a:rPr>
              <a:t>Puedes llegar a hacer cosas muy avanzadas y personalizar completamente el aspecto de una web según el tamaño del dispositivo.</a:t>
            </a:r>
            <a:endParaRPr b="1" sz="18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3CEFAB"/>
              </a:buClr>
              <a:buSzPts val="1800"/>
              <a:buFont typeface="Helvetica Neue Light"/>
              <a:buChar char="●"/>
            </a:pPr>
            <a:r>
              <a:rPr lang="es" sz="1800">
                <a:solidFill>
                  <a:schemeClr val="dk1"/>
                </a:solidFill>
                <a:latin typeface="Helvetica Neue Light"/>
                <a:ea typeface="Helvetica Neue Light"/>
                <a:cs typeface="Helvetica Neue Light"/>
                <a:sym typeface="Helvetica Neue Light"/>
              </a:rPr>
              <a:t>Cambiar el tamaño y la posición de una imagen. </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3CEFAB"/>
              </a:buClr>
              <a:buSzPts val="1800"/>
              <a:buFont typeface="Helvetica Neue Light"/>
              <a:buChar char="●"/>
            </a:pPr>
            <a:r>
              <a:rPr lang="es" sz="1800">
                <a:solidFill>
                  <a:schemeClr val="dk1"/>
                </a:solidFill>
                <a:latin typeface="Helvetica Neue Light"/>
                <a:ea typeface="Helvetica Neue Light"/>
                <a:cs typeface="Helvetica Neue Light"/>
                <a:sym typeface="Helvetica Neue Light"/>
              </a:rPr>
              <a:t>Modificar la posición de cualquier elemento. </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3CEFAB"/>
              </a:buClr>
              <a:buSzPts val="1800"/>
              <a:buFont typeface="Helvetica Neue Light"/>
              <a:buChar char="●"/>
            </a:pPr>
            <a:r>
              <a:rPr lang="es" sz="1800">
                <a:solidFill>
                  <a:schemeClr val="dk1"/>
                </a:solidFill>
                <a:latin typeface="Helvetica Neue Light"/>
                <a:ea typeface="Helvetica Neue Light"/>
                <a:cs typeface="Helvetica Neue Light"/>
                <a:sym typeface="Helvetica Neue Light"/>
              </a:rPr>
              <a:t>Cambiar el tamaño de letra, la fuente o su color. </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3CEFAB"/>
              </a:buClr>
              <a:buSzPts val="1800"/>
              <a:buFont typeface="Helvetica Neue Light"/>
              <a:buChar char="●"/>
            </a:pPr>
            <a:r>
              <a:rPr lang="es" sz="1800">
                <a:solidFill>
                  <a:schemeClr val="dk1"/>
                </a:solidFill>
                <a:latin typeface="Helvetica Neue Light"/>
                <a:ea typeface="Helvetica Neue Light"/>
                <a:cs typeface="Helvetica Neue Light"/>
                <a:sym typeface="Helvetica Neue Light"/>
              </a:rPr>
              <a:t>Aplicar combinaciones de estilos avanzados.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Clr>
                <a:schemeClr val="dk1"/>
              </a:buClr>
              <a:buSzPts val="1100"/>
              <a:buFont typeface="Arial"/>
              <a:buNone/>
            </a:pPr>
            <a:r>
              <a:t/>
            </a:r>
            <a:endParaRPr sz="40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Clr>
                <a:schemeClr val="dk1"/>
              </a:buClr>
              <a:buSzPts val="1100"/>
              <a:buFont typeface="Arial"/>
              <a:buNone/>
            </a:pPr>
            <a:r>
              <a:t/>
            </a:r>
            <a:endParaRPr sz="1800">
              <a:solidFill>
                <a:schemeClr val="dk1"/>
              </a:solidFill>
              <a:latin typeface="Didact Gothic"/>
              <a:ea typeface="Didact Gothic"/>
              <a:cs typeface="Didact Gothic"/>
              <a:sym typeface="Didact Gothic"/>
            </a:endParaRPr>
          </a:p>
        </p:txBody>
      </p:sp>
      <p:sp>
        <p:nvSpPr>
          <p:cNvPr id="274" name="Google Shape;274;p33"/>
          <p:cNvSpPr txBox="1"/>
          <p:nvPr/>
        </p:nvSpPr>
        <p:spPr>
          <a:xfrm>
            <a:off x="643801" y="39910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s" sz="4000">
                <a:solidFill>
                  <a:schemeClr val="dk1"/>
                </a:solidFill>
                <a:latin typeface="Anton"/>
                <a:ea typeface="Anton"/>
                <a:cs typeface="Anton"/>
                <a:sym typeface="Anton"/>
              </a:rPr>
              <a:t>EJEMPLO DE MEDIA QUERIES</a:t>
            </a:r>
            <a:endParaRPr i="1" sz="4000">
              <a:solidFill>
                <a:schemeClr val="dk1"/>
              </a:solidFill>
              <a:latin typeface="Anton"/>
              <a:ea typeface="Anton"/>
              <a:cs typeface="Anton"/>
              <a:sym typeface="Anton"/>
            </a:endParaRPr>
          </a:p>
        </p:txBody>
      </p:sp>
      <p:sp>
        <p:nvSpPr>
          <p:cNvPr id="275" name="Google Shape;275;p33"/>
          <p:cNvSpPr txBox="1"/>
          <p:nvPr/>
        </p:nvSpPr>
        <p:spPr>
          <a:xfrm>
            <a:off x="-479650" y="3641275"/>
            <a:ext cx="10327800" cy="1200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s" sz="2000">
                <a:solidFill>
                  <a:schemeClr val="dk1"/>
                </a:solidFill>
                <a:latin typeface="Helvetica Neue"/>
                <a:ea typeface="Helvetica Neue"/>
                <a:cs typeface="Helvetica Neue"/>
                <a:sym typeface="Helvetica Neue"/>
              </a:rPr>
              <a:t>¡Cualquier cosa que se te ocurra! </a:t>
            </a:r>
            <a:r>
              <a:rPr b="1" lang="es" sz="4000">
                <a:solidFill>
                  <a:schemeClr val="dk1"/>
                </a:solidFill>
                <a:latin typeface="Helvetica Neue"/>
                <a:ea typeface="Helvetica Neue"/>
                <a:cs typeface="Helvetica Neue"/>
                <a:sym typeface="Helvetica Neue"/>
              </a:rPr>
              <a:t>🚀</a:t>
            </a:r>
            <a:endParaRPr b="1" sz="4000">
              <a:solidFill>
                <a:schemeClr val="dk1"/>
              </a:solidFill>
              <a:latin typeface="Helvetica Neue"/>
              <a:ea typeface="Helvetica Neue"/>
              <a:cs typeface="Helvetica Neue"/>
              <a:sym typeface="Helvetica Neue"/>
            </a:endParaRPr>
          </a:p>
          <a:p>
            <a:pPr indent="0" lvl="0" marL="0" rtl="0" algn="ctr">
              <a:lnSpc>
                <a:spcPct val="115000"/>
              </a:lnSpc>
              <a:spcBef>
                <a:spcPts val="0"/>
              </a:spcBef>
              <a:spcAft>
                <a:spcPts val="0"/>
              </a:spcAft>
              <a:buNone/>
            </a:pPr>
            <a:r>
              <a:rPr lang="es" sz="2000">
                <a:solidFill>
                  <a:schemeClr val="dk1"/>
                </a:solidFill>
                <a:latin typeface="Helvetica Neue Light"/>
                <a:ea typeface="Helvetica Neue Light"/>
                <a:cs typeface="Helvetica Neue Light"/>
                <a:sym typeface="Helvetica Neue Light"/>
              </a:rPr>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3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81" name="Google Shape;281;p34"/>
          <p:cNvSpPr txBox="1"/>
          <p:nvPr/>
        </p:nvSpPr>
        <p:spPr>
          <a:xfrm>
            <a:off x="643801" y="362025"/>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s" sz="4000">
                <a:solidFill>
                  <a:schemeClr val="dk1"/>
                </a:solidFill>
                <a:latin typeface="Anton"/>
                <a:ea typeface="Anton"/>
                <a:cs typeface="Anton"/>
                <a:sym typeface="Anton"/>
              </a:rPr>
              <a:t>EJEMPLO</a:t>
            </a:r>
            <a:endParaRPr i="1" sz="4000">
              <a:solidFill>
                <a:schemeClr val="dk1"/>
              </a:solidFill>
              <a:latin typeface="Anton"/>
              <a:ea typeface="Anton"/>
              <a:cs typeface="Anton"/>
              <a:sym typeface="Anton"/>
            </a:endParaRPr>
          </a:p>
        </p:txBody>
      </p:sp>
      <p:pic>
        <p:nvPicPr>
          <p:cNvPr id="282" name="Google Shape;282;p34"/>
          <p:cNvPicPr preferRelativeResize="0"/>
          <p:nvPr/>
        </p:nvPicPr>
        <p:blipFill>
          <a:blip r:embed="rId4">
            <a:alphaModFix/>
          </a:blip>
          <a:stretch>
            <a:fillRect/>
          </a:stretch>
        </p:blipFill>
        <p:spPr>
          <a:xfrm>
            <a:off x="643800" y="2309211"/>
            <a:ext cx="3129495" cy="1502935"/>
          </a:xfrm>
          <a:prstGeom prst="rect">
            <a:avLst/>
          </a:prstGeom>
          <a:noFill/>
          <a:ln cap="flat" cmpd="sng" w="28575">
            <a:solidFill>
              <a:srgbClr val="EF89D2"/>
            </a:solidFill>
            <a:prstDash val="solid"/>
            <a:round/>
            <a:headEnd len="sm" w="sm" type="none"/>
            <a:tailEnd len="sm" w="sm" type="none"/>
          </a:ln>
        </p:spPr>
      </p:pic>
      <p:pic>
        <p:nvPicPr>
          <p:cNvPr id="283" name="Google Shape;283;p34"/>
          <p:cNvPicPr preferRelativeResize="0"/>
          <p:nvPr/>
        </p:nvPicPr>
        <p:blipFill>
          <a:blip r:embed="rId5">
            <a:alphaModFix/>
          </a:blip>
          <a:stretch>
            <a:fillRect/>
          </a:stretch>
        </p:blipFill>
        <p:spPr>
          <a:xfrm>
            <a:off x="4209605" y="1924974"/>
            <a:ext cx="2081536" cy="2271397"/>
          </a:xfrm>
          <a:prstGeom prst="rect">
            <a:avLst/>
          </a:prstGeom>
          <a:noFill/>
          <a:ln cap="flat" cmpd="sng" w="28575">
            <a:solidFill>
              <a:srgbClr val="EF89D2"/>
            </a:solidFill>
            <a:prstDash val="solid"/>
            <a:round/>
            <a:headEnd len="sm" w="sm" type="none"/>
            <a:tailEnd len="sm" w="sm" type="none"/>
          </a:ln>
        </p:spPr>
      </p:pic>
      <p:pic>
        <p:nvPicPr>
          <p:cNvPr id="284" name="Google Shape;284;p34"/>
          <p:cNvPicPr preferRelativeResize="0"/>
          <p:nvPr/>
        </p:nvPicPr>
        <p:blipFill>
          <a:blip r:embed="rId6">
            <a:alphaModFix/>
          </a:blip>
          <a:stretch>
            <a:fillRect/>
          </a:stretch>
        </p:blipFill>
        <p:spPr>
          <a:xfrm>
            <a:off x="6835425" y="1924974"/>
            <a:ext cx="1295750" cy="2271400"/>
          </a:xfrm>
          <a:prstGeom prst="rect">
            <a:avLst/>
          </a:prstGeom>
          <a:noFill/>
          <a:ln cap="flat" cmpd="sng" w="28575">
            <a:solidFill>
              <a:srgbClr val="EF89D2"/>
            </a:solidFill>
            <a:prstDash val="solid"/>
            <a:round/>
            <a:headEnd len="sm" w="sm" type="none"/>
            <a:tailEnd len="sm" w="sm" type="none"/>
          </a:ln>
        </p:spPr>
      </p:pic>
      <p:sp>
        <p:nvSpPr>
          <p:cNvPr id="285" name="Google Shape;285;p34"/>
          <p:cNvSpPr txBox="1"/>
          <p:nvPr/>
        </p:nvSpPr>
        <p:spPr>
          <a:xfrm>
            <a:off x="1669900" y="1226594"/>
            <a:ext cx="1077300" cy="531600"/>
          </a:xfrm>
          <a:prstGeom prst="rect">
            <a:avLst/>
          </a:prstGeom>
          <a:solidFill>
            <a:srgbClr val="EF89D2"/>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Desktop</a:t>
            </a:r>
            <a:endParaRPr>
              <a:latin typeface="Helvetica Neue Light"/>
              <a:ea typeface="Helvetica Neue Light"/>
              <a:cs typeface="Helvetica Neue Light"/>
              <a:sym typeface="Helvetica Neue Light"/>
            </a:endParaRPr>
          </a:p>
        </p:txBody>
      </p:sp>
      <p:sp>
        <p:nvSpPr>
          <p:cNvPr id="286" name="Google Shape;286;p34"/>
          <p:cNvSpPr txBox="1"/>
          <p:nvPr/>
        </p:nvSpPr>
        <p:spPr>
          <a:xfrm>
            <a:off x="4711725" y="1226600"/>
            <a:ext cx="809400" cy="531600"/>
          </a:xfrm>
          <a:prstGeom prst="rect">
            <a:avLst/>
          </a:prstGeom>
          <a:solidFill>
            <a:srgbClr val="EF89D2"/>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Tablet</a:t>
            </a:r>
            <a:endParaRPr>
              <a:latin typeface="Helvetica Neue Light"/>
              <a:ea typeface="Helvetica Neue Light"/>
              <a:cs typeface="Helvetica Neue Light"/>
              <a:sym typeface="Helvetica Neue Light"/>
            </a:endParaRPr>
          </a:p>
        </p:txBody>
      </p:sp>
      <p:sp>
        <p:nvSpPr>
          <p:cNvPr id="287" name="Google Shape;287;p34"/>
          <p:cNvSpPr txBox="1"/>
          <p:nvPr/>
        </p:nvSpPr>
        <p:spPr>
          <a:xfrm>
            <a:off x="6944650" y="1281100"/>
            <a:ext cx="944100" cy="531600"/>
          </a:xfrm>
          <a:prstGeom prst="rect">
            <a:avLst/>
          </a:prstGeom>
          <a:solidFill>
            <a:srgbClr val="EF89D2"/>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Mobile</a:t>
            </a:r>
            <a:endParaRPr sz="1800">
              <a:latin typeface="Helvetica Neue Light"/>
              <a:ea typeface="Helvetica Neue Light"/>
              <a:cs typeface="Helvetica Neue Light"/>
              <a:sym typeface="Helvetica Neue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1" name="Shape 291"/>
        <p:cNvGrpSpPr/>
        <p:nvPr/>
      </p:nvGrpSpPr>
      <p:grpSpPr>
        <a:xfrm>
          <a:off x="0" y="0"/>
          <a:ext cx="0" cy="0"/>
          <a:chOff x="0" y="0"/>
          <a:chExt cx="0" cy="0"/>
        </a:xfrm>
      </p:grpSpPr>
      <p:sp>
        <p:nvSpPr>
          <p:cNvPr id="292" name="Google Shape;292;p35"/>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600">
                <a:solidFill>
                  <a:srgbClr val="E0FF00"/>
                </a:solidFill>
                <a:latin typeface="Anton"/>
                <a:ea typeface="Anton"/>
                <a:cs typeface="Anton"/>
                <a:sym typeface="Anton"/>
              </a:rPr>
              <a:t>PSEUDO CLASES</a:t>
            </a:r>
            <a:endParaRPr i="1" sz="3600">
              <a:solidFill>
                <a:srgbClr val="E0FF00"/>
              </a:solidFill>
              <a:latin typeface="Anton"/>
              <a:ea typeface="Anton"/>
              <a:cs typeface="Anton"/>
              <a:sym typeface="Anton"/>
            </a:endParaRPr>
          </a:p>
        </p:txBody>
      </p:sp>
      <p:pic>
        <p:nvPicPr>
          <p:cNvPr id="293" name="Google Shape;293;p35"/>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3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99" name="Google Shape;299;p36"/>
          <p:cNvSpPr txBox="1"/>
          <p:nvPr/>
        </p:nvSpPr>
        <p:spPr>
          <a:xfrm>
            <a:off x="1041900" y="308725"/>
            <a:ext cx="7060200" cy="9822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2000"/>
              </a:spcBef>
              <a:spcAft>
                <a:spcPts val="1100"/>
              </a:spcAft>
              <a:buClr>
                <a:schemeClr val="dk1"/>
              </a:buClr>
              <a:buSzPts val="1100"/>
              <a:buFont typeface="Arial"/>
              <a:buNone/>
            </a:pPr>
            <a:r>
              <a:rPr lang="es" sz="3600">
                <a:solidFill>
                  <a:schemeClr val="dk1"/>
                </a:solidFill>
                <a:latin typeface="Anton"/>
                <a:ea typeface="Anton"/>
                <a:cs typeface="Anton"/>
                <a:sym typeface="Anton"/>
              </a:rPr>
              <a:t>🤔 </a:t>
            </a:r>
            <a:r>
              <a:rPr i="1" lang="es" sz="3600">
                <a:solidFill>
                  <a:schemeClr val="dk1"/>
                </a:solidFill>
                <a:latin typeface="Anton"/>
                <a:ea typeface="Anton"/>
                <a:cs typeface="Anton"/>
                <a:sym typeface="Anton"/>
              </a:rPr>
              <a:t>¿Qué es una pseudo clase? </a:t>
            </a:r>
            <a:r>
              <a:rPr lang="es" sz="3600">
                <a:solidFill>
                  <a:schemeClr val="dk1"/>
                </a:solidFill>
                <a:latin typeface="Anton"/>
                <a:ea typeface="Anton"/>
                <a:cs typeface="Anton"/>
                <a:sym typeface="Anton"/>
              </a:rPr>
              <a:t>🤔</a:t>
            </a:r>
            <a:endParaRPr sz="3600">
              <a:solidFill>
                <a:schemeClr val="dk1"/>
              </a:solidFill>
              <a:latin typeface="Anton"/>
              <a:ea typeface="Anton"/>
              <a:cs typeface="Anton"/>
              <a:sym typeface="Anton"/>
            </a:endParaRPr>
          </a:p>
        </p:txBody>
      </p:sp>
      <p:sp>
        <p:nvSpPr>
          <p:cNvPr id="300" name="Google Shape;300;p36"/>
          <p:cNvSpPr txBox="1"/>
          <p:nvPr/>
        </p:nvSpPr>
        <p:spPr>
          <a:xfrm>
            <a:off x="855175" y="1775425"/>
            <a:ext cx="7647000" cy="2399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lang="es" sz="1800">
                <a:solidFill>
                  <a:schemeClr val="dk1"/>
                </a:solidFill>
                <a:highlight>
                  <a:srgbClr val="E0FF00"/>
                </a:highlight>
                <a:latin typeface="Helvetica Neue Light"/>
                <a:ea typeface="Helvetica Neue Light"/>
                <a:cs typeface="Helvetica Neue Light"/>
                <a:sym typeface="Helvetica Neue Light"/>
              </a:rPr>
              <a:t>Una pseudoclase CSS es una palabra clave que se añade a los selectores y que especifica un estado especial del elemento seleccionado. </a:t>
            </a:r>
            <a:endParaRPr sz="1800">
              <a:solidFill>
                <a:schemeClr val="dk1"/>
              </a:solidFill>
              <a:highlight>
                <a:srgbClr val="E0FF00"/>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rPr lang="es" sz="1800">
                <a:solidFill>
                  <a:schemeClr val="dk1"/>
                </a:solidFill>
                <a:latin typeface="Helvetica Neue Light"/>
                <a:ea typeface="Helvetica Neue Light"/>
                <a:cs typeface="Helvetica Neue Light"/>
                <a:sym typeface="Helvetica Neue Light"/>
              </a:rPr>
              <a:t>Por ejemplo,  :hover aplicará un estilo cuando el usuario haga hover sobre el elemento especificado por el selector.</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None/>
            </a:pPr>
            <a:r>
              <a:rPr b="1" lang="es" sz="1800">
                <a:solidFill>
                  <a:schemeClr val="dk1"/>
                </a:solidFill>
                <a:latin typeface="Helvetica Neue"/>
                <a:ea typeface="Helvetica Neue"/>
                <a:cs typeface="Helvetica Neue"/>
                <a:sym typeface="Helvetica Neue"/>
              </a:rPr>
              <a:t>selector:pseudoclase { propiedad: valor; }</a:t>
            </a:r>
            <a:endParaRPr b="1" sz="18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None/>
            </a:pPr>
            <a:r>
              <a:t/>
            </a:r>
            <a:endParaRPr b="1" sz="18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8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3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06" name="Google Shape;306;p37"/>
          <p:cNvSpPr txBox="1"/>
          <p:nvPr/>
        </p:nvSpPr>
        <p:spPr>
          <a:xfrm>
            <a:off x="1041900" y="308725"/>
            <a:ext cx="7060200" cy="9822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2000"/>
              </a:spcBef>
              <a:spcAft>
                <a:spcPts val="1100"/>
              </a:spcAft>
              <a:buClr>
                <a:schemeClr val="dk1"/>
              </a:buClr>
              <a:buSzPts val="1100"/>
              <a:buFont typeface="Arial"/>
              <a:buNone/>
            </a:pPr>
            <a:r>
              <a:rPr lang="es" sz="3600">
                <a:solidFill>
                  <a:schemeClr val="dk1"/>
                </a:solidFill>
                <a:latin typeface="Anton"/>
                <a:ea typeface="Anton"/>
                <a:cs typeface="Anton"/>
                <a:sym typeface="Anton"/>
              </a:rPr>
              <a:t>🤔 </a:t>
            </a:r>
            <a:r>
              <a:rPr i="1" lang="es" sz="3600">
                <a:solidFill>
                  <a:schemeClr val="dk1"/>
                </a:solidFill>
                <a:latin typeface="Anton"/>
                <a:ea typeface="Anton"/>
                <a:cs typeface="Anton"/>
                <a:sym typeface="Anton"/>
              </a:rPr>
              <a:t>¿Qué es una pseudo clase? </a:t>
            </a:r>
            <a:r>
              <a:rPr lang="es" sz="3600">
                <a:solidFill>
                  <a:schemeClr val="dk1"/>
                </a:solidFill>
                <a:latin typeface="Anton"/>
                <a:ea typeface="Anton"/>
                <a:cs typeface="Anton"/>
                <a:sym typeface="Anton"/>
              </a:rPr>
              <a:t>🤔</a:t>
            </a:r>
            <a:endParaRPr i="1" sz="3600">
              <a:solidFill>
                <a:schemeClr val="dk1"/>
              </a:solidFill>
              <a:latin typeface="Anton"/>
              <a:ea typeface="Anton"/>
              <a:cs typeface="Anton"/>
              <a:sym typeface="Anton"/>
            </a:endParaRPr>
          </a:p>
        </p:txBody>
      </p:sp>
      <p:sp>
        <p:nvSpPr>
          <p:cNvPr id="307" name="Google Shape;307;p37"/>
          <p:cNvSpPr txBox="1"/>
          <p:nvPr/>
        </p:nvSpPr>
        <p:spPr>
          <a:xfrm>
            <a:off x="855175" y="1775425"/>
            <a:ext cx="7647000" cy="2399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lang="es" sz="1800">
                <a:solidFill>
                  <a:schemeClr val="dk1"/>
                </a:solidFill>
                <a:highlight>
                  <a:srgbClr val="E0FF00"/>
                </a:highlight>
                <a:latin typeface="Helvetica Neue Light"/>
                <a:ea typeface="Helvetica Neue Light"/>
                <a:cs typeface="Helvetica Neue Light"/>
                <a:sym typeface="Helvetica Neue Light"/>
              </a:rPr>
              <a:t>Las pseudoclases, junto con los pseudoelementos, permiten aplicar un </a:t>
            </a:r>
            <a:r>
              <a:rPr b="1" lang="es" sz="1800">
                <a:solidFill>
                  <a:schemeClr val="dk1"/>
                </a:solidFill>
                <a:highlight>
                  <a:srgbClr val="E0FF00"/>
                </a:highlight>
                <a:latin typeface="Helvetica Neue"/>
                <a:ea typeface="Helvetica Neue"/>
                <a:cs typeface="Helvetica Neue"/>
                <a:sym typeface="Helvetica Neue"/>
              </a:rPr>
              <a:t>estilo </a:t>
            </a:r>
            <a:r>
              <a:rPr lang="es" sz="1800">
                <a:solidFill>
                  <a:schemeClr val="dk1"/>
                </a:solidFill>
                <a:highlight>
                  <a:srgbClr val="E0FF00"/>
                </a:highlight>
                <a:latin typeface="Helvetica Neue Light"/>
                <a:ea typeface="Helvetica Neue Light"/>
                <a:cs typeface="Helvetica Neue Light"/>
                <a:sym typeface="Helvetica Neue Light"/>
              </a:rPr>
              <a:t>a un elemento no sólo en relación con el contenido del árbol de documento, sino </a:t>
            </a:r>
            <a:r>
              <a:rPr b="1" lang="es" sz="1800">
                <a:solidFill>
                  <a:schemeClr val="dk1"/>
                </a:solidFill>
                <a:highlight>
                  <a:srgbClr val="E0FF00"/>
                </a:highlight>
                <a:latin typeface="Helvetica Neue"/>
                <a:ea typeface="Helvetica Neue"/>
                <a:cs typeface="Helvetica Neue"/>
                <a:sym typeface="Helvetica Neue"/>
              </a:rPr>
              <a:t>también en relación a factores externos</a:t>
            </a:r>
            <a:r>
              <a:rPr lang="es" sz="1800">
                <a:solidFill>
                  <a:schemeClr val="dk1"/>
                </a:solidFill>
                <a:highlight>
                  <a:srgbClr val="E0FF00"/>
                </a:highlight>
                <a:latin typeface="Helvetica Neue Light"/>
                <a:ea typeface="Helvetica Neue Light"/>
                <a:cs typeface="Helvetica Neue Light"/>
                <a:sym typeface="Helvetica Neue Light"/>
              </a:rPr>
              <a:t> como:</a:t>
            </a:r>
            <a:endParaRPr sz="1800">
              <a:solidFill>
                <a:schemeClr val="dk1"/>
              </a:solidFill>
              <a:highlight>
                <a:srgbClr val="E0FF00"/>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0"/>
              </a:spcBef>
              <a:spcAft>
                <a:spcPts val="0"/>
              </a:spcAft>
              <a:buClr>
                <a:schemeClr val="dk1"/>
              </a:buClr>
              <a:buSzPts val="1800"/>
              <a:buFont typeface="Helvetica Neue Light"/>
              <a:buChar char="●"/>
            </a:pPr>
            <a:r>
              <a:rPr lang="es" sz="1800">
                <a:solidFill>
                  <a:schemeClr val="dk1"/>
                </a:solidFill>
                <a:latin typeface="Helvetica Neue Light"/>
                <a:ea typeface="Helvetica Neue Light"/>
                <a:cs typeface="Helvetica Neue Light"/>
                <a:sym typeface="Helvetica Neue Light"/>
              </a:rPr>
              <a:t>El historial del navegador (:visited, por ejemplo), </a:t>
            </a:r>
            <a:endParaRPr sz="1800">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0"/>
              </a:spcBef>
              <a:spcAft>
                <a:spcPts val="0"/>
              </a:spcAft>
              <a:buClr>
                <a:schemeClr val="dk1"/>
              </a:buClr>
              <a:buSzPts val="1800"/>
              <a:buFont typeface="Helvetica Neue Light"/>
              <a:buChar char="●"/>
            </a:pPr>
            <a:r>
              <a:rPr lang="es" sz="1800">
                <a:solidFill>
                  <a:schemeClr val="dk1"/>
                </a:solidFill>
                <a:latin typeface="Helvetica Neue Light"/>
                <a:ea typeface="Helvetica Neue Light"/>
                <a:cs typeface="Helvetica Neue Light"/>
                <a:sym typeface="Helvetica Neue Light"/>
              </a:rPr>
              <a:t>El estado de su contenido (como :checked en algunos elementos de formulario), </a:t>
            </a:r>
            <a:endParaRPr sz="1800">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0"/>
              </a:spcBef>
              <a:spcAft>
                <a:spcPts val="0"/>
              </a:spcAft>
              <a:buClr>
                <a:schemeClr val="dk1"/>
              </a:buClr>
              <a:buSzPts val="1800"/>
              <a:buFont typeface="Helvetica Neue Light"/>
              <a:buChar char="●"/>
            </a:pPr>
            <a:r>
              <a:rPr lang="es" sz="1800">
                <a:solidFill>
                  <a:schemeClr val="dk1"/>
                </a:solidFill>
                <a:latin typeface="Helvetica Neue Light"/>
                <a:ea typeface="Helvetica Neue Light"/>
                <a:cs typeface="Helvetica Neue Light"/>
                <a:sym typeface="Helvetica Neue Light"/>
              </a:rPr>
              <a:t>La posición del ratón (como :hover que permite saber si el ratón está encima de un elemento o no).</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3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13" name="Google Shape;313;p38"/>
          <p:cNvSpPr txBox="1"/>
          <p:nvPr/>
        </p:nvSpPr>
        <p:spPr>
          <a:xfrm>
            <a:off x="1148575" y="216875"/>
            <a:ext cx="7060200" cy="9822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2000"/>
              </a:spcBef>
              <a:spcAft>
                <a:spcPts val="1100"/>
              </a:spcAft>
              <a:buClr>
                <a:schemeClr val="dk1"/>
              </a:buClr>
              <a:buSzPts val="1100"/>
              <a:buFont typeface="Arial"/>
              <a:buNone/>
            </a:pPr>
            <a:r>
              <a:rPr i="1" lang="es" sz="3600">
                <a:solidFill>
                  <a:schemeClr val="dk1"/>
                </a:solidFill>
                <a:latin typeface="Anton"/>
                <a:ea typeface="Anton"/>
                <a:cs typeface="Anton"/>
                <a:sym typeface="Anton"/>
              </a:rPr>
              <a:t>Teniendo como referencia...</a:t>
            </a:r>
            <a:endParaRPr i="1" sz="3600">
              <a:solidFill>
                <a:schemeClr val="dk1"/>
              </a:solidFill>
              <a:latin typeface="Anton"/>
              <a:ea typeface="Anton"/>
              <a:cs typeface="Anton"/>
              <a:sym typeface="Anton"/>
            </a:endParaRPr>
          </a:p>
        </p:txBody>
      </p:sp>
      <p:sp>
        <p:nvSpPr>
          <p:cNvPr id="314" name="Google Shape;314;p38"/>
          <p:cNvSpPr txBox="1"/>
          <p:nvPr/>
        </p:nvSpPr>
        <p:spPr>
          <a:xfrm>
            <a:off x="855175" y="1775425"/>
            <a:ext cx="7647000" cy="2945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&lt;div id="abuelo"&gt;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&lt;p&gt;Párrafo 1&lt;/p&gt;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&lt;p&gt;Párrafo 2&lt;/p&gt;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&lt;div class="padre"&gt;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&lt;div class="hijo"&gt;&lt;a title="Título hijo1"&gt;HIJO1&lt;/a&gt;&lt;/div&gt;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&lt;div class="hijo"&gt;&lt;a&gt;HIJO2&lt;/a&gt;&lt;/div&gt;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&lt;div class="hijo"&gt;&lt;a&gt;HIJO3&lt;/a&gt;&lt;/div&gt;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&lt;/div&gt;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&lt;p&gt;Párrafo 3&lt;/p&gt;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&lt;p&gt;Párrafo 4&lt;/p&gt;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&lt;div class="padre"&gt;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&lt;div class="hijo"&gt;&lt;a title="Título hijo4"&gt;HIJO4&lt;/a&gt;&lt;/div&gt;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&lt;div class="hijo"&gt;&lt;a&gt;HIJO5&lt;/a&gt;&lt;/div&gt;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&lt;div class="hijo"&gt;&lt;a&gt;HIJO6&lt;/a&gt;&lt;/div&gt;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&lt;/div&gt;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&lt;p&gt;Párrafo 5&lt;/p&gt;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&lt;p&gt;Párrafo 6&lt;/p&gt;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&lt;/div&gt;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3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20" name="Google Shape;320;p39"/>
          <p:cNvSpPr txBox="1"/>
          <p:nvPr/>
        </p:nvSpPr>
        <p:spPr>
          <a:xfrm>
            <a:off x="0" y="469425"/>
            <a:ext cx="9144000" cy="714300"/>
          </a:xfrm>
          <a:prstGeom prst="rect">
            <a:avLst/>
          </a:prstGeom>
          <a:solidFill>
            <a:srgbClr val="E0FF00"/>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100"/>
              </a:spcAft>
              <a:buClr>
                <a:schemeClr val="dk1"/>
              </a:buClr>
              <a:buSzPts val="1100"/>
              <a:buFont typeface="Arial"/>
              <a:buNone/>
            </a:pPr>
            <a:r>
              <a:rPr i="1" lang="es" sz="3600">
                <a:solidFill>
                  <a:schemeClr val="dk1"/>
                </a:solidFill>
                <a:latin typeface="Anton"/>
                <a:ea typeface="Anton"/>
                <a:cs typeface="Anton"/>
                <a:sym typeface="Anton"/>
              </a:rPr>
              <a:t>Algunos ejemplos</a:t>
            </a:r>
            <a:endParaRPr i="1" sz="3600">
              <a:solidFill>
                <a:schemeClr val="dk1"/>
              </a:solidFill>
              <a:latin typeface="Anton"/>
              <a:ea typeface="Anton"/>
              <a:cs typeface="Anton"/>
              <a:sym typeface="Anton"/>
            </a:endParaRPr>
          </a:p>
        </p:txBody>
      </p:sp>
      <p:sp>
        <p:nvSpPr>
          <p:cNvPr id="321" name="Google Shape;321;p39"/>
          <p:cNvSpPr txBox="1"/>
          <p:nvPr/>
        </p:nvSpPr>
        <p:spPr>
          <a:xfrm>
            <a:off x="748500" y="1775425"/>
            <a:ext cx="7647000" cy="2399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lang="es" sz="1800">
                <a:solidFill>
                  <a:schemeClr val="dk1"/>
                </a:solidFill>
                <a:latin typeface="Helvetica Neue Light"/>
                <a:ea typeface="Helvetica Neue Light"/>
                <a:cs typeface="Helvetica Neue Light"/>
                <a:sym typeface="Helvetica Neue Light"/>
              </a:rPr>
              <a:t>a:hover{ font-weight:bold; background-color:blue; color:white; text-decoration:underline; }</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rPr lang="es" sz="1800">
                <a:solidFill>
                  <a:schemeClr val="dk1"/>
                </a:solidFill>
                <a:latin typeface="Helvetica Neue Light"/>
                <a:ea typeface="Helvetica Neue Light"/>
                <a:cs typeface="Helvetica Neue Light"/>
                <a:sym typeface="Helvetica Neue Light"/>
              </a:rPr>
              <a:t>a:link{ text-decoration:none; color:red; }</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rPr lang="es" sz="1800">
                <a:solidFill>
                  <a:schemeClr val="dk1"/>
                </a:solidFill>
                <a:latin typeface="Helvetica Neue Light"/>
                <a:ea typeface="Helvetica Neue Light"/>
                <a:cs typeface="Helvetica Neue Light"/>
                <a:sym typeface="Helvetica Neue Light"/>
              </a:rPr>
              <a:t>a:visited{ color:#999999; }</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rPr lang="es" sz="1800">
                <a:solidFill>
                  <a:schemeClr val="dk1"/>
                </a:solidFill>
                <a:latin typeface="Helvetica Neue Light"/>
                <a:ea typeface="Helvetica Neue Light"/>
                <a:cs typeface="Helvetica Neue Light"/>
                <a:sym typeface="Helvetica Neue Light"/>
              </a:rPr>
              <a:t>a:active{ background-color:yellow; color:black; }</a:t>
            </a:r>
            <a:endParaRPr sz="18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4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27" name="Google Shape;327;p40"/>
          <p:cNvSpPr txBox="1"/>
          <p:nvPr/>
        </p:nvSpPr>
        <p:spPr>
          <a:xfrm>
            <a:off x="0" y="431175"/>
            <a:ext cx="9144000" cy="696600"/>
          </a:xfrm>
          <a:prstGeom prst="rect">
            <a:avLst/>
          </a:prstGeom>
          <a:solidFill>
            <a:srgbClr val="E0FF00"/>
          </a:solid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1100"/>
              </a:spcAft>
              <a:buClr>
                <a:schemeClr val="dk1"/>
              </a:buClr>
              <a:buSzPts val="1100"/>
              <a:buFont typeface="Arial"/>
              <a:buNone/>
            </a:pPr>
            <a:r>
              <a:rPr i="1" lang="es" sz="3600">
                <a:solidFill>
                  <a:schemeClr val="dk1"/>
                </a:solidFill>
                <a:highlight>
                  <a:srgbClr val="E0FF00"/>
                </a:highlight>
                <a:latin typeface="Anton"/>
                <a:ea typeface="Anton"/>
                <a:cs typeface="Anton"/>
                <a:sym typeface="Anton"/>
              </a:rPr>
              <a:t>Ejemplos más complejos...</a:t>
            </a:r>
            <a:endParaRPr i="1" sz="3600">
              <a:solidFill>
                <a:schemeClr val="dk1"/>
              </a:solidFill>
              <a:highlight>
                <a:srgbClr val="E0FF00"/>
              </a:highlight>
              <a:latin typeface="Anton"/>
              <a:ea typeface="Anton"/>
              <a:cs typeface="Anton"/>
              <a:sym typeface="Anton"/>
            </a:endParaRPr>
          </a:p>
        </p:txBody>
      </p:sp>
      <p:sp>
        <p:nvSpPr>
          <p:cNvPr id="328" name="Google Shape;328;p40"/>
          <p:cNvSpPr txBox="1"/>
          <p:nvPr/>
        </p:nvSpPr>
        <p:spPr>
          <a:xfrm>
            <a:off x="748500" y="1632550"/>
            <a:ext cx="7647000" cy="2399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Otra pseudo clase muy útil pero poco utilizada, aplica a todos los elementos A, excepto a los incluidos como elementos B. Es decir, podríamos aplicar unos estilos a todos los elementos “div” y evitar que éstos se apliquen a otras capas con un id o class determinado. En el siguiente ejemplo hacemos justo esto, evitando que se apliquen los estilos a las capas “padre“.</a:t>
            </a:r>
            <a:endParaRPr sz="18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4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34" name="Google Shape;334;p41"/>
          <p:cNvSpPr txBox="1"/>
          <p:nvPr/>
        </p:nvSpPr>
        <p:spPr>
          <a:xfrm>
            <a:off x="0" y="523050"/>
            <a:ext cx="9144000" cy="773100"/>
          </a:xfrm>
          <a:prstGeom prst="rect">
            <a:avLst/>
          </a:prstGeom>
          <a:solidFill>
            <a:srgbClr val="E0FF00"/>
          </a:solid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i="1" lang="es" sz="3600">
                <a:solidFill>
                  <a:schemeClr val="dk1"/>
                </a:solidFill>
                <a:latin typeface="Anton"/>
                <a:ea typeface="Anton"/>
                <a:cs typeface="Anton"/>
                <a:sym typeface="Anton"/>
              </a:rPr>
              <a:t>Algunos ejemplos más complejos...</a:t>
            </a:r>
            <a:endParaRPr i="1" sz="3600">
              <a:solidFill>
                <a:schemeClr val="dk1"/>
              </a:solidFill>
              <a:latin typeface="Anton"/>
              <a:ea typeface="Anton"/>
              <a:cs typeface="Anton"/>
              <a:sym typeface="Anton"/>
            </a:endParaRPr>
          </a:p>
        </p:txBody>
      </p:sp>
      <p:sp>
        <p:nvSpPr>
          <p:cNvPr id="335" name="Google Shape;335;p41"/>
          <p:cNvSpPr txBox="1"/>
          <p:nvPr/>
        </p:nvSpPr>
        <p:spPr>
          <a:xfrm>
            <a:off x="2722750" y="1785650"/>
            <a:ext cx="3788400" cy="2399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div:not(.padre){</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    padding-left:40px;</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    padding-right:40px;</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7" name="Shape 67"/>
        <p:cNvGrpSpPr/>
        <p:nvPr/>
      </p:nvGrpSpPr>
      <p:grpSpPr>
        <a:xfrm>
          <a:off x="0" y="0"/>
          <a:ext cx="0" cy="0"/>
          <a:chOff x="0" y="0"/>
          <a:chExt cx="0" cy="0"/>
        </a:xfrm>
      </p:grpSpPr>
      <p:sp>
        <p:nvSpPr>
          <p:cNvPr id="68" name="Google Shape;68;p15"/>
          <p:cNvSpPr txBox="1"/>
          <p:nvPr/>
        </p:nvSpPr>
        <p:spPr>
          <a:xfrm>
            <a:off x="3979775" y="1134750"/>
            <a:ext cx="48492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1000"/>
              </a:spcBef>
              <a:spcAft>
                <a:spcPts val="0"/>
              </a:spcAft>
              <a:buSzPts val="1800"/>
              <a:buChar char="●"/>
            </a:pPr>
            <a:r>
              <a:rPr lang="es" sz="1800">
                <a:latin typeface="Helvetica Neue Light"/>
                <a:ea typeface="Helvetica Neue Light"/>
                <a:cs typeface="Helvetica Neue Light"/>
                <a:sym typeface="Helvetica Neue Light"/>
              </a:rPr>
              <a:t>Repasar diseño responsive con Bootstrap.</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SzPts val="1800"/>
              <a:buChar char="●"/>
            </a:pPr>
            <a:r>
              <a:rPr lang="es" sz="1800">
                <a:latin typeface="Helvetica Neue Light"/>
                <a:ea typeface="Helvetica Neue Light"/>
                <a:cs typeface="Helvetica Neue Light"/>
                <a:sym typeface="Helvetica Neue Light"/>
              </a:rPr>
              <a:t>Conocer el uso de pseudo clases</a:t>
            </a:r>
            <a:endParaRPr sz="1800">
              <a:latin typeface="Helvetica Neue Light"/>
              <a:ea typeface="Helvetica Neue Light"/>
              <a:cs typeface="Helvetica Neue Light"/>
              <a:sym typeface="Helvetica Neue Light"/>
            </a:endParaRPr>
          </a:p>
        </p:txBody>
      </p:sp>
      <p:pic>
        <p:nvPicPr>
          <p:cNvPr id="69" name="Google Shape;69;p1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70" name="Google Shape;70;p15"/>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s"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71" name="Google Shape;71;p15"/>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p4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41" name="Google Shape;341;p42"/>
          <p:cNvSpPr txBox="1"/>
          <p:nvPr/>
        </p:nvSpPr>
        <p:spPr>
          <a:xfrm>
            <a:off x="0" y="512825"/>
            <a:ext cx="9144000" cy="681300"/>
          </a:xfrm>
          <a:prstGeom prst="rect">
            <a:avLst/>
          </a:prstGeom>
          <a:solidFill>
            <a:srgbClr val="E0FF00"/>
          </a:solid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i="1" lang="es" sz="3600">
                <a:solidFill>
                  <a:schemeClr val="dk1"/>
                </a:solidFill>
                <a:latin typeface="Anton"/>
                <a:ea typeface="Anton"/>
                <a:cs typeface="Anton"/>
                <a:sym typeface="Anton"/>
              </a:rPr>
              <a:t>Otros ejemplos...</a:t>
            </a:r>
            <a:endParaRPr i="1" sz="3600">
              <a:solidFill>
                <a:schemeClr val="dk1"/>
              </a:solidFill>
              <a:latin typeface="Anton"/>
              <a:ea typeface="Anton"/>
              <a:cs typeface="Anton"/>
              <a:sym typeface="Anton"/>
            </a:endParaRPr>
          </a:p>
        </p:txBody>
      </p:sp>
      <p:sp>
        <p:nvSpPr>
          <p:cNvPr id="342" name="Google Shape;342;p42"/>
          <p:cNvSpPr txBox="1"/>
          <p:nvPr/>
        </p:nvSpPr>
        <p:spPr>
          <a:xfrm>
            <a:off x="748500" y="1571300"/>
            <a:ext cx="7647000" cy="2399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La solución a todos los problemas de maquetación de antaño con las filas y los bloques. </a:t>
            </a:r>
            <a:endParaRPr sz="1800">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 Con :nth-child(N) podremos aplicar sus estilos a todos los elementos hijos cuya posición sea un número “N” respecto a un padre. Este número N no tiene que ser necesariamente un número entero para especificar una posición fija (la posición 2, por ejemplo), ya que también permite insertar fórmulas y palabras específicas. </a:t>
            </a:r>
            <a:endParaRPr sz="18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4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48" name="Google Shape;348;p43"/>
          <p:cNvSpPr txBox="1"/>
          <p:nvPr/>
        </p:nvSpPr>
        <p:spPr>
          <a:xfrm>
            <a:off x="-20400" y="441375"/>
            <a:ext cx="9184800" cy="691500"/>
          </a:xfrm>
          <a:prstGeom prst="rect">
            <a:avLst/>
          </a:prstGeom>
          <a:solidFill>
            <a:srgbClr val="E0FF00"/>
          </a:solid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i="1" lang="es" sz="3600">
                <a:solidFill>
                  <a:schemeClr val="dk1"/>
                </a:solidFill>
                <a:latin typeface="Anton"/>
                <a:ea typeface="Anton"/>
                <a:cs typeface="Anton"/>
                <a:sym typeface="Anton"/>
              </a:rPr>
              <a:t>Otros ejemplos...</a:t>
            </a:r>
            <a:endParaRPr i="1" sz="3600">
              <a:solidFill>
                <a:schemeClr val="dk1"/>
              </a:solidFill>
              <a:latin typeface="Anton"/>
              <a:ea typeface="Anton"/>
              <a:cs typeface="Anton"/>
              <a:sym typeface="Anton"/>
            </a:endParaRPr>
          </a:p>
        </p:txBody>
      </p:sp>
      <p:sp>
        <p:nvSpPr>
          <p:cNvPr id="349" name="Google Shape;349;p43"/>
          <p:cNvSpPr txBox="1"/>
          <p:nvPr/>
        </p:nvSpPr>
        <p:spPr>
          <a:xfrm>
            <a:off x="1215600" y="1839800"/>
            <a:ext cx="6712800" cy="2112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.padre div:nth-child(2){ font-weight:bold; color:orange; }</a:t>
            </a:r>
            <a:endParaRPr sz="18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3" name="Shape 353"/>
        <p:cNvGrpSpPr/>
        <p:nvPr/>
      </p:nvGrpSpPr>
      <p:grpSpPr>
        <a:xfrm>
          <a:off x="0" y="0"/>
          <a:ext cx="0" cy="0"/>
          <a:chOff x="0" y="0"/>
          <a:chExt cx="0" cy="0"/>
        </a:xfrm>
      </p:grpSpPr>
      <p:sp>
        <p:nvSpPr>
          <p:cNvPr id="354" name="Google Shape;354;p44"/>
          <p:cNvSpPr txBox="1"/>
          <p:nvPr/>
        </p:nvSpPr>
        <p:spPr>
          <a:xfrm>
            <a:off x="1260150" y="450163"/>
            <a:ext cx="66237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s" sz="4000">
                <a:solidFill>
                  <a:srgbClr val="E0FF00"/>
                </a:solidFill>
                <a:latin typeface="Anton"/>
                <a:ea typeface="Anton"/>
                <a:cs typeface="Anton"/>
                <a:sym typeface="Anton"/>
              </a:rPr>
              <a:t>¡ATENCIÓN!</a:t>
            </a:r>
            <a:endParaRPr i="1" sz="4000">
              <a:solidFill>
                <a:srgbClr val="E0FF00"/>
              </a:solidFill>
              <a:latin typeface="Anton"/>
              <a:ea typeface="Anton"/>
              <a:cs typeface="Anton"/>
              <a:sym typeface="Anton"/>
            </a:endParaRPr>
          </a:p>
        </p:txBody>
      </p:sp>
      <p:sp>
        <p:nvSpPr>
          <p:cNvPr id="355" name="Google Shape;355;p44"/>
          <p:cNvSpPr/>
          <p:nvPr/>
        </p:nvSpPr>
        <p:spPr>
          <a:xfrm>
            <a:off x="3436038" y="4125438"/>
            <a:ext cx="2271900" cy="567900"/>
          </a:xfrm>
          <a:prstGeom prst="roundRect">
            <a:avLst>
              <a:gd fmla="val 16667" name="adj"/>
            </a:avLst>
          </a:prstGeom>
          <a:noFill/>
          <a:ln cap="flat" cmpd="sng" w="28575">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s" sz="1800" u="sng">
                <a:solidFill>
                  <a:schemeClr val="hlink"/>
                </a:solidFill>
                <a:latin typeface="Anton"/>
                <a:ea typeface="Anton"/>
                <a:cs typeface="Anton"/>
                <a:sym typeface="Anton"/>
                <a:hlinkClick r:id="rId4"/>
              </a:rPr>
              <a:t>Ver video-tutorial</a:t>
            </a:r>
            <a:endParaRPr b="0" i="0" sz="1800" u="none" cap="none" strike="noStrike">
              <a:solidFill>
                <a:srgbClr val="FFFFFF"/>
              </a:solidFill>
              <a:latin typeface="Anton"/>
              <a:ea typeface="Anton"/>
              <a:cs typeface="Anton"/>
              <a:sym typeface="Anton"/>
            </a:endParaRPr>
          </a:p>
        </p:txBody>
      </p:sp>
      <p:sp>
        <p:nvSpPr>
          <p:cNvPr id="356" name="Google Shape;356;p44"/>
          <p:cNvSpPr txBox="1"/>
          <p:nvPr/>
        </p:nvSpPr>
        <p:spPr>
          <a:xfrm>
            <a:off x="545550" y="261000"/>
            <a:ext cx="8052900" cy="279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2000"/>
              <a:buFont typeface="Arial"/>
              <a:buNone/>
            </a:pPr>
            <a:r>
              <a:rPr i="1" lang="es" sz="2400">
                <a:solidFill>
                  <a:schemeClr val="lt1"/>
                </a:solidFill>
                <a:latin typeface="Helvetica Neue Light"/>
                <a:ea typeface="Helvetica Neue Light"/>
                <a:cs typeface="Helvetica Neue Light"/>
                <a:sym typeface="Helvetica Neue Light"/>
              </a:rPr>
              <a:t>Recuerda instalar Node.js para la próxima clase. </a:t>
            </a:r>
            <a:endParaRPr b="0" i="0" sz="2400" u="none" cap="none" strike="noStrike">
              <a:solidFill>
                <a:srgbClr val="E8E7E3"/>
              </a:solidFill>
              <a:latin typeface="Helvetica Neue Light"/>
              <a:ea typeface="Helvetica Neue Light"/>
              <a:cs typeface="Helvetica Neue Light"/>
              <a:sym typeface="Helvetica Neue Light"/>
            </a:endParaRPr>
          </a:p>
        </p:txBody>
      </p:sp>
      <p:pic>
        <p:nvPicPr>
          <p:cNvPr id="357" name="Google Shape;357;p44"/>
          <p:cNvPicPr preferRelativeResize="0"/>
          <p:nvPr/>
        </p:nvPicPr>
        <p:blipFill>
          <a:blip r:embed="rId5">
            <a:alphaModFix/>
          </a:blip>
          <a:stretch>
            <a:fillRect/>
          </a:stretch>
        </p:blipFill>
        <p:spPr>
          <a:xfrm>
            <a:off x="3006363" y="2099825"/>
            <a:ext cx="3131260" cy="175018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blipFill>
          <a:blip r:embed="rId3">
            <a:alphaModFix/>
          </a:blip>
          <a:stretch>
            <a:fillRect/>
          </a:stretch>
        </a:blipFill>
      </p:bgPr>
    </p:bg>
    <p:spTree>
      <p:nvGrpSpPr>
        <p:cNvPr id="361" name="Shape 361"/>
        <p:cNvGrpSpPr/>
        <p:nvPr/>
      </p:nvGrpSpPr>
      <p:grpSpPr>
        <a:xfrm>
          <a:off x="0" y="0"/>
          <a:ext cx="0" cy="0"/>
          <a:chOff x="0" y="0"/>
          <a:chExt cx="0" cy="0"/>
        </a:xfrm>
      </p:grpSpPr>
      <p:sp>
        <p:nvSpPr>
          <p:cNvPr id="362" name="Google Shape;362;p45"/>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600">
                <a:solidFill>
                  <a:srgbClr val="E0FF00"/>
                </a:solidFill>
                <a:latin typeface="Anton"/>
                <a:ea typeface="Anton"/>
                <a:cs typeface="Anton"/>
                <a:sym typeface="Anton"/>
              </a:rPr>
              <a:t>CONFIGURANDO NODE</a:t>
            </a:r>
            <a:endParaRPr i="1" sz="3600">
              <a:solidFill>
                <a:srgbClr val="E0FF00"/>
              </a:solidFill>
              <a:latin typeface="Anton"/>
              <a:ea typeface="Anton"/>
              <a:cs typeface="Anton"/>
              <a:sym typeface="Anto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gradFill>
          <a:gsLst>
            <a:gs pos="0">
              <a:srgbClr val="E0FF00"/>
            </a:gs>
            <a:gs pos="100000">
              <a:srgbClr val="3CEFAB"/>
            </a:gs>
          </a:gsLst>
          <a:lin ang="10800025" scaled="0"/>
        </a:gradFill>
      </p:bgPr>
    </p:bg>
    <p:spTree>
      <p:nvGrpSpPr>
        <p:cNvPr id="366" name="Shape 366"/>
        <p:cNvGrpSpPr/>
        <p:nvPr/>
      </p:nvGrpSpPr>
      <p:grpSpPr>
        <a:xfrm>
          <a:off x="0" y="0"/>
          <a:ext cx="0" cy="0"/>
          <a:chOff x="0" y="0"/>
          <a:chExt cx="0" cy="0"/>
        </a:xfrm>
      </p:grpSpPr>
      <p:sp>
        <p:nvSpPr>
          <p:cNvPr id="367" name="Google Shape;367;p46"/>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600">
                <a:latin typeface="Anton"/>
                <a:ea typeface="Anton"/>
                <a:cs typeface="Anton"/>
                <a:sym typeface="Anton"/>
              </a:rPr>
              <a:t>INSTALACIÓN DEL NODEJS Y EL NPM</a:t>
            </a:r>
            <a:endParaRPr b="0" i="1" sz="3600" u="none" cap="none" strike="noStrike">
              <a:solidFill>
                <a:srgbClr val="000000"/>
              </a:solidFill>
              <a:latin typeface="Anton"/>
              <a:ea typeface="Anton"/>
              <a:cs typeface="Anton"/>
              <a:sym typeface="Anton"/>
            </a:endParaRPr>
          </a:p>
        </p:txBody>
      </p:sp>
      <p:pic>
        <p:nvPicPr>
          <p:cNvPr id="368" name="Google Shape;368;p4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69" name="Google Shape;369;p46"/>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3" name="Shape 373"/>
        <p:cNvGrpSpPr/>
        <p:nvPr/>
      </p:nvGrpSpPr>
      <p:grpSpPr>
        <a:xfrm>
          <a:off x="0" y="0"/>
          <a:ext cx="0" cy="0"/>
          <a:chOff x="0" y="0"/>
          <a:chExt cx="0" cy="0"/>
        </a:xfrm>
      </p:grpSpPr>
      <p:cxnSp>
        <p:nvCxnSpPr>
          <p:cNvPr id="374" name="Google Shape;374;p47"/>
          <p:cNvCxnSpPr/>
          <p:nvPr/>
        </p:nvCxnSpPr>
        <p:spPr>
          <a:xfrm>
            <a:off x="3541600" y="2451650"/>
            <a:ext cx="4787400" cy="9600"/>
          </a:xfrm>
          <a:prstGeom prst="straightConnector1">
            <a:avLst/>
          </a:prstGeom>
          <a:noFill/>
          <a:ln cap="flat" cmpd="sng" w="28575">
            <a:solidFill>
              <a:srgbClr val="EF89D2"/>
            </a:solidFill>
            <a:prstDash val="solid"/>
            <a:round/>
            <a:headEnd len="sm" w="sm" type="none"/>
            <a:tailEnd len="sm" w="sm" type="none"/>
          </a:ln>
        </p:spPr>
      </p:cxnSp>
      <p:cxnSp>
        <p:nvCxnSpPr>
          <p:cNvPr id="375" name="Google Shape;375;p47"/>
          <p:cNvCxnSpPr/>
          <p:nvPr/>
        </p:nvCxnSpPr>
        <p:spPr>
          <a:xfrm>
            <a:off x="1175425" y="2451650"/>
            <a:ext cx="4787400" cy="9600"/>
          </a:xfrm>
          <a:prstGeom prst="straightConnector1">
            <a:avLst/>
          </a:prstGeom>
          <a:noFill/>
          <a:ln cap="flat" cmpd="sng" w="28575">
            <a:solidFill>
              <a:srgbClr val="EF89D2"/>
            </a:solidFill>
            <a:prstDash val="solid"/>
            <a:round/>
            <a:headEnd len="sm" w="sm" type="none"/>
            <a:tailEnd len="sm" w="sm" type="none"/>
          </a:ln>
        </p:spPr>
      </p:cxnSp>
      <p:sp>
        <p:nvSpPr>
          <p:cNvPr id="376" name="Google Shape;376;p47"/>
          <p:cNvSpPr/>
          <p:nvPr/>
        </p:nvSpPr>
        <p:spPr>
          <a:xfrm>
            <a:off x="3065505" y="21954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77" name="Google Shape;377;p47"/>
          <p:cNvSpPr/>
          <p:nvPr/>
        </p:nvSpPr>
        <p:spPr>
          <a:xfrm>
            <a:off x="5628259" y="21954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78" name="Google Shape;378;p47"/>
          <p:cNvSpPr txBox="1"/>
          <p:nvPr/>
        </p:nvSpPr>
        <p:spPr>
          <a:xfrm>
            <a:off x="-58850" y="2850350"/>
            <a:ext cx="18156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s" sz="1800">
                <a:solidFill>
                  <a:schemeClr val="dk1"/>
                </a:solidFill>
                <a:highlight>
                  <a:schemeClr val="lt1"/>
                </a:highlight>
                <a:latin typeface="Helvetica Neue Light"/>
                <a:ea typeface="Helvetica Neue Light"/>
                <a:cs typeface="Helvetica Neue Light"/>
                <a:sym typeface="Helvetica Neue Light"/>
              </a:rPr>
              <a:t>Instala </a:t>
            </a:r>
            <a:r>
              <a:rPr b="1" lang="es" sz="1800">
                <a:solidFill>
                  <a:schemeClr val="dk1"/>
                </a:solidFill>
                <a:highlight>
                  <a:schemeClr val="lt1"/>
                </a:highlight>
                <a:latin typeface="Helvetica Neue"/>
                <a:ea typeface="Helvetica Neue"/>
                <a:cs typeface="Helvetica Neue"/>
                <a:sym typeface="Helvetica Neue"/>
              </a:rPr>
              <a:t>nodejs</a:t>
            </a:r>
            <a:r>
              <a:rPr lang="es" sz="1800">
                <a:solidFill>
                  <a:schemeClr val="dk1"/>
                </a:solidFill>
                <a:highlight>
                  <a:schemeClr val="lt1"/>
                </a:highlight>
                <a:latin typeface="Helvetica Neue Light"/>
                <a:ea typeface="Helvetica Neue Light"/>
                <a:cs typeface="Helvetica Neue Light"/>
                <a:sym typeface="Helvetica Neue Light"/>
              </a:rPr>
              <a:t>.</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379" name="Google Shape;379;p47"/>
          <p:cNvSpPr txBox="1"/>
          <p:nvPr/>
        </p:nvSpPr>
        <p:spPr>
          <a:xfrm>
            <a:off x="2656300" y="2809525"/>
            <a:ext cx="1432500" cy="106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800">
                <a:solidFill>
                  <a:schemeClr val="dk1"/>
                </a:solidFill>
                <a:highlight>
                  <a:schemeClr val="lt1"/>
                </a:highlight>
                <a:latin typeface="Helvetica Neue Light"/>
                <a:ea typeface="Helvetica Neue Light"/>
                <a:cs typeface="Helvetica Neue Light"/>
                <a:sym typeface="Helvetica Neue Light"/>
              </a:rPr>
              <a:t>Instala </a:t>
            </a:r>
            <a:r>
              <a:rPr b="1" lang="es" sz="1800">
                <a:solidFill>
                  <a:schemeClr val="dk1"/>
                </a:solidFill>
                <a:highlight>
                  <a:schemeClr val="lt1"/>
                </a:highlight>
                <a:latin typeface="Helvetica Neue"/>
                <a:ea typeface="Helvetica Neue"/>
                <a:cs typeface="Helvetica Neue"/>
                <a:sym typeface="Helvetica Neue"/>
              </a:rPr>
              <a:t>npm</a:t>
            </a:r>
            <a:r>
              <a:rPr lang="es" sz="1800">
                <a:solidFill>
                  <a:schemeClr val="dk1"/>
                </a:solidFill>
                <a:highlight>
                  <a:schemeClr val="lt1"/>
                </a:highlight>
                <a:latin typeface="Helvetica Neue Light"/>
                <a:ea typeface="Helvetica Neue Light"/>
                <a:cs typeface="Helvetica Neue Light"/>
                <a:sym typeface="Helvetica Neue Light"/>
              </a:rPr>
              <a:t>.</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380" name="Google Shape;380;p47"/>
          <p:cNvSpPr txBox="1"/>
          <p:nvPr/>
        </p:nvSpPr>
        <p:spPr>
          <a:xfrm>
            <a:off x="4900750" y="3134800"/>
            <a:ext cx="20691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s" sz="1800">
                <a:solidFill>
                  <a:schemeClr val="dk1"/>
                </a:solidFill>
                <a:highlight>
                  <a:schemeClr val="lt1"/>
                </a:highlight>
                <a:latin typeface="Helvetica Neue Light"/>
                <a:ea typeface="Helvetica Neue Light"/>
                <a:cs typeface="Helvetica Neue Light"/>
                <a:sym typeface="Helvetica Neue Light"/>
              </a:rPr>
              <a:t>Ingresa al directorio del repositorio.</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381" name="Google Shape;381;p47"/>
          <p:cNvSpPr txBox="1"/>
          <p:nvPr/>
        </p:nvSpPr>
        <p:spPr>
          <a:xfrm>
            <a:off x="3203937" y="2222364"/>
            <a:ext cx="2703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Helvetica Neue Light"/>
                <a:ea typeface="Helvetica Neue Light"/>
                <a:cs typeface="Helvetica Neue Light"/>
                <a:sym typeface="Helvetica Neue Light"/>
              </a:rPr>
              <a:t>2</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82" name="Google Shape;382;p47"/>
          <p:cNvSpPr txBox="1"/>
          <p:nvPr/>
        </p:nvSpPr>
        <p:spPr>
          <a:xfrm>
            <a:off x="5761007" y="2250120"/>
            <a:ext cx="270300" cy="31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Helvetica Neue Light"/>
                <a:ea typeface="Helvetica Neue Light"/>
                <a:cs typeface="Helvetica Neue Light"/>
                <a:sym typeface="Helvetica Neue Light"/>
              </a:rPr>
              <a:t>3</a:t>
            </a:r>
            <a:endParaRPr b="0" i="0" sz="2400" u="none" cap="none" strike="noStrike">
              <a:solidFill>
                <a:srgbClr val="000000"/>
              </a:solidFill>
              <a:latin typeface="Helvetica Neue Light"/>
              <a:ea typeface="Helvetica Neue Light"/>
              <a:cs typeface="Helvetica Neue Light"/>
              <a:sym typeface="Helvetica Neue Light"/>
            </a:endParaRPr>
          </a:p>
        </p:txBody>
      </p:sp>
      <p:pic>
        <p:nvPicPr>
          <p:cNvPr id="383" name="Google Shape;383;p4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84" name="Google Shape;384;p47"/>
          <p:cNvSpPr txBox="1"/>
          <p:nvPr/>
        </p:nvSpPr>
        <p:spPr>
          <a:xfrm>
            <a:off x="1311600" y="637325"/>
            <a:ext cx="65208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600">
                <a:solidFill>
                  <a:schemeClr val="dk1"/>
                </a:solidFill>
                <a:latin typeface="Anton"/>
                <a:ea typeface="Anton"/>
                <a:cs typeface="Anton"/>
                <a:sym typeface="Anton"/>
              </a:rPr>
              <a:t>REPASANDO LA INSTALACIÓN DEL PROCESADOR</a:t>
            </a:r>
            <a:endParaRPr i="1" sz="3600">
              <a:solidFill>
                <a:schemeClr val="dk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3600"/>
              <a:buFont typeface="Arial"/>
              <a:buNone/>
            </a:pPr>
            <a:r>
              <a:t/>
            </a:r>
            <a:endParaRPr i="1" sz="3600">
              <a:solidFill>
                <a:schemeClr val="dk1"/>
              </a:solidFill>
              <a:latin typeface="Anton"/>
              <a:ea typeface="Anton"/>
              <a:cs typeface="Anton"/>
              <a:sym typeface="Anton"/>
            </a:endParaRPr>
          </a:p>
        </p:txBody>
      </p:sp>
      <p:sp>
        <p:nvSpPr>
          <p:cNvPr id="385" name="Google Shape;385;p47"/>
          <p:cNvSpPr/>
          <p:nvPr/>
        </p:nvSpPr>
        <p:spPr>
          <a:xfrm>
            <a:off x="561330" y="2149400"/>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86" name="Google Shape;386;p47"/>
          <p:cNvSpPr txBox="1"/>
          <p:nvPr/>
        </p:nvSpPr>
        <p:spPr>
          <a:xfrm>
            <a:off x="713800" y="2173923"/>
            <a:ext cx="270300" cy="31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s" sz="2400">
                <a:latin typeface="Helvetica Neue Light"/>
                <a:ea typeface="Helvetica Neue Light"/>
                <a:cs typeface="Helvetica Neue Light"/>
                <a:sym typeface="Helvetica Neue Light"/>
              </a:rPr>
              <a:t>1</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87" name="Google Shape;387;p47"/>
          <p:cNvSpPr/>
          <p:nvPr/>
        </p:nvSpPr>
        <p:spPr>
          <a:xfrm>
            <a:off x="7927059" y="2149400"/>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88" name="Google Shape;388;p47"/>
          <p:cNvSpPr txBox="1"/>
          <p:nvPr/>
        </p:nvSpPr>
        <p:spPr>
          <a:xfrm>
            <a:off x="8059807" y="2204095"/>
            <a:ext cx="270300" cy="31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s" sz="2400">
                <a:latin typeface="Helvetica Neue Light"/>
                <a:ea typeface="Helvetica Neue Light"/>
                <a:cs typeface="Helvetica Neue Light"/>
                <a:sym typeface="Helvetica Neue Light"/>
              </a:rPr>
              <a:t>4</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89" name="Google Shape;389;p47"/>
          <p:cNvSpPr txBox="1"/>
          <p:nvPr/>
        </p:nvSpPr>
        <p:spPr>
          <a:xfrm>
            <a:off x="7471650" y="3134788"/>
            <a:ext cx="15249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s" sz="1800">
                <a:solidFill>
                  <a:schemeClr val="dk1"/>
                </a:solidFill>
                <a:highlight>
                  <a:schemeClr val="lt1"/>
                </a:highlight>
                <a:latin typeface="Helvetica Neue Light"/>
                <a:ea typeface="Helvetica Neue Light"/>
                <a:cs typeface="Helvetica Neue Light"/>
                <a:sym typeface="Helvetica Neue Light"/>
              </a:rPr>
              <a:t>Inicia el npm, con </a:t>
            </a:r>
            <a:r>
              <a:rPr b="1" lang="es" sz="1800">
                <a:solidFill>
                  <a:schemeClr val="dk1"/>
                </a:solidFill>
                <a:highlight>
                  <a:schemeClr val="lt1"/>
                </a:highlight>
                <a:latin typeface="Helvetica Neue"/>
                <a:ea typeface="Helvetica Neue"/>
                <a:cs typeface="Helvetica Neue"/>
                <a:sym typeface="Helvetica Neue"/>
              </a:rPr>
              <a:t>npm init</a:t>
            </a:r>
            <a:r>
              <a:rPr lang="es" sz="1800">
                <a:solidFill>
                  <a:schemeClr val="dk1"/>
                </a:solidFill>
                <a:highlight>
                  <a:schemeClr val="lt1"/>
                </a:highlight>
                <a:latin typeface="Helvetica Neue Light"/>
                <a:ea typeface="Helvetica Neue Light"/>
                <a:cs typeface="Helvetica Neue Light"/>
                <a:sym typeface="Helvetica Neue Light"/>
              </a:rPr>
              <a:t>.</a:t>
            </a:r>
            <a:endParaRPr b="0" i="0" sz="18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3" name="Shape 393"/>
        <p:cNvGrpSpPr/>
        <p:nvPr/>
      </p:nvGrpSpPr>
      <p:grpSpPr>
        <a:xfrm>
          <a:off x="0" y="0"/>
          <a:ext cx="0" cy="0"/>
          <a:chOff x="0" y="0"/>
          <a:chExt cx="0" cy="0"/>
        </a:xfrm>
      </p:grpSpPr>
      <p:cxnSp>
        <p:nvCxnSpPr>
          <p:cNvPr id="394" name="Google Shape;394;p48"/>
          <p:cNvCxnSpPr/>
          <p:nvPr/>
        </p:nvCxnSpPr>
        <p:spPr>
          <a:xfrm>
            <a:off x="1175425" y="2451650"/>
            <a:ext cx="4787400" cy="9600"/>
          </a:xfrm>
          <a:prstGeom prst="straightConnector1">
            <a:avLst/>
          </a:prstGeom>
          <a:noFill/>
          <a:ln cap="flat" cmpd="sng" w="28575">
            <a:solidFill>
              <a:srgbClr val="EF89D2"/>
            </a:solidFill>
            <a:prstDash val="solid"/>
            <a:round/>
            <a:headEnd len="sm" w="sm" type="none"/>
            <a:tailEnd len="sm" w="sm" type="none"/>
          </a:ln>
        </p:spPr>
      </p:cxnSp>
      <p:sp>
        <p:nvSpPr>
          <p:cNvPr id="395" name="Google Shape;395;p48"/>
          <p:cNvSpPr/>
          <p:nvPr/>
        </p:nvSpPr>
        <p:spPr>
          <a:xfrm>
            <a:off x="3065505" y="21954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96" name="Google Shape;396;p48"/>
          <p:cNvSpPr/>
          <p:nvPr/>
        </p:nvSpPr>
        <p:spPr>
          <a:xfrm>
            <a:off x="5628259" y="21954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97" name="Google Shape;397;p48"/>
          <p:cNvSpPr txBox="1"/>
          <p:nvPr/>
        </p:nvSpPr>
        <p:spPr>
          <a:xfrm>
            <a:off x="-58850" y="3286475"/>
            <a:ext cx="18156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s" sz="1800">
                <a:solidFill>
                  <a:schemeClr val="dk1"/>
                </a:solidFill>
                <a:highlight>
                  <a:schemeClr val="lt1"/>
                </a:highlight>
                <a:latin typeface="Helvetica Neue Light"/>
                <a:ea typeface="Helvetica Neue Light"/>
                <a:cs typeface="Helvetica Neue Light"/>
                <a:sym typeface="Helvetica Neue Light"/>
              </a:rPr>
              <a:t>Instala el nodemon: </a:t>
            </a:r>
            <a:r>
              <a:rPr b="1" lang="es" sz="1800">
                <a:solidFill>
                  <a:schemeClr val="dk1"/>
                </a:solidFill>
                <a:highlight>
                  <a:schemeClr val="lt1"/>
                </a:highlight>
                <a:latin typeface="Helvetica Neue"/>
                <a:ea typeface="Helvetica Neue"/>
                <a:cs typeface="Helvetica Neue"/>
                <a:sym typeface="Helvetica Neue"/>
              </a:rPr>
              <a:t>npm install -D node-sass nodemon</a:t>
            </a:r>
            <a:r>
              <a:rPr lang="es"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98" name="Google Shape;398;p48"/>
          <p:cNvSpPr txBox="1"/>
          <p:nvPr/>
        </p:nvSpPr>
        <p:spPr>
          <a:xfrm>
            <a:off x="2464750" y="3071050"/>
            <a:ext cx="1815600" cy="106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chemeClr val="dk1"/>
                </a:solidFill>
                <a:highlight>
                  <a:schemeClr val="lt1"/>
                </a:highlight>
                <a:latin typeface="Helvetica Neue Light"/>
                <a:ea typeface="Helvetica Neue Light"/>
                <a:cs typeface="Helvetica Neue Light"/>
                <a:sym typeface="Helvetica Neue Light"/>
              </a:rPr>
              <a:t>Crea la carpeta SCSS y CSS y sus archivos respectivos.</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99" name="Google Shape;399;p48"/>
          <p:cNvSpPr txBox="1"/>
          <p:nvPr/>
        </p:nvSpPr>
        <p:spPr>
          <a:xfrm>
            <a:off x="4363625" y="3694350"/>
            <a:ext cx="3049500" cy="7494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lang="es">
                <a:solidFill>
                  <a:schemeClr val="dk1"/>
                </a:solidFill>
                <a:highlight>
                  <a:schemeClr val="lt1"/>
                </a:highlight>
                <a:latin typeface="Helvetica Neue"/>
                <a:ea typeface="Helvetica Neue"/>
                <a:cs typeface="Helvetica Neue"/>
                <a:sym typeface="Helvetica Neue"/>
              </a:rPr>
              <a:t>Edita el package.json e inserta los lineas.</a:t>
            </a:r>
            <a:endParaRPr b="1">
              <a:solidFill>
                <a:schemeClr val="dk1"/>
              </a:solidFill>
              <a:highlight>
                <a:schemeClr val="lt1"/>
              </a:highlight>
              <a:latin typeface="Helvetica Neue"/>
              <a:ea typeface="Helvetica Neue"/>
              <a:cs typeface="Helvetica Neue"/>
              <a:sym typeface="Helvetica Neue"/>
            </a:endParaRPr>
          </a:p>
          <a:p>
            <a:pPr indent="0" lvl="0" marL="0" marR="0" rtl="0" algn="ctr">
              <a:lnSpc>
                <a:spcPct val="115000"/>
              </a:lnSpc>
              <a:spcBef>
                <a:spcPts val="0"/>
              </a:spcBef>
              <a:spcAft>
                <a:spcPts val="0"/>
              </a:spcAft>
              <a:buClr>
                <a:srgbClr val="000000"/>
              </a:buClr>
              <a:buSzPts val="1800"/>
              <a:buFont typeface="Arial"/>
              <a:buNone/>
            </a:pPr>
            <a:r>
              <a:rPr lang="es">
                <a:solidFill>
                  <a:schemeClr val="dk1"/>
                </a:solidFill>
                <a:highlight>
                  <a:schemeClr val="lt1"/>
                </a:highlight>
                <a:latin typeface="Helvetica Neue Light"/>
                <a:ea typeface="Helvetica Neue Light"/>
                <a:cs typeface="Helvetica Neue Light"/>
                <a:sym typeface="Helvetica Neue Light"/>
              </a:rPr>
              <a:t>"build-css": </a:t>
            </a:r>
            <a:endParaRPr>
              <a:solidFill>
                <a:schemeClr val="dk1"/>
              </a:solidFill>
              <a:highlight>
                <a:schemeClr val="lt1"/>
              </a:highlight>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lang="es">
                <a:solidFill>
                  <a:schemeClr val="dk1"/>
                </a:solidFill>
                <a:highlight>
                  <a:schemeClr val="lt1"/>
                </a:highlight>
                <a:latin typeface="Helvetica Neue Light"/>
                <a:ea typeface="Helvetica Neue Light"/>
                <a:cs typeface="Helvetica Neue Light"/>
                <a:sym typeface="Helvetica Neue Light"/>
              </a:rPr>
              <a:t>"node-sass --include-path scss scss/prueba.scss css/pruebacss.css",</a:t>
            </a:r>
            <a:endParaRPr>
              <a:solidFill>
                <a:schemeClr val="dk1"/>
              </a:solidFill>
              <a:highlight>
                <a:schemeClr val="lt1"/>
              </a:highlight>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lang="es">
                <a:solidFill>
                  <a:schemeClr val="dk1"/>
                </a:solidFill>
                <a:highlight>
                  <a:schemeClr val="lt1"/>
                </a:highlight>
                <a:latin typeface="Helvetica Neue Light"/>
                <a:ea typeface="Helvetica Neue Light"/>
                <a:cs typeface="Helvetica Neue Light"/>
                <a:sym typeface="Helvetica Neue Light"/>
              </a:rPr>
              <a:t>"watch-css": "nodemon -e scss -x \"npm run build-css\""</a:t>
            </a:r>
            <a:endParaRPr>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t/>
            </a:r>
            <a:endParaRPr>
              <a:solidFill>
                <a:schemeClr val="dk1"/>
              </a:solidFill>
              <a:highlight>
                <a:schemeClr val="lt1"/>
              </a:highlight>
              <a:latin typeface="Helvetica Neue Light"/>
              <a:ea typeface="Helvetica Neue Light"/>
              <a:cs typeface="Helvetica Neue Light"/>
              <a:sym typeface="Helvetica Neue Light"/>
            </a:endParaRPr>
          </a:p>
        </p:txBody>
      </p:sp>
      <p:sp>
        <p:nvSpPr>
          <p:cNvPr id="400" name="Google Shape;400;p48"/>
          <p:cNvSpPr txBox="1"/>
          <p:nvPr/>
        </p:nvSpPr>
        <p:spPr>
          <a:xfrm>
            <a:off x="3203937" y="2222364"/>
            <a:ext cx="2703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s" sz="2400">
                <a:latin typeface="Helvetica Neue Light"/>
                <a:ea typeface="Helvetica Neue Light"/>
                <a:cs typeface="Helvetica Neue Light"/>
                <a:sym typeface="Helvetica Neue Light"/>
              </a:rPr>
              <a:t>6</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401" name="Google Shape;401;p48"/>
          <p:cNvSpPr txBox="1"/>
          <p:nvPr/>
        </p:nvSpPr>
        <p:spPr>
          <a:xfrm>
            <a:off x="5761007" y="2250120"/>
            <a:ext cx="270300" cy="31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s" sz="2400">
                <a:latin typeface="Helvetica Neue Light"/>
                <a:ea typeface="Helvetica Neue Light"/>
                <a:cs typeface="Helvetica Neue Light"/>
                <a:sym typeface="Helvetica Neue Light"/>
              </a:rPr>
              <a:t>7</a:t>
            </a:r>
            <a:endParaRPr b="0" i="0" sz="2400" u="none" cap="none" strike="noStrike">
              <a:solidFill>
                <a:srgbClr val="000000"/>
              </a:solidFill>
              <a:latin typeface="Helvetica Neue Light"/>
              <a:ea typeface="Helvetica Neue Light"/>
              <a:cs typeface="Helvetica Neue Light"/>
              <a:sym typeface="Helvetica Neue Light"/>
            </a:endParaRPr>
          </a:p>
        </p:txBody>
      </p:sp>
      <p:pic>
        <p:nvPicPr>
          <p:cNvPr id="402" name="Google Shape;402;p4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03" name="Google Shape;403;p48"/>
          <p:cNvSpPr txBox="1"/>
          <p:nvPr/>
        </p:nvSpPr>
        <p:spPr>
          <a:xfrm>
            <a:off x="1311600" y="637325"/>
            <a:ext cx="65208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600">
                <a:solidFill>
                  <a:schemeClr val="dk1"/>
                </a:solidFill>
                <a:latin typeface="Anton"/>
                <a:ea typeface="Anton"/>
                <a:cs typeface="Anton"/>
                <a:sym typeface="Anton"/>
              </a:rPr>
              <a:t>REPASANDO LA INSTALACIÓN DEL PROCESADOR</a:t>
            </a:r>
            <a:endParaRPr i="1" sz="3600">
              <a:solidFill>
                <a:schemeClr val="dk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3600"/>
              <a:buFont typeface="Arial"/>
              <a:buNone/>
            </a:pPr>
            <a:r>
              <a:t/>
            </a:r>
            <a:endParaRPr i="1" sz="3600">
              <a:solidFill>
                <a:schemeClr val="dk1"/>
              </a:solidFill>
              <a:latin typeface="Anton"/>
              <a:ea typeface="Anton"/>
              <a:cs typeface="Anton"/>
              <a:sym typeface="Anton"/>
            </a:endParaRPr>
          </a:p>
        </p:txBody>
      </p:sp>
      <p:sp>
        <p:nvSpPr>
          <p:cNvPr id="404" name="Google Shape;404;p48"/>
          <p:cNvSpPr/>
          <p:nvPr/>
        </p:nvSpPr>
        <p:spPr>
          <a:xfrm>
            <a:off x="561330" y="2149400"/>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405" name="Google Shape;405;p48"/>
          <p:cNvSpPr txBox="1"/>
          <p:nvPr/>
        </p:nvSpPr>
        <p:spPr>
          <a:xfrm>
            <a:off x="713800" y="2173923"/>
            <a:ext cx="270300" cy="31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s" sz="2400">
                <a:latin typeface="Helvetica Neue Light"/>
                <a:ea typeface="Helvetica Neue Light"/>
                <a:cs typeface="Helvetica Neue Light"/>
                <a:sym typeface="Helvetica Neue Light"/>
              </a:rPr>
              <a:t>5</a:t>
            </a:r>
            <a:endParaRPr b="0" i="0" sz="2400" u="none" cap="none" strike="noStrike">
              <a:solidFill>
                <a:srgbClr val="000000"/>
              </a:solidFill>
              <a:latin typeface="Helvetica Neue Light"/>
              <a:ea typeface="Helvetica Neue Light"/>
              <a:cs typeface="Helvetica Neue Light"/>
              <a:sym typeface="Helvetica Neue Light"/>
            </a:endParaRPr>
          </a:p>
        </p:txBody>
      </p:sp>
      <p:cxnSp>
        <p:nvCxnSpPr>
          <p:cNvPr id="406" name="Google Shape;406;p48"/>
          <p:cNvCxnSpPr/>
          <p:nvPr/>
        </p:nvCxnSpPr>
        <p:spPr>
          <a:xfrm>
            <a:off x="3541600" y="2451650"/>
            <a:ext cx="4787400" cy="9600"/>
          </a:xfrm>
          <a:prstGeom prst="straightConnector1">
            <a:avLst/>
          </a:prstGeom>
          <a:noFill/>
          <a:ln cap="flat" cmpd="sng" w="28575">
            <a:solidFill>
              <a:srgbClr val="EF89D2"/>
            </a:solidFill>
            <a:prstDash val="solid"/>
            <a:round/>
            <a:headEnd len="sm" w="sm" type="none"/>
            <a:tailEnd len="sm" w="sm" type="none"/>
          </a:ln>
        </p:spPr>
      </p:cxnSp>
      <p:sp>
        <p:nvSpPr>
          <p:cNvPr id="407" name="Google Shape;407;p48"/>
          <p:cNvSpPr/>
          <p:nvPr/>
        </p:nvSpPr>
        <p:spPr>
          <a:xfrm>
            <a:off x="7927059" y="2149400"/>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408" name="Google Shape;408;p48"/>
          <p:cNvSpPr txBox="1"/>
          <p:nvPr/>
        </p:nvSpPr>
        <p:spPr>
          <a:xfrm>
            <a:off x="8059807" y="2204095"/>
            <a:ext cx="270300" cy="31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s" sz="2400">
                <a:latin typeface="Helvetica Neue Light"/>
                <a:ea typeface="Helvetica Neue Light"/>
                <a:cs typeface="Helvetica Neue Light"/>
                <a:sym typeface="Helvetica Neue Light"/>
              </a:rPr>
              <a:t>8</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409" name="Google Shape;409;p48"/>
          <p:cNvSpPr txBox="1"/>
          <p:nvPr/>
        </p:nvSpPr>
        <p:spPr>
          <a:xfrm>
            <a:off x="7496400" y="2856688"/>
            <a:ext cx="15249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s" sz="1800">
                <a:solidFill>
                  <a:schemeClr val="dk1"/>
                </a:solidFill>
                <a:highlight>
                  <a:schemeClr val="lt1"/>
                </a:highlight>
                <a:latin typeface="Helvetica Neue Light"/>
                <a:ea typeface="Helvetica Neue Light"/>
                <a:cs typeface="Helvetica Neue Light"/>
                <a:sym typeface="Helvetica Neue Light"/>
              </a:rPr>
              <a:t>Compila con: </a:t>
            </a:r>
            <a:r>
              <a:rPr b="1" lang="es" sz="1800">
                <a:solidFill>
                  <a:schemeClr val="dk1"/>
                </a:solidFill>
                <a:highlight>
                  <a:schemeClr val="lt1"/>
                </a:highlight>
                <a:latin typeface="Helvetica Neue"/>
                <a:ea typeface="Helvetica Neue"/>
                <a:cs typeface="Helvetica Neue"/>
                <a:sym typeface="Helvetica Neue"/>
              </a:rPr>
              <a:t>npm</a:t>
            </a:r>
            <a:r>
              <a:rPr lang="es" sz="1800">
                <a:solidFill>
                  <a:schemeClr val="dk1"/>
                </a:solidFill>
                <a:highlight>
                  <a:schemeClr val="lt1"/>
                </a:highlight>
                <a:latin typeface="Helvetica Neue Light"/>
                <a:ea typeface="Helvetica Neue Light"/>
                <a:cs typeface="Helvetica Neue Light"/>
                <a:sym typeface="Helvetica Neue Light"/>
              </a:rPr>
              <a:t> </a:t>
            </a:r>
            <a:r>
              <a:rPr b="1" lang="es" sz="1800">
                <a:solidFill>
                  <a:schemeClr val="dk1"/>
                </a:solidFill>
                <a:highlight>
                  <a:schemeClr val="lt1"/>
                </a:highlight>
                <a:latin typeface="Helvetica Neue"/>
                <a:ea typeface="Helvetica Neue"/>
                <a:cs typeface="Helvetica Neue"/>
                <a:sym typeface="Helvetica Neue"/>
              </a:rPr>
              <a:t>run watch-css</a:t>
            </a:r>
            <a:r>
              <a:rPr lang="es" sz="1800">
                <a:solidFill>
                  <a:schemeClr val="dk1"/>
                </a:solidFill>
                <a:highlight>
                  <a:schemeClr val="lt1"/>
                </a:highlight>
                <a:latin typeface="Helvetica Neue Light"/>
                <a:ea typeface="Helvetica Neue Light"/>
                <a:cs typeface="Helvetica Neue Light"/>
                <a:sym typeface="Helvetica Neue Light"/>
              </a:rPr>
              <a:t>.</a:t>
            </a:r>
            <a:endParaRPr b="0" i="0" sz="18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p4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15" name="Google Shape;415;p49"/>
          <p:cNvSpPr txBox="1"/>
          <p:nvPr/>
        </p:nvSpPr>
        <p:spPr>
          <a:xfrm>
            <a:off x="218425" y="2077200"/>
            <a:ext cx="87072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s" sz="4000">
                <a:latin typeface="Anton"/>
                <a:ea typeface="Anton"/>
                <a:cs typeface="Anton"/>
                <a:sym typeface="Anton"/>
              </a:rPr>
              <a:t>SEGUNDA </a:t>
            </a:r>
            <a:r>
              <a:rPr b="0" i="1" lang="es" sz="4000" u="none" cap="none" strike="noStrike">
                <a:solidFill>
                  <a:srgbClr val="000000"/>
                </a:solidFill>
                <a:latin typeface="Anton"/>
                <a:ea typeface="Anton"/>
                <a:cs typeface="Anton"/>
                <a:sym typeface="Anton"/>
              </a:rPr>
              <a:t>ENTREGA DEL PROYECTO FINAL </a:t>
            </a:r>
            <a:endParaRPr b="0" i="1" sz="4000" u="none" cap="none" strike="noStrike">
              <a:solidFill>
                <a:srgbClr val="000000"/>
              </a:solidFill>
              <a:latin typeface="Anton"/>
              <a:ea typeface="Anton"/>
              <a:cs typeface="Anton"/>
              <a:sym typeface="Anton"/>
            </a:endParaRPr>
          </a:p>
        </p:txBody>
      </p:sp>
      <p:sp>
        <p:nvSpPr>
          <p:cNvPr id="416" name="Google Shape;416;p49"/>
          <p:cNvSpPr txBox="1"/>
          <p:nvPr/>
        </p:nvSpPr>
        <p:spPr>
          <a:xfrm>
            <a:off x="938125" y="3076800"/>
            <a:ext cx="7267800" cy="1253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2000"/>
              <a:buFont typeface="Arial"/>
              <a:buNone/>
            </a:pPr>
            <a:r>
              <a:rPr lang="es" sz="1800">
                <a:solidFill>
                  <a:schemeClr val="dk1"/>
                </a:solidFill>
                <a:latin typeface="Helvetica Neue Light"/>
                <a:ea typeface="Helvetica Neue Light"/>
                <a:cs typeface="Helvetica Neue Light"/>
                <a:sym typeface="Helvetica Neue Light"/>
              </a:rPr>
              <a:t>Hacer entrega del proyecto </a:t>
            </a:r>
            <a:r>
              <a:rPr b="1" lang="es" sz="1800">
                <a:solidFill>
                  <a:schemeClr val="dk1"/>
                </a:solidFill>
                <a:latin typeface="Helvetica Neue"/>
                <a:ea typeface="Helvetica Neue"/>
                <a:cs typeface="Helvetica Neue"/>
                <a:sym typeface="Helvetica Neue"/>
              </a:rPr>
              <a:t>(dos </a:t>
            </a:r>
            <a:r>
              <a:rPr b="1" lang="es" sz="1800">
                <a:solidFill>
                  <a:schemeClr val="dk1"/>
                </a:solidFill>
                <a:latin typeface="Helvetica Neue"/>
                <a:ea typeface="Helvetica Neue"/>
                <a:cs typeface="Helvetica Neue"/>
                <a:sym typeface="Helvetica Neue"/>
              </a:rPr>
              <a:t>páginas</a:t>
            </a:r>
            <a:r>
              <a:rPr b="1" lang="es" sz="1800">
                <a:solidFill>
                  <a:schemeClr val="dk1"/>
                </a:solidFill>
                <a:latin typeface="Helvetica Neue"/>
                <a:ea typeface="Helvetica Neue"/>
                <a:cs typeface="Helvetica Neue"/>
                <a:sym typeface="Helvetica Neue"/>
              </a:rPr>
              <a:t> a elección)</a:t>
            </a:r>
            <a:r>
              <a:rPr lang="es" sz="1800">
                <a:solidFill>
                  <a:schemeClr val="dk1"/>
                </a:solidFill>
                <a:latin typeface="Helvetica Neue Light"/>
                <a:ea typeface="Helvetica Neue Light"/>
                <a:cs typeface="Helvetica Neue Light"/>
                <a:sym typeface="Helvetica Neue Light"/>
              </a:rPr>
              <a:t> adaptado a la vista mobile y la vista desktop agregando animaciones. Para el mismo podrán optar entre el uso correcto del framework o sin el uso del mismo. La entrega se deberá cargar a un repositorio de github publico.</a:t>
            </a:r>
            <a:endParaRPr sz="1800">
              <a:latin typeface="Helvetica Neue Light"/>
              <a:ea typeface="Helvetica Neue Light"/>
              <a:cs typeface="Helvetica Neue Light"/>
              <a:sym typeface="Helvetica Neue Light"/>
            </a:endParaRPr>
          </a:p>
        </p:txBody>
      </p:sp>
      <p:pic>
        <p:nvPicPr>
          <p:cNvPr id="417" name="Google Shape;417;p49"/>
          <p:cNvPicPr preferRelativeResize="0"/>
          <p:nvPr/>
        </p:nvPicPr>
        <p:blipFill rotWithShape="1">
          <a:blip r:embed="rId4">
            <a:alphaModFix/>
          </a:blip>
          <a:srcRect b="0" l="0" r="0" t="0"/>
          <a:stretch/>
        </p:blipFill>
        <p:spPr>
          <a:xfrm>
            <a:off x="3882275" y="708249"/>
            <a:ext cx="1379450" cy="13794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id="422" name="Google Shape;422;p5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423" name="Google Shape;423;p50"/>
          <p:cNvGraphicFramePr/>
          <p:nvPr/>
        </p:nvGraphicFramePr>
        <p:xfrm>
          <a:off x="153250" y="30813"/>
          <a:ext cx="3000000" cy="3000000"/>
        </p:xfrm>
        <a:graphic>
          <a:graphicData uri="http://schemas.openxmlformats.org/drawingml/2006/table">
            <a:tbl>
              <a:tblPr>
                <a:noFill/>
                <a:tableStyleId>{05E2425B-3A20-40FE-B812-AD224A93C45A}</a:tableStyleId>
              </a:tblPr>
              <a:tblGrid>
                <a:gridCol w="2945825"/>
                <a:gridCol w="3822275"/>
                <a:gridCol w="2069375"/>
              </a:tblGrid>
              <a:tr h="572650">
                <a:tc gridSpan="3">
                  <a:txBody>
                    <a:bodyPr/>
                    <a:lstStyle/>
                    <a:p>
                      <a:pPr indent="0" lvl="0" marL="0" marR="0" rtl="0" algn="l">
                        <a:lnSpc>
                          <a:spcPct val="100000"/>
                        </a:lnSpc>
                        <a:spcBef>
                          <a:spcPts val="0"/>
                        </a:spcBef>
                        <a:spcAft>
                          <a:spcPts val="0"/>
                        </a:spcAft>
                        <a:buClr>
                          <a:srgbClr val="000000"/>
                        </a:buClr>
                        <a:buSzPts val="2200"/>
                        <a:buFont typeface="Arial"/>
                        <a:buNone/>
                      </a:pPr>
                      <a:r>
                        <a:rPr i="1" lang="es" sz="2200">
                          <a:solidFill>
                            <a:schemeClr val="dk1"/>
                          </a:solidFill>
                          <a:latin typeface="Anton"/>
                          <a:ea typeface="Anton"/>
                          <a:cs typeface="Anton"/>
                          <a:sym typeface="Anton"/>
                        </a:rPr>
                        <a:t>SEGUNDA </a:t>
                      </a:r>
                      <a:r>
                        <a:rPr i="1" lang="es" sz="2200" u="none" cap="none" strike="noStrike">
                          <a:solidFill>
                            <a:schemeClr val="dk1"/>
                          </a:solidFill>
                          <a:latin typeface="Anton"/>
                          <a:ea typeface="Anton"/>
                          <a:cs typeface="Anton"/>
                          <a:sym typeface="Anton"/>
                        </a:rPr>
                        <a:t>ENTREGA DEL PROYECTO FINAL</a:t>
                      </a:r>
                      <a:endParaRPr i="1" sz="2400" u="none" cap="none" strike="noStrike">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hMerge="1"/>
              </a:tr>
              <a:tr h="867875">
                <a:tc gridSpan="2">
                  <a:txBody>
                    <a:bodyPr/>
                    <a:lstStyle/>
                    <a:p>
                      <a:pPr indent="0" lvl="0" marL="0" marR="0" rtl="0" algn="l">
                        <a:lnSpc>
                          <a:spcPct val="100000"/>
                        </a:lnSpc>
                        <a:spcBef>
                          <a:spcPts val="0"/>
                        </a:spcBef>
                        <a:spcAft>
                          <a:spcPts val="0"/>
                        </a:spcAft>
                        <a:buClr>
                          <a:srgbClr val="000000"/>
                        </a:buClr>
                        <a:buSzPts val="1600"/>
                        <a:buFont typeface="Arial"/>
                        <a:buNone/>
                      </a:pPr>
                      <a:r>
                        <a:rPr b="1" lang="es" sz="1300" u="none" cap="none" strike="noStrike">
                          <a:latin typeface="Helvetica Neue"/>
                          <a:ea typeface="Helvetica Neue"/>
                          <a:cs typeface="Helvetica Neue"/>
                          <a:sym typeface="Helvetica Neue"/>
                        </a:rPr>
                        <a:t>Formato: </a:t>
                      </a:r>
                      <a:r>
                        <a:rPr lang="es" sz="1300">
                          <a:solidFill>
                            <a:schemeClr val="dk1"/>
                          </a:solidFill>
                          <a:latin typeface="Helvetica Neue Light"/>
                          <a:ea typeface="Helvetica Neue Light"/>
                          <a:cs typeface="Helvetica Neue Light"/>
                          <a:sym typeface="Helvetica Neue Light"/>
                        </a:rPr>
                        <a:t>link de github. Incluir apellido en el nombre del archivo (ej. </a:t>
                      </a:r>
                      <a:r>
                        <a:rPr lang="es" sz="1300">
                          <a:solidFill>
                            <a:schemeClr val="dk1"/>
                          </a:solidFill>
                          <a:highlight>
                            <a:srgbClr val="A6FFCA"/>
                          </a:highlight>
                          <a:latin typeface="Helvetica Neue Light"/>
                          <a:ea typeface="Helvetica Neue Light"/>
                          <a:cs typeface="Helvetica Neue Light"/>
                          <a:sym typeface="Helvetica Neue Light"/>
                        </a:rPr>
                        <a:t>“Nombre Proyecto - Apellido”)</a:t>
                      </a:r>
                      <a:r>
                        <a:rPr lang="es" sz="1300">
                          <a:solidFill>
                            <a:schemeClr val="dk1"/>
                          </a:solidFill>
                          <a:latin typeface="Helvetica Neue Light"/>
                          <a:ea typeface="Helvetica Neue Light"/>
                          <a:cs typeface="Helvetica Neue Light"/>
                          <a:sym typeface="Helvetica Neue Light"/>
                        </a:rPr>
                        <a:t>. </a:t>
                      </a:r>
                      <a:endParaRPr sz="1300">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1" lang="es" sz="1300" u="none" cap="none" strike="noStrike">
                          <a:latin typeface="Helvetica Neue"/>
                          <a:ea typeface="Helvetica Neue"/>
                          <a:cs typeface="Helvetica Neue"/>
                          <a:sym typeface="Helvetica Neue"/>
                        </a:rPr>
                        <a:t>Sugerencia: </a:t>
                      </a:r>
                      <a:r>
                        <a:rPr lang="es" sz="1300" u="none" cap="none" strike="noStrike">
                          <a:solidFill>
                            <a:schemeClr val="dk1"/>
                          </a:solidFill>
                          <a:latin typeface="Helvetica Neue Light"/>
                          <a:ea typeface="Helvetica Neue Light"/>
                          <a:cs typeface="Helvetica Neue Light"/>
                          <a:sym typeface="Helvetica Neue Light"/>
                        </a:rPr>
                        <a:t>activar comentarios en el archivo.</a:t>
                      </a:r>
                      <a:endParaRPr sz="1300" u="none" cap="none" strike="noStrike">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sz="12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496850">
                <a:tc gridSpan="3">
                  <a:txBody>
                    <a:bodyPr/>
                    <a:lstStyle/>
                    <a:p>
                      <a:pPr indent="0" lvl="0" marL="0" marR="0" rtl="0" algn="l">
                        <a:lnSpc>
                          <a:spcPct val="100000"/>
                        </a:lnSpc>
                        <a:spcBef>
                          <a:spcPts val="0"/>
                        </a:spcBef>
                        <a:spcAft>
                          <a:spcPts val="0"/>
                        </a:spcAft>
                        <a:buClr>
                          <a:srgbClr val="000000"/>
                        </a:buClr>
                        <a:buSzPts val="1600"/>
                        <a:buFont typeface="Arial"/>
                        <a:buNone/>
                      </a:pPr>
                      <a:r>
                        <a:rPr b="1" lang="es">
                          <a:solidFill>
                            <a:schemeClr val="dk1"/>
                          </a:solidFill>
                          <a:latin typeface="Helvetica Neue"/>
                          <a:ea typeface="Helvetica Neue"/>
                          <a:cs typeface="Helvetica Neue"/>
                          <a:sym typeface="Helvetica Neue"/>
                        </a:rPr>
                        <a:t>Estructura avanzada de la web</a:t>
                      </a:r>
                      <a:endParaRPr b="1"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700"/>
                        <a:buFont typeface="Arial"/>
                        <a:buNone/>
                      </a:pPr>
                      <a:r>
                        <a:rPr b="1" lang="es" sz="1500" u="none" cap="none" strike="noStrike"/>
                        <a:t>&gt;&gt;</a:t>
                      </a:r>
                      <a:r>
                        <a:rPr b="1" lang="es" u="none" cap="none" strike="noStrike">
                          <a:solidFill>
                            <a:schemeClr val="dk1"/>
                          </a:solidFill>
                          <a:latin typeface="Helvetica Neue"/>
                          <a:ea typeface="Helvetica Neue"/>
                          <a:cs typeface="Helvetica Neue"/>
                          <a:sym typeface="Helvetica Neue"/>
                        </a:rPr>
                        <a:t>Objetivos </a:t>
                      </a:r>
                      <a:r>
                        <a:rPr b="1" lang="es">
                          <a:solidFill>
                            <a:schemeClr val="dk1"/>
                          </a:solidFill>
                          <a:latin typeface="Helvetica Neue"/>
                          <a:ea typeface="Helvetica Neue"/>
                          <a:cs typeface="Helvetica Neue"/>
                          <a:sym typeface="Helvetica Neue"/>
                        </a:rPr>
                        <a:t>g</a:t>
                      </a:r>
                      <a:r>
                        <a:rPr b="1" lang="es" u="none" cap="none" strike="noStrike">
                          <a:solidFill>
                            <a:schemeClr val="dk1"/>
                          </a:solidFill>
                          <a:latin typeface="Helvetica Neue"/>
                          <a:ea typeface="Helvetica Neue"/>
                          <a:cs typeface="Helvetica Neue"/>
                          <a:sym typeface="Helvetica Neue"/>
                        </a:rPr>
                        <a:t>enerales:</a:t>
                      </a:r>
                      <a:endParaRPr b="1" u="none" cap="none" strike="noStrike">
                        <a:solidFill>
                          <a:schemeClr val="dk1"/>
                        </a:solidFill>
                        <a:latin typeface="Helvetica Neue"/>
                        <a:ea typeface="Helvetica Neue"/>
                        <a:cs typeface="Helvetica Neue"/>
                        <a:sym typeface="Helvetica Neue"/>
                      </a:endParaRPr>
                    </a:p>
                    <a:p>
                      <a:pPr indent="-317500" lvl="0" marL="457200" marR="0" rtl="0" algn="l">
                        <a:lnSpc>
                          <a:spcPct val="100000"/>
                        </a:lnSpc>
                        <a:spcBef>
                          <a:spcPts val="0"/>
                        </a:spcBef>
                        <a:spcAft>
                          <a:spcPts val="0"/>
                        </a:spcAft>
                        <a:buClr>
                          <a:schemeClr val="dk1"/>
                        </a:buClr>
                        <a:buSzPts val="1400"/>
                        <a:buFont typeface="Helvetica Neue Light"/>
                        <a:buAutoNum type="arabicPeriod"/>
                      </a:pPr>
                      <a:r>
                        <a:rPr lang="es">
                          <a:solidFill>
                            <a:schemeClr val="dk1"/>
                          </a:solidFill>
                          <a:latin typeface="Helvetica Neue Light"/>
                          <a:ea typeface="Helvetica Neue Light"/>
                          <a:cs typeface="Helvetica Neue Light"/>
                          <a:sym typeface="Helvetica Neue Light"/>
                        </a:rPr>
                        <a:t>Realizar una estructura del HTML prolija, limpia, fácil de leer y que no tenga errores en sus atributos o en sus valores.</a:t>
                      </a:r>
                      <a:endParaRPr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700"/>
                        <a:buFont typeface="Arial"/>
                        <a:buNone/>
                      </a:pPr>
                      <a:r>
                        <a:rPr b="1" lang="es" sz="1500" u="none" cap="none" strike="noStrike">
                          <a:solidFill>
                            <a:schemeClr val="dk1"/>
                          </a:solidFill>
                        </a:rPr>
                        <a:t>&gt;&gt;</a:t>
                      </a:r>
                      <a:r>
                        <a:rPr b="1" lang="es" u="none" cap="none" strike="noStrike">
                          <a:solidFill>
                            <a:schemeClr val="dk1"/>
                          </a:solidFill>
                          <a:latin typeface="Helvetica Neue"/>
                          <a:ea typeface="Helvetica Neue"/>
                          <a:cs typeface="Helvetica Neue"/>
                          <a:sym typeface="Helvetica Neue"/>
                        </a:rPr>
                        <a:t>Objetivos </a:t>
                      </a:r>
                      <a:r>
                        <a:rPr b="1" lang="es">
                          <a:solidFill>
                            <a:schemeClr val="dk1"/>
                          </a:solidFill>
                          <a:latin typeface="Helvetica Neue"/>
                          <a:ea typeface="Helvetica Neue"/>
                          <a:cs typeface="Helvetica Neue"/>
                          <a:sym typeface="Helvetica Neue"/>
                        </a:rPr>
                        <a:t>e</a:t>
                      </a:r>
                      <a:r>
                        <a:rPr b="1" lang="es" u="none" cap="none" strike="noStrike">
                          <a:solidFill>
                            <a:schemeClr val="dk1"/>
                          </a:solidFill>
                          <a:latin typeface="Helvetica Neue"/>
                          <a:ea typeface="Helvetica Neue"/>
                          <a:cs typeface="Helvetica Neue"/>
                          <a:sym typeface="Helvetica Neue"/>
                        </a:rPr>
                        <a:t>specíficos:</a:t>
                      </a:r>
                      <a:endParaRPr b="1" u="none" cap="none" strike="noStrike">
                        <a:solidFill>
                          <a:schemeClr val="dk1"/>
                        </a:solidFill>
                        <a:latin typeface="Helvetica Neue"/>
                        <a:ea typeface="Helvetica Neue"/>
                        <a:cs typeface="Helvetica Neue"/>
                        <a:sym typeface="Helvetica Neue"/>
                      </a:endParaRPr>
                    </a:p>
                    <a:p>
                      <a:pPr indent="-317500" lvl="0" marL="457200" marR="0" rtl="0" algn="l">
                        <a:lnSpc>
                          <a:spcPct val="100000"/>
                        </a:lnSpc>
                        <a:spcBef>
                          <a:spcPts val="0"/>
                        </a:spcBef>
                        <a:spcAft>
                          <a:spcPts val="0"/>
                        </a:spcAft>
                        <a:buClr>
                          <a:schemeClr val="dk1"/>
                        </a:buClr>
                        <a:buSzPts val="1400"/>
                        <a:buFont typeface="Helvetica Neue Light"/>
                        <a:buAutoNum type="arabicPeriod"/>
                      </a:pPr>
                      <a:r>
                        <a:rPr lang="es">
                          <a:solidFill>
                            <a:schemeClr val="dk1"/>
                          </a:solidFill>
                          <a:latin typeface="Helvetica Neue Light"/>
                          <a:ea typeface="Helvetica Neue Light"/>
                          <a:cs typeface="Helvetica Neue Light"/>
                          <a:sym typeface="Helvetica Neue Light"/>
                        </a:rPr>
                        <a:t>Maquetar dos páginas de tu sitio web. Para esto se puede usar bootstrap o grids + flexbox.</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00000"/>
                        </a:lnSpc>
                        <a:spcBef>
                          <a:spcPts val="0"/>
                        </a:spcBef>
                        <a:spcAft>
                          <a:spcPts val="0"/>
                        </a:spcAft>
                        <a:buClr>
                          <a:schemeClr val="dk1"/>
                        </a:buClr>
                        <a:buSzPts val="1400"/>
                        <a:buFont typeface="Helvetica Neue Light"/>
                        <a:buAutoNum type="arabicPeriod"/>
                      </a:pPr>
                      <a:r>
                        <a:rPr lang="es">
                          <a:solidFill>
                            <a:schemeClr val="dk1"/>
                          </a:solidFill>
                          <a:latin typeface="Helvetica Neue Light"/>
                          <a:ea typeface="Helvetica Neue Light"/>
                          <a:cs typeface="Helvetica Neue Light"/>
                          <a:sym typeface="Helvetica Neue Light"/>
                        </a:rPr>
                        <a:t>Utilizar todas las propiedades CSS necesarias vistas hasta el momento.</a:t>
                      </a:r>
                      <a:endParaRPr>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b="1" lang="es" sz="1500" u="none" cap="none" strike="noStrike">
                          <a:solidFill>
                            <a:schemeClr val="dk1"/>
                          </a:solidFill>
                        </a:rPr>
                        <a:t>&gt;&gt;</a:t>
                      </a:r>
                      <a:r>
                        <a:rPr b="1" lang="es" u="none" cap="none" strike="noStrike">
                          <a:solidFill>
                            <a:schemeClr val="dk1"/>
                          </a:solidFill>
                          <a:latin typeface="Helvetica Neue"/>
                          <a:ea typeface="Helvetica Neue"/>
                          <a:cs typeface="Helvetica Neue"/>
                          <a:sym typeface="Helvetica Neue"/>
                        </a:rPr>
                        <a:t>Se debe entregar:</a:t>
                      </a:r>
                      <a:endParaRPr b="1" u="none" cap="none" strike="noStrike">
                        <a:solidFill>
                          <a:schemeClr val="dk1"/>
                        </a:solidFill>
                        <a:latin typeface="Helvetica Neue"/>
                        <a:ea typeface="Helvetica Neue"/>
                        <a:cs typeface="Helvetica Neue"/>
                        <a:sym typeface="Helvetica Neue"/>
                      </a:endParaRPr>
                    </a:p>
                    <a:p>
                      <a:pPr indent="-317500" lvl="0" marL="457200" marR="0" rtl="0" algn="l">
                        <a:lnSpc>
                          <a:spcPct val="100000"/>
                        </a:lnSpc>
                        <a:spcBef>
                          <a:spcPts val="0"/>
                        </a:spcBef>
                        <a:spcAft>
                          <a:spcPts val="0"/>
                        </a:spcAft>
                        <a:buClr>
                          <a:schemeClr val="dk1"/>
                        </a:buClr>
                        <a:buSzPts val="1400"/>
                        <a:buFont typeface="Helvetica Neue Light"/>
                        <a:buChar char="-"/>
                      </a:pPr>
                      <a:r>
                        <a:rPr lang="es">
                          <a:solidFill>
                            <a:schemeClr val="dk1"/>
                          </a:solidFill>
                          <a:latin typeface="Helvetica Neue Light"/>
                          <a:ea typeface="Helvetica Neue Light"/>
                          <a:cs typeface="Helvetica Neue Light"/>
                          <a:sym typeface="Helvetica Neue Light"/>
                        </a:rPr>
                        <a:t>Maquetado de la web: las estructuras maquetan a la web en base al framework elegido, haciendo usos de clases utilitarias para armar grillas, elementos web y estilos propios del framework, además del HTML de contenido.</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00000"/>
                        </a:lnSpc>
                        <a:spcBef>
                          <a:spcPts val="0"/>
                        </a:spcBef>
                        <a:spcAft>
                          <a:spcPts val="0"/>
                        </a:spcAft>
                        <a:buClr>
                          <a:schemeClr val="dk1"/>
                        </a:buClr>
                        <a:buSzPts val="1400"/>
                        <a:buFont typeface="Helvetica Neue Light"/>
                        <a:buChar char="-"/>
                      </a:pPr>
                      <a:r>
                        <a:rPr lang="es">
                          <a:solidFill>
                            <a:schemeClr val="dk1"/>
                          </a:solidFill>
                          <a:latin typeface="Helvetica Neue Light"/>
                          <a:ea typeface="Helvetica Neue Light"/>
                          <a:cs typeface="Helvetica Neue Light"/>
                          <a:sym typeface="Helvetica Neue Light"/>
                        </a:rPr>
                        <a:t>Páginas: todas las páginas tienen el contenido estructurado y el estilo linkeado. También tiene que tener agregadas las diferentes librerías de Javascript y CSS pertinentes al framework.</a:t>
                      </a:r>
                      <a:endParaRPr>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t/>
                      </a:r>
                      <a:endParaRPr sz="13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24" name="Google Shape;424;p50"/>
          <p:cNvPicPr preferRelativeResize="0"/>
          <p:nvPr/>
        </p:nvPicPr>
        <p:blipFill rotWithShape="1">
          <a:blip r:embed="rId4">
            <a:alphaModFix/>
          </a:blip>
          <a:srcRect b="0" l="0" r="0" t="0"/>
          <a:stretch/>
        </p:blipFill>
        <p:spPr>
          <a:xfrm>
            <a:off x="7162875" y="799400"/>
            <a:ext cx="1634174" cy="639850"/>
          </a:xfrm>
          <a:prstGeom prst="rect">
            <a:avLst/>
          </a:prstGeom>
          <a:noFill/>
          <a:ln>
            <a:noFill/>
          </a:ln>
        </p:spPr>
      </p:pic>
      <p:sp>
        <p:nvSpPr>
          <p:cNvPr id="425" name="Google Shape;425;p50"/>
          <p:cNvSpPr/>
          <p:nvPr/>
        </p:nvSpPr>
        <p:spPr>
          <a:xfrm>
            <a:off x="8511150" y="799400"/>
            <a:ext cx="243300" cy="2433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lang="es" sz="1100">
                <a:solidFill>
                  <a:srgbClr val="FFFFFF"/>
                </a:solidFill>
                <a:latin typeface="Helvetica Neue"/>
                <a:ea typeface="Helvetica Neue"/>
                <a:cs typeface="Helvetica Neue"/>
                <a:sym typeface="Helvetica Neue"/>
              </a:rPr>
              <a:t>2</a:t>
            </a:r>
            <a:endParaRPr b="1" i="0" sz="11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graphicFrame>
        <p:nvGraphicFramePr>
          <p:cNvPr id="430" name="Google Shape;430;p51"/>
          <p:cNvGraphicFramePr/>
          <p:nvPr/>
        </p:nvGraphicFramePr>
        <p:xfrm>
          <a:off x="154125" y="76200"/>
          <a:ext cx="3000000" cy="3000000"/>
        </p:xfrm>
        <a:graphic>
          <a:graphicData uri="http://schemas.openxmlformats.org/drawingml/2006/table">
            <a:tbl>
              <a:tblPr>
                <a:noFill/>
                <a:tableStyleId>{2D1055B5-CDCE-424B-BBDA-5C82F73E7B5B}</a:tableStyleId>
              </a:tblPr>
              <a:tblGrid>
                <a:gridCol w="2945825"/>
                <a:gridCol w="3822275"/>
                <a:gridCol w="2069375"/>
              </a:tblGrid>
              <a:tr h="653200">
                <a:tc gridSpan="2">
                  <a:txBody>
                    <a:bodyPr/>
                    <a:lstStyle/>
                    <a:p>
                      <a:pPr indent="0" lvl="0" marL="0" rtl="0" algn="l">
                        <a:spcBef>
                          <a:spcPts val="0"/>
                        </a:spcBef>
                        <a:spcAft>
                          <a:spcPts val="0"/>
                        </a:spcAft>
                        <a:buNone/>
                      </a:pPr>
                      <a:r>
                        <a:rPr i="1" lang="es" sz="2200">
                          <a:solidFill>
                            <a:schemeClr val="dk1"/>
                          </a:solidFill>
                          <a:latin typeface="Anton"/>
                          <a:ea typeface="Anton"/>
                          <a:cs typeface="Anton"/>
                          <a:sym typeface="Anton"/>
                        </a:rPr>
                        <a:t>SEGUNDA </a:t>
                      </a:r>
                      <a:r>
                        <a:rPr i="1" lang="es" sz="2200">
                          <a:solidFill>
                            <a:schemeClr val="dk1"/>
                          </a:solidFill>
                          <a:latin typeface="Anton"/>
                          <a:ea typeface="Anton"/>
                          <a:cs typeface="Anton"/>
                          <a:sym typeface="Anton"/>
                        </a:rPr>
                        <a:t>ENTREGA DEL PROYECTO FINAL</a:t>
                      </a:r>
                      <a:endParaRPr sz="1600">
                        <a:latin typeface="Helvetica Neue Light"/>
                        <a:ea typeface="Helvetica Neue Light"/>
                        <a:cs typeface="Helvetica Neue Light"/>
                        <a:sym typeface="Helvetica Neue Light"/>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4414100">
                <a:tc gridSpan="3">
                  <a:txBody>
                    <a:bodyPr/>
                    <a:lstStyle/>
                    <a:p>
                      <a:pPr indent="0" lvl="0" marL="0" rtl="0" algn="l">
                        <a:spcBef>
                          <a:spcPts val="0"/>
                        </a:spcBef>
                        <a:spcAft>
                          <a:spcPts val="0"/>
                        </a:spcAft>
                        <a:buNone/>
                      </a:pPr>
                      <a:r>
                        <a:rPr b="1" lang="es" sz="1600">
                          <a:latin typeface="Helvetica Neue"/>
                          <a:ea typeface="Helvetica Neue"/>
                          <a:cs typeface="Helvetica Neue"/>
                          <a:sym typeface="Helvetica Neue"/>
                        </a:rPr>
                        <a:t>Estilo avanzado de la web</a:t>
                      </a:r>
                      <a:endParaRPr b="1" sz="1600">
                        <a:latin typeface="Helvetica Neue"/>
                        <a:ea typeface="Helvetica Neue"/>
                        <a:cs typeface="Helvetica Neue"/>
                        <a:sym typeface="Helvetica Neue"/>
                      </a:endParaRPr>
                    </a:p>
                    <a:p>
                      <a:pPr indent="0" lvl="0" marL="0" rtl="0" algn="l">
                        <a:lnSpc>
                          <a:spcPct val="115000"/>
                        </a:lnSpc>
                        <a:spcBef>
                          <a:spcPts val="0"/>
                        </a:spcBef>
                        <a:spcAft>
                          <a:spcPts val="0"/>
                        </a:spcAft>
                        <a:buNone/>
                      </a:pPr>
                      <a:r>
                        <a:rPr b="1" lang="es" sz="1600">
                          <a:solidFill>
                            <a:schemeClr val="dk1"/>
                          </a:solidFill>
                          <a:latin typeface="Helvetica Neue"/>
                          <a:ea typeface="Helvetica Neue"/>
                          <a:cs typeface="Helvetica Neue"/>
                          <a:sym typeface="Helvetica Neue"/>
                        </a:rPr>
                        <a:t>Formato</a:t>
                      </a:r>
                      <a:r>
                        <a:rPr b="1" lang="es" sz="1600">
                          <a:solidFill>
                            <a:srgbClr val="434343"/>
                          </a:solidFill>
                          <a:latin typeface="Helvetica Neue"/>
                          <a:ea typeface="Helvetica Neue"/>
                          <a:cs typeface="Helvetica Neue"/>
                          <a:sym typeface="Helvetica Neue"/>
                        </a:rPr>
                        <a:t>:</a:t>
                      </a:r>
                      <a:r>
                        <a:rPr lang="es" sz="1600">
                          <a:solidFill>
                            <a:srgbClr val="434343"/>
                          </a:solidFill>
                          <a:latin typeface="Helvetica Neue Light"/>
                          <a:ea typeface="Helvetica Neue Light"/>
                          <a:cs typeface="Helvetica Neue Light"/>
                          <a:sym typeface="Helvetica Neue Light"/>
                        </a:rPr>
                        <a:t> archivo CSS</a:t>
                      </a:r>
                      <a:endParaRPr sz="1600">
                        <a:solidFill>
                          <a:srgbClr val="434343"/>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700"/>
                        <a:buFont typeface="Arial"/>
                        <a:buNone/>
                      </a:pPr>
                      <a:r>
                        <a:rPr b="1" lang="es" sz="1500">
                          <a:solidFill>
                            <a:schemeClr val="dk1"/>
                          </a:solidFill>
                        </a:rPr>
                        <a:t>&gt;&gt;</a:t>
                      </a:r>
                      <a:r>
                        <a:rPr b="1" lang="es" sz="1500">
                          <a:solidFill>
                            <a:schemeClr val="dk1"/>
                          </a:solidFill>
                          <a:latin typeface="Helvetica Neue"/>
                          <a:ea typeface="Helvetica Neue"/>
                          <a:cs typeface="Helvetica Neue"/>
                          <a:sym typeface="Helvetica Neue"/>
                        </a:rPr>
                        <a:t>Objetivos generales:</a:t>
                      </a:r>
                      <a:endParaRPr sz="1500">
                        <a:latin typeface="Helvetica Neue Light"/>
                        <a:ea typeface="Helvetica Neue Light"/>
                        <a:cs typeface="Helvetica Neue Light"/>
                        <a:sym typeface="Helvetica Neue Light"/>
                      </a:endParaRPr>
                    </a:p>
                    <a:p>
                      <a:pPr indent="-323850" lvl="0" marL="457200" rtl="0" algn="just">
                        <a:lnSpc>
                          <a:spcPct val="115000"/>
                        </a:lnSpc>
                        <a:spcBef>
                          <a:spcPts val="0"/>
                        </a:spcBef>
                        <a:spcAft>
                          <a:spcPts val="0"/>
                        </a:spcAft>
                        <a:buSzPts val="1500"/>
                        <a:buFont typeface="Helvetica Neue Light"/>
                        <a:buAutoNum type="arabicPeriod"/>
                      </a:pPr>
                      <a:r>
                        <a:rPr lang="es" sz="1500">
                          <a:latin typeface="Helvetica Neue Light"/>
                          <a:ea typeface="Helvetica Neue Light"/>
                          <a:cs typeface="Helvetica Neue Light"/>
                          <a:sym typeface="Helvetica Neue Light"/>
                        </a:rPr>
                        <a:t>Crear archivos de CSS para darle estilo a la web.</a:t>
                      </a:r>
                      <a:endParaRPr sz="1500">
                        <a:latin typeface="Helvetica Neue Light"/>
                        <a:ea typeface="Helvetica Neue Light"/>
                        <a:cs typeface="Helvetica Neue Light"/>
                        <a:sym typeface="Helvetica Neue Light"/>
                      </a:endParaRPr>
                    </a:p>
                    <a:p>
                      <a:pPr indent="0" lvl="0" marL="0" rtl="0" algn="l">
                        <a:spcBef>
                          <a:spcPts val="0"/>
                        </a:spcBef>
                        <a:spcAft>
                          <a:spcPts val="0"/>
                        </a:spcAft>
                        <a:buNone/>
                      </a:pPr>
                      <a:r>
                        <a:rPr b="1" lang="es" sz="1500">
                          <a:solidFill>
                            <a:schemeClr val="dk1"/>
                          </a:solidFill>
                        </a:rPr>
                        <a:t>&gt;&gt;</a:t>
                      </a:r>
                      <a:r>
                        <a:rPr b="1" lang="es" sz="1500">
                          <a:solidFill>
                            <a:schemeClr val="dk1"/>
                          </a:solidFill>
                          <a:latin typeface="Helvetica Neue"/>
                          <a:ea typeface="Helvetica Neue"/>
                          <a:cs typeface="Helvetica Neue"/>
                          <a:sym typeface="Helvetica Neue"/>
                        </a:rPr>
                        <a:t>Objetivos específicos:</a:t>
                      </a:r>
                      <a:endParaRPr sz="1500">
                        <a:latin typeface="Helvetica Neue Light"/>
                        <a:ea typeface="Helvetica Neue Light"/>
                        <a:cs typeface="Helvetica Neue Light"/>
                        <a:sym typeface="Helvetica Neue Light"/>
                      </a:endParaRPr>
                    </a:p>
                    <a:p>
                      <a:pPr indent="-323850" lvl="0" marL="457200" rtl="0" algn="just">
                        <a:lnSpc>
                          <a:spcPct val="115000"/>
                        </a:lnSpc>
                        <a:spcBef>
                          <a:spcPts val="0"/>
                        </a:spcBef>
                        <a:spcAft>
                          <a:spcPts val="0"/>
                        </a:spcAft>
                        <a:buSzPts val="1500"/>
                        <a:buFont typeface="Helvetica Neue Light"/>
                        <a:buAutoNum type="arabicPeriod"/>
                      </a:pPr>
                      <a:r>
                        <a:rPr lang="es" sz="1500">
                          <a:latin typeface="Helvetica Neue Light"/>
                          <a:ea typeface="Helvetica Neue Light"/>
                          <a:cs typeface="Helvetica Neue Light"/>
                          <a:sym typeface="Helvetica Neue Light"/>
                        </a:rPr>
                        <a:t>Agregar todas las propiedades CSS necesarias (transformaciones, animaciones y/o transiciones para otorgarle dinamismo a la web en elementos que tengan interacción con el usuario.)</a:t>
                      </a:r>
                      <a:endParaRPr sz="1500">
                        <a:latin typeface="Helvetica Neue Light"/>
                        <a:ea typeface="Helvetica Neue Light"/>
                        <a:cs typeface="Helvetica Neue Light"/>
                        <a:sym typeface="Helvetica Neue Light"/>
                      </a:endParaRPr>
                    </a:p>
                    <a:p>
                      <a:pPr indent="-323850" lvl="0" marL="457200" rtl="0" algn="just">
                        <a:lnSpc>
                          <a:spcPct val="115000"/>
                        </a:lnSpc>
                        <a:spcBef>
                          <a:spcPts val="0"/>
                        </a:spcBef>
                        <a:spcAft>
                          <a:spcPts val="0"/>
                        </a:spcAft>
                        <a:buSzPts val="1500"/>
                        <a:buFont typeface="Helvetica Neue Light"/>
                        <a:buAutoNum type="arabicPeriod"/>
                      </a:pPr>
                      <a:r>
                        <a:rPr lang="es" sz="1500">
                          <a:latin typeface="Helvetica Neue Light"/>
                          <a:ea typeface="Helvetica Neue Light"/>
                          <a:cs typeface="Helvetica Neue Light"/>
                          <a:sym typeface="Helvetica Neue Light"/>
                        </a:rPr>
                        <a:t>Hacer uso de selectores de CSS para poder darle estilo propio a los elementos que ya vienen con su propia identidad del framework.</a:t>
                      </a:r>
                      <a:endParaRPr sz="1500">
                        <a:latin typeface="Helvetica Neue Light"/>
                        <a:ea typeface="Helvetica Neue Light"/>
                        <a:cs typeface="Helvetica Neue Light"/>
                        <a:sym typeface="Helvetica Neue Light"/>
                      </a:endParaRPr>
                    </a:p>
                    <a:p>
                      <a:pPr indent="0" lvl="0" marL="0" rtl="0" algn="l">
                        <a:spcBef>
                          <a:spcPts val="0"/>
                        </a:spcBef>
                        <a:spcAft>
                          <a:spcPts val="0"/>
                        </a:spcAft>
                        <a:buNone/>
                      </a:pPr>
                      <a:r>
                        <a:rPr b="1" lang="es" sz="1500">
                          <a:solidFill>
                            <a:schemeClr val="dk1"/>
                          </a:solidFill>
                        </a:rPr>
                        <a:t>&gt;&gt;</a:t>
                      </a:r>
                      <a:r>
                        <a:rPr b="1" lang="es" sz="1500">
                          <a:solidFill>
                            <a:schemeClr val="dk1"/>
                          </a:solidFill>
                          <a:latin typeface="Helvetica Neue"/>
                          <a:ea typeface="Helvetica Neue"/>
                          <a:cs typeface="Helvetica Neue"/>
                          <a:sym typeface="Helvetica Neue"/>
                        </a:rPr>
                        <a:t>Se debe entregar:</a:t>
                      </a:r>
                      <a:endParaRPr sz="1500">
                        <a:latin typeface="Helvetica Neue Light"/>
                        <a:ea typeface="Helvetica Neue Light"/>
                        <a:cs typeface="Helvetica Neue Light"/>
                        <a:sym typeface="Helvetica Neue Light"/>
                      </a:endParaRPr>
                    </a:p>
                    <a:p>
                      <a:pPr indent="-323850" lvl="0" marL="457200" rtl="0" algn="just">
                        <a:lnSpc>
                          <a:spcPct val="115000"/>
                        </a:lnSpc>
                        <a:spcBef>
                          <a:spcPts val="0"/>
                        </a:spcBef>
                        <a:spcAft>
                          <a:spcPts val="0"/>
                        </a:spcAft>
                        <a:buSzPts val="1500"/>
                        <a:buFont typeface="Helvetica Neue Light"/>
                        <a:buChar char="-"/>
                      </a:pPr>
                      <a:r>
                        <a:rPr lang="es" sz="1500">
                          <a:latin typeface="Helvetica Neue Light"/>
                          <a:ea typeface="Helvetica Neue Light"/>
                          <a:cs typeface="Helvetica Neue Light"/>
                          <a:sym typeface="Helvetica Neue Light"/>
                        </a:rPr>
                        <a:t>Estilo avanzado: se le mejorarán los elementos interactivos con variaciones en sus diferentes estados, ya sea de la mano de transformaciones, transiciones y/o animaciones.</a:t>
                      </a:r>
                      <a:endParaRPr sz="1500">
                        <a:latin typeface="Helvetica Neue Light"/>
                        <a:ea typeface="Helvetica Neue Light"/>
                        <a:cs typeface="Helvetica Neue Light"/>
                        <a:sym typeface="Helvetica Neue Light"/>
                      </a:endParaRPr>
                    </a:p>
                    <a:p>
                      <a:pPr indent="-323850" lvl="0" marL="457200" rtl="0" algn="just">
                        <a:lnSpc>
                          <a:spcPct val="115000"/>
                        </a:lnSpc>
                        <a:spcBef>
                          <a:spcPts val="0"/>
                        </a:spcBef>
                        <a:spcAft>
                          <a:spcPts val="0"/>
                        </a:spcAft>
                        <a:buSzPts val="1500"/>
                        <a:buFont typeface="Helvetica Neue Light"/>
                        <a:buChar char="-"/>
                      </a:pPr>
                      <a:r>
                        <a:rPr lang="es" sz="1500">
                          <a:latin typeface="Helvetica Neue Light"/>
                          <a:ea typeface="Helvetica Neue Light"/>
                          <a:cs typeface="Helvetica Neue Light"/>
                          <a:sym typeface="Helvetica Neue Light"/>
                        </a:rPr>
                        <a:t>Estilo del Framework: no todos los elementos del framework van a tener una estética que condice con el sitio en el que son implementados, por lo que se usará CSS para darles un estilo acorde.</a:t>
                      </a:r>
                      <a:endParaRPr sz="1500">
                        <a:latin typeface="Helvetica Neue Light"/>
                        <a:ea typeface="Helvetica Neue Light"/>
                        <a:cs typeface="Helvetica Neue Light"/>
                        <a:sym typeface="Helvetica Neue Light"/>
                      </a:endParaRPr>
                    </a:p>
                    <a:p>
                      <a:pPr indent="-323850" lvl="0" marL="457200" rtl="0" algn="just">
                        <a:lnSpc>
                          <a:spcPct val="115000"/>
                        </a:lnSpc>
                        <a:spcBef>
                          <a:spcPts val="0"/>
                        </a:spcBef>
                        <a:spcAft>
                          <a:spcPts val="0"/>
                        </a:spcAft>
                        <a:buSzPts val="1500"/>
                        <a:buFont typeface="Helvetica Neue Light"/>
                        <a:buChar char="-"/>
                      </a:pPr>
                      <a:r>
                        <a:rPr lang="es" sz="1500">
                          <a:latin typeface="Helvetica Neue Light"/>
                          <a:ea typeface="Helvetica Neue Light"/>
                          <a:cs typeface="Helvetica Neue Light"/>
                          <a:sym typeface="Helvetica Neue Light"/>
                        </a:rPr>
                        <a:t>Estructura de la web: usa etiquetas no sólo para armar contenido, sino para armar los elementos que van a conformar el layout de la web, los contenedores, etc.</a:t>
                      </a:r>
                      <a:endParaRPr sz="17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grpSp>
        <p:nvGrpSpPr>
          <p:cNvPr id="431" name="Google Shape;431;p51"/>
          <p:cNvGrpSpPr/>
          <p:nvPr/>
        </p:nvGrpSpPr>
        <p:grpSpPr>
          <a:xfrm>
            <a:off x="7238163" y="76212"/>
            <a:ext cx="1454415" cy="629697"/>
            <a:chOff x="7120275" y="764100"/>
            <a:chExt cx="1634174" cy="707525"/>
          </a:xfrm>
        </p:grpSpPr>
        <p:pic>
          <p:nvPicPr>
            <p:cNvPr id="432" name="Google Shape;432;p51"/>
            <p:cNvPicPr preferRelativeResize="0"/>
            <p:nvPr/>
          </p:nvPicPr>
          <p:blipFill rotWithShape="1">
            <a:blip r:embed="rId3">
              <a:alphaModFix/>
            </a:blip>
            <a:srcRect b="0" l="0" r="0" t="0"/>
            <a:stretch/>
          </p:blipFill>
          <p:spPr>
            <a:xfrm>
              <a:off x="7120275" y="831775"/>
              <a:ext cx="1634174" cy="639850"/>
            </a:xfrm>
            <a:prstGeom prst="rect">
              <a:avLst/>
            </a:prstGeom>
            <a:noFill/>
            <a:ln>
              <a:noFill/>
            </a:ln>
          </p:spPr>
        </p:pic>
        <p:sp>
          <p:nvSpPr>
            <p:cNvPr id="433" name="Google Shape;433;p51"/>
            <p:cNvSpPr/>
            <p:nvPr/>
          </p:nvSpPr>
          <p:spPr>
            <a:xfrm>
              <a:off x="8468550" y="764100"/>
              <a:ext cx="243300" cy="2433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s" sz="800">
                  <a:solidFill>
                    <a:srgbClr val="FFFFFF"/>
                  </a:solidFill>
                  <a:latin typeface="Helvetica Neue"/>
                  <a:ea typeface="Helvetica Neue"/>
                  <a:cs typeface="Helvetica Neue"/>
                  <a:sym typeface="Helvetica Neue"/>
                </a:rPr>
                <a:t>2</a:t>
              </a:r>
              <a:endParaRPr b="1" sz="800">
                <a:solidFill>
                  <a:srgbClr val="FFFFFF"/>
                </a:solidFill>
                <a:latin typeface="Helvetica Neue"/>
                <a:ea typeface="Helvetica Neue"/>
                <a:cs typeface="Helvetica Neue"/>
                <a:sym typeface="Helvetica Neue"/>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nvSpPr>
        <p:spPr>
          <a:xfrm>
            <a:off x="483500" y="1390175"/>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lang="es">
                <a:solidFill>
                  <a:schemeClr val="dk1"/>
                </a:solidFill>
                <a:highlight>
                  <a:srgbClr val="A6FFCA"/>
                </a:highlight>
                <a:latin typeface="Helvetica Neue"/>
                <a:ea typeface="Helvetica Neue"/>
                <a:cs typeface="Helvetica Neue"/>
                <a:sym typeface="Helvetica Neue"/>
              </a:rPr>
              <a:t>Librería:</a:t>
            </a:r>
            <a:r>
              <a:rPr b="1" lang="es">
                <a:solidFill>
                  <a:schemeClr val="dk1"/>
                </a:solidFill>
                <a:latin typeface="Helvetica Neue"/>
                <a:ea typeface="Helvetica Neue"/>
                <a:cs typeface="Helvetica Neue"/>
                <a:sym typeface="Helvetica Neue"/>
              </a:rPr>
              <a:t>  </a:t>
            </a:r>
            <a:r>
              <a:rPr lang="es">
                <a:solidFill>
                  <a:schemeClr val="dk1"/>
                </a:solidFill>
                <a:latin typeface="Helvetica Neue Light"/>
                <a:ea typeface="Helvetica Neue Light"/>
                <a:cs typeface="Helvetica Neue Light"/>
                <a:sym typeface="Helvetica Neue Light"/>
              </a:rPr>
              <a:t>colección de elementos que suelen tener un propósito concreto.</a:t>
            </a:r>
            <a:endParaRPr>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1">
              <a:solidFill>
                <a:schemeClr val="dk1"/>
              </a:solidFill>
              <a:highlight>
                <a:srgbClr val="A6FFCA"/>
              </a:highlight>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2000"/>
              <a:buFont typeface="Arial"/>
              <a:buNone/>
            </a:pPr>
            <a:r>
              <a:rPr b="1" lang="es">
                <a:solidFill>
                  <a:schemeClr val="dk1"/>
                </a:solidFill>
                <a:highlight>
                  <a:srgbClr val="A6FFCA"/>
                </a:highlight>
                <a:latin typeface="Helvetica Neue"/>
                <a:ea typeface="Helvetica Neue"/>
                <a:cs typeface="Helvetica Neue"/>
                <a:sym typeface="Helvetica Neue"/>
              </a:rPr>
              <a:t>Framework: </a:t>
            </a:r>
            <a:r>
              <a:rPr lang="es">
                <a:solidFill>
                  <a:schemeClr val="dk1"/>
                </a:solidFill>
                <a:latin typeface="Helvetica Neue Light"/>
                <a:ea typeface="Helvetica Neue Light"/>
                <a:cs typeface="Helvetica Neue Light"/>
                <a:sym typeface="Helvetica Neue Light"/>
              </a:rPr>
              <a:t>conjunto de herramientas y código, para trabajar de acuerdo con una metodología, utilizando determinados patrones.</a:t>
            </a:r>
            <a:endParaRPr>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highlight>
                <a:srgbClr val="A6FFCA"/>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rPr b="1" lang="es">
                <a:solidFill>
                  <a:schemeClr val="dk1"/>
                </a:solidFill>
                <a:highlight>
                  <a:srgbClr val="A6FFCA"/>
                </a:highlight>
                <a:latin typeface="Helvetica Neue"/>
                <a:ea typeface="Helvetica Neue"/>
                <a:cs typeface="Helvetica Neue"/>
                <a:sym typeface="Helvetica Neue"/>
              </a:rPr>
              <a:t>Bootstrap:</a:t>
            </a:r>
            <a:r>
              <a:rPr b="1" lang="es">
                <a:solidFill>
                  <a:schemeClr val="dk1"/>
                </a:solidFill>
                <a:latin typeface="Helvetica Neue"/>
                <a:ea typeface="Helvetica Neue"/>
                <a:cs typeface="Helvetica Neue"/>
                <a:sym typeface="Helvetica Neue"/>
              </a:rPr>
              <a:t> </a:t>
            </a:r>
            <a:r>
              <a:rPr lang="es">
                <a:solidFill>
                  <a:schemeClr val="dk1"/>
                </a:solidFill>
                <a:latin typeface="Helvetica Neue Light"/>
                <a:ea typeface="Helvetica Neue Light"/>
                <a:cs typeface="Helvetica Neue Light"/>
                <a:sym typeface="Helvetica Neue Light"/>
              </a:rPr>
              <a:t>Es un framework que permite crear interfaces web con CSS y JavaScript. Es responsive</a:t>
            </a:r>
            <a:endParaRPr>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p:txBody>
      </p:sp>
      <p:sp>
        <p:nvSpPr>
          <p:cNvPr id="77" name="Google Shape;77;p16"/>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i="1" lang="es" sz="4500">
                <a:latin typeface="Anton"/>
                <a:ea typeface="Anton"/>
                <a:cs typeface="Anton"/>
                <a:sym typeface="Anton"/>
              </a:rPr>
              <a:t>GLOSARIO:</a:t>
            </a:r>
            <a:endParaRPr i="1" sz="4500">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i="1" lang="es" sz="2000">
                <a:latin typeface="Anton"/>
                <a:ea typeface="Anton"/>
                <a:cs typeface="Anton"/>
                <a:sym typeface="Anton"/>
              </a:rPr>
              <a:t>Clase 11</a:t>
            </a:r>
            <a:endParaRPr i="1" sz="2000">
              <a:latin typeface="Anton"/>
              <a:ea typeface="Anton"/>
              <a:cs typeface="Anton"/>
              <a:sym typeface="Anton"/>
            </a:endParaRPr>
          </a:p>
        </p:txBody>
      </p:sp>
      <p:pic>
        <p:nvPicPr>
          <p:cNvPr id="78" name="Google Shape;78;p1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79" name="Google Shape;79;p16"/>
          <p:cNvSpPr txBox="1"/>
          <p:nvPr/>
        </p:nvSpPr>
        <p:spPr>
          <a:xfrm>
            <a:off x="4408400" y="1339400"/>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lang="es">
                <a:solidFill>
                  <a:schemeClr val="dk1"/>
                </a:solidFill>
                <a:highlight>
                  <a:srgbClr val="A6FFCA"/>
                </a:highlight>
                <a:latin typeface="Helvetica Neue"/>
                <a:ea typeface="Helvetica Neue"/>
                <a:cs typeface="Helvetica Neue"/>
                <a:sym typeface="Helvetica Neue"/>
              </a:rPr>
              <a:t>Responsive design: </a:t>
            </a:r>
            <a:r>
              <a:rPr lang="es">
                <a:solidFill>
                  <a:schemeClr val="dk1"/>
                </a:solidFill>
                <a:latin typeface="Helvetica Neue Light"/>
                <a:ea typeface="Helvetica Neue Light"/>
                <a:cs typeface="Helvetica Neue Light"/>
                <a:sym typeface="Helvetica Neue Light"/>
              </a:rPr>
              <a:t>Que adapta la interfaz del sitio web al tamaño del dispositivo en que se visualice. </a:t>
            </a:r>
            <a:endParaRPr>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7" name="Shape 437"/>
        <p:cNvGrpSpPr/>
        <p:nvPr/>
      </p:nvGrpSpPr>
      <p:grpSpPr>
        <a:xfrm>
          <a:off x="0" y="0"/>
          <a:ext cx="0" cy="0"/>
          <a:chOff x="0" y="0"/>
          <a:chExt cx="0" cy="0"/>
        </a:xfrm>
      </p:grpSpPr>
      <p:sp>
        <p:nvSpPr>
          <p:cNvPr id="438" name="Google Shape;438;p52"/>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s"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439" name="Google Shape;439;p52"/>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43" name="Shape 443"/>
        <p:cNvGrpSpPr/>
        <p:nvPr/>
      </p:nvGrpSpPr>
      <p:grpSpPr>
        <a:xfrm>
          <a:off x="0" y="0"/>
          <a:ext cx="0" cy="0"/>
          <a:chOff x="0" y="0"/>
          <a:chExt cx="0" cy="0"/>
        </a:xfrm>
      </p:grpSpPr>
      <p:sp>
        <p:nvSpPr>
          <p:cNvPr id="444" name="Google Shape;444;p53"/>
          <p:cNvSpPr txBox="1"/>
          <p:nvPr/>
        </p:nvSpPr>
        <p:spPr>
          <a:xfrm>
            <a:off x="959875" y="2610600"/>
            <a:ext cx="722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000000"/>
                </a:solidFill>
                <a:latin typeface="Anton"/>
                <a:ea typeface="Anton"/>
                <a:cs typeface="Anton"/>
                <a:sym typeface="Anton"/>
              </a:rPr>
              <a:t>¿QUIERES SABER MÁS? TE DEJAMOS MATERIAL AMPLIADO DE LA CLASE</a:t>
            </a:r>
            <a:endParaRPr b="0" i="1" sz="3600" u="none" cap="none" strike="noStrike">
              <a:solidFill>
                <a:srgbClr val="000000"/>
              </a:solidFill>
              <a:latin typeface="Anton"/>
              <a:ea typeface="Anton"/>
              <a:cs typeface="Anton"/>
              <a:sym typeface="Anton"/>
            </a:endParaRPr>
          </a:p>
        </p:txBody>
      </p:sp>
      <p:pic>
        <p:nvPicPr>
          <p:cNvPr id="445" name="Google Shape;445;p53"/>
          <p:cNvPicPr preferRelativeResize="0"/>
          <p:nvPr/>
        </p:nvPicPr>
        <p:blipFill rotWithShape="1">
          <a:blip r:embed="rId3">
            <a:alphaModFix/>
          </a:blip>
          <a:srcRect b="0" l="0" r="0" t="0"/>
          <a:stretch/>
        </p:blipFill>
        <p:spPr>
          <a:xfrm>
            <a:off x="3978713" y="1025775"/>
            <a:ext cx="1186525" cy="1186525"/>
          </a:xfrm>
          <a:prstGeom prst="rect">
            <a:avLst/>
          </a:prstGeom>
          <a:noFill/>
          <a:ln>
            <a:noFill/>
          </a:ln>
        </p:spPr>
      </p:pic>
      <p:pic>
        <p:nvPicPr>
          <p:cNvPr id="446" name="Google Shape;446;p5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4"/>
          <p:cNvSpPr txBox="1"/>
          <p:nvPr/>
        </p:nvSpPr>
        <p:spPr>
          <a:xfrm>
            <a:off x="1837275" y="1734450"/>
            <a:ext cx="6141300" cy="16746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rgbClr val="3CEFAB"/>
              </a:buClr>
              <a:buSzPts val="1800"/>
              <a:buFont typeface="Arial"/>
              <a:buChar char="●"/>
            </a:pPr>
            <a:r>
              <a:rPr lang="es" sz="1800" u="sng">
                <a:solidFill>
                  <a:schemeClr val="accent1"/>
                </a:solidFill>
                <a:latin typeface="Helvetica Neue Light"/>
                <a:ea typeface="Helvetica Neue Light"/>
                <a:cs typeface="Helvetica Neue Light"/>
                <a:sym typeface="Helvetica Neue Light"/>
                <a:hlinkClick r:id="rId3">
                  <a:extLst>
                    <a:ext uri="{A12FA001-AC4F-418D-AE19-62706E023703}">
                      <ahyp:hlinkClr val="tx"/>
                    </a:ext>
                  </a:extLst>
                </a:hlinkClick>
              </a:rPr>
              <a:t>Themes y templates</a:t>
            </a:r>
            <a:r>
              <a:rPr b="0" i="0" lang="es" sz="1800" u="none" cap="none" strike="noStrike">
                <a:solidFill>
                  <a:schemeClr val="accent1"/>
                </a:solidFill>
                <a:latin typeface="Helvetica Neue Light"/>
                <a:ea typeface="Helvetica Neue Light"/>
                <a:cs typeface="Helvetica Neue Light"/>
                <a:sym typeface="Helvetica Neue Light"/>
              </a:rPr>
              <a:t> </a:t>
            </a:r>
            <a:r>
              <a:rPr b="0" i="0" lang="es" sz="1800" u="none" cap="none" strike="noStrike">
                <a:solidFill>
                  <a:schemeClr val="dk1"/>
                </a:solidFill>
                <a:latin typeface="Helvetica Neue Light"/>
                <a:ea typeface="Helvetica Neue Light"/>
                <a:cs typeface="Helvetica Neue Light"/>
                <a:sym typeface="Helvetica Neue Light"/>
              </a:rPr>
              <a:t>| </a:t>
            </a:r>
            <a:r>
              <a:rPr b="1" i="1" lang="es" sz="1800">
                <a:solidFill>
                  <a:schemeClr val="dk1"/>
                </a:solidFill>
                <a:latin typeface="Helvetica Neue"/>
                <a:ea typeface="Helvetica Neue"/>
                <a:cs typeface="Helvetica Neue"/>
                <a:sym typeface="Helvetica Neue"/>
              </a:rPr>
              <a:t>TE LO EXPLICO CON GATITOS</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3CEFAB"/>
              </a:buClr>
              <a:buSzPts val="1800"/>
              <a:buFont typeface="Arial"/>
              <a:buChar char="●"/>
            </a:pPr>
            <a:r>
              <a:rPr lang="es" sz="1800" u="sng">
                <a:solidFill>
                  <a:schemeClr val="accent1"/>
                </a:solidFill>
                <a:latin typeface="Helvetica Neue Light"/>
                <a:ea typeface="Helvetica Neue Light"/>
                <a:cs typeface="Helvetica Neue Light"/>
                <a:sym typeface="Helvetica Neue Light"/>
                <a:hlinkClick r:id="rId4">
                  <a:extLst>
                    <a:ext uri="{A12FA001-AC4F-418D-AE19-62706E023703}">
                      <ahyp:hlinkClr val="tx"/>
                    </a:ext>
                  </a:extLst>
                </a:hlinkClick>
              </a:rPr>
              <a:t>Íconos Material Design</a:t>
            </a:r>
            <a:r>
              <a:rPr b="0" i="0" lang="es" sz="1800" u="none" cap="none" strike="noStrike">
                <a:solidFill>
                  <a:schemeClr val="dk1"/>
                </a:solidFill>
                <a:latin typeface="Helvetica Neue Light"/>
                <a:ea typeface="Helvetica Neue Light"/>
                <a:cs typeface="Helvetica Neue Light"/>
                <a:sym typeface="Helvetica Neue Light"/>
              </a:rPr>
              <a:t> | </a:t>
            </a:r>
            <a:r>
              <a:rPr b="1" i="1" lang="es" sz="1800">
                <a:solidFill>
                  <a:schemeClr val="dk1"/>
                </a:solidFill>
                <a:latin typeface="Helvetica Neue"/>
                <a:ea typeface="Helvetica Neue"/>
                <a:cs typeface="Helvetica Neue"/>
                <a:sym typeface="Helvetica Neue"/>
              </a:rPr>
              <a:t>Material Design Icons</a:t>
            </a:r>
            <a:endParaRPr b="0"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1000"/>
              </a:spcBef>
              <a:spcAft>
                <a:spcPts val="0"/>
              </a:spcAft>
              <a:buClr>
                <a:srgbClr val="000000"/>
              </a:buClr>
              <a:buSzPts val="1100"/>
              <a:buFont typeface="Arial"/>
              <a:buNone/>
            </a:pPr>
            <a:r>
              <a:t/>
            </a:r>
            <a:endParaRPr b="0" i="0" sz="1800" u="none" cap="none" strike="noStrike">
              <a:solidFill>
                <a:schemeClr val="dk1"/>
              </a:solidFill>
              <a:latin typeface="Helvetica Neue Light"/>
              <a:ea typeface="Helvetica Neue Light"/>
              <a:cs typeface="Helvetica Neue Light"/>
              <a:sym typeface="Helvetica Neue Light"/>
            </a:endParaRPr>
          </a:p>
        </p:txBody>
      </p:sp>
      <p:pic>
        <p:nvPicPr>
          <p:cNvPr id="452" name="Google Shape;452;p54"/>
          <p:cNvPicPr preferRelativeResize="0"/>
          <p:nvPr/>
        </p:nvPicPr>
        <p:blipFill rotWithShape="1">
          <a:blip r:embed="rId5">
            <a:alphaModFix/>
          </a:blip>
          <a:srcRect b="0" l="0" r="0" t="0"/>
          <a:stretch/>
        </p:blipFill>
        <p:spPr>
          <a:xfrm>
            <a:off x="7567925" y="4659625"/>
            <a:ext cx="1186526" cy="330675"/>
          </a:xfrm>
          <a:prstGeom prst="rect">
            <a:avLst/>
          </a:prstGeom>
          <a:noFill/>
          <a:ln>
            <a:noFill/>
          </a:ln>
        </p:spPr>
      </p:pic>
      <p:pic>
        <p:nvPicPr>
          <p:cNvPr id="453" name="Google Shape;453;p54"/>
          <p:cNvPicPr preferRelativeResize="0"/>
          <p:nvPr/>
        </p:nvPicPr>
        <p:blipFill rotWithShape="1">
          <a:blip r:embed="rId6">
            <a:alphaModFix/>
          </a:blip>
          <a:srcRect b="0" l="0" r="0" t="0"/>
          <a:stretch/>
        </p:blipFill>
        <p:spPr>
          <a:xfrm>
            <a:off x="7411525" y="127700"/>
            <a:ext cx="1634174" cy="639850"/>
          </a:xfrm>
          <a:prstGeom prst="rect">
            <a:avLst/>
          </a:prstGeom>
          <a:noFill/>
          <a:ln>
            <a:noFill/>
          </a:ln>
        </p:spPr>
      </p:pic>
      <p:sp>
        <p:nvSpPr>
          <p:cNvPr id="454" name="Google Shape;454;p54"/>
          <p:cNvSpPr/>
          <p:nvPr/>
        </p:nvSpPr>
        <p:spPr>
          <a:xfrm>
            <a:off x="551575" y="1734450"/>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55" name="Google Shape;455;p54"/>
          <p:cNvPicPr preferRelativeResize="0"/>
          <p:nvPr/>
        </p:nvPicPr>
        <p:blipFill rotWithShape="1">
          <a:blip r:embed="rId7">
            <a:alphaModFix/>
          </a:blip>
          <a:srcRect b="0" l="0" r="0" t="0"/>
          <a:stretch/>
        </p:blipFill>
        <p:spPr>
          <a:xfrm>
            <a:off x="814284" y="1997140"/>
            <a:ext cx="545131" cy="54513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9" name="Shape 459"/>
        <p:cNvGrpSpPr/>
        <p:nvPr/>
      </p:nvGrpSpPr>
      <p:grpSpPr>
        <a:xfrm>
          <a:off x="0" y="0"/>
          <a:ext cx="0" cy="0"/>
          <a:chOff x="0" y="0"/>
          <a:chExt cx="0" cy="0"/>
        </a:xfrm>
      </p:grpSpPr>
      <p:sp>
        <p:nvSpPr>
          <p:cNvPr id="460" name="Google Shape;460;p55"/>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s"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461" name="Google Shape;461;p55"/>
          <p:cNvSpPr txBox="1"/>
          <p:nvPr/>
        </p:nvSpPr>
        <p:spPr>
          <a:xfrm>
            <a:off x="2180400" y="2623175"/>
            <a:ext cx="4783200" cy="40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s" sz="2200" u="none" cap="none" strike="noStrike">
                <a:solidFill>
                  <a:srgbClr val="E0FF00"/>
                </a:solidFill>
                <a:latin typeface="Helvetica Neue Light"/>
                <a:ea typeface="Helvetica Neue Light"/>
                <a:cs typeface="Helvetica Neue Light"/>
                <a:sym typeface="Helvetica Neue Light"/>
              </a:rPr>
              <a:t>Resumen de lo visto en clase hoy: </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lang="es" sz="2200">
                <a:solidFill>
                  <a:srgbClr val="E0FF00"/>
                </a:solidFill>
                <a:latin typeface="Helvetica Neue Light"/>
                <a:ea typeface="Helvetica Neue Light"/>
                <a:cs typeface="Helvetica Neue Light"/>
                <a:sym typeface="Helvetica Neue Light"/>
              </a:rPr>
              <a:t>Aplicar nuevas herramientas de Bootstrap.</a:t>
            </a:r>
            <a:endParaRPr sz="2200">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lang="es" sz="2200">
                <a:solidFill>
                  <a:srgbClr val="E0FF00"/>
                </a:solidFill>
                <a:latin typeface="Helvetica Neue Light"/>
                <a:ea typeface="Helvetica Neue Light"/>
                <a:cs typeface="Helvetica Neue Light"/>
                <a:sym typeface="Helvetica Neue Light"/>
              </a:rPr>
              <a:t>Aplicar un theme de Bootstrap.</a:t>
            </a:r>
            <a:endParaRPr sz="2200">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lang="es" sz="2200">
                <a:solidFill>
                  <a:srgbClr val="E0FF00"/>
                </a:solidFill>
                <a:latin typeface="Helvetica Neue Light"/>
                <a:ea typeface="Helvetica Neue Light"/>
                <a:cs typeface="Helvetica Neue Light"/>
                <a:sym typeface="Helvetica Neue Light"/>
              </a:rPr>
              <a:t>Repasar Responsive.</a:t>
            </a:r>
            <a:endParaRPr sz="2200">
              <a:solidFill>
                <a:srgbClr val="E0FF00"/>
              </a:solidFill>
              <a:latin typeface="Helvetica Neue Light"/>
              <a:ea typeface="Helvetica Neue Light"/>
              <a:cs typeface="Helvetica Neue Light"/>
              <a:sym typeface="Helvetica Neue Light"/>
            </a:endParaRPr>
          </a:p>
          <a:p>
            <a:pPr indent="0" lvl="0" marL="457200" marR="0" rtl="0" algn="l">
              <a:lnSpc>
                <a:spcPct val="115000"/>
              </a:lnSpc>
              <a:spcBef>
                <a:spcPts val="0"/>
              </a:spcBef>
              <a:spcAft>
                <a:spcPts val="0"/>
              </a:spcAft>
              <a:buNone/>
            </a:pPr>
            <a:r>
              <a:t/>
            </a:r>
            <a:endParaRPr sz="2200">
              <a:solidFill>
                <a:srgbClr val="E0FF00"/>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200"/>
              <a:buFont typeface="Arial"/>
              <a:buNone/>
            </a:pPr>
            <a:r>
              <a:rPr b="0" i="0" lang="es" sz="2200" u="none" cap="none" strike="noStrike">
                <a:solidFill>
                  <a:srgbClr val="E0FF00"/>
                </a:solidFill>
                <a:latin typeface="Helvetica Neue Light"/>
                <a:ea typeface="Helvetica Neue Light"/>
                <a:cs typeface="Helvetica Neue Light"/>
                <a:sym typeface="Helvetica Neue Light"/>
              </a:rPr>
              <a:t>-</a:t>
            </a:r>
            <a:endParaRPr b="0" i="0" sz="2200" u="none" cap="none" strike="noStrike">
              <a:solidFill>
                <a:srgbClr val="E0FF00"/>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200"/>
              <a:buFont typeface="Arial"/>
              <a:buNone/>
            </a:pPr>
            <a:r>
              <a:rPr b="0" i="0" lang="es" sz="2200" u="none" cap="none" strike="noStrike">
                <a:solidFill>
                  <a:srgbClr val="E0FF00"/>
                </a:solidFill>
                <a:latin typeface="Helvetica Neue Light"/>
                <a:ea typeface="Helvetica Neue Light"/>
                <a:cs typeface="Helvetica Neue Light"/>
                <a:sym typeface="Helvetica Neue Light"/>
              </a:rPr>
              <a:t>-</a:t>
            </a:r>
            <a:endParaRPr b="0" i="0" sz="2200" u="none" cap="none" strike="noStrike">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5" name="Shape 465"/>
        <p:cNvGrpSpPr/>
        <p:nvPr/>
      </p:nvGrpSpPr>
      <p:grpSpPr>
        <a:xfrm>
          <a:off x="0" y="0"/>
          <a:ext cx="0" cy="0"/>
          <a:chOff x="0" y="0"/>
          <a:chExt cx="0" cy="0"/>
        </a:xfrm>
      </p:grpSpPr>
      <p:sp>
        <p:nvSpPr>
          <p:cNvPr id="466" name="Google Shape;466;p56"/>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467" name="Google Shape;467;p56"/>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71" name="Shape 471"/>
        <p:cNvGrpSpPr/>
        <p:nvPr/>
      </p:nvGrpSpPr>
      <p:grpSpPr>
        <a:xfrm>
          <a:off x="0" y="0"/>
          <a:ext cx="0" cy="0"/>
          <a:chOff x="0" y="0"/>
          <a:chExt cx="0" cy="0"/>
        </a:xfrm>
      </p:grpSpPr>
      <p:sp>
        <p:nvSpPr>
          <p:cNvPr id="472" name="Google Shape;472;p57"/>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s"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473" name="Google Shape;473;p5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83" name="Shape 83"/>
        <p:cNvGrpSpPr/>
        <p:nvPr/>
      </p:nvGrpSpPr>
      <p:grpSpPr>
        <a:xfrm>
          <a:off x="0" y="0"/>
          <a:ext cx="0" cy="0"/>
          <a:chOff x="0" y="0"/>
          <a:chExt cx="0" cy="0"/>
        </a:xfrm>
      </p:grpSpPr>
      <p:sp>
        <p:nvSpPr>
          <p:cNvPr id="84" name="Google Shape;84;p17"/>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85" name="Google Shape;85;p1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9" name="Shape 89"/>
        <p:cNvGrpSpPr/>
        <p:nvPr/>
      </p:nvGrpSpPr>
      <p:grpSpPr>
        <a:xfrm>
          <a:off x="0" y="0"/>
          <a:ext cx="0" cy="0"/>
          <a:chOff x="0" y="0"/>
          <a:chExt cx="0" cy="0"/>
        </a:xfrm>
      </p:grpSpPr>
      <p:sp>
        <p:nvSpPr>
          <p:cNvPr id="90" name="Google Shape;90;p18"/>
          <p:cNvSpPr txBox="1"/>
          <p:nvPr>
            <p:ph type="ctrTitle"/>
          </p:nvPr>
        </p:nvSpPr>
        <p:spPr>
          <a:xfrm>
            <a:off x="176575" y="199288"/>
            <a:ext cx="7552800" cy="4224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259999"/>
              <a:buNone/>
            </a:pPr>
            <a:r>
              <a:rPr i="1" lang="es" sz="2000">
                <a:latin typeface="Anton"/>
                <a:ea typeface="Anton"/>
                <a:cs typeface="Anton"/>
                <a:sym typeface="Anton"/>
              </a:rPr>
              <a:t>MAPA DE CONCEPTOS CLASE 12</a:t>
            </a:r>
            <a:endParaRPr i="1" sz="2000">
              <a:latin typeface="Anton"/>
              <a:ea typeface="Anton"/>
              <a:cs typeface="Anton"/>
              <a:sym typeface="Anton"/>
            </a:endParaRPr>
          </a:p>
        </p:txBody>
      </p:sp>
      <p:pic>
        <p:nvPicPr>
          <p:cNvPr id="91" name="Google Shape;91;p1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92" name="Google Shape;92;p18"/>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cxnSp>
        <p:nvCxnSpPr>
          <p:cNvPr id="93" name="Google Shape;93;p18"/>
          <p:cNvCxnSpPr/>
          <p:nvPr/>
        </p:nvCxnSpPr>
        <p:spPr>
          <a:xfrm>
            <a:off x="1369175" y="1960616"/>
            <a:ext cx="0" cy="453000"/>
          </a:xfrm>
          <a:prstGeom prst="straightConnector1">
            <a:avLst/>
          </a:prstGeom>
          <a:noFill/>
          <a:ln cap="flat" cmpd="sng" w="9525">
            <a:solidFill>
              <a:srgbClr val="CCCCCC"/>
            </a:solidFill>
            <a:prstDash val="solid"/>
            <a:round/>
            <a:headEnd len="med" w="med" type="oval"/>
            <a:tailEnd len="med" w="med" type="oval"/>
          </a:ln>
        </p:spPr>
      </p:cxnSp>
      <p:sp>
        <p:nvSpPr>
          <p:cNvPr id="94" name="Google Shape;94;p18"/>
          <p:cNvSpPr/>
          <p:nvPr/>
        </p:nvSpPr>
        <p:spPr>
          <a:xfrm>
            <a:off x="634650" y="1338428"/>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s" sz="1100">
                <a:solidFill>
                  <a:srgbClr val="FFFFFF"/>
                </a:solidFill>
                <a:latin typeface="Helvetica Neue"/>
                <a:ea typeface="Helvetica Neue"/>
                <a:cs typeface="Helvetica Neue"/>
                <a:sym typeface="Helvetica Neue"/>
              </a:rPr>
              <a:t>@media queries</a:t>
            </a:r>
            <a:endParaRPr b="0" i="0" sz="1100" u="none" cap="none" strike="noStrike">
              <a:solidFill>
                <a:srgbClr val="FFFFFF"/>
              </a:solidFill>
              <a:latin typeface="Helvetica Neue"/>
              <a:ea typeface="Helvetica Neue"/>
              <a:cs typeface="Helvetica Neue"/>
              <a:sym typeface="Helvetica Neue"/>
            </a:endParaRPr>
          </a:p>
        </p:txBody>
      </p:sp>
      <p:sp>
        <p:nvSpPr>
          <p:cNvPr id="95" name="Google Shape;95;p18"/>
          <p:cNvSpPr/>
          <p:nvPr/>
        </p:nvSpPr>
        <p:spPr>
          <a:xfrm>
            <a:off x="634650" y="2416763"/>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s" sz="1100">
                <a:solidFill>
                  <a:srgbClr val="FFFFFF"/>
                </a:solidFill>
                <a:latin typeface="Helvetica Neue"/>
                <a:ea typeface="Helvetica Neue"/>
                <a:cs typeface="Helvetica Neue"/>
                <a:sym typeface="Helvetica Neue"/>
              </a:rPr>
              <a:t>Pseudo clases</a:t>
            </a:r>
            <a:endParaRPr sz="1100">
              <a:solidFill>
                <a:srgbClr val="FFFFFF"/>
              </a:solidFill>
              <a:latin typeface="Helvetica Neue"/>
              <a:ea typeface="Helvetica Neue"/>
              <a:cs typeface="Helvetica Neue"/>
              <a:sym typeface="Helvetica Neue"/>
            </a:endParaRPr>
          </a:p>
        </p:txBody>
      </p:sp>
      <p:cxnSp>
        <p:nvCxnSpPr>
          <p:cNvPr id="96" name="Google Shape;96;p18"/>
          <p:cNvCxnSpPr/>
          <p:nvPr/>
        </p:nvCxnSpPr>
        <p:spPr>
          <a:xfrm>
            <a:off x="2087550" y="5315338"/>
            <a:ext cx="958200" cy="0"/>
          </a:xfrm>
          <a:prstGeom prst="straightConnector1">
            <a:avLst/>
          </a:prstGeom>
          <a:noFill/>
          <a:ln cap="flat" cmpd="sng" w="9525">
            <a:solidFill>
              <a:srgbClr val="CCCCCC"/>
            </a:solidFill>
            <a:prstDash val="solid"/>
            <a:round/>
            <a:headEnd len="med" w="med" type="oval"/>
            <a:tailEnd len="med" w="med" type="oval"/>
          </a:ln>
        </p:spPr>
      </p:cxnSp>
      <p:cxnSp>
        <p:nvCxnSpPr>
          <p:cNvPr id="97" name="Google Shape;97;p18"/>
          <p:cNvCxnSpPr>
            <a:endCxn id="95" idx="3"/>
          </p:cNvCxnSpPr>
          <p:nvPr/>
        </p:nvCxnSpPr>
        <p:spPr>
          <a:xfrm rot="10800000">
            <a:off x="2087550" y="2717963"/>
            <a:ext cx="940500" cy="4800"/>
          </a:xfrm>
          <a:prstGeom prst="straightConnector1">
            <a:avLst/>
          </a:prstGeom>
          <a:noFill/>
          <a:ln cap="flat" cmpd="sng" w="9525">
            <a:solidFill>
              <a:srgbClr val="CCCCCC"/>
            </a:solidFill>
            <a:prstDash val="solid"/>
            <a:round/>
            <a:headEnd len="med" w="med" type="oval"/>
            <a:tailEnd len="med" w="med" type="oval"/>
          </a:ln>
        </p:spPr>
      </p:cxnSp>
      <p:sp>
        <p:nvSpPr>
          <p:cNvPr id="98" name="Google Shape;98;p18"/>
          <p:cNvSpPr/>
          <p:nvPr/>
        </p:nvSpPr>
        <p:spPr>
          <a:xfrm>
            <a:off x="3045750" y="2419163"/>
            <a:ext cx="1452900" cy="602400"/>
          </a:xfrm>
          <a:prstGeom prst="rect">
            <a:avLst/>
          </a:prstGeom>
          <a:solidFill>
            <a:srgbClr val="3CEFAB"/>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s" sz="1100">
                <a:solidFill>
                  <a:schemeClr val="dk1"/>
                </a:solidFill>
                <a:latin typeface="Helvetica Neue"/>
                <a:ea typeface="Helvetica Neue"/>
                <a:cs typeface="Helvetica Neue"/>
                <a:sym typeface="Helvetica Neue"/>
              </a:rPr>
              <a:t>¿Qué es una pseudoclase?</a:t>
            </a:r>
            <a:endParaRPr sz="1100">
              <a:solidFill>
                <a:schemeClr val="dk1"/>
              </a:solidFill>
              <a:latin typeface="Helvetica Neue"/>
              <a:ea typeface="Helvetica Neue"/>
              <a:cs typeface="Helvetica Neue"/>
              <a:sym typeface="Helvetica Neue"/>
            </a:endParaRPr>
          </a:p>
        </p:txBody>
      </p:sp>
      <p:sp>
        <p:nvSpPr>
          <p:cNvPr id="99" name="Google Shape;99;p18"/>
          <p:cNvSpPr/>
          <p:nvPr/>
        </p:nvSpPr>
        <p:spPr>
          <a:xfrm>
            <a:off x="634650" y="3472163"/>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s" sz="1100">
                <a:solidFill>
                  <a:srgbClr val="FFFFFF"/>
                </a:solidFill>
                <a:latin typeface="Helvetica Neue"/>
                <a:ea typeface="Helvetica Neue"/>
                <a:cs typeface="Helvetica Neue"/>
                <a:sym typeface="Helvetica Neue"/>
              </a:rPr>
              <a:t>Configurando Node</a:t>
            </a:r>
            <a:endParaRPr sz="1100">
              <a:solidFill>
                <a:srgbClr val="FFFFFF"/>
              </a:solidFill>
              <a:latin typeface="Helvetica Neue"/>
              <a:ea typeface="Helvetica Neue"/>
              <a:cs typeface="Helvetica Neue"/>
              <a:sym typeface="Helvetica Neue"/>
            </a:endParaRPr>
          </a:p>
        </p:txBody>
      </p:sp>
      <p:cxnSp>
        <p:nvCxnSpPr>
          <p:cNvPr id="100" name="Google Shape;100;p18"/>
          <p:cNvCxnSpPr/>
          <p:nvPr/>
        </p:nvCxnSpPr>
        <p:spPr>
          <a:xfrm>
            <a:off x="1361100" y="3019166"/>
            <a:ext cx="0" cy="453000"/>
          </a:xfrm>
          <a:prstGeom prst="straightConnector1">
            <a:avLst/>
          </a:prstGeom>
          <a:noFill/>
          <a:ln cap="flat" cmpd="sng" w="9525">
            <a:solidFill>
              <a:srgbClr val="CCCCCC"/>
            </a:solidFill>
            <a:prstDash val="solid"/>
            <a:round/>
            <a:headEnd len="med" w="med" type="oval"/>
            <a:tailEnd len="med" w="med" type="oval"/>
          </a:ln>
        </p:spPr>
      </p:cxnSp>
      <p:cxnSp>
        <p:nvCxnSpPr>
          <p:cNvPr id="101" name="Google Shape;101;p18"/>
          <p:cNvCxnSpPr/>
          <p:nvPr/>
        </p:nvCxnSpPr>
        <p:spPr>
          <a:xfrm rot="10800000">
            <a:off x="2096400" y="3770963"/>
            <a:ext cx="940500" cy="4800"/>
          </a:xfrm>
          <a:prstGeom prst="straightConnector1">
            <a:avLst/>
          </a:prstGeom>
          <a:noFill/>
          <a:ln cap="flat" cmpd="sng" w="9525">
            <a:solidFill>
              <a:srgbClr val="CCCCCC"/>
            </a:solidFill>
            <a:prstDash val="solid"/>
            <a:round/>
            <a:headEnd len="med" w="med" type="oval"/>
            <a:tailEnd len="med" w="med" type="oval"/>
          </a:ln>
        </p:spPr>
      </p:cxnSp>
      <p:sp>
        <p:nvSpPr>
          <p:cNvPr id="102" name="Google Shape;102;p18"/>
          <p:cNvSpPr/>
          <p:nvPr/>
        </p:nvSpPr>
        <p:spPr>
          <a:xfrm>
            <a:off x="3045750" y="3472163"/>
            <a:ext cx="1452900" cy="602400"/>
          </a:xfrm>
          <a:prstGeom prst="rect">
            <a:avLst/>
          </a:prstGeom>
          <a:solidFill>
            <a:srgbClr val="3CEFAB"/>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s" sz="1100">
                <a:solidFill>
                  <a:schemeClr val="dk1"/>
                </a:solidFill>
                <a:latin typeface="Helvetica Neue"/>
                <a:ea typeface="Helvetica Neue"/>
                <a:cs typeface="Helvetica Neue"/>
                <a:sym typeface="Helvetica Neue"/>
              </a:rPr>
              <a:t>Instalación del Nodejs y NPM</a:t>
            </a:r>
            <a:endParaRPr sz="1100">
              <a:solidFill>
                <a:schemeClr val="dk1"/>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6" name="Shape 106"/>
        <p:cNvGrpSpPr/>
        <p:nvPr/>
      </p:nvGrpSpPr>
      <p:grpSpPr>
        <a:xfrm>
          <a:off x="0" y="0"/>
          <a:ext cx="0" cy="0"/>
          <a:chOff x="0" y="0"/>
          <a:chExt cx="0" cy="0"/>
        </a:xfrm>
      </p:grpSpPr>
      <p:sp>
        <p:nvSpPr>
          <p:cNvPr id="107" name="Google Shape;107;p19"/>
          <p:cNvSpPr/>
          <p:nvPr/>
        </p:nvSpPr>
        <p:spPr>
          <a:xfrm>
            <a:off x="3609600" y="1202750"/>
            <a:ext cx="2157900" cy="31758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8" name="Google Shape;108;p19"/>
          <p:cNvPicPr preferRelativeResize="0"/>
          <p:nvPr/>
        </p:nvPicPr>
        <p:blipFill rotWithShape="1">
          <a:blip r:embed="rId3">
            <a:alphaModFix/>
          </a:blip>
          <a:srcRect b="0" l="0" r="0" t="0"/>
          <a:stretch/>
        </p:blipFill>
        <p:spPr>
          <a:xfrm>
            <a:off x="3802963" y="3010924"/>
            <a:ext cx="306000" cy="306000"/>
          </a:xfrm>
          <a:prstGeom prst="rect">
            <a:avLst/>
          </a:prstGeom>
          <a:noFill/>
          <a:ln>
            <a:noFill/>
          </a:ln>
        </p:spPr>
      </p:pic>
      <p:sp>
        <p:nvSpPr>
          <p:cNvPr id="109" name="Google Shape;109;p19"/>
          <p:cNvSpPr txBox="1"/>
          <p:nvPr/>
        </p:nvSpPr>
        <p:spPr>
          <a:xfrm>
            <a:off x="4126638" y="2991500"/>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SEGUNDA ENTREGA DEL PROYECTO FINAL</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p:txBody>
      </p:sp>
      <p:pic>
        <p:nvPicPr>
          <p:cNvPr id="110" name="Google Shape;110;p19"/>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
        <p:nvSpPr>
          <p:cNvPr id="111" name="Google Shape;111;p19"/>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9"/>
          <p:cNvSpPr txBox="1"/>
          <p:nvPr/>
        </p:nvSpPr>
        <p:spPr>
          <a:xfrm>
            <a:off x="14047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a:t>
            </a:r>
            <a:r>
              <a:rPr lang="es">
                <a:latin typeface="Helvetica Neue"/>
                <a:ea typeface="Helvetica Neue"/>
                <a:cs typeface="Helvetica Neue"/>
                <a:sym typeface="Helvetica Neue"/>
              </a:rPr>
              <a:t>11</a:t>
            </a:r>
            <a:endParaRPr b="0" i="0" sz="1400" u="none" cap="none" strike="noStrike">
              <a:solidFill>
                <a:srgbClr val="000000"/>
              </a:solidFill>
              <a:latin typeface="Helvetica Neue"/>
              <a:ea typeface="Helvetica Neue"/>
              <a:cs typeface="Helvetica Neue"/>
              <a:sym typeface="Helvetica Neue"/>
            </a:endParaRPr>
          </a:p>
        </p:txBody>
      </p:sp>
      <p:cxnSp>
        <p:nvCxnSpPr>
          <p:cNvPr id="113" name="Google Shape;113;p19"/>
          <p:cNvCxnSpPr/>
          <p:nvPr/>
        </p:nvCxnSpPr>
        <p:spPr>
          <a:xfrm>
            <a:off x="37611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14" name="Google Shape;114;p19"/>
          <p:cNvCxnSpPr/>
          <p:nvPr/>
        </p:nvCxnSpPr>
        <p:spPr>
          <a:xfrm>
            <a:off x="37611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15" name="Google Shape;115;p19"/>
          <p:cNvCxnSpPr/>
          <p:nvPr/>
        </p:nvCxnSpPr>
        <p:spPr>
          <a:xfrm>
            <a:off x="37611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16" name="Google Shape;116;p19"/>
          <p:cNvCxnSpPr/>
          <p:nvPr/>
        </p:nvCxnSpPr>
        <p:spPr>
          <a:xfrm>
            <a:off x="37611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17" name="Google Shape;117;p19"/>
          <p:cNvPicPr preferRelativeResize="0"/>
          <p:nvPr/>
        </p:nvPicPr>
        <p:blipFill rotWithShape="1">
          <a:blip r:embed="rId5">
            <a:alphaModFix/>
          </a:blip>
          <a:srcRect b="0" l="0" r="0" t="0"/>
          <a:stretch/>
        </p:blipFill>
        <p:spPr>
          <a:xfrm>
            <a:off x="5276200" y="1391289"/>
            <a:ext cx="196500" cy="196500"/>
          </a:xfrm>
          <a:prstGeom prst="rect">
            <a:avLst/>
          </a:prstGeom>
          <a:noFill/>
          <a:ln>
            <a:noFill/>
          </a:ln>
        </p:spPr>
      </p:pic>
      <p:sp>
        <p:nvSpPr>
          <p:cNvPr id="118" name="Google Shape;118;p19"/>
          <p:cNvSpPr/>
          <p:nvPr/>
        </p:nvSpPr>
        <p:spPr>
          <a:xfrm>
            <a:off x="12088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9"/>
          <p:cNvSpPr/>
          <p:nvPr/>
        </p:nvSpPr>
        <p:spPr>
          <a:xfrm>
            <a:off x="1395125" y="13242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0" name="Google Shape;120;p19"/>
          <p:cNvCxnSpPr/>
          <p:nvPr/>
        </p:nvCxnSpPr>
        <p:spPr>
          <a:xfrm>
            <a:off x="1377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21" name="Google Shape;121;p19"/>
          <p:cNvCxnSpPr/>
          <p:nvPr/>
        </p:nvCxnSpPr>
        <p:spPr>
          <a:xfrm>
            <a:off x="1377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22" name="Google Shape;122;p19"/>
          <p:cNvCxnSpPr/>
          <p:nvPr/>
        </p:nvCxnSpPr>
        <p:spPr>
          <a:xfrm>
            <a:off x="1377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23" name="Google Shape;123;p19"/>
          <p:cNvPicPr preferRelativeResize="0"/>
          <p:nvPr/>
        </p:nvPicPr>
        <p:blipFill rotWithShape="1">
          <a:blip r:embed="rId5">
            <a:alphaModFix/>
          </a:blip>
          <a:srcRect b="0" l="0" r="0" t="0"/>
          <a:stretch/>
        </p:blipFill>
        <p:spPr>
          <a:xfrm>
            <a:off x="2966250" y="1391289"/>
            <a:ext cx="196500" cy="196500"/>
          </a:xfrm>
          <a:prstGeom prst="rect">
            <a:avLst/>
          </a:prstGeom>
          <a:noFill/>
          <a:ln>
            <a:noFill/>
          </a:ln>
        </p:spPr>
      </p:pic>
      <p:sp>
        <p:nvSpPr>
          <p:cNvPr id="124" name="Google Shape;124;p19"/>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9"/>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9"/>
          <p:cNvSpPr txBox="1"/>
          <p:nvPr/>
        </p:nvSpPr>
        <p:spPr>
          <a:xfrm>
            <a:off x="39406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a:t>
            </a:r>
            <a:r>
              <a:rPr lang="es">
                <a:latin typeface="Helvetica Neue"/>
                <a:ea typeface="Helvetica Neue"/>
                <a:cs typeface="Helvetica Neue"/>
                <a:sym typeface="Helvetica Neue"/>
              </a:rPr>
              <a:t>12</a:t>
            </a:r>
            <a:endParaRPr b="0" i="0" sz="1400" u="none" cap="none" strike="noStrike">
              <a:solidFill>
                <a:srgbClr val="000000"/>
              </a:solidFill>
              <a:latin typeface="Helvetica Neue"/>
              <a:ea typeface="Helvetica Neue"/>
              <a:cs typeface="Helvetica Neue"/>
              <a:sym typeface="Helvetica Neue"/>
            </a:endParaRPr>
          </a:p>
        </p:txBody>
      </p:sp>
      <p:cxnSp>
        <p:nvCxnSpPr>
          <p:cNvPr id="127" name="Google Shape;127;p19"/>
          <p:cNvCxnSpPr/>
          <p:nvPr/>
        </p:nvCxnSpPr>
        <p:spPr>
          <a:xfrm>
            <a:off x="6144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28" name="Google Shape;128;p19"/>
          <p:cNvCxnSpPr/>
          <p:nvPr/>
        </p:nvCxnSpPr>
        <p:spPr>
          <a:xfrm>
            <a:off x="6144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29" name="Google Shape;129;p19"/>
          <p:cNvCxnSpPr/>
          <p:nvPr/>
        </p:nvCxnSpPr>
        <p:spPr>
          <a:xfrm>
            <a:off x="6144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30" name="Google Shape;130;p19"/>
          <p:cNvCxnSpPr/>
          <p:nvPr/>
        </p:nvCxnSpPr>
        <p:spPr>
          <a:xfrm>
            <a:off x="6144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31" name="Google Shape;131;p19"/>
          <p:cNvPicPr preferRelativeResize="0"/>
          <p:nvPr/>
        </p:nvPicPr>
        <p:blipFill rotWithShape="1">
          <a:blip r:embed="rId5">
            <a:alphaModFix/>
          </a:blip>
          <a:srcRect b="0" l="0" r="0" t="0"/>
          <a:stretch/>
        </p:blipFill>
        <p:spPr>
          <a:xfrm>
            <a:off x="7733250" y="1391289"/>
            <a:ext cx="196500" cy="196500"/>
          </a:xfrm>
          <a:prstGeom prst="rect">
            <a:avLst/>
          </a:prstGeom>
          <a:noFill/>
          <a:ln>
            <a:noFill/>
          </a:ln>
        </p:spPr>
      </p:pic>
      <p:sp>
        <p:nvSpPr>
          <p:cNvPr id="132" name="Google Shape;132;p19"/>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CRONOGRAMA DEL CURSO</a:t>
            </a:r>
            <a:endParaRPr b="0" i="1" sz="3600" u="none" cap="none" strike="noStrike">
              <a:solidFill>
                <a:srgbClr val="121212"/>
              </a:solidFill>
              <a:latin typeface="Anton"/>
              <a:ea typeface="Anton"/>
              <a:cs typeface="Anton"/>
              <a:sym typeface="Anton"/>
            </a:endParaRPr>
          </a:p>
        </p:txBody>
      </p:sp>
      <p:sp>
        <p:nvSpPr>
          <p:cNvPr id="133" name="Google Shape;133;p19"/>
          <p:cNvSpPr txBox="1"/>
          <p:nvPr/>
        </p:nvSpPr>
        <p:spPr>
          <a:xfrm>
            <a:off x="1420225" y="1776350"/>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s" sz="1100">
                <a:solidFill>
                  <a:schemeClr val="dk1"/>
                </a:solidFill>
                <a:latin typeface="Helvetica Neue"/>
                <a:ea typeface="Helvetica Neue"/>
                <a:cs typeface="Helvetica Neue"/>
                <a:sym typeface="Helvetica Neue"/>
              </a:rPr>
              <a:t>Frawework CSS + Bootsrap</a:t>
            </a:r>
            <a:endParaRPr b="1" sz="11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134" name="Google Shape;134;p19"/>
          <p:cNvSpPr txBox="1"/>
          <p:nvPr/>
        </p:nvSpPr>
        <p:spPr>
          <a:xfrm>
            <a:off x="1832200" y="2446263"/>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PRÁCTICAS DE LO VISTO EN CLASE</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p:txBody>
      </p:sp>
      <p:pic>
        <p:nvPicPr>
          <p:cNvPr id="135" name="Google Shape;135;p19"/>
          <p:cNvPicPr preferRelativeResize="0"/>
          <p:nvPr/>
        </p:nvPicPr>
        <p:blipFill rotWithShape="1">
          <a:blip r:embed="rId6">
            <a:alphaModFix/>
          </a:blip>
          <a:srcRect b="0" l="0" r="0" t="0"/>
          <a:stretch/>
        </p:blipFill>
        <p:spPr>
          <a:xfrm>
            <a:off x="1496400" y="2465688"/>
            <a:ext cx="365625" cy="365625"/>
          </a:xfrm>
          <a:prstGeom prst="rect">
            <a:avLst/>
          </a:prstGeom>
          <a:noFill/>
          <a:ln>
            <a:noFill/>
          </a:ln>
        </p:spPr>
      </p:pic>
      <p:sp>
        <p:nvSpPr>
          <p:cNvPr id="136" name="Google Shape;136;p19"/>
          <p:cNvSpPr txBox="1"/>
          <p:nvPr/>
        </p:nvSpPr>
        <p:spPr>
          <a:xfrm>
            <a:off x="1842888" y="2973300"/>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MAQUETAR CON BOOTSTRAP</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37" name="Google Shape;137;p19"/>
          <p:cNvPicPr preferRelativeResize="0"/>
          <p:nvPr/>
        </p:nvPicPr>
        <p:blipFill rotWithShape="1">
          <a:blip r:embed="rId7">
            <a:alphaModFix/>
          </a:blip>
          <a:srcRect b="0" l="0" r="0" t="0"/>
          <a:stretch/>
        </p:blipFill>
        <p:spPr>
          <a:xfrm>
            <a:off x="1515438" y="2988250"/>
            <a:ext cx="307150" cy="307150"/>
          </a:xfrm>
          <a:prstGeom prst="rect">
            <a:avLst/>
          </a:prstGeom>
          <a:noFill/>
          <a:ln>
            <a:noFill/>
          </a:ln>
        </p:spPr>
      </p:pic>
      <p:sp>
        <p:nvSpPr>
          <p:cNvPr id="138" name="Google Shape;138;p19"/>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a:t>
            </a:r>
            <a:r>
              <a:rPr lang="es">
                <a:latin typeface="Helvetica Neue"/>
                <a:ea typeface="Helvetica Neue"/>
                <a:cs typeface="Helvetica Neue"/>
                <a:sym typeface="Helvetica Neue"/>
              </a:rPr>
              <a:t>13</a:t>
            </a:r>
            <a:endParaRPr b="0" i="0" sz="1400" u="none" cap="none" strike="noStrike">
              <a:solidFill>
                <a:srgbClr val="000000"/>
              </a:solidFill>
              <a:latin typeface="Helvetica Neue"/>
              <a:ea typeface="Helvetica Neue"/>
              <a:cs typeface="Helvetica Neue"/>
              <a:sym typeface="Helvetica Neue"/>
            </a:endParaRPr>
          </a:p>
        </p:txBody>
      </p:sp>
      <p:sp>
        <p:nvSpPr>
          <p:cNvPr id="139" name="Google Shape;139;p19"/>
          <p:cNvSpPr txBox="1"/>
          <p:nvPr/>
        </p:nvSpPr>
        <p:spPr>
          <a:xfrm>
            <a:off x="37356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s" sz="1100">
                <a:solidFill>
                  <a:schemeClr val="dk1"/>
                </a:solidFill>
                <a:latin typeface="Helvetica Neue"/>
                <a:ea typeface="Helvetica Neue"/>
                <a:cs typeface="Helvetica Neue"/>
                <a:sym typeface="Helvetica Neue"/>
              </a:rPr>
              <a:t>@Media + Pseudo Clases</a:t>
            </a:r>
            <a:endParaRPr b="1" sz="11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140" name="Google Shape;140;p19"/>
          <p:cNvSpPr txBox="1"/>
          <p:nvPr/>
        </p:nvSpPr>
        <p:spPr>
          <a:xfrm>
            <a:off x="4147575" y="2430875"/>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PRÁCTICAS DE LO VISTO EN CLASE</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p:txBody>
      </p:sp>
      <p:pic>
        <p:nvPicPr>
          <p:cNvPr id="141" name="Google Shape;141;p19"/>
          <p:cNvPicPr preferRelativeResize="0"/>
          <p:nvPr/>
        </p:nvPicPr>
        <p:blipFill rotWithShape="1">
          <a:blip r:embed="rId6">
            <a:alphaModFix/>
          </a:blip>
          <a:srcRect b="0" l="0" r="0" t="0"/>
          <a:stretch/>
        </p:blipFill>
        <p:spPr>
          <a:xfrm>
            <a:off x="3811775" y="2450300"/>
            <a:ext cx="365625" cy="365625"/>
          </a:xfrm>
          <a:prstGeom prst="rect">
            <a:avLst/>
          </a:prstGeom>
          <a:noFill/>
          <a:ln>
            <a:noFill/>
          </a:ln>
        </p:spPr>
      </p:pic>
      <p:sp>
        <p:nvSpPr>
          <p:cNvPr id="142" name="Google Shape;142;p19"/>
          <p:cNvSpPr txBox="1"/>
          <p:nvPr/>
        </p:nvSpPr>
        <p:spPr>
          <a:xfrm>
            <a:off x="1842888" y="3468850"/>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FULL BOOTSTRAP</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sp>
        <p:nvSpPr>
          <p:cNvPr id="143" name="Google Shape;143;p19"/>
          <p:cNvSpPr txBox="1"/>
          <p:nvPr/>
        </p:nvSpPr>
        <p:spPr>
          <a:xfrm>
            <a:off x="61740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s" sz="1100">
                <a:solidFill>
                  <a:schemeClr val="dk1"/>
                </a:solidFill>
                <a:latin typeface="Helvetica Neue"/>
                <a:ea typeface="Helvetica Neue"/>
                <a:cs typeface="Helvetica Neue"/>
                <a:sym typeface="Helvetica Neue"/>
              </a:rPr>
              <a:t>SASS I</a:t>
            </a:r>
            <a:endParaRPr b="1" sz="11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144" name="Google Shape;144;p19"/>
          <p:cNvSpPr txBox="1"/>
          <p:nvPr/>
        </p:nvSpPr>
        <p:spPr>
          <a:xfrm>
            <a:off x="6585975" y="2430875"/>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PRÁCTICAS DE LO VISTO EN CLASE</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p:txBody>
      </p:sp>
      <p:pic>
        <p:nvPicPr>
          <p:cNvPr id="145" name="Google Shape;145;p19"/>
          <p:cNvPicPr preferRelativeResize="0"/>
          <p:nvPr/>
        </p:nvPicPr>
        <p:blipFill rotWithShape="1">
          <a:blip r:embed="rId6">
            <a:alphaModFix/>
          </a:blip>
          <a:srcRect b="0" l="0" r="0" t="0"/>
          <a:stretch/>
        </p:blipFill>
        <p:spPr>
          <a:xfrm>
            <a:off x="6250175" y="2450300"/>
            <a:ext cx="365625" cy="365625"/>
          </a:xfrm>
          <a:prstGeom prst="rect">
            <a:avLst/>
          </a:prstGeom>
          <a:noFill/>
          <a:ln>
            <a:noFill/>
          </a:ln>
        </p:spPr>
      </p:pic>
      <p:sp>
        <p:nvSpPr>
          <p:cNvPr id="146" name="Google Shape;146;p19"/>
          <p:cNvSpPr txBox="1"/>
          <p:nvPr/>
        </p:nvSpPr>
        <p:spPr>
          <a:xfrm>
            <a:off x="6615788" y="3003300"/>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SASS I</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47" name="Google Shape;147;p19"/>
          <p:cNvPicPr preferRelativeResize="0"/>
          <p:nvPr/>
        </p:nvPicPr>
        <p:blipFill rotWithShape="1">
          <a:blip r:embed="rId7">
            <a:alphaModFix/>
          </a:blip>
          <a:srcRect b="0" l="0" r="0" t="0"/>
          <a:stretch/>
        </p:blipFill>
        <p:spPr>
          <a:xfrm>
            <a:off x="6279413" y="3000638"/>
            <a:ext cx="307150" cy="307150"/>
          </a:xfrm>
          <a:prstGeom prst="rect">
            <a:avLst/>
          </a:prstGeom>
          <a:noFill/>
          <a:ln>
            <a:noFill/>
          </a:ln>
        </p:spPr>
      </p:pic>
      <p:pic>
        <p:nvPicPr>
          <p:cNvPr id="148" name="Google Shape;148;p19"/>
          <p:cNvPicPr preferRelativeResize="0"/>
          <p:nvPr/>
        </p:nvPicPr>
        <p:blipFill>
          <a:blip r:embed="rId8">
            <a:alphaModFix/>
          </a:blip>
          <a:stretch>
            <a:fillRect/>
          </a:stretch>
        </p:blipFill>
        <p:spPr>
          <a:xfrm>
            <a:off x="1516025" y="3452350"/>
            <a:ext cx="306000" cy="306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52" name="Shape 152"/>
        <p:cNvGrpSpPr/>
        <p:nvPr/>
      </p:nvGrpSpPr>
      <p:grpSpPr>
        <a:xfrm>
          <a:off x="0" y="0"/>
          <a:ext cx="0" cy="0"/>
          <a:chOff x="0" y="0"/>
          <a:chExt cx="0" cy="0"/>
        </a:xfrm>
      </p:grpSpPr>
      <p:sp>
        <p:nvSpPr>
          <p:cNvPr id="153" name="Google Shape;153;p20"/>
          <p:cNvSpPr txBox="1"/>
          <p:nvPr/>
        </p:nvSpPr>
        <p:spPr>
          <a:xfrm>
            <a:off x="809538" y="1742325"/>
            <a:ext cx="7524900" cy="228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s" sz="4000">
                <a:latin typeface="Anton"/>
                <a:ea typeface="Anton"/>
                <a:cs typeface="Anton"/>
                <a:sym typeface="Anton"/>
              </a:rPr>
              <a:t>GUIÓN DE LA CLASE</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lang="es" sz="1800">
                <a:latin typeface="Helvetica Neue Light"/>
                <a:ea typeface="Helvetica Neue Light"/>
                <a:cs typeface="Helvetica Neue Light"/>
                <a:sym typeface="Helvetica Neue Light"/>
              </a:rPr>
              <a:t>Accede al material complementario </a:t>
            </a:r>
            <a:r>
              <a:rPr lang="es" sz="1800" u="sng">
                <a:solidFill>
                  <a:schemeClr val="hlink"/>
                </a:solidFill>
                <a:latin typeface="Helvetica Neue Light"/>
                <a:ea typeface="Helvetica Neue Light"/>
                <a:cs typeface="Helvetica Neue Light"/>
                <a:sym typeface="Helvetica Neue Light"/>
                <a:hlinkClick r:id="rId3"/>
              </a:rPr>
              <a:t>aquí</a:t>
            </a:r>
            <a:r>
              <a:rPr lang="es" sz="1800">
                <a:latin typeface="Helvetica Neue Light"/>
                <a:ea typeface="Helvetica Neue Light"/>
                <a:cs typeface="Helvetica Neue Light"/>
                <a:sym typeface="Helvetica Neue Light"/>
              </a:rPr>
              <a:t>. </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154" name="Google Shape;154;p20"/>
          <p:cNvPicPr preferRelativeResize="0"/>
          <p:nvPr/>
        </p:nvPicPr>
        <p:blipFill rotWithShape="1">
          <a:blip r:embed="rId4">
            <a:alphaModFix/>
          </a:blip>
          <a:srcRect b="0" l="0" r="0" t="0"/>
          <a:stretch/>
        </p:blipFill>
        <p:spPr>
          <a:xfrm>
            <a:off x="7748400" y="4727300"/>
            <a:ext cx="1186526" cy="330675"/>
          </a:xfrm>
          <a:prstGeom prst="rect">
            <a:avLst/>
          </a:prstGeom>
          <a:noFill/>
          <a:ln>
            <a:noFill/>
          </a:ln>
        </p:spPr>
      </p:pic>
      <p:pic>
        <p:nvPicPr>
          <p:cNvPr id="155" name="Google Shape;155;p20"/>
          <p:cNvPicPr preferRelativeResize="0"/>
          <p:nvPr/>
        </p:nvPicPr>
        <p:blipFill rotWithShape="1">
          <a:blip r:embed="rId5">
            <a:alphaModFix/>
          </a:blip>
          <a:srcRect b="0" l="0" r="0" t="0"/>
          <a:stretch/>
        </p:blipFill>
        <p:spPr>
          <a:xfrm>
            <a:off x="3978725" y="628400"/>
            <a:ext cx="1186525" cy="1186525"/>
          </a:xfrm>
          <a:prstGeom prst="rect">
            <a:avLst/>
          </a:prstGeom>
          <a:noFill/>
          <a:ln>
            <a:noFill/>
          </a:ln>
        </p:spPr>
      </p:pic>
      <p:pic>
        <p:nvPicPr>
          <p:cNvPr id="156" name="Google Shape;156;p20"/>
          <p:cNvPicPr preferRelativeResize="0"/>
          <p:nvPr/>
        </p:nvPicPr>
        <p:blipFill>
          <a:blip r:embed="rId6">
            <a:alphaModFix/>
          </a:blip>
          <a:stretch>
            <a:fillRect/>
          </a:stretch>
        </p:blipFill>
        <p:spPr>
          <a:xfrm>
            <a:off x="2912788" y="2779150"/>
            <a:ext cx="3318400" cy="1866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21"/>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600">
                <a:solidFill>
                  <a:srgbClr val="E0FF00"/>
                </a:solidFill>
                <a:latin typeface="Anton"/>
                <a:ea typeface="Anton"/>
                <a:cs typeface="Anton"/>
                <a:sym typeface="Anton"/>
              </a:rPr>
              <a:t>RESPONSIVE</a:t>
            </a:r>
            <a:endParaRPr i="1" sz="3600">
              <a:solidFill>
                <a:srgbClr val="E0FF00"/>
              </a:solidFill>
              <a:latin typeface="Anton"/>
              <a:ea typeface="Anton"/>
              <a:cs typeface="Anton"/>
              <a:sym typeface="Anto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