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5143500" cx="9144000"/>
  <p:notesSz cx="6858000" cy="9144000"/>
  <p:embeddedFontLst>
    <p:embeddedFont>
      <p:font typeface="Anton"/>
      <p:regular r:id="rId73"/>
    </p:embeddedFont>
    <p:embeddedFont>
      <p:font typeface="Lato"/>
      <p:regular r:id="rId74"/>
      <p:bold r:id="rId75"/>
      <p:italic r:id="rId76"/>
      <p:boldItalic r:id="rId77"/>
    </p:embeddedFont>
    <p:embeddedFont>
      <p:font typeface="Lato Light"/>
      <p:regular r:id="rId78"/>
      <p:bold r:id="rId79"/>
      <p:italic r:id="rId80"/>
      <p:boldItalic r:id="rId81"/>
    </p:embeddedFont>
    <p:embeddedFont>
      <p:font typeface="Didact Gothic"/>
      <p:regular r:id="rId82"/>
    </p:embeddedFont>
    <p:embeddedFont>
      <p:font typeface="Helvetica Neue"/>
      <p:regular r:id="rId83"/>
      <p:bold r:id="rId84"/>
      <p:italic r:id="rId85"/>
      <p:boldItalic r:id="rId86"/>
    </p:embeddedFont>
    <p:embeddedFont>
      <p:font typeface="Helvetica Neue Light"/>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01B1CA-3BBF-4817-A466-C95F6F97B4E5}">
  <a:tblStyle styleId="{9E01B1CA-3BBF-4817-A466-C95F6F97B4E5}" styleName="Table_0">
    <a:wholeTbl>
      <a:tcTxStyle b="off" i="off">
        <a:font>
          <a:latin typeface="Arial"/>
          <a:ea typeface="Arial"/>
          <a:cs typeface="Arial"/>
        </a:font>
        <a:srgbClr val="000000"/>
      </a:tcTxStyle>
      <a:tcStyle>
        <a:tcBdr>
          <a:left>
            <a:ln cap="flat" cmpd="sng" w="9525">
              <a:solidFill>
                <a:srgbClr val="FFFFFF"/>
              </a:solidFill>
              <a:prstDash val="solid"/>
              <a:round/>
              <a:headEnd len="sm" w="sm" type="none"/>
              <a:tailEnd len="sm" w="sm" type="none"/>
            </a:ln>
          </a:left>
          <a:right>
            <a:ln cap="flat" cmpd="sng" w="9525">
              <a:solidFill>
                <a:srgbClr val="FFFFFF"/>
              </a:solidFill>
              <a:prstDash val="solid"/>
              <a:round/>
              <a:headEnd len="sm" w="sm" type="none"/>
              <a:tailEnd len="sm" w="sm" type="none"/>
            </a:ln>
          </a:right>
          <a:top>
            <a:ln cap="flat" cmpd="sng" w="9525">
              <a:solidFill>
                <a:srgbClr val="FFFFFF"/>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FFFFFF"/>
              </a:solidFill>
              <a:prstDash val="solid"/>
              <a:round/>
              <a:headEnd len="sm" w="sm" type="none"/>
              <a:tailEnd len="sm" w="sm" type="none"/>
            </a:ln>
          </a:insideH>
          <a:insideV>
            <a:ln cap="flat" cmpd="sng" w="9525">
              <a:solidFill>
                <a:srgbClr val="FFFFFF"/>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50E0AA8-7D17-4CF4-B536-6947CD4515D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7E0F5EB-0D2A-4C91-9022-4A8033CF6DF2}"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HelveticaNeue-bold.fntdata"/><Relationship Id="rId83" Type="http://schemas.openxmlformats.org/officeDocument/2006/relationships/font" Target="fonts/HelveticaNeue-regular.fntdata"/><Relationship Id="rId42" Type="http://schemas.openxmlformats.org/officeDocument/2006/relationships/slide" Target="slides/slide34.xml"/><Relationship Id="rId86" Type="http://schemas.openxmlformats.org/officeDocument/2006/relationships/font" Target="fonts/HelveticaNeue-boldItalic.fntdata"/><Relationship Id="rId41" Type="http://schemas.openxmlformats.org/officeDocument/2006/relationships/slide" Target="slides/slide33.xml"/><Relationship Id="rId85" Type="http://schemas.openxmlformats.org/officeDocument/2006/relationships/font" Target="fonts/HelveticaNeue-italic.fntdata"/><Relationship Id="rId44" Type="http://schemas.openxmlformats.org/officeDocument/2006/relationships/slide" Target="slides/slide36.xml"/><Relationship Id="rId88" Type="http://schemas.openxmlformats.org/officeDocument/2006/relationships/font" Target="fonts/HelveticaNeueLight-bold.fntdata"/><Relationship Id="rId43" Type="http://schemas.openxmlformats.org/officeDocument/2006/relationships/slide" Target="slides/slide35.xml"/><Relationship Id="rId87" Type="http://schemas.openxmlformats.org/officeDocument/2006/relationships/font" Target="fonts/HelveticaNeueLight-regular.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HelveticaNeueLight-italic.fntdata"/><Relationship Id="rId80" Type="http://schemas.openxmlformats.org/officeDocument/2006/relationships/font" Target="fonts/LatoLight-italic.fntdata"/><Relationship Id="rId82" Type="http://schemas.openxmlformats.org/officeDocument/2006/relationships/font" Target="fonts/DidactGothic-regular.fntdata"/><Relationship Id="rId81" Type="http://schemas.openxmlformats.org/officeDocument/2006/relationships/font" Target="fonts/LatoLight-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Anton-regular.fntdata"/><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font" Target="fonts/Lato-bold.fntdata"/><Relationship Id="rId30" Type="http://schemas.openxmlformats.org/officeDocument/2006/relationships/slide" Target="slides/slide22.xml"/><Relationship Id="rId74" Type="http://schemas.openxmlformats.org/officeDocument/2006/relationships/font" Target="fonts/Lato-regular.fntdata"/><Relationship Id="rId33" Type="http://schemas.openxmlformats.org/officeDocument/2006/relationships/slide" Target="slides/slide25.xml"/><Relationship Id="rId77" Type="http://schemas.openxmlformats.org/officeDocument/2006/relationships/font" Target="fonts/Lato-boldItalic.fntdata"/><Relationship Id="rId32" Type="http://schemas.openxmlformats.org/officeDocument/2006/relationships/slide" Target="slides/slide24.xml"/><Relationship Id="rId76" Type="http://schemas.openxmlformats.org/officeDocument/2006/relationships/font" Target="fonts/Lato-italic.fntdata"/><Relationship Id="rId35" Type="http://schemas.openxmlformats.org/officeDocument/2006/relationships/slide" Target="slides/slide27.xml"/><Relationship Id="rId79" Type="http://schemas.openxmlformats.org/officeDocument/2006/relationships/font" Target="fonts/LatoLight-bold.fntdata"/><Relationship Id="rId34" Type="http://schemas.openxmlformats.org/officeDocument/2006/relationships/slide" Target="slides/slide26.xml"/><Relationship Id="rId78" Type="http://schemas.openxmlformats.org/officeDocument/2006/relationships/font" Target="fonts/LatoLight-regular.fntdata"/><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90" Type="http://schemas.openxmlformats.org/officeDocument/2006/relationships/font" Target="fonts/HelveticaNeueLight-boldItalic.fntdata"/><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O3IJBtrFyc"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b4c2b4ce8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eb4c2b4ce8_0_1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b4c2b4ce8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b4c2b4ce8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rPr>
              <a:t>Verdadero</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s" sz="1200">
                <a:solidFill>
                  <a:schemeClr val="dk1"/>
                </a:solidFill>
              </a:rPr>
              <a:t>“Para pensar”</a:t>
            </a:r>
            <a:endParaRPr b="1" sz="1200">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rPr>
              <a:t>¿Cómo crear encuestas de zoom? Disponible en </a:t>
            </a:r>
            <a:r>
              <a:rPr lang="es" sz="1200" u="sng">
                <a:solidFill>
                  <a:schemeClr val="accent5"/>
                </a:solidFill>
                <a:hlinkClick r:id="rId2">
                  <a:extLst>
                    <a:ext uri="{A12FA001-AC4F-418D-AE19-62706E023703}">
                      <ahyp:hlinkClr val="tx"/>
                    </a:ext>
                  </a:extLst>
                </a:hlinkClick>
              </a:rPr>
              <a:t>este video.</a:t>
            </a:r>
            <a:endParaRPr b="1"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200">
                <a:solidFill>
                  <a:schemeClr val="dk1"/>
                </a:solidFill>
              </a:rPr>
              <a:t>El docente generará </a:t>
            </a:r>
            <a:r>
              <a:rPr lang="es" sz="1200" u="sng">
                <a:solidFill>
                  <a:schemeClr val="dk1"/>
                </a:solidFill>
              </a:rPr>
              <a:t>una encuesta de zoom</a:t>
            </a:r>
            <a:r>
              <a:rPr lang="es" sz="1200">
                <a:solidFill>
                  <a:schemeClr val="dk1"/>
                </a:solidFill>
              </a:rPr>
              <a:t> para que los estudiantes respondan. Esto es una actividad de comprobación.</a:t>
            </a:r>
            <a:endParaRPr sz="1200">
              <a:solidFill>
                <a:schemeClr val="dk1"/>
              </a:solidFill>
            </a:endParaRPr>
          </a:p>
          <a:p>
            <a:pPr indent="0" lvl="0" marL="0" rtl="0" algn="l">
              <a:spcBef>
                <a:spcPts val="0"/>
              </a:spcBef>
              <a:spcAft>
                <a:spcPts val="0"/>
              </a:spcAft>
              <a:buNone/>
            </a:pPr>
            <a:r>
              <a:rPr lang="es" sz="1200">
                <a:solidFill>
                  <a:schemeClr val="dk1"/>
                </a:solidFill>
              </a:rPr>
              <a:t>Sugerimos: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Utilizarlo antes del break para que los estudiantes puedan votar en la encuesta antes de ir al mismo.</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Al regresar, mostrar los resultados a los estudiantes.</a:t>
            </a:r>
            <a:endParaRPr sz="1200">
              <a:solidFill>
                <a:schemeClr val="dk1"/>
              </a:solidFill>
            </a:endParaRPr>
          </a:p>
          <a:p>
            <a:pPr indent="-304800" lvl="0" marL="457200" rtl="0" algn="l">
              <a:spcBef>
                <a:spcPts val="0"/>
              </a:spcBef>
              <a:spcAft>
                <a:spcPts val="0"/>
              </a:spcAft>
              <a:buClr>
                <a:schemeClr val="dk1"/>
              </a:buClr>
              <a:buSzPts val="1200"/>
              <a:buChar char="-"/>
            </a:pPr>
            <a:r>
              <a:rPr lang="es" sz="1200">
                <a:solidFill>
                  <a:schemeClr val="dk1"/>
                </a:solidFill>
              </a:rPr>
              <a:t>Si hay buena respuesta de este recurso, se recomienda utilizarlo de forma orgánica en más instancias de la clase.</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b4c2b4ce8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eb4c2b4ce8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4c2b4ce8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eb4c2b4ce8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b4c2b4ce8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eb4c2b4ce8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b4c2b4ce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eb4c2b4ce8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b4c2b4ce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eb4c2b4ce8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Te sugerimos mostrarlo directamente en el editor de texto así los/as estudiantes ven cómo se va escribiendo el código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b4c2b4ce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eb4c2b4ce8_0_7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b4c2b4c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eb4c2b4ce8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b4c2b4ce8_0_7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eb4c2b4ce8_0_7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b4c2b4ce8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eb4c2b4ce8_0_7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b4c2b4ce8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eb4c2b4ce8_0_13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b4c2b4ce8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eb4c2b4ce8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b4c2b4c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eb4c2b4ce8_0_7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b4c2b4ce8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eb4c2b4ce8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b4c2b4ce8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eb4c2b4ce8_0_7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eb4c2b4ce8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geb4c2b4ce8_0_8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b4c2b4ce8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eb4c2b4ce8_0_8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b4c2b4ce8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eb4c2b4ce8_0_8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b4c2b4ce8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eb4c2b4ce8_0_8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b4c2b4ce8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eb4c2b4ce8_0_8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b4c2b4ce8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eb4c2b4ce8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b4c2b4ce8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eb4c2b4ce8_0_13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b4c2b4c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eb4c2b4ce8_0_8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b4c2b4ce8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eb4c2b4ce8_0_8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b4c2b4ce8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4" name="Google Shape;484;geb4c2b4ce8_0_8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b4c2b4c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eb4c2b4ce8_0_8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b4c2b4ce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eb4c2b4ce8_0_8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b4c2b4ce8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eb4c2b4ce8_0_8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b4c2b4ce8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eb4c2b4ce8_0_8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eb4c2b4ce8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eb4c2b4ce8_0_9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b4c2b4ce8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eb4c2b4ce8_0_9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b4c2b4ce8_0_9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eb4c2b4ce8_0_9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b4c2b4ce8_0_1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eb4c2b4ce8_0_13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b4c2b4ce8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eb4c2b4ce8_0_9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eb4c2b4ce8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eb4c2b4ce8_0_9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b4c2b4ce8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eb4c2b4ce8_0_9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b4c2b4ce8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eb4c2b4ce8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b4c2b4ce8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eb4c2b4ce8_0_9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Sugerimos explicar también cómo enlazar cuando se crean las carpetas: </a:t>
            </a:r>
            <a:endParaRPr/>
          </a:p>
          <a:p>
            <a:pPr indent="-298450" lvl="0" marL="457200" rtl="0" algn="l">
              <a:lnSpc>
                <a:spcPct val="100000"/>
              </a:lnSpc>
              <a:spcBef>
                <a:spcPts val="0"/>
              </a:spcBef>
              <a:spcAft>
                <a:spcPts val="0"/>
              </a:spcAft>
              <a:buSzPts val="1100"/>
              <a:buChar char="●"/>
            </a:pPr>
            <a:r>
              <a:rPr lang="es"/>
              <a:t>“pages”</a:t>
            </a:r>
            <a:endParaRPr/>
          </a:p>
          <a:p>
            <a:pPr indent="-298450" lvl="0" marL="457200" rtl="0" algn="l">
              <a:lnSpc>
                <a:spcPct val="100000"/>
              </a:lnSpc>
              <a:spcBef>
                <a:spcPts val="0"/>
              </a:spcBef>
              <a:spcAft>
                <a:spcPts val="0"/>
              </a:spcAft>
              <a:buSzPts val="1100"/>
              <a:buChar char="●"/>
            </a:pPr>
            <a:r>
              <a:rPr lang="es"/>
              <a:t>“images”</a:t>
            </a:r>
            <a:endParaRPr/>
          </a:p>
          <a:p>
            <a:pPr indent="-298450" lvl="0" marL="457200" rtl="0" algn="l">
              <a:lnSpc>
                <a:spcPct val="100000"/>
              </a:lnSpc>
              <a:spcBef>
                <a:spcPts val="0"/>
              </a:spcBef>
              <a:spcAft>
                <a:spcPts val="0"/>
              </a:spcAft>
              <a:buSzPts val="1100"/>
              <a:buChar char="●"/>
            </a:pPr>
            <a:r>
              <a:rPr lang="es"/>
              <a:t>“CSS”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eb4c2b4ce8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eb4c2b4ce8_0_9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b4c2b4ce8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eb4c2b4ce8_0_9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b4c2b4ce8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3" name="Google Shape;603;geb4c2b4ce8_0_9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eb4c2b4ce8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eb4c2b4ce8_0_9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b4c2b4ce8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eb4c2b4ce8_0_9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b4c2b4ce8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eb4c2b4ce8_0_5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b4c2b4ce8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eb4c2b4ce8_0_9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b4c2b4ce8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geb4c2b4ce8_0_9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b4c2b4ce8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geb4c2b4ce8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eb4c2b4ce8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geb4c2b4ce8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eb4c2b4ce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geb4c2b4ce8_0_10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eb4c2b4ce8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eb4c2b4ce8_0_10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eb4c2b4ce8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geb4c2b4ce8_0_10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Link al video de youtube:</a:t>
            </a:r>
            <a:r>
              <a:rPr lang="es">
                <a:solidFill>
                  <a:srgbClr val="0451A5"/>
                </a:solidFill>
              </a:rPr>
              <a:t> </a:t>
            </a:r>
            <a:r>
              <a:rPr lang="es" u="sng">
                <a:solidFill>
                  <a:srgbClr val="0451A5"/>
                </a:solidFill>
                <a:hlinkClick r:id="rId2">
                  <a:extLst>
                    <a:ext uri="{A12FA001-AC4F-418D-AE19-62706E023703}">
                      <ahyp:hlinkClr val="tx"/>
                    </a:ext>
                  </a:extLst>
                </a:hlinkClick>
              </a:rPr>
              <a:t>https://youtu.be/PO3IJBtrFyc</a:t>
            </a:r>
            <a:r>
              <a:rPr lang="es">
                <a:solidFill>
                  <a:srgbClr val="0451A5"/>
                </a:solidFill>
              </a:rPr>
              <a:t> </a:t>
            </a:r>
            <a:endParaRPr>
              <a:solidFill>
                <a:srgbClr val="0451A5"/>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b4c2b4ce8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geb4c2b4ce8_0_10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eb4c2b4ce8_0_10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geb4c2b4ce8_0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challenges genéricos.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eb4c2b4ce8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eb4c2b4ce8_0_10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las subsiguientes slides de challenges genéricos.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b4c2b4ce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eb4c2b4ce8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eb4c2b4ce8_0_1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geb4c2b4ce8_0_1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eb4c2b4ce8_0_1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2" name="Google Shape;722;geb4c2b4ce8_0_1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Sugerimos explicar cómo comprimir una carpeta y cómo exportar el archivo de balsamiq.</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El nombre del desafío debe tener sí o sí el apellido del/ la estudiante y en idea que pongan el nombre de su página/proyecto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eb4c2b4ce8_0_1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9" name="Google Shape;729;geb4c2b4ce8_0_1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b4c2b4ce8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geb4c2b4ce8_0_1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eb4c2b4ce8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1" name="Google Shape;741;geb4c2b4ce8_0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b4c2b4ce8_0_5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eb4c2b4ce8_0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b4c2b4ce8_0_1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eb4c2b4ce8_0_1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b4c2b4ce8_0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eb4c2b4ce8_0_6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01" name="Google Shape;10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05" name="Google Shape;10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09" name="Google Shape;10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0" name="Shape 140"/>
        <p:cNvGrpSpPr/>
        <p:nvPr/>
      </p:nvGrpSpPr>
      <p:grpSpPr>
        <a:xfrm>
          <a:off x="0" y="0"/>
          <a:ext cx="0" cy="0"/>
          <a:chOff x="0" y="0"/>
          <a:chExt cx="0" cy="0"/>
        </a:xfrm>
      </p:grpSpPr>
      <p:sp>
        <p:nvSpPr>
          <p:cNvPr id="141" name="Google Shape;141;p37"/>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2" name="Google Shape;142;p37"/>
          <p:cNvSpPr txBox="1"/>
          <p:nvPr>
            <p:ph idx="1" type="body"/>
          </p:nvPr>
        </p:nvSpPr>
        <p:spPr>
          <a:xfrm>
            <a:off x="311760" y="1152360"/>
            <a:ext cx="8520000" cy="3416100"/>
          </a:xfrm>
          <a:prstGeom prst="rect">
            <a:avLst/>
          </a:prstGeom>
          <a:noFill/>
          <a:ln>
            <a:noFill/>
          </a:ln>
        </p:spPr>
        <p:txBody>
          <a:bodyPr anchorCtr="0" anchor="t" bIns="0" lIns="0" spcFirstLastPara="1" rIns="0" wrap="square" tIns="0">
            <a:normAutofit/>
          </a:bodyPr>
          <a:lstStyle>
            <a:lvl1pPr indent="-228600" lvl="0" marL="457200" rtl="0" algn="l">
              <a:lnSpc>
                <a:spcPct val="115000"/>
              </a:lnSpc>
              <a:spcBef>
                <a:spcPts val="0"/>
              </a:spcBef>
              <a:spcAft>
                <a:spcPts val="0"/>
              </a:spcAft>
              <a:buSzPts val="1800"/>
              <a:buNone/>
              <a:defRPr/>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1.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0.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26.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plataforma.coderhouse.com/video-tutoriales" TargetMode="External"/><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en.wikipedia.org/wiki/Mime_type" TargetMode="External"/><Relationship Id="rId5" Type="http://schemas.openxmlformats.org/officeDocument/2006/relationships/hyperlink" Target="http://en.wikipedia.org/wiki/Mime_ty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png"/><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3.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5.png"/><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hyperlink" Target="https://www.youtube.com/watch?v=1U4TxPSn9eM" TargetMode="External"/><Relationship Id="rId4" Type="http://schemas.openxmlformats.org/officeDocument/2006/relationships/image" Target="../media/image5.png"/><Relationship Id="rId5"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hyperlink" Target="https://www.sublimetext.com/3" TargetMode="External"/><Relationship Id="rId4" Type="http://schemas.openxmlformats.org/officeDocument/2006/relationships/hyperlink" Target="https://code.visualstudio.com/" TargetMode="External"/><Relationship Id="rId5" Type="http://schemas.openxmlformats.org/officeDocument/2006/relationships/image" Target="../media/image5.png"/><Relationship Id="rId6"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8.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23.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4.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docs.google.com/document/d/1WMhPXdMXbbpQA2G80edcX7KObnOJTJFvTaEOIPzgfIY/edit" TargetMode="External"/><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2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46" name="Shape 146"/>
        <p:cNvGrpSpPr/>
        <p:nvPr/>
      </p:nvGrpSpPr>
      <p:grpSpPr>
        <a:xfrm>
          <a:off x="0" y="0"/>
          <a:ext cx="0" cy="0"/>
          <a:chOff x="0" y="0"/>
          <a:chExt cx="0" cy="0"/>
        </a:xfrm>
      </p:grpSpPr>
      <p:sp>
        <p:nvSpPr>
          <p:cNvPr id="147" name="Google Shape;147;p38"/>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48" name="Google Shape;148;p38"/>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49" name="Google Shape;149;p38"/>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47"/>
          <p:cNvSpPr txBox="1"/>
          <p:nvPr/>
        </p:nvSpPr>
        <p:spPr>
          <a:xfrm>
            <a:off x="852188" y="1175400"/>
            <a:ext cx="7146000" cy="27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solidFill>
                <a:srgbClr val="E8E7E3"/>
              </a:solidFill>
            </a:endParaRPr>
          </a:p>
          <a:p>
            <a:pPr indent="0" lvl="0" marL="0" rtl="0" algn="ctr">
              <a:spcBef>
                <a:spcPts val="0"/>
              </a:spcBef>
              <a:spcAft>
                <a:spcPts val="0"/>
              </a:spcAft>
              <a:buNone/>
            </a:pPr>
            <a:r>
              <a:rPr i="1" lang="es" sz="3000">
                <a:solidFill>
                  <a:srgbClr val="EEFF41"/>
                </a:solidFill>
                <a:latin typeface="Anton"/>
                <a:ea typeface="Anton"/>
                <a:cs typeface="Anton"/>
                <a:sym typeface="Anton"/>
              </a:rPr>
              <a:t>¡PARA PENSAR!</a:t>
            </a:r>
            <a:endParaRPr i="1" sz="3000">
              <a:solidFill>
                <a:srgbClr val="EEFF41"/>
              </a:solidFill>
              <a:latin typeface="Didact Gothic"/>
              <a:ea typeface="Didact Gothic"/>
              <a:cs typeface="Didact Gothic"/>
              <a:sym typeface="Didact Gothic"/>
            </a:endParaRPr>
          </a:p>
          <a:p>
            <a:pPr indent="0" lvl="0" marL="0" rtl="0" algn="ctr">
              <a:spcBef>
                <a:spcPts val="1000"/>
              </a:spcBef>
              <a:spcAft>
                <a:spcPts val="0"/>
              </a:spcAft>
              <a:buNone/>
            </a:pPr>
            <a:r>
              <a:rPr i="1" lang="es" sz="2000">
                <a:solidFill>
                  <a:schemeClr val="lt1"/>
                </a:solidFill>
                <a:latin typeface="Helvetica Neue Light"/>
                <a:ea typeface="Helvetica Neue Light"/>
                <a:cs typeface="Helvetica Neue Light"/>
                <a:sym typeface="Helvetica Neue Light"/>
              </a:rPr>
              <a:t>HTML no es un lenguaje de programación</a:t>
            </a:r>
            <a:endParaRPr i="1" sz="2000">
              <a:solidFill>
                <a:schemeClr val="lt1"/>
              </a:solidFill>
              <a:latin typeface="Helvetica Neue Light"/>
              <a:ea typeface="Helvetica Neue Light"/>
              <a:cs typeface="Helvetica Neue Light"/>
              <a:sym typeface="Helvetica Neue Light"/>
            </a:endParaRPr>
          </a:p>
          <a:p>
            <a:pPr indent="0" lvl="0" marL="0" rtl="0" algn="ctr">
              <a:spcBef>
                <a:spcPts val="0"/>
              </a:spcBef>
              <a:spcAft>
                <a:spcPts val="0"/>
              </a:spcAft>
              <a:buClr>
                <a:schemeClr val="dk1"/>
              </a:buClr>
              <a:buSzPts val="3600"/>
              <a:buFont typeface="Arial"/>
              <a:buNone/>
            </a:pPr>
            <a:r>
              <a:t/>
            </a:r>
            <a:endParaRPr i="1" sz="2000">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s" sz="2000">
                <a:solidFill>
                  <a:schemeClr val="lt1"/>
                </a:solidFill>
                <a:latin typeface="Helvetica Neue Light"/>
                <a:ea typeface="Helvetica Neue Light"/>
                <a:cs typeface="Helvetica Neue Light"/>
                <a:sym typeface="Helvetica Neue Light"/>
              </a:rPr>
              <a:t>¿VERDADERO O FALSO?</a:t>
            </a:r>
            <a:br>
              <a:rPr lang="es" sz="2000">
                <a:solidFill>
                  <a:schemeClr val="lt1"/>
                </a:solidFill>
                <a:latin typeface="Helvetica Neue Light"/>
                <a:ea typeface="Helvetica Neue Light"/>
                <a:cs typeface="Helvetica Neue Light"/>
                <a:sym typeface="Helvetica Neue Light"/>
              </a:rPr>
            </a:br>
            <a:r>
              <a:rPr lang="es" sz="1600" u="sng">
                <a:solidFill>
                  <a:schemeClr val="lt1"/>
                </a:solidFill>
                <a:latin typeface="Helvetica Neue Light"/>
                <a:ea typeface="Helvetica Neue Light"/>
                <a:cs typeface="Helvetica Neue Light"/>
                <a:sym typeface="Helvetica Neue Light"/>
              </a:rPr>
              <a:t>CONTESTA LA ENCUESTA DE ZOOM</a:t>
            </a:r>
            <a:endParaRPr sz="2000">
              <a:solidFill>
                <a:srgbClr val="E8E7E3"/>
              </a:solidFill>
              <a:latin typeface="Helvetica Neue Light"/>
              <a:ea typeface="Helvetica Neue Light"/>
              <a:cs typeface="Helvetica Neue Light"/>
              <a:sym typeface="Helvetica Neue Light"/>
            </a:endParaRPr>
          </a:p>
        </p:txBody>
      </p:sp>
      <p:pic>
        <p:nvPicPr>
          <p:cNvPr id="276" name="Google Shape;276;p47"/>
          <p:cNvPicPr preferRelativeResize="0"/>
          <p:nvPr/>
        </p:nvPicPr>
        <p:blipFill rotWithShape="1">
          <a:blip r:embed="rId4">
            <a:alphaModFix/>
          </a:blip>
          <a:srcRect b="0" l="0" r="0" t="0"/>
          <a:stretch/>
        </p:blipFill>
        <p:spPr>
          <a:xfrm>
            <a:off x="3831925" y="433075"/>
            <a:ext cx="1186525" cy="1186525"/>
          </a:xfrm>
          <a:prstGeom prst="rect">
            <a:avLst/>
          </a:prstGeom>
          <a:noFill/>
          <a:ln>
            <a:noFill/>
          </a:ln>
        </p:spPr>
      </p:pic>
      <p:pic>
        <p:nvPicPr>
          <p:cNvPr id="277" name="Google Shape;277;p47"/>
          <p:cNvPicPr preferRelativeResize="0"/>
          <p:nvPr/>
        </p:nvPicPr>
        <p:blipFill rotWithShape="1">
          <a:blip r:embed="rId5">
            <a:alphaModFix/>
          </a:blip>
          <a:srcRect b="0" l="-28965" r="0" t="-28965"/>
          <a:stretch/>
        </p:blipFill>
        <p:spPr>
          <a:xfrm>
            <a:off x="4096563" y="3968100"/>
            <a:ext cx="657225" cy="4857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Google Shape;282;p4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LISTAS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86" name="Shape 286"/>
        <p:cNvGrpSpPr/>
        <p:nvPr/>
      </p:nvGrpSpPr>
      <p:grpSpPr>
        <a:xfrm>
          <a:off x="0" y="0"/>
          <a:ext cx="0" cy="0"/>
          <a:chOff x="0" y="0"/>
          <a:chExt cx="0" cy="0"/>
        </a:xfrm>
      </p:grpSpPr>
      <p:sp>
        <p:nvSpPr>
          <p:cNvPr id="287" name="Google Shape;287;p49"/>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288" name="Google Shape;288;p49"/>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p:txBody>
      </p:sp>
      <p:sp>
        <p:nvSpPr>
          <p:cNvPr id="289" name="Google Shape;289;p49"/>
          <p:cNvSpPr txBox="1"/>
          <p:nvPr/>
        </p:nvSpPr>
        <p:spPr>
          <a:xfrm>
            <a:off x="943050" y="2209325"/>
            <a:ext cx="7257900" cy="2410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lang="es" sz="2000">
                <a:solidFill>
                  <a:schemeClr val="dk1"/>
                </a:solidFill>
                <a:latin typeface="Helvetica Neue"/>
                <a:ea typeface="Helvetica Neue"/>
                <a:cs typeface="Helvetica Neue"/>
                <a:sym typeface="Helvetica Neue"/>
              </a:rPr>
              <a:t>👉 </a:t>
            </a:r>
            <a:r>
              <a:rPr b="1" i="0" lang="es" sz="2000" u="none" cap="none" strike="noStrike">
                <a:solidFill>
                  <a:schemeClr val="dk1"/>
                </a:solidFill>
                <a:latin typeface="Helvetica Neue"/>
                <a:ea typeface="Helvetica Neue"/>
                <a:cs typeface="Helvetica Neue"/>
                <a:sym typeface="Helvetica Neue"/>
              </a:rPr>
              <a:t>HTML</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permite agrupar elementos que tienen más significado de forma conjunta. El menú de navegación de un sitio web, por ejemplo, está formado por un grupo de palabras. Aunque cada palabra por separado tiene sentido, de forma conjunta constituyen el menú de navegación de la página, por lo que su</a:t>
            </a:r>
            <a:r>
              <a:rPr b="0" i="0" lang="es" sz="2000" u="none" cap="none" strike="noStrike">
                <a:solidFill>
                  <a:schemeClr val="dk1"/>
                </a:solidFill>
                <a:latin typeface="Didact Gothic"/>
                <a:ea typeface="Didact Gothic"/>
                <a:cs typeface="Didact Gothic"/>
                <a:sym typeface="Didact Gothic"/>
              </a:rPr>
              <a:t> </a:t>
            </a:r>
            <a:r>
              <a:rPr b="1" i="0" lang="es" sz="2000" u="none" cap="none" strike="noStrike">
                <a:solidFill>
                  <a:schemeClr val="dk1"/>
                </a:solidFill>
                <a:latin typeface="Helvetica Neue"/>
                <a:ea typeface="Helvetica Neue"/>
                <a:cs typeface="Helvetica Neue"/>
                <a:sym typeface="Helvetica Neue"/>
              </a:rPr>
              <a:t>significado conjunto</a:t>
            </a:r>
            <a:r>
              <a:rPr b="0" i="0" lang="es" sz="2000" u="none" cap="none" strike="noStrike">
                <a:solidFill>
                  <a:schemeClr val="dk1"/>
                </a:solidFill>
                <a:latin typeface="Didact Gothic"/>
                <a:ea typeface="Didact Gothic"/>
                <a:cs typeface="Didact Gothic"/>
                <a:sym typeface="Didact Gothic"/>
              </a:rPr>
              <a:t> </a:t>
            </a:r>
            <a:r>
              <a:rPr b="0" i="0" lang="es" sz="2000" u="none" cap="none" strike="noStrike">
                <a:solidFill>
                  <a:schemeClr val="dk1"/>
                </a:solidFill>
                <a:latin typeface="Helvetica Neue Light"/>
                <a:ea typeface="Helvetica Neue Light"/>
                <a:cs typeface="Helvetica Neue Light"/>
                <a:sym typeface="Helvetica Neue Light"/>
              </a:rPr>
              <a:t>es mayor que por separado. Esto se denomina </a:t>
            </a:r>
            <a:r>
              <a:rPr b="1" i="0" lang="es" sz="2000" u="none" cap="none" strike="noStrike">
                <a:solidFill>
                  <a:schemeClr val="dk1"/>
                </a:solidFill>
                <a:latin typeface="Helvetica Neue"/>
                <a:ea typeface="Helvetica Neue"/>
                <a:cs typeface="Helvetica Neue"/>
                <a:sym typeface="Helvetica Neue"/>
              </a:rPr>
              <a:t>listas.</a:t>
            </a:r>
            <a:endParaRPr b="1" i="0" sz="20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290" name="Google Shape;290;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p:nvPr/>
        </p:nvSpPr>
        <p:spPr>
          <a:xfrm>
            <a:off x="6547650"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6" name="Google Shape;296;p50"/>
          <p:cNvSpPr/>
          <p:nvPr/>
        </p:nvSpPr>
        <p:spPr>
          <a:xfrm>
            <a:off x="3984907" y="126665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7" name="Google Shape;297;p50"/>
          <p:cNvSpPr/>
          <p:nvPr/>
        </p:nvSpPr>
        <p:spPr>
          <a:xfrm>
            <a:off x="1362169" y="1308101"/>
            <a:ext cx="1174200" cy="11742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sp>
        <p:nvSpPr>
          <p:cNvPr id="298" name="Google Shape;298;p50"/>
          <p:cNvSpPr txBox="1"/>
          <p:nvPr/>
        </p:nvSpPr>
        <p:spPr>
          <a:xfrm>
            <a:off x="1342625" y="13437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chemeClr val="dk1"/>
                </a:solidFill>
                <a:latin typeface="Anton"/>
                <a:ea typeface="Anton"/>
                <a:cs typeface="Anton"/>
                <a:sym typeface="Anton"/>
              </a:rPr>
              <a:t>TIPOS DE LISTAS</a:t>
            </a:r>
            <a:endParaRPr b="0" i="1" sz="3500" u="none" cap="none" strike="noStrike">
              <a:solidFill>
                <a:srgbClr val="000000"/>
              </a:solidFill>
              <a:latin typeface="Anton"/>
              <a:ea typeface="Anton"/>
              <a:cs typeface="Anton"/>
              <a:sym typeface="Anton"/>
            </a:endParaRPr>
          </a:p>
        </p:txBody>
      </p:sp>
      <p:sp>
        <p:nvSpPr>
          <p:cNvPr id="299" name="Google Shape;299;p50"/>
          <p:cNvSpPr txBox="1"/>
          <p:nvPr/>
        </p:nvSpPr>
        <p:spPr>
          <a:xfrm>
            <a:off x="759625" y="2666950"/>
            <a:ext cx="23793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no ordenadas</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00" name="Google Shape;300;p50"/>
          <p:cNvSpPr txBox="1"/>
          <p:nvPr/>
        </p:nvSpPr>
        <p:spPr>
          <a:xfrm>
            <a:off x="3537450" y="2627025"/>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ordenadas</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1" name="Google Shape;301;p50"/>
          <p:cNvSpPr txBox="1"/>
          <p:nvPr/>
        </p:nvSpPr>
        <p:spPr>
          <a:xfrm>
            <a:off x="6100200" y="266695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Listas de definición</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sp>
        <p:nvSpPr>
          <p:cNvPr id="302" name="Google Shape;302;p50"/>
          <p:cNvSpPr txBox="1"/>
          <p:nvPr/>
        </p:nvSpPr>
        <p:spPr>
          <a:xfrm>
            <a:off x="4344713" y="1359057"/>
            <a:ext cx="516600" cy="70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sp>
        <p:nvSpPr>
          <p:cNvPr id="303" name="Google Shape;303;p50"/>
          <p:cNvSpPr txBox="1"/>
          <p:nvPr/>
        </p:nvSpPr>
        <p:spPr>
          <a:xfrm>
            <a:off x="6770600" y="1388651"/>
            <a:ext cx="516600" cy="59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t/>
            </a:r>
            <a:endParaRPr b="0" i="0" sz="4800" u="none" cap="none" strike="noStrike">
              <a:solidFill>
                <a:srgbClr val="FFFFFF"/>
              </a:solidFill>
              <a:latin typeface="Lato"/>
              <a:ea typeface="Lato"/>
              <a:cs typeface="Lato"/>
              <a:sym typeface="Lato"/>
            </a:endParaRPr>
          </a:p>
        </p:txBody>
      </p:sp>
      <p:pic>
        <p:nvPicPr>
          <p:cNvPr id="304" name="Google Shape;304;p50"/>
          <p:cNvPicPr preferRelativeResize="0"/>
          <p:nvPr/>
        </p:nvPicPr>
        <p:blipFill rotWithShape="1">
          <a:blip r:embed="rId3">
            <a:alphaModFix/>
          </a:blip>
          <a:srcRect b="0" l="0" r="0" t="0"/>
          <a:stretch/>
        </p:blipFill>
        <p:spPr>
          <a:xfrm>
            <a:off x="6783925" y="1544053"/>
            <a:ext cx="653602" cy="653597"/>
          </a:xfrm>
          <a:prstGeom prst="rect">
            <a:avLst/>
          </a:prstGeom>
          <a:noFill/>
          <a:ln>
            <a:noFill/>
          </a:ln>
        </p:spPr>
      </p:pic>
      <p:pic>
        <p:nvPicPr>
          <p:cNvPr id="305" name="Google Shape;305;p50"/>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306" name="Google Shape;306;p50"/>
          <p:cNvPicPr preferRelativeResize="0"/>
          <p:nvPr/>
        </p:nvPicPr>
        <p:blipFill rotWithShape="1">
          <a:blip r:embed="rId5">
            <a:alphaModFix/>
          </a:blip>
          <a:srcRect b="0" l="0" r="0" t="0"/>
          <a:stretch/>
        </p:blipFill>
        <p:spPr>
          <a:xfrm>
            <a:off x="1651074" y="1572647"/>
            <a:ext cx="596400" cy="596400"/>
          </a:xfrm>
          <a:prstGeom prst="rect">
            <a:avLst/>
          </a:prstGeom>
          <a:noFill/>
          <a:ln>
            <a:noFill/>
          </a:ln>
        </p:spPr>
      </p:pic>
      <p:pic>
        <p:nvPicPr>
          <p:cNvPr id="307" name="Google Shape;307;p50"/>
          <p:cNvPicPr preferRelativeResize="0"/>
          <p:nvPr/>
        </p:nvPicPr>
        <p:blipFill rotWithShape="1">
          <a:blip r:embed="rId6">
            <a:alphaModFix/>
          </a:blip>
          <a:srcRect b="0" l="0" r="0" t="0"/>
          <a:stretch/>
        </p:blipFill>
        <p:spPr>
          <a:xfrm>
            <a:off x="4214239" y="1577046"/>
            <a:ext cx="596400" cy="596400"/>
          </a:xfrm>
          <a:prstGeom prst="rect">
            <a:avLst/>
          </a:prstGeom>
          <a:noFill/>
          <a:ln>
            <a:noFill/>
          </a:ln>
        </p:spPr>
      </p:pic>
      <p:sp>
        <p:nvSpPr>
          <p:cNvPr id="308" name="Google Shape;308;p50"/>
          <p:cNvSpPr txBox="1"/>
          <p:nvPr/>
        </p:nvSpPr>
        <p:spPr>
          <a:xfrm>
            <a:off x="160050" y="3594025"/>
            <a:ext cx="87048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es" sz="1800" u="none" cap="none" strike="noStrike">
                <a:solidFill>
                  <a:schemeClr val="dk1"/>
                </a:solidFill>
                <a:highlight>
                  <a:schemeClr val="lt1"/>
                </a:highlight>
                <a:latin typeface="Helvetica Neue"/>
                <a:ea typeface="Helvetica Neue"/>
                <a:cs typeface="Helvetica Neue"/>
                <a:sym typeface="Helvetica Neue"/>
              </a:rPr>
              <a:t>Ejemplos: </a:t>
            </a:r>
            <a:r>
              <a:rPr b="0" i="0" lang="es" sz="1800" u="none" cap="none" strike="noStrike">
                <a:solidFill>
                  <a:schemeClr val="dk1"/>
                </a:solidFill>
                <a:highlight>
                  <a:schemeClr val="lt1"/>
                </a:highlight>
                <a:latin typeface="Helvetica Neue Light"/>
                <a:ea typeface="Helvetica Neue Light"/>
                <a:cs typeface="Helvetica Neue Light"/>
                <a:sym typeface="Helvetica Neue Light"/>
              </a:rPr>
              <a:t>paso a paso de un procedimiento (como una receta de cocina), características de una persona, galería de imágenes, el menú de una página web, entre otros. </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nvSpPr>
        <p:spPr>
          <a:xfrm>
            <a:off x="852150" y="951775"/>
            <a:ext cx="7439700" cy="1674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numéricas</a:t>
            </a:r>
            <a:r>
              <a:rPr b="0" i="0" lang="es" sz="1800" u="none" cap="none" strike="noStrike">
                <a:solidFill>
                  <a:schemeClr val="dk1"/>
                </a:solidFill>
                <a:latin typeface="Helvetica Neue Light"/>
                <a:ea typeface="Helvetica Neue Light"/>
                <a:cs typeface="Helvetica Neue Light"/>
                <a:sym typeface="Helvetica Neue Light"/>
              </a:rPr>
              <a:t> establecen un orden en la lectura de sus ítems.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3DFFBC"/>
              </a:buClr>
              <a:buSzPts val="1800"/>
              <a:buFont typeface="Arial"/>
              <a:buChar char="●"/>
            </a:pPr>
            <a:r>
              <a:rPr b="0" i="0" lang="es" sz="1800" u="none" cap="none" strike="noStrike">
                <a:solidFill>
                  <a:schemeClr val="dk1"/>
                </a:solidFill>
                <a:latin typeface="Helvetica Neue Light"/>
                <a:ea typeface="Helvetica Neue Light"/>
                <a:cs typeface="Helvetica Neue Light"/>
                <a:sym typeface="Helvetica Neue Light"/>
              </a:rPr>
              <a:t>Las </a:t>
            </a:r>
            <a:r>
              <a:rPr b="1" i="0" lang="es" sz="1800" u="none" cap="none" strike="noStrike">
                <a:solidFill>
                  <a:schemeClr val="dk1"/>
                </a:solidFill>
                <a:latin typeface="Helvetica Neue"/>
                <a:ea typeface="Helvetica Neue"/>
                <a:cs typeface="Helvetica Neue"/>
                <a:sym typeface="Helvetica Neue"/>
              </a:rPr>
              <a:t>listas de viñetas</a:t>
            </a:r>
            <a:r>
              <a:rPr b="0" i="0" lang="es" sz="1800" u="none" cap="none" strike="noStrike">
                <a:solidFill>
                  <a:schemeClr val="dk1"/>
                </a:solidFill>
                <a:latin typeface="Helvetica Neue Light"/>
                <a:ea typeface="Helvetica Neue Light"/>
                <a:cs typeface="Helvetica Neue Light"/>
                <a:sym typeface="Helvetica Neue Light"/>
              </a:rPr>
              <a:t> no representan ningún orden o importancia entre sus ítems. Son elementos compuestos. </a:t>
            </a:r>
            <a:endParaRPr sz="1800">
              <a:solidFill>
                <a:schemeClr val="dk1"/>
              </a:solidFill>
              <a:latin typeface="Helvetica Neue Light"/>
              <a:ea typeface="Helvetica Neue Light"/>
              <a:cs typeface="Helvetica Neue Light"/>
              <a:sym typeface="Helvetica Neue Light"/>
            </a:endParaRPr>
          </a:p>
          <a:p>
            <a:pPr indent="0" lvl="0" marL="2286000" marR="0" rtl="0" algn="l">
              <a:lnSpc>
                <a:spcPct val="150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ordenada de artículos (numéricas).</a:t>
            </a:r>
            <a:endParaRPr b="0" i="0" sz="1600" u="none" cap="none" strike="noStrike">
              <a:solidFill>
                <a:schemeClr val="dk1"/>
              </a:solidFill>
              <a:latin typeface="Helvetica Neue Light"/>
              <a:ea typeface="Helvetica Neue Light"/>
              <a:cs typeface="Helvetica Neue Light"/>
              <a:sym typeface="Helvetica Neue Light"/>
            </a:endParaRPr>
          </a:p>
          <a:p>
            <a:pPr indent="457200" lvl="0" marL="18288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una lista de artículos sin orden (viñetas).</a:t>
            </a:r>
            <a:endParaRPr b="0" i="0" sz="1600" u="none" cap="none" strike="noStrike">
              <a:solidFill>
                <a:schemeClr val="dk1"/>
              </a:solidFill>
              <a:latin typeface="Helvetica Neue Light"/>
              <a:ea typeface="Helvetica Neue Light"/>
              <a:cs typeface="Helvetica Neue Light"/>
              <a:sym typeface="Helvetica Neue Light"/>
            </a:endParaRPr>
          </a:p>
          <a:p>
            <a:pPr indent="0" lvl="0" marL="2286000" marR="0" rtl="0" algn="l">
              <a:lnSpc>
                <a:spcPct val="115000"/>
              </a:lnSpc>
              <a:spcBef>
                <a:spcPts val="1100"/>
              </a:spcBef>
              <a:spcAft>
                <a:spcPts val="0"/>
              </a:spcAft>
              <a:buClr>
                <a:srgbClr val="000000"/>
              </a:buClr>
              <a:buSzPts val="1600"/>
              <a:buFont typeface="Arial"/>
              <a:buNone/>
            </a:pPr>
            <a:r>
              <a:rPr lang="es" sz="1600">
                <a:solidFill>
                  <a:schemeClr val="dk1"/>
                </a:solidFill>
                <a:latin typeface="Helvetica Neue Light"/>
                <a:ea typeface="Helvetica Neue Light"/>
                <a:cs typeface="Helvetica Neue Light"/>
                <a:sym typeface="Helvetica Neue Light"/>
              </a:rPr>
              <a:t>  </a:t>
            </a:r>
            <a:r>
              <a:rPr b="0" i="0" lang="es" sz="1600" u="none" cap="none" strike="noStrike">
                <a:solidFill>
                  <a:schemeClr val="dk1"/>
                </a:solidFill>
                <a:latin typeface="Helvetica Neue Light"/>
                <a:ea typeface="Helvetica Neue Light"/>
                <a:cs typeface="Helvetica Neue Light"/>
                <a:sym typeface="Helvetica Neue Light"/>
              </a:rPr>
              <a:t>define un artículo de una lista.</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14" name="Google Shape;314;p51"/>
          <p:cNvSpPr txBox="1"/>
          <p:nvPr/>
        </p:nvSpPr>
        <p:spPr>
          <a:xfrm>
            <a:off x="1738950" y="191450"/>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¿VIÑETAS O NÚMEROS?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15" name="Google Shape;315;p5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16" name="Google Shape;316;p51"/>
          <p:cNvSpPr/>
          <p:nvPr/>
        </p:nvSpPr>
        <p:spPr>
          <a:xfrm>
            <a:off x="0" y="27390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&lt;ol&gt;</a:t>
            </a:r>
            <a:endParaRPr/>
          </a:p>
        </p:txBody>
      </p:sp>
      <p:sp>
        <p:nvSpPr>
          <p:cNvPr id="317" name="Google Shape;317;p51"/>
          <p:cNvSpPr/>
          <p:nvPr/>
        </p:nvSpPr>
        <p:spPr>
          <a:xfrm>
            <a:off x="0" y="321370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&lt;ul&gt;</a:t>
            </a:r>
            <a:endParaRPr/>
          </a:p>
        </p:txBody>
      </p:sp>
      <p:sp>
        <p:nvSpPr>
          <p:cNvPr id="318" name="Google Shape;318;p51"/>
          <p:cNvSpPr/>
          <p:nvPr/>
        </p:nvSpPr>
        <p:spPr>
          <a:xfrm>
            <a:off x="0" y="3688350"/>
            <a:ext cx="32757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457200" lvl="0" marL="0" rtl="0" algn="ctr">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&lt;li&gt;</a:t>
            </a:r>
            <a:endParaRPr/>
          </a:p>
        </p:txBody>
      </p:sp>
      <p:sp>
        <p:nvSpPr>
          <p:cNvPr id="319" name="Google Shape;319;p51"/>
          <p:cNvSpPr/>
          <p:nvPr/>
        </p:nvSpPr>
        <p:spPr>
          <a:xfrm>
            <a:off x="-2" y="26553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0" name="Google Shape;320;p51"/>
          <p:cNvPicPr preferRelativeResize="0"/>
          <p:nvPr/>
        </p:nvPicPr>
        <p:blipFill rotWithShape="1">
          <a:blip r:embed="rId4">
            <a:alphaModFix/>
          </a:blip>
          <a:srcRect b="0" l="0" r="0" t="0"/>
          <a:stretch/>
        </p:blipFill>
        <p:spPr>
          <a:xfrm>
            <a:off x="89562" y="2773989"/>
            <a:ext cx="232921" cy="227957"/>
          </a:xfrm>
          <a:prstGeom prst="rect">
            <a:avLst/>
          </a:prstGeom>
          <a:noFill/>
          <a:ln>
            <a:noFill/>
          </a:ln>
        </p:spPr>
      </p:pic>
      <p:sp>
        <p:nvSpPr>
          <p:cNvPr id="321" name="Google Shape;321;p51"/>
          <p:cNvSpPr/>
          <p:nvPr/>
        </p:nvSpPr>
        <p:spPr>
          <a:xfrm>
            <a:off x="-4" y="3148301"/>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2" name="Google Shape;322;p51"/>
          <p:cNvPicPr preferRelativeResize="0"/>
          <p:nvPr/>
        </p:nvPicPr>
        <p:blipFill rotWithShape="1">
          <a:blip r:embed="rId5">
            <a:alphaModFix/>
          </a:blip>
          <a:srcRect b="0" l="0" r="0" t="0"/>
          <a:stretch/>
        </p:blipFill>
        <p:spPr>
          <a:xfrm>
            <a:off x="112857" y="3249415"/>
            <a:ext cx="232983" cy="227955"/>
          </a:xfrm>
          <a:prstGeom prst="rect">
            <a:avLst/>
          </a:prstGeom>
          <a:noFill/>
          <a:ln>
            <a:noFill/>
          </a:ln>
        </p:spPr>
      </p:pic>
      <p:sp>
        <p:nvSpPr>
          <p:cNvPr id="323" name="Google Shape;323;p51"/>
          <p:cNvSpPr/>
          <p:nvPr/>
        </p:nvSpPr>
        <p:spPr>
          <a:xfrm>
            <a:off x="-28800" y="3640050"/>
            <a:ext cx="458700" cy="448800"/>
          </a:xfrm>
          <a:prstGeom prst="ellipse">
            <a:avLst/>
          </a:prstGeom>
          <a:solidFill>
            <a:srgbClr val="3DFFBC"/>
          </a:solidFill>
          <a:ln cap="flat" cmpd="sng" w="952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idact Gothic"/>
              <a:ea typeface="Didact Gothic"/>
              <a:cs typeface="Didact Gothic"/>
              <a:sym typeface="Didact Gothic"/>
            </a:endParaRPr>
          </a:p>
        </p:txBody>
      </p:sp>
      <p:pic>
        <p:nvPicPr>
          <p:cNvPr id="324" name="Google Shape;324;p51"/>
          <p:cNvPicPr preferRelativeResize="0"/>
          <p:nvPr/>
        </p:nvPicPr>
        <p:blipFill rotWithShape="1">
          <a:blip r:embed="rId6">
            <a:alphaModFix/>
          </a:blip>
          <a:srcRect b="0" l="0" r="0" t="0"/>
          <a:stretch/>
        </p:blipFill>
        <p:spPr>
          <a:xfrm>
            <a:off x="63474" y="3730248"/>
            <a:ext cx="255254" cy="2498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30" name="Google Shape;330;p52"/>
          <p:cNvGraphicFramePr/>
          <p:nvPr/>
        </p:nvGraphicFramePr>
        <p:xfrm>
          <a:off x="1058300" y="2465863"/>
          <a:ext cx="3000000" cy="3000000"/>
        </p:xfrm>
        <a:graphic>
          <a:graphicData uri="http://schemas.openxmlformats.org/drawingml/2006/table">
            <a:tbl>
              <a:tblPr>
                <a:noFill/>
                <a:tableStyleId>{9E01B1CA-3BBF-4817-A466-C95F6F97B4E5}</a:tableStyleId>
              </a:tblPr>
              <a:tblGrid>
                <a:gridCol w="4010275"/>
              </a:tblGrid>
              <a:tr h="9891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&gt;Empresa&lt;/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&gt;Producto&lt;/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&gt;Servicios&lt;/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li</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ul</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331" name="Google Shape;331;p52"/>
          <p:cNvSpPr txBox="1"/>
          <p:nvPr/>
        </p:nvSpPr>
        <p:spPr>
          <a:xfrm>
            <a:off x="732600" y="1213850"/>
            <a:ext cx="7678800" cy="1097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a:p>
            <a:pPr indent="0" lvl="0" marL="457200" marR="0" rtl="0" algn="ctr">
              <a:lnSpc>
                <a:spcPct val="150000"/>
              </a:lnSpc>
              <a:spcBef>
                <a:spcPts val="1100"/>
              </a:spcBef>
              <a:spcAft>
                <a:spcPts val="110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Ambas listas se deben insertar mediante la etiqueta </a:t>
            </a:r>
            <a:r>
              <a:rPr b="0" i="0" lang="es" sz="1700" u="none" cap="none" strike="noStrike">
                <a:solidFill>
                  <a:schemeClr val="dk1"/>
                </a:solidFill>
                <a:highlight>
                  <a:srgbClr val="A6FFCA"/>
                </a:highlight>
                <a:latin typeface="Helvetica Neue Light"/>
                <a:ea typeface="Helvetica Neue Light"/>
                <a:cs typeface="Helvetica Neue Light"/>
                <a:sym typeface="Helvetica Neue Light"/>
              </a:rPr>
              <a:t>&lt;li&gt;&lt;/li&gt; (list-item)</a:t>
            </a:r>
            <a:r>
              <a:rPr b="0" i="0" lang="es" sz="1700" u="none" cap="none" strike="noStrike">
                <a:solidFill>
                  <a:schemeClr val="dk1"/>
                </a:solidFill>
                <a:latin typeface="Helvetica Neue Light"/>
                <a:ea typeface="Helvetica Neue Light"/>
                <a:cs typeface="Helvetica Neue Light"/>
                <a:sym typeface="Helvetica Neue Light"/>
              </a:rPr>
              <a:t>. </a:t>
            </a:r>
            <a:r>
              <a:rPr b="0" i="1" lang="es" sz="1700" u="none" cap="none" strike="noStrike">
                <a:solidFill>
                  <a:schemeClr val="dk1"/>
                </a:solidFill>
                <a:latin typeface="Helvetica Neue Light"/>
                <a:ea typeface="Helvetica Neue Light"/>
                <a:cs typeface="Helvetica Neue Light"/>
                <a:sym typeface="Helvetica Neue Light"/>
              </a:rPr>
              <a:t>Ejemplo de servicios de una empresa (lista de viñetas/sin orden):</a:t>
            </a:r>
            <a:br>
              <a:rPr b="0" i="0" lang="es" sz="1700" u="none" cap="none" strike="noStrike">
                <a:solidFill>
                  <a:schemeClr val="dk1"/>
                </a:solidFill>
                <a:latin typeface="Helvetica Neue Light"/>
                <a:ea typeface="Helvetica Neue Light"/>
                <a:cs typeface="Helvetica Neue Light"/>
                <a:sym typeface="Helvetica Neue Light"/>
              </a:rPr>
            </a:b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332" name="Google Shape;332;p52"/>
          <p:cNvSpPr txBox="1"/>
          <p:nvPr/>
        </p:nvSpPr>
        <p:spPr>
          <a:xfrm>
            <a:off x="6023725" y="2374752"/>
            <a:ext cx="1578600" cy="1813500"/>
          </a:xfrm>
          <a:prstGeom prst="rect">
            <a:avLst/>
          </a:prstGeom>
          <a:noFill/>
          <a:ln>
            <a:noFill/>
          </a:ln>
        </p:spPr>
        <p:txBody>
          <a:bodyPr anchorCtr="0" anchor="ctr" bIns="91425" lIns="91425" spcFirstLastPara="1" rIns="91425" wrap="square" tIns="91425">
            <a:noAutofit/>
          </a:bodyPr>
          <a:lstStyle/>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Empresa</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Producto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22222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Servicios</a:t>
            </a:r>
            <a:endParaRPr b="0" i="0" sz="17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222222"/>
              </a:buClr>
              <a:buSzPts val="1600"/>
              <a:buFont typeface="Didact Gothic"/>
              <a:buChar char="●"/>
            </a:pPr>
            <a:r>
              <a:rPr b="0" i="0" lang="es" sz="1700" u="none" cap="none" strike="noStrike">
                <a:solidFill>
                  <a:schemeClr val="dk1"/>
                </a:solidFill>
                <a:latin typeface="Helvetica Neue Light"/>
                <a:ea typeface="Helvetica Neue Light"/>
                <a:cs typeface="Helvetica Neue Light"/>
                <a:sym typeface="Helvetica Neue Light"/>
              </a:rPr>
              <a:t>Contacto</a:t>
            </a:r>
            <a:endParaRPr b="1" i="0" sz="1600" u="none" cap="none" strike="noStrike">
              <a:solidFill>
                <a:srgbClr val="000000"/>
              </a:solidFill>
              <a:latin typeface="Didact Gothic"/>
              <a:ea typeface="Didact Gothic"/>
              <a:cs typeface="Didact Gothic"/>
              <a:sym typeface="Didact Gothic"/>
            </a:endParaRPr>
          </a:p>
        </p:txBody>
      </p:sp>
      <p:sp>
        <p:nvSpPr>
          <p:cNvPr id="333" name="Google Shape;333;p52"/>
          <p:cNvSpPr txBox="1"/>
          <p:nvPr/>
        </p:nvSpPr>
        <p:spPr>
          <a:xfrm>
            <a:off x="1919850" y="2071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3500">
                <a:solidFill>
                  <a:schemeClr val="dk1"/>
                </a:solidFill>
                <a:latin typeface="Anton"/>
                <a:ea typeface="Anton"/>
                <a:cs typeface="Anton"/>
                <a:sym typeface="Anton"/>
              </a:rPr>
              <a:t>VEAMOS UN </a:t>
            </a:r>
            <a:r>
              <a:rPr b="0" i="1" lang="es" sz="3500" u="none" cap="none" strike="noStrike">
                <a:solidFill>
                  <a:schemeClr val="dk1"/>
                </a:solidFill>
                <a:latin typeface="Anton"/>
                <a:ea typeface="Anton"/>
                <a:cs typeface="Anton"/>
                <a:sym typeface="Anton"/>
              </a:rPr>
              <a:t>EJEMPLO</a:t>
            </a:r>
            <a:endParaRPr b="0" i="1" sz="3500" u="none" cap="none" strike="noStrike">
              <a:solidFill>
                <a:srgbClr val="000000"/>
              </a:solidFill>
              <a:latin typeface="Anton"/>
              <a:ea typeface="Anton"/>
              <a:cs typeface="Anton"/>
              <a:sym typeface="Anton"/>
            </a:endParaRPr>
          </a:p>
        </p:txBody>
      </p:sp>
      <p:pic>
        <p:nvPicPr>
          <p:cNvPr id="334" name="Google Shape;334;p5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335" name="Google Shape;335;p52"/>
          <p:cNvSpPr/>
          <p:nvPr/>
        </p:nvSpPr>
        <p:spPr>
          <a:xfrm>
            <a:off x="5221525" y="2937375"/>
            <a:ext cx="706500" cy="533100"/>
          </a:xfrm>
          <a:prstGeom prst="rightArrow">
            <a:avLst>
              <a:gd fmla="val 50000" name="adj1"/>
              <a:gd fmla="val 50000" name="adj2"/>
            </a:avLst>
          </a:prstGeom>
          <a:solidFill>
            <a:srgbClr val="3CEFAB"/>
          </a:solidFill>
          <a:ln cap="flat" cmpd="sng" w="9525">
            <a:solidFill>
              <a:srgbClr val="3CEFAB"/>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nvSpPr>
        <p:spPr>
          <a:xfrm>
            <a:off x="852150" y="1292125"/>
            <a:ext cx="7439700" cy="1674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Es probable que te veas en la necesidad de crear una estructura de sublistas como la siguiente:  </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100"/>
              </a:spcBef>
              <a:spcAft>
                <a:spcPts val="0"/>
              </a:spcAft>
              <a:buClr>
                <a:srgbClr val="1E1E1E"/>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portátiles: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I4.</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I5.</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rgbClr val="222222"/>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Computadoras de escritorio:</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Pentium.</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914400" marR="0" rtl="0" algn="l">
              <a:lnSpc>
                <a:spcPct val="115000"/>
              </a:lnSpc>
              <a:spcBef>
                <a:spcPts val="0"/>
              </a:spcBef>
              <a:spcAft>
                <a:spcPts val="0"/>
              </a:spcAft>
              <a:buClr>
                <a:schemeClr val="dk1"/>
              </a:buClr>
              <a:buSzPts val="1800"/>
              <a:buFont typeface="Helvetica Neue Light"/>
              <a:buChar char="-"/>
            </a:pPr>
            <a:r>
              <a:rPr b="0" i="0" lang="es" sz="1800" u="none" cap="none" strike="noStrike">
                <a:solidFill>
                  <a:schemeClr val="dk1"/>
                </a:solidFill>
                <a:latin typeface="Helvetica Neue Light"/>
                <a:ea typeface="Helvetica Neue Light"/>
                <a:cs typeface="Helvetica Neue Light"/>
                <a:sym typeface="Helvetica Neue Light"/>
              </a:rPr>
              <a:t>Procesador Celeron.</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100"/>
              </a:spcBef>
              <a:spcAft>
                <a:spcPts val="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1100"/>
              </a:spcBef>
              <a:spcAft>
                <a:spcPts val="0"/>
              </a:spcAft>
              <a:buClr>
                <a:srgbClr val="000000"/>
              </a:buClr>
              <a:buSzPts val="2000"/>
              <a:buFont typeface="Arial"/>
              <a:buNone/>
            </a:pPr>
            <a:r>
              <a:t/>
            </a:r>
            <a:endParaRPr b="0" i="0" sz="2000" u="none" cap="none" strike="noStrike">
              <a:solidFill>
                <a:schemeClr val="dk1"/>
              </a:solidFill>
              <a:highlight>
                <a:srgbClr val="FFFFFF"/>
              </a:highlight>
              <a:latin typeface="Helvetica Neue Light"/>
              <a:ea typeface="Helvetica Neue Light"/>
              <a:cs typeface="Helvetica Neue Light"/>
              <a:sym typeface="Helvetica Neue Light"/>
            </a:endParaRPr>
          </a:p>
        </p:txBody>
      </p:sp>
      <p:sp>
        <p:nvSpPr>
          <p:cNvPr id="341" name="Google Shape;341;p53"/>
          <p:cNvSpPr txBox="1"/>
          <p:nvPr/>
        </p:nvSpPr>
        <p:spPr>
          <a:xfrm>
            <a:off x="1738950" y="303025"/>
            <a:ext cx="5666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1" lang="es" sz="3500" u="none" cap="none" strike="noStrike">
                <a:solidFill>
                  <a:schemeClr val="dk1"/>
                </a:solidFill>
                <a:latin typeface="Anton"/>
                <a:ea typeface="Anton"/>
                <a:cs typeface="Anton"/>
                <a:sym typeface="Anton"/>
              </a:rPr>
              <a:t>ANIDAR LISTAS</a:t>
            </a:r>
            <a:endParaRPr b="0" i="1" sz="3500" u="none" cap="none" strike="noStrike">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500"/>
              <a:buFont typeface="Arial"/>
              <a:buNone/>
            </a:pPr>
            <a:r>
              <a:t/>
            </a:r>
            <a:endParaRPr b="0" i="1" sz="4500" u="none" cap="none" strike="noStrike">
              <a:solidFill>
                <a:srgbClr val="000000"/>
              </a:solidFill>
              <a:latin typeface="Anton"/>
              <a:ea typeface="Anton"/>
              <a:cs typeface="Anton"/>
              <a:sym typeface="Anton"/>
            </a:endParaRPr>
          </a:p>
        </p:txBody>
      </p:sp>
      <p:pic>
        <p:nvPicPr>
          <p:cNvPr id="342" name="Google Shape;342;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3" name="Google Shape;343;p5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47" name="Shape 347"/>
        <p:cNvGrpSpPr/>
        <p:nvPr/>
      </p:nvGrpSpPr>
      <p:grpSpPr>
        <a:xfrm>
          <a:off x="0" y="0"/>
          <a:ext cx="0" cy="0"/>
          <a:chOff x="0" y="0"/>
          <a:chExt cx="0" cy="0"/>
        </a:xfrm>
      </p:grpSpPr>
      <p:pic>
        <p:nvPicPr>
          <p:cNvPr id="348" name="Google Shape;348;p5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49" name="Google Shape;349;p54"/>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350" name="Google Shape;350;p5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LISTAS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dos listas usando las etiquetas de HTML.</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356" name="Google Shape;356;p5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57" name="Google Shape;357;p5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363" name="Google Shape;363;p5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latin typeface="Helvetica Neue Light"/>
                <a:ea typeface="Helvetica Neue Light"/>
                <a:cs typeface="Helvetica Neue Light"/>
                <a:sym typeface="Helvetica Neue Light"/>
              </a:rPr>
              <a:t>Crea dos listas usando las etiquetas de HTML: una </a:t>
            </a:r>
            <a:r>
              <a:rPr b="1" i="0" lang="es" sz="2000" u="none" cap="none" strike="noStrike">
                <a:solidFill>
                  <a:schemeClr val="dk1"/>
                </a:solidFill>
                <a:latin typeface="Helvetica Neue"/>
                <a:ea typeface="Helvetica Neue"/>
                <a:cs typeface="Helvetica Neue"/>
                <a:sym typeface="Helvetica Neue"/>
              </a:rPr>
              <a:t>con viñetas</a:t>
            </a:r>
            <a:r>
              <a:rPr b="0" i="0" lang="es" sz="2000" u="none" cap="none" strike="noStrike">
                <a:solidFill>
                  <a:schemeClr val="dk1"/>
                </a:solidFill>
                <a:latin typeface="Helvetica Neue Light"/>
                <a:ea typeface="Helvetica Neue Light"/>
                <a:cs typeface="Helvetica Neue Light"/>
                <a:sym typeface="Helvetica Neue Light"/>
              </a:rPr>
              <a:t> que contenga cinco nombres, y otra </a:t>
            </a:r>
            <a:r>
              <a:rPr b="1" i="0" lang="es" sz="2000" u="none" cap="none" strike="noStrike">
                <a:solidFill>
                  <a:schemeClr val="dk1"/>
                </a:solidFill>
                <a:latin typeface="Helvetica Neue"/>
                <a:ea typeface="Helvetica Neue"/>
                <a:cs typeface="Helvetica Neue"/>
                <a:sym typeface="Helvetica Neue"/>
              </a:rPr>
              <a:t>ordenada</a:t>
            </a:r>
            <a:r>
              <a:rPr b="0" i="0" lang="es" sz="2000" u="none" cap="none" strike="noStrike">
                <a:solidFill>
                  <a:schemeClr val="dk1"/>
                </a:solidFill>
                <a:latin typeface="Helvetica Neue Light"/>
                <a:ea typeface="Helvetica Neue Light"/>
                <a:cs typeface="Helvetica Neue Light"/>
                <a:sym typeface="Helvetica Neue Light"/>
              </a:rPr>
              <a:t> con 5 pasos para preparar un mate. Cuentas con 15 minutos para completar la actividad.</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364" name="Google Shape;364;p5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5" name="Google Shape;365;p56"/>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39"/>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55" name="Google Shape;155;p39"/>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s"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56" name="Google Shape;156;p39"/>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p57"/>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TABLAS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374" name="Shape 374"/>
        <p:cNvGrpSpPr/>
        <p:nvPr/>
      </p:nvGrpSpPr>
      <p:grpSpPr>
        <a:xfrm>
          <a:off x="0" y="0"/>
          <a:ext cx="0" cy="0"/>
          <a:chOff x="0" y="0"/>
          <a:chExt cx="0" cy="0"/>
        </a:xfrm>
      </p:grpSpPr>
      <p:sp>
        <p:nvSpPr>
          <p:cNvPr id="375" name="Google Shape;375;p5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376" name="Google Shape;376;p58"/>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b="0" i="1" lang="es" sz="4500" u="none" cap="none" strike="noStrike">
                <a:solidFill>
                  <a:schemeClr val="dk1"/>
                </a:solidFill>
                <a:latin typeface="Anton"/>
                <a:ea typeface="Anton"/>
                <a:cs typeface="Anton"/>
                <a:sym typeface="Anton"/>
              </a:rPr>
              <a:t>TABLAS</a:t>
            </a:r>
            <a:endParaRPr b="0" i="1" sz="4000" u="none" cap="none" strike="noStrike">
              <a:solidFill>
                <a:srgbClr val="000000"/>
              </a:solidFill>
              <a:latin typeface="Anton"/>
              <a:ea typeface="Anton"/>
              <a:cs typeface="Anton"/>
              <a:sym typeface="Anton"/>
            </a:endParaRPr>
          </a:p>
        </p:txBody>
      </p:sp>
      <p:sp>
        <p:nvSpPr>
          <p:cNvPr id="377" name="Google Shape;377;p58"/>
          <p:cNvSpPr txBox="1"/>
          <p:nvPr/>
        </p:nvSpPr>
        <p:spPr>
          <a:xfrm>
            <a:off x="943050" y="1501037"/>
            <a:ext cx="7257900" cy="30912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Son un </a:t>
            </a:r>
            <a:r>
              <a:rPr b="1" i="0" lang="es" sz="1800" u="none" cap="none" strike="noStrike">
                <a:solidFill>
                  <a:schemeClr val="dk1"/>
                </a:solidFill>
                <a:latin typeface="Helvetica Neue"/>
                <a:ea typeface="Helvetica Neue"/>
                <a:cs typeface="Helvetica Neue"/>
                <a:sym typeface="Helvetica Neue"/>
              </a:rPr>
              <a:t>conjunto de celdas organizadas</a:t>
            </a:r>
            <a:r>
              <a:rPr b="0" i="0" lang="es" sz="1800" u="none" cap="none" strike="noStrike">
                <a:solidFill>
                  <a:schemeClr val="dk1"/>
                </a:solidFill>
                <a:latin typeface="Helvetica Neue Light"/>
                <a:ea typeface="Helvetica Neue Light"/>
                <a:cs typeface="Helvetica Neue Light"/>
                <a:sym typeface="Helvetica Neue Light"/>
              </a:rPr>
              <a:t>, dentro de</a:t>
            </a:r>
            <a:r>
              <a:rPr lang="es" sz="1800">
                <a:solidFill>
                  <a:schemeClr val="dk1"/>
                </a:solidFill>
                <a:latin typeface="Helvetica Neue Light"/>
                <a:ea typeface="Helvetica Neue Light"/>
                <a:cs typeface="Helvetica Neue Light"/>
                <a:sym typeface="Helvetica Neue Light"/>
              </a:rPr>
              <a:t> las</a:t>
            </a:r>
            <a:r>
              <a:rPr b="0" i="0" lang="es" sz="1800" u="none" cap="none" strike="noStrike">
                <a:solidFill>
                  <a:schemeClr val="dk1"/>
                </a:solidFill>
                <a:latin typeface="Helvetica Neue Light"/>
                <a:ea typeface="Helvetica Neue Light"/>
                <a:cs typeface="Helvetica Neue Light"/>
                <a:sym typeface="Helvetica Neue Light"/>
              </a:rPr>
              <a:t> cuales es posible alojar distintos contenidos. HTML dispone de una gran variedad de etiquetas y atributos para crear tablas. </a:t>
            </a:r>
            <a:r>
              <a:rPr b="1" i="0" lang="es" sz="1800" u="none" cap="none" strike="noStrike">
                <a:solidFill>
                  <a:schemeClr val="dk1"/>
                </a:solidFill>
                <a:latin typeface="Helvetica Neue"/>
                <a:ea typeface="Helvetica Neue"/>
                <a:cs typeface="Helvetica Neue"/>
                <a:sym typeface="Helvetica Neue"/>
              </a:rPr>
              <a:t>Sirven para representar información tabulada, en filas y columnas.</a:t>
            </a:r>
            <a:endParaRPr b="1" i="0" sz="1800" u="none" cap="none" strike="noStrike">
              <a:solidFill>
                <a:schemeClr val="dk1"/>
              </a:solidFill>
              <a:latin typeface="Helvetica Neue"/>
              <a:ea typeface="Helvetica Neue"/>
              <a:cs typeface="Helvetica Neue"/>
              <a:sym typeface="Helvetica Neue"/>
            </a:endParaRPr>
          </a:p>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En HTML4 las tablas se usaban para maquetar. Cuando CSS creció y se hizo más fuerte, nacieron los detractores de las tablas.</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378" name="Google Shape;378;p5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nvSpPr>
        <p:spPr>
          <a:xfrm>
            <a:off x="0" y="151500"/>
            <a:ext cx="9144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600"/>
              <a:buFont typeface="Arial"/>
              <a:buNone/>
            </a:pPr>
            <a:r>
              <a:rPr b="0" i="1" lang="es" sz="3500" u="none" cap="none" strike="noStrike">
                <a:solidFill>
                  <a:schemeClr val="dk1"/>
                </a:solidFill>
                <a:latin typeface="Anton"/>
                <a:ea typeface="Anton"/>
                <a:cs typeface="Anton"/>
                <a:sym typeface="Anton"/>
              </a:rPr>
              <a:t>ETIQUETAS BÁSICAS PARA TABLAS EN HTML</a:t>
            </a:r>
            <a:endParaRPr b="0" i="1" sz="3500" u="none" cap="none" strike="noStrike">
              <a:solidFill>
                <a:schemeClr val="dk1"/>
              </a:solidFill>
              <a:latin typeface="Anton"/>
              <a:ea typeface="Anton"/>
              <a:cs typeface="Anton"/>
              <a:sym typeface="Anton"/>
            </a:endParaRPr>
          </a:p>
        </p:txBody>
      </p:sp>
      <p:pic>
        <p:nvPicPr>
          <p:cNvPr id="384" name="Google Shape;384;p5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385" name="Google Shape;385;p59"/>
          <p:cNvGraphicFramePr/>
          <p:nvPr/>
        </p:nvGraphicFramePr>
        <p:xfrm>
          <a:off x="952500" y="2008500"/>
          <a:ext cx="3000000" cy="3000000"/>
        </p:xfrm>
        <a:graphic>
          <a:graphicData uri="http://schemas.openxmlformats.org/drawingml/2006/table">
            <a:tbl>
              <a:tblPr>
                <a:noFill/>
                <a:tableStyleId>{150E0AA8-7D17-4CF4-B536-6947CD4515DC}</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c>
                  <a:txBody>
                    <a:bodyPr/>
                    <a:lstStyle/>
                    <a:p>
                      <a:pPr indent="0" lvl="0" marL="0" rtl="0" algn="l">
                        <a:spcBef>
                          <a:spcPts val="0"/>
                        </a:spcBef>
                        <a:spcAft>
                          <a:spcPts val="0"/>
                        </a:spcAft>
                        <a:buNone/>
                      </a:pPr>
                      <a:r>
                        <a:t/>
                      </a:r>
                      <a:endParaRPr/>
                    </a:p>
                  </a:txBody>
                  <a:tcPr marT="91425" marB="91425" marR="91425" marL="91425">
                    <a:solidFill>
                      <a:srgbClr val="3CEFAB"/>
                    </a:solidFill>
                  </a:tcPr>
                </a:tc>
              </a:tr>
              <a:tr h="381000">
                <a:tc>
                  <a:txBody>
                    <a:bodyPr/>
                    <a:lstStyle/>
                    <a:p>
                      <a:pPr indent="0" lvl="0" marL="0" rtl="0" algn="l">
                        <a:spcBef>
                          <a:spcPts val="0"/>
                        </a:spcBef>
                        <a:spcAft>
                          <a:spcPts val="0"/>
                        </a:spcAft>
                        <a:buNone/>
                      </a:pPr>
                      <a:r>
                        <a:rPr lang="es" sz="1000">
                          <a:latin typeface="Helvetica Neue"/>
                          <a:ea typeface="Helvetica Neue"/>
                          <a:cs typeface="Helvetica Neue"/>
                          <a:sym typeface="Helvetica Neue"/>
                        </a:rPr>
                        <a:t>Fila 1 - Columna 1</a:t>
                      </a:r>
                      <a:endParaRPr sz="1000">
                        <a:latin typeface="Helvetica Neue"/>
                        <a:ea typeface="Helvetica Neue"/>
                        <a:cs typeface="Helvetica Neue"/>
                        <a:sym typeface="Helvetica Neue"/>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1 -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1</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2 - Columna 5</a:t>
                      </a:r>
                      <a:endParaRPr/>
                    </a:p>
                  </a:txBody>
                  <a:tcPr marT="91425" marB="91425" marR="91425" marL="91425">
                    <a:solidFill>
                      <a:srgbClr val="FFD3F3"/>
                    </a:solidFill>
                  </a:tcPr>
                </a:tc>
              </a:tr>
              <a:tr h="381000">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1</a:t>
                      </a:r>
                      <a:endParaRPr/>
                    </a:p>
                  </a:txBody>
                  <a:tcPr marT="91425" marB="91425" marR="91425" marL="91425">
                    <a:solidFill>
                      <a:srgbClr val="FFD3F3"/>
                    </a:solidFill>
                  </a:tcPr>
                </a:tc>
                <a:tc>
                  <a:txBody>
                    <a:bodyPr/>
                    <a:lstStyle/>
                    <a:p>
                      <a:pPr indent="0" lvl="0" marL="0" rtl="0" algn="l">
                        <a:spcBef>
                          <a:spcPts val="0"/>
                        </a:spcBef>
                        <a:spcAft>
                          <a:spcPts val="0"/>
                        </a:spcAft>
                        <a:buNone/>
                      </a:pPr>
                      <a:r>
                        <a:rPr lang="es" sz="1000">
                          <a:solidFill>
                            <a:schemeClr val="dk1"/>
                          </a:solidFill>
                          <a:latin typeface="Helvetica Neue"/>
                          <a:ea typeface="Helvetica Neue"/>
                          <a:cs typeface="Helvetica Neue"/>
                          <a:sym typeface="Helvetica Neue"/>
                        </a:rPr>
                        <a:t>Fila 3 - Columna 2</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3</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4</a:t>
                      </a:r>
                      <a:endParaRPr/>
                    </a:p>
                  </a:txBody>
                  <a:tcPr marT="91425" marB="91425" marR="91425" marL="91425">
                    <a:solidFill>
                      <a:srgbClr val="FFD3F3"/>
                    </a:solidFill>
                  </a:tcPr>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Helvetica Neue"/>
                          <a:ea typeface="Helvetica Neue"/>
                          <a:cs typeface="Helvetica Neue"/>
                          <a:sym typeface="Helvetica Neue"/>
                        </a:rPr>
                        <a:t>Fila 3 - Columna 5</a:t>
                      </a:r>
                      <a:endParaRPr/>
                    </a:p>
                  </a:txBody>
                  <a:tcPr marT="91425" marB="91425" marR="91425" marL="91425">
                    <a:solidFill>
                      <a:srgbClr val="FFD3F3"/>
                    </a:solidFill>
                  </a:tcPr>
                </a:tc>
              </a:tr>
            </a:tbl>
          </a:graphicData>
        </a:graphic>
      </p:graphicFrame>
      <p:cxnSp>
        <p:nvCxnSpPr>
          <p:cNvPr id="386" name="Google Shape;386;p59"/>
          <p:cNvCxnSpPr/>
          <p:nvPr/>
        </p:nvCxnSpPr>
        <p:spPr>
          <a:xfrm rot="10800000">
            <a:off x="743725" y="1735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87" name="Google Shape;387;p59"/>
          <p:cNvSpPr/>
          <p:nvPr/>
        </p:nvSpPr>
        <p:spPr>
          <a:xfrm>
            <a:off x="134500" y="14541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88" name="Google Shape;388;p59"/>
          <p:cNvCxnSpPr/>
          <p:nvPr/>
        </p:nvCxnSpPr>
        <p:spPr>
          <a:xfrm rot="10800000">
            <a:off x="8191500" y="3532500"/>
            <a:ext cx="210600" cy="260400"/>
          </a:xfrm>
          <a:prstGeom prst="straightConnector1">
            <a:avLst/>
          </a:prstGeom>
          <a:noFill/>
          <a:ln cap="flat" cmpd="sng" w="9525">
            <a:solidFill>
              <a:schemeClr val="dk2"/>
            </a:solidFill>
            <a:prstDash val="solid"/>
            <a:round/>
            <a:headEnd len="med" w="med" type="none"/>
            <a:tailEnd len="med" w="med" type="none"/>
          </a:ln>
        </p:spPr>
      </p:cxnSp>
      <p:sp>
        <p:nvSpPr>
          <p:cNvPr id="389" name="Google Shape;389;p59"/>
          <p:cNvSpPr/>
          <p:nvPr/>
        </p:nvSpPr>
        <p:spPr>
          <a:xfrm>
            <a:off x="7800975" y="3807225"/>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cxnSp>
        <p:nvCxnSpPr>
          <p:cNvPr id="390" name="Google Shape;390;p59"/>
          <p:cNvCxnSpPr/>
          <p:nvPr/>
        </p:nvCxnSpPr>
        <p:spPr>
          <a:xfrm rot="10800000">
            <a:off x="3061300" y="1797675"/>
            <a:ext cx="0" cy="210600"/>
          </a:xfrm>
          <a:prstGeom prst="straightConnector1">
            <a:avLst/>
          </a:prstGeom>
          <a:noFill/>
          <a:ln cap="flat" cmpd="sng" w="9525">
            <a:solidFill>
              <a:schemeClr val="dk2"/>
            </a:solidFill>
            <a:prstDash val="solid"/>
            <a:round/>
            <a:headEnd len="med" w="med" type="none"/>
            <a:tailEnd len="med" w="med" type="none"/>
          </a:ln>
        </p:spPr>
      </p:cxnSp>
      <p:sp>
        <p:nvSpPr>
          <p:cNvPr id="391" name="Google Shape;391;p59"/>
          <p:cNvSpPr/>
          <p:nvPr/>
        </p:nvSpPr>
        <p:spPr>
          <a:xfrm>
            <a:off x="2509750" y="1516275"/>
            <a:ext cx="1103100" cy="281400"/>
          </a:xfrm>
          <a:prstGeom prst="roundRect">
            <a:avLst>
              <a:gd fmla="val 17816" name="adj"/>
            </a:avLst>
          </a:prstGeom>
          <a:solidFill>
            <a:srgbClr val="3CEFAB"/>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&lt;th&gt;</a:t>
            </a:r>
            <a:r>
              <a:rPr b="1" lang="es" sz="1500">
                <a:solidFill>
                  <a:schemeClr val="dk1"/>
                </a:solidFill>
                <a:latin typeface="Helvetica Neue"/>
                <a:ea typeface="Helvetica Neue"/>
                <a:cs typeface="Helvetica Neue"/>
                <a:sym typeface="Helvetica Neue"/>
              </a:rPr>
              <a:t>&lt;/th&gt;</a:t>
            </a:r>
            <a:endParaRPr sz="1100"/>
          </a:p>
        </p:txBody>
      </p:sp>
      <p:cxnSp>
        <p:nvCxnSpPr>
          <p:cNvPr id="392" name="Google Shape;392;p59"/>
          <p:cNvCxnSpPr>
            <a:endCxn id="393" idx="3"/>
          </p:cNvCxnSpPr>
          <p:nvPr/>
        </p:nvCxnSpPr>
        <p:spPr>
          <a:xfrm rot="10800000">
            <a:off x="676275"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59"/>
          <p:cNvCxnSpPr>
            <a:endCxn id="395" idx="3"/>
          </p:cNvCxnSpPr>
          <p:nvPr/>
        </p:nvCxnSpPr>
        <p:spPr>
          <a:xfrm rot="10800000">
            <a:off x="676275"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59"/>
          <p:cNvCxnSpPr>
            <a:endCxn id="397" idx="3"/>
          </p:cNvCxnSpPr>
          <p:nvPr/>
        </p:nvCxnSpPr>
        <p:spPr>
          <a:xfrm rot="10800000">
            <a:off x="676275" y="3390900"/>
            <a:ext cx="276300" cy="0"/>
          </a:xfrm>
          <a:prstGeom prst="straightConnector1">
            <a:avLst/>
          </a:prstGeom>
          <a:noFill/>
          <a:ln cap="flat" cmpd="sng" w="9525">
            <a:solidFill>
              <a:schemeClr val="dk2"/>
            </a:solidFill>
            <a:prstDash val="solid"/>
            <a:round/>
            <a:headEnd len="med" w="med" type="none"/>
            <a:tailEnd len="med" w="med" type="none"/>
          </a:ln>
        </p:spPr>
      </p:cxnSp>
      <p:sp>
        <p:nvSpPr>
          <p:cNvPr id="393" name="Google Shape;393;p59"/>
          <p:cNvSpPr/>
          <p:nvPr/>
        </p:nvSpPr>
        <p:spPr>
          <a:xfrm>
            <a:off x="66675" y="24501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95" name="Google Shape;395;p59"/>
          <p:cNvSpPr/>
          <p:nvPr/>
        </p:nvSpPr>
        <p:spPr>
          <a:xfrm>
            <a:off x="66675" y="2821575"/>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397" name="Google Shape;397;p59"/>
          <p:cNvSpPr/>
          <p:nvPr/>
        </p:nvSpPr>
        <p:spPr>
          <a:xfrm>
            <a:off x="66675" y="3250200"/>
            <a:ext cx="6096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398" name="Google Shape;398;p59"/>
          <p:cNvCxnSpPr/>
          <p:nvPr/>
        </p:nvCxnSpPr>
        <p:spPr>
          <a:xfrm rot="10800000">
            <a:off x="8191500" y="2590800"/>
            <a:ext cx="276300" cy="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59"/>
          <p:cNvCxnSpPr/>
          <p:nvPr/>
        </p:nvCxnSpPr>
        <p:spPr>
          <a:xfrm rot="10800000">
            <a:off x="8191500" y="2962275"/>
            <a:ext cx="276300" cy="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59"/>
          <p:cNvCxnSpPr/>
          <p:nvPr/>
        </p:nvCxnSpPr>
        <p:spPr>
          <a:xfrm rot="10800000">
            <a:off x="8191500" y="3343275"/>
            <a:ext cx="276300" cy="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59"/>
          <p:cNvSpPr/>
          <p:nvPr/>
        </p:nvSpPr>
        <p:spPr>
          <a:xfrm>
            <a:off x="8402100" y="2450100"/>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402" name="Google Shape;402;p59"/>
          <p:cNvSpPr/>
          <p:nvPr/>
        </p:nvSpPr>
        <p:spPr>
          <a:xfrm>
            <a:off x="8402100" y="2826338"/>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sp>
        <p:nvSpPr>
          <p:cNvPr id="403" name="Google Shape;403;p59"/>
          <p:cNvSpPr/>
          <p:nvPr/>
        </p:nvSpPr>
        <p:spPr>
          <a:xfrm>
            <a:off x="8402100" y="3179413"/>
            <a:ext cx="6753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500">
                <a:latin typeface="Helvetica Neue"/>
                <a:ea typeface="Helvetica Neue"/>
                <a:cs typeface="Helvetica Neue"/>
                <a:sym typeface="Helvetica Neue"/>
              </a:rPr>
              <a:t>&lt;/tr&gt;</a:t>
            </a:r>
            <a:endParaRPr sz="1100"/>
          </a:p>
        </p:txBody>
      </p:sp>
      <p:cxnSp>
        <p:nvCxnSpPr>
          <p:cNvPr id="404" name="Google Shape;404;p59"/>
          <p:cNvCxnSpPr/>
          <p:nvPr/>
        </p:nvCxnSpPr>
        <p:spPr>
          <a:xfrm>
            <a:off x="952500" y="2009775"/>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405" name="Google Shape;405;p59"/>
          <p:cNvCxnSpPr/>
          <p:nvPr/>
        </p:nvCxnSpPr>
        <p:spPr>
          <a:xfrm>
            <a:off x="8181975" y="1989450"/>
            <a:ext cx="0" cy="1562100"/>
          </a:xfrm>
          <a:prstGeom prst="straightConnector1">
            <a:avLst/>
          </a:prstGeom>
          <a:noFill/>
          <a:ln cap="flat" cmpd="sng" w="28575">
            <a:solidFill>
              <a:srgbClr val="EEFF41"/>
            </a:solidFill>
            <a:prstDash val="solid"/>
            <a:round/>
            <a:headEnd len="med" w="med" type="none"/>
            <a:tailEnd len="med" w="med" type="none"/>
          </a:ln>
        </p:spPr>
      </p:cxnSp>
      <p:cxnSp>
        <p:nvCxnSpPr>
          <p:cNvPr id="406" name="Google Shape;406;p59"/>
          <p:cNvCxnSpPr/>
          <p:nvPr/>
        </p:nvCxnSpPr>
        <p:spPr>
          <a:xfrm>
            <a:off x="971550" y="2019300"/>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407" name="Google Shape;407;p59"/>
          <p:cNvCxnSpPr/>
          <p:nvPr/>
        </p:nvCxnSpPr>
        <p:spPr>
          <a:xfrm>
            <a:off x="971550" y="3571875"/>
            <a:ext cx="7191300" cy="0"/>
          </a:xfrm>
          <a:prstGeom prst="straightConnector1">
            <a:avLst/>
          </a:prstGeom>
          <a:noFill/>
          <a:ln cap="flat" cmpd="sng" w="19050">
            <a:solidFill>
              <a:srgbClr val="EEFF41"/>
            </a:solidFill>
            <a:prstDash val="solid"/>
            <a:round/>
            <a:headEnd len="med" w="med" type="none"/>
            <a:tailEnd len="med" w="med" type="none"/>
          </a:ln>
        </p:spPr>
      </p:cxnSp>
      <p:cxnSp>
        <p:nvCxnSpPr>
          <p:cNvPr id="408" name="Google Shape;408;p59"/>
          <p:cNvCxnSpPr/>
          <p:nvPr/>
        </p:nvCxnSpPr>
        <p:spPr>
          <a:xfrm rot="10800000">
            <a:off x="3061300" y="3557175"/>
            <a:ext cx="0" cy="271200"/>
          </a:xfrm>
          <a:prstGeom prst="straightConnector1">
            <a:avLst/>
          </a:prstGeom>
          <a:noFill/>
          <a:ln cap="flat" cmpd="sng" w="9525">
            <a:solidFill>
              <a:schemeClr val="dk2"/>
            </a:solidFill>
            <a:prstDash val="solid"/>
            <a:round/>
            <a:headEnd len="med" w="med" type="none"/>
            <a:tailEnd len="med" w="med" type="none"/>
          </a:ln>
        </p:spPr>
      </p:cxnSp>
      <p:sp>
        <p:nvSpPr>
          <p:cNvPr id="409" name="Google Shape;409;p59"/>
          <p:cNvSpPr/>
          <p:nvPr/>
        </p:nvSpPr>
        <p:spPr>
          <a:xfrm>
            <a:off x="2509800" y="3828375"/>
            <a:ext cx="1147800" cy="281400"/>
          </a:xfrm>
          <a:prstGeom prst="roundRect">
            <a:avLst>
              <a:gd fmla="val 17816" name="adj"/>
            </a:avLst>
          </a:prstGeom>
          <a:solidFill>
            <a:srgbClr val="FFD3F3"/>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chemeClr val="dk1"/>
              </a:buClr>
              <a:buSzPts val="1800"/>
              <a:buFont typeface="Arial"/>
              <a:buNone/>
            </a:pPr>
            <a:r>
              <a:rPr b="1" lang="es" sz="1500">
                <a:solidFill>
                  <a:schemeClr val="dk1"/>
                </a:solidFill>
                <a:latin typeface="Helvetica Neue"/>
                <a:ea typeface="Helvetica Neue"/>
                <a:cs typeface="Helvetica Neue"/>
                <a:sym typeface="Helvetica Neue"/>
              </a:rPr>
              <a:t>&lt;td&gt;&lt;/td&gt;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15" name="Google Shape;415;p60"/>
          <p:cNvGraphicFramePr/>
          <p:nvPr/>
        </p:nvGraphicFramePr>
        <p:xfrm>
          <a:off x="415725" y="1015700"/>
          <a:ext cx="3000000" cy="3000000"/>
        </p:xfrm>
        <a:graphic>
          <a:graphicData uri="http://schemas.openxmlformats.org/drawingml/2006/table">
            <a:tbl>
              <a:tblPr>
                <a:noFill/>
                <a:tableStyleId>{9E01B1CA-3BBF-4817-A466-C95F6F97B4E5}</a:tableStyleId>
              </a:tblPr>
              <a:tblGrid>
                <a:gridCol w="3506650"/>
              </a:tblGrid>
              <a:tr h="330200">
                <a:tc>
                  <a:txBody>
                    <a:bodyPr/>
                    <a:lstStyle/>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1 -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fila --&gt;</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inicio de otra fila--&gt; </a:t>
                      </a:r>
                      <a:r>
                        <a:rPr lang="es" sz="1600" u="none" cap="none" strike="noStrike">
                          <a:solidFill>
                            <a:srgbClr val="D9D9D9"/>
                          </a:solidFill>
                          <a:latin typeface="Didact Gothic"/>
                          <a:ea typeface="Didact Gothic"/>
                          <a:cs typeface="Didact Gothic"/>
                          <a:sym typeface="Didact Gothic"/>
                        </a:rPr>
                        <a: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1&lt;/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2&lt;/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&gt;Fila 2 - Columna 3&lt;/</a:t>
                      </a:r>
                      <a:r>
                        <a:rPr lang="es" sz="1600" u="none" cap="none" strike="noStrike">
                          <a:solidFill>
                            <a:srgbClr val="E06666"/>
                          </a:solidFill>
                          <a:latin typeface="Didact Gothic"/>
                          <a:ea typeface="Didact Gothic"/>
                          <a:cs typeface="Didact Gothic"/>
                          <a:sym typeface="Didact Gothic"/>
                        </a:rPr>
                        <a:t>td</a:t>
                      </a:r>
                      <a:r>
                        <a:rPr lang="es" sz="1600" u="none" cap="none" strike="noStrike">
                          <a:solidFill>
                            <a:srgbClr val="D9D9D9"/>
                          </a:solidFill>
                          <a:latin typeface="Didact Gothic"/>
                          <a:ea typeface="Didact Gothic"/>
                          <a:cs typeface="Didact Gothic"/>
                          <a:sym typeface="Didact Gothic"/>
                        </a:rPr>
                        <a:t>&gt;  </a:t>
                      </a:r>
                      <a:endParaRPr sz="16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  &lt;/</a:t>
                      </a:r>
                      <a:r>
                        <a:rPr lang="es" sz="1600" u="none" cap="none" strike="noStrike">
                          <a:solidFill>
                            <a:srgbClr val="E06666"/>
                          </a:solidFill>
                          <a:latin typeface="Didact Gothic"/>
                          <a:ea typeface="Didact Gothic"/>
                          <a:cs typeface="Didact Gothic"/>
                          <a:sym typeface="Didact Gothic"/>
                        </a:rPr>
                        <a:t>tr</a:t>
                      </a:r>
                      <a:r>
                        <a:rPr lang="es" sz="1600" u="none" cap="none" strike="noStrike">
                          <a:solidFill>
                            <a:srgbClr val="D9D9D9"/>
                          </a:solidFill>
                          <a:latin typeface="Didact Gothic"/>
                          <a:ea typeface="Didact Gothic"/>
                          <a:cs typeface="Didact Gothic"/>
                          <a:sym typeface="Didact Gothic"/>
                        </a:rPr>
                        <a:t>&gt;</a:t>
                      </a:r>
                      <a:r>
                        <a:rPr lang="es" sz="1600" u="none" cap="none" strike="noStrike">
                          <a:solidFill>
                            <a:srgbClr val="666666"/>
                          </a:solidFill>
                          <a:latin typeface="Didact Gothic"/>
                          <a:ea typeface="Didact Gothic"/>
                          <a:cs typeface="Didact Gothic"/>
                          <a:sym typeface="Didact Gothic"/>
                        </a:rPr>
                        <a:t>&lt;!-- cierre de la segunda fila --&gt; </a:t>
                      </a:r>
                      <a:endParaRPr sz="1600" u="none" cap="none" strike="noStrike">
                        <a:solidFill>
                          <a:srgbClr val="666666"/>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600"/>
                        <a:buFont typeface="Arial"/>
                        <a:buNone/>
                      </a:pPr>
                      <a:r>
                        <a:rPr lang="es" sz="1600" u="none" cap="none" strike="noStrike">
                          <a:solidFill>
                            <a:srgbClr val="D9D9D9"/>
                          </a:solidFill>
                          <a:latin typeface="Didact Gothic"/>
                          <a:ea typeface="Didact Gothic"/>
                          <a:cs typeface="Didact Gothic"/>
                          <a:sym typeface="Didact Gothic"/>
                        </a:rPr>
                        <a:t>&lt;/</a:t>
                      </a:r>
                      <a:r>
                        <a:rPr lang="es" sz="1600" u="none" cap="none" strike="noStrike">
                          <a:solidFill>
                            <a:srgbClr val="E06666"/>
                          </a:solidFill>
                          <a:latin typeface="Didact Gothic"/>
                          <a:ea typeface="Didact Gothic"/>
                          <a:cs typeface="Didact Gothic"/>
                          <a:sym typeface="Didact Gothic"/>
                        </a:rPr>
                        <a:t>table</a:t>
                      </a:r>
                      <a:r>
                        <a:rPr lang="es" sz="1600" u="none" cap="none" strike="noStrike">
                          <a:solidFill>
                            <a:srgbClr val="D9D9D9"/>
                          </a:solidFill>
                          <a:latin typeface="Didact Gothic"/>
                          <a:ea typeface="Didact Gothic"/>
                          <a:cs typeface="Didact Gothic"/>
                          <a:sym typeface="Didact Gothic"/>
                        </a:rPr>
                        <a:t>&gt;</a:t>
                      </a:r>
                      <a:endParaRPr sz="16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16" name="Google Shape;416;p60"/>
          <p:cNvSpPr txBox="1"/>
          <p:nvPr/>
        </p:nvSpPr>
        <p:spPr>
          <a:xfrm>
            <a:off x="4061075" y="663150"/>
            <a:ext cx="5082900" cy="3817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lang="es" sz="1800">
                <a:latin typeface="Helvetica Neue Light"/>
                <a:ea typeface="Helvetica Neue Light"/>
                <a:cs typeface="Helvetica Neue Light"/>
                <a:sym typeface="Helvetica Neue Light"/>
              </a:rPr>
              <a:t>A</a:t>
            </a:r>
            <a:r>
              <a:rPr b="0" i="0" lang="es" sz="1800" u="none" cap="none" strike="noStrike">
                <a:solidFill>
                  <a:srgbClr val="000000"/>
                </a:solidFill>
                <a:latin typeface="Helvetica Neue Light"/>
                <a:ea typeface="Helvetica Neue Light"/>
                <a:cs typeface="Helvetica Neue Light"/>
                <a:sym typeface="Helvetica Neue Light"/>
              </a:rPr>
              <a:t>cepta 3 atributos de “diseño”: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110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Border:</a:t>
            </a:r>
            <a:r>
              <a:rPr b="0" i="0" lang="es" sz="1800" u="none" cap="none" strike="noStrike">
                <a:solidFill>
                  <a:srgbClr val="000000"/>
                </a:solidFill>
                <a:latin typeface="Helvetica Neue Light"/>
                <a:ea typeface="Helvetica Neue Light"/>
                <a:cs typeface="Helvetica Neue Light"/>
                <a:sym typeface="Helvetica Neue Light"/>
              </a:rPr>
              <a:t> bordes de la tabla.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Cellpadding:</a:t>
            </a:r>
            <a:r>
              <a:rPr b="0" i="0" lang="es" sz="1800" u="none" cap="none" strike="noStrike">
                <a:solidFill>
                  <a:srgbClr val="000000"/>
                </a:solidFill>
                <a:latin typeface="Helvetica Neue Light"/>
                <a:ea typeface="Helvetica Neue Light"/>
                <a:cs typeface="Helvetica Neue Light"/>
                <a:sym typeface="Helvetica Neue Light"/>
              </a:rPr>
              <a:t> especifica el espacio, en píxeles, entre la pared de la celda y su contenido.</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50000"/>
              </a:lnSpc>
              <a:spcBef>
                <a:spcPts val="0"/>
              </a:spcBef>
              <a:spcAft>
                <a:spcPts val="0"/>
              </a:spcAft>
              <a:buClr>
                <a:srgbClr val="E0FF00"/>
              </a:buClr>
              <a:buSzPts val="1800"/>
              <a:buFont typeface="Lato"/>
              <a:buChar char="●"/>
            </a:pPr>
            <a:r>
              <a:rPr b="1" i="0" lang="es" sz="1800" u="none" cap="none" strike="noStrike">
                <a:solidFill>
                  <a:srgbClr val="000000"/>
                </a:solidFill>
                <a:latin typeface="Helvetica Neue"/>
                <a:ea typeface="Helvetica Neue"/>
                <a:cs typeface="Helvetica Neue"/>
                <a:sym typeface="Helvetica Neue"/>
              </a:rPr>
              <a:t>Cellspacing:</a:t>
            </a:r>
            <a:r>
              <a:rPr b="0" i="0" lang="es" sz="1800" u="none" cap="none" strike="noStrike">
                <a:solidFill>
                  <a:srgbClr val="000000"/>
                </a:solidFill>
                <a:latin typeface="Helvetica Neue Light"/>
                <a:ea typeface="Helvetica Neue Light"/>
                <a:cs typeface="Helvetica Neue Light"/>
                <a:sym typeface="Helvetica Neue Light"/>
              </a:rPr>
              <a:t> indica la distancia entre las celdas y el margen exterior de la tabla</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417" name="Google Shape;417;p60"/>
          <p:cNvSpPr/>
          <p:nvPr/>
        </p:nvSpPr>
        <p:spPr>
          <a:xfrm>
            <a:off x="4147800" y="202300"/>
            <a:ext cx="11031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sp>
        <p:nvSpPr>
          <p:cNvPr id="418" name="Google Shape;418;p60"/>
          <p:cNvSpPr/>
          <p:nvPr/>
        </p:nvSpPr>
        <p:spPr>
          <a:xfrm>
            <a:off x="5250900" y="202300"/>
            <a:ext cx="1186500" cy="281400"/>
          </a:xfrm>
          <a:prstGeom prst="roundRect">
            <a:avLst>
              <a:gd fmla="val 17816" name="adj"/>
            </a:avLst>
          </a:prstGeom>
          <a:solidFill>
            <a:srgbClr val="EEFF41"/>
          </a:solidFill>
          <a:ln>
            <a:noFill/>
          </a:ln>
        </p:spPr>
        <p:txBody>
          <a:bodyPr anchorCtr="0" anchor="ctr" bIns="91425" lIns="91425" spcFirstLastPara="1" rIns="91425" wrap="square" tIns="91425">
            <a:noAutofit/>
          </a:bodyPr>
          <a:lstStyle/>
          <a:p>
            <a:pPr indent="0" lvl="0" marL="0" rtl="0" algn="l">
              <a:lnSpc>
                <a:spcPct val="150000"/>
              </a:lnSpc>
              <a:spcBef>
                <a:spcPts val="1100"/>
              </a:spcBef>
              <a:spcAft>
                <a:spcPts val="0"/>
              </a:spcAft>
              <a:buClr>
                <a:srgbClr val="000000"/>
              </a:buClr>
              <a:buSzPts val="1800"/>
              <a:buFont typeface="Arial"/>
              <a:buNone/>
            </a:pPr>
            <a:r>
              <a:rPr b="1" lang="es" sz="1800">
                <a:latin typeface="Helvetica Neue"/>
                <a:ea typeface="Helvetica Neue"/>
                <a:cs typeface="Helvetica Neue"/>
                <a:sym typeface="Helvetica Neue"/>
              </a:rPr>
              <a:t>&lt;/table&gt;</a:t>
            </a:r>
            <a:endParaRPr/>
          </a:p>
        </p:txBody>
      </p:sp>
      <p:pic>
        <p:nvPicPr>
          <p:cNvPr id="419" name="Google Shape;419;p6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6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FORMULARIOS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428" name="Shape 428"/>
        <p:cNvGrpSpPr/>
        <p:nvPr/>
      </p:nvGrpSpPr>
      <p:grpSpPr>
        <a:xfrm>
          <a:off x="0" y="0"/>
          <a:ext cx="0" cy="0"/>
          <a:chOff x="0" y="0"/>
          <a:chExt cx="0" cy="0"/>
        </a:xfrm>
      </p:grpSpPr>
      <p:sp>
        <p:nvSpPr>
          <p:cNvPr id="429" name="Google Shape;429;p62"/>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0" name="Google Shape;430;p62"/>
          <p:cNvSpPr txBox="1"/>
          <p:nvPr/>
        </p:nvSpPr>
        <p:spPr>
          <a:xfrm>
            <a:off x="1919850" y="492475"/>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p:txBody>
      </p:sp>
      <p:sp>
        <p:nvSpPr>
          <p:cNvPr id="431" name="Google Shape;431;p62"/>
          <p:cNvSpPr txBox="1"/>
          <p:nvPr/>
        </p:nvSpPr>
        <p:spPr>
          <a:xfrm>
            <a:off x="943050" y="998201"/>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lang="es" sz="1700">
                <a:solidFill>
                  <a:schemeClr val="dk1"/>
                </a:solidFill>
                <a:latin typeface="Helvetica Neue Light"/>
                <a:ea typeface="Helvetica Neue Light"/>
                <a:cs typeface="Helvetica Neue Light"/>
                <a:sym typeface="Helvetica Neue Light"/>
              </a:rPr>
              <a:t>Son etiquetas donde </a:t>
            </a:r>
            <a:r>
              <a:rPr b="1" lang="es" sz="1700">
                <a:solidFill>
                  <a:schemeClr val="dk1"/>
                </a:solidFill>
                <a:latin typeface="Helvetica Neue"/>
                <a:ea typeface="Helvetica Neue"/>
                <a:cs typeface="Helvetica Neue"/>
                <a:sym typeface="Helvetica Neue"/>
              </a:rPr>
              <a:t>el usuario ingresará o seleccionará valores</a:t>
            </a:r>
            <a:r>
              <a:rPr lang="es" sz="1700">
                <a:solidFill>
                  <a:schemeClr val="dk1"/>
                </a:solidFill>
                <a:latin typeface="Helvetica Neue Light"/>
                <a:ea typeface="Helvetica Neue Light"/>
                <a:cs typeface="Helvetica Neue Light"/>
                <a:sym typeface="Helvetica Neue Light"/>
              </a:rPr>
              <a:t>, que serán enviados a un archivo encargado de procesar la información.</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432" name="Google Shape;432;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3" name="Google Shape;433;p62"/>
          <p:cNvPicPr preferRelativeResize="0"/>
          <p:nvPr/>
        </p:nvPicPr>
        <p:blipFill rotWithShape="1">
          <a:blip r:embed="rId4">
            <a:alphaModFix/>
          </a:blip>
          <a:srcRect b="2758" l="34602" r="34602" t="4062"/>
          <a:stretch/>
        </p:blipFill>
        <p:spPr>
          <a:xfrm>
            <a:off x="3692025" y="2571750"/>
            <a:ext cx="1759950" cy="2085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39" name="Google Shape;439;p63"/>
          <p:cNvSpPr txBox="1"/>
          <p:nvPr/>
        </p:nvSpPr>
        <p:spPr>
          <a:xfrm>
            <a:off x="47175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&lt;FORM&gt;</a:t>
            </a:r>
            <a:endParaRPr b="0" i="1" sz="3500" u="none" cap="none" strike="noStrike">
              <a:solidFill>
                <a:schemeClr val="dk1"/>
              </a:solidFill>
              <a:latin typeface="Anton"/>
              <a:ea typeface="Anton"/>
              <a:cs typeface="Anton"/>
              <a:sym typeface="Anton"/>
            </a:endParaRPr>
          </a:p>
        </p:txBody>
      </p:sp>
      <p:pic>
        <p:nvPicPr>
          <p:cNvPr id="440" name="Google Shape;440;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1" name="Google Shape;441;p63"/>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Para insertar un formulario se usa la etiqueta </a:t>
            </a:r>
            <a:r>
              <a:rPr b="1" i="0" lang="es" sz="1700" u="none" cap="none" strike="noStrike">
                <a:solidFill>
                  <a:schemeClr val="dk1"/>
                </a:solidFill>
                <a:latin typeface="Helvetica Neue"/>
                <a:ea typeface="Helvetica Neue"/>
                <a:cs typeface="Helvetica Neue"/>
                <a:sym typeface="Helvetica Neue"/>
              </a:rPr>
              <a:t>&lt;form&gt;,</a:t>
            </a:r>
            <a:r>
              <a:rPr b="0" i="0" lang="es" sz="1700" u="none" cap="none" strike="noStrike">
                <a:solidFill>
                  <a:schemeClr val="dk1"/>
                </a:solidFill>
                <a:latin typeface="Helvetica Neue Light"/>
                <a:ea typeface="Helvetica Neue Light"/>
                <a:cs typeface="Helvetica Neue Light"/>
                <a:sym typeface="Helvetica Neue Light"/>
              </a:rPr>
              <a:t> que dentro lleva todos los controles que vayan al mismo destino. Un formulario requiere 3 atributos para funcionar:</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Action:</a:t>
            </a:r>
            <a:r>
              <a:rPr b="0" i="0" lang="es" sz="1700" u="none" cap="none" strike="noStrike">
                <a:solidFill>
                  <a:schemeClr val="dk1"/>
                </a:solidFill>
                <a:latin typeface="Helvetica Neue Light"/>
                <a:ea typeface="Helvetica Neue Light"/>
                <a:cs typeface="Helvetica Neue Light"/>
                <a:sym typeface="Helvetica Neue Light"/>
              </a:rPr>
              <a:t> documento que se encarga de recibir los datos y procesarlos.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Light"/>
                <a:ea typeface="Helvetica Neue Light"/>
                <a:cs typeface="Helvetica Neue Light"/>
                <a:sym typeface="Helvetica Neue Light"/>
              </a:rPr>
              <a:t> la forma en que será enviada la información. Existen dos métodos de </a:t>
            </a:r>
            <a:r>
              <a:rPr lang="es" sz="1700">
                <a:solidFill>
                  <a:schemeClr val="dk1"/>
                </a:solidFill>
                <a:latin typeface="Helvetica Neue Light"/>
                <a:ea typeface="Helvetica Neue Light"/>
                <a:cs typeface="Helvetica Neue Light"/>
                <a:sym typeface="Helvetica Neue Light"/>
              </a:rPr>
              <a:t>envío</a:t>
            </a:r>
            <a:r>
              <a:rPr b="0" i="0" lang="es" sz="1700" u="none" cap="none" strike="noStrike">
                <a:solidFill>
                  <a:schemeClr val="dk1"/>
                </a:solidFill>
                <a:latin typeface="Helvetica Neue Light"/>
                <a:ea typeface="Helvetica Neue Light"/>
                <a:cs typeface="Helvetica Neue Light"/>
                <a:sym typeface="Helvetica Neue Light"/>
              </a:rPr>
              <a:t>, que son GET y POST.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Enctype:</a:t>
            </a:r>
            <a:r>
              <a:rPr b="0" i="0" lang="es" sz="1700" u="none" cap="none" strike="noStrike">
                <a:solidFill>
                  <a:schemeClr val="dk1"/>
                </a:solidFill>
                <a:latin typeface="Helvetica Neue Light"/>
                <a:ea typeface="Helvetica Neue Light"/>
                <a:cs typeface="Helvetica Neue Light"/>
                <a:sym typeface="Helvetica Neue Light"/>
              </a:rPr>
              <a:t> cómo se codificarán los contenidos.</a:t>
            </a:r>
            <a:endParaRPr b="0" i="0" sz="1700" u="none" cap="none" strike="noStrike">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47" name="Google Shape;447;p64"/>
          <p:cNvSpPr txBox="1"/>
          <p:nvPr/>
        </p:nvSpPr>
        <p:spPr>
          <a:xfrm>
            <a:off x="471750" y="5187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ACTION</a:t>
            </a:r>
            <a:endParaRPr b="0" i="1" sz="3500" u="none" cap="none" strike="noStrike">
              <a:solidFill>
                <a:schemeClr val="dk1"/>
              </a:solidFill>
              <a:latin typeface="Anton"/>
              <a:ea typeface="Anton"/>
              <a:cs typeface="Anton"/>
              <a:sym typeface="Anton"/>
            </a:endParaRPr>
          </a:p>
        </p:txBody>
      </p:sp>
      <p:pic>
        <p:nvPicPr>
          <p:cNvPr id="448" name="Google Shape;448;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49" name="Google Shape;449;p64"/>
          <p:cNvSpPr txBox="1"/>
          <p:nvPr/>
        </p:nvSpPr>
        <p:spPr>
          <a:xfrm>
            <a:off x="528450" y="16115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En este atributo se indicará </a:t>
            </a:r>
            <a:r>
              <a:rPr b="1" i="0" lang="es" sz="1800" u="none" cap="none" strike="noStrike">
                <a:solidFill>
                  <a:schemeClr val="dk1"/>
                </a:solidFill>
                <a:latin typeface="Helvetica Neue"/>
                <a:ea typeface="Helvetica Neue"/>
                <a:cs typeface="Helvetica Neue"/>
                <a:sym typeface="Helvetica Neue"/>
              </a:rPr>
              <a:t>cuál es el archivo que recibe y procesa los datos</a:t>
            </a:r>
            <a:r>
              <a:rPr b="0" i="0" lang="es" sz="1800" u="none" cap="none" strike="noStrike">
                <a:solidFill>
                  <a:schemeClr val="dk1"/>
                </a:solidFill>
                <a:latin typeface="Helvetica Neue Light"/>
                <a:ea typeface="Helvetica Neue Light"/>
                <a:cs typeface="Helvetica Neue Light"/>
                <a:sym typeface="Helvetica Neue Light"/>
              </a:rPr>
              <a:t>. Debe ser de un lenguaje de los llamados “del lado del servidor” (PHP / ASP / JSP). Si no se indica un valor, el </a:t>
            </a:r>
            <a:r>
              <a:rPr b="1" i="0" lang="es" sz="1800" u="none" cap="none" strike="noStrike">
                <a:solidFill>
                  <a:schemeClr val="dk1"/>
                </a:solidFill>
                <a:latin typeface="Helvetica Neue"/>
                <a:ea typeface="Helvetica Neue"/>
                <a:cs typeface="Helvetica Neue"/>
                <a:sym typeface="Helvetica Neue"/>
              </a:rPr>
              <a:t>Action </a:t>
            </a:r>
            <a:r>
              <a:rPr b="0" i="0" lang="es" sz="1800" u="none" cap="none" strike="noStrike">
                <a:solidFill>
                  <a:schemeClr val="dk1"/>
                </a:solidFill>
                <a:latin typeface="Helvetica Neue Light"/>
                <a:ea typeface="Helvetica Neue Light"/>
                <a:cs typeface="Helvetica Neue Light"/>
                <a:sym typeface="Helvetica Neue Light"/>
              </a:rPr>
              <a:t>será por defecto el mismo archivo donde está el formulario. </a:t>
            </a:r>
            <a:br>
              <a:rPr b="0" i="0" lang="es" sz="1600" u="none" cap="none" strike="noStrike">
                <a:solidFill>
                  <a:schemeClr val="dk1"/>
                </a:solidFill>
                <a:latin typeface="Didact Gothic"/>
                <a:ea typeface="Didact Gothic"/>
                <a:cs typeface="Didact Gothic"/>
                <a:sym typeface="Didact Gothic"/>
              </a:rPr>
            </a:br>
            <a:endParaRPr b="0" i="0" sz="1600" u="none" cap="none" strike="noStrike">
              <a:solidFill>
                <a:schemeClr val="dk1"/>
              </a:solidFill>
              <a:latin typeface="Didact Gothic"/>
              <a:ea typeface="Didact Gothic"/>
              <a:cs typeface="Didact Gothic"/>
              <a:sym typeface="Didact Gothic"/>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highlight>
                <a:srgbClr val="3DFFBC"/>
              </a:highlight>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5"/>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55" name="Google Shape;455;p65"/>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METHOD</a:t>
            </a:r>
            <a:endParaRPr b="0" i="1" sz="3500" u="none" cap="none" strike="noStrike">
              <a:solidFill>
                <a:schemeClr val="dk1"/>
              </a:solidFill>
              <a:latin typeface="Anton"/>
              <a:ea typeface="Anton"/>
              <a:cs typeface="Anton"/>
              <a:sym typeface="Anton"/>
            </a:endParaRPr>
          </a:p>
        </p:txBody>
      </p:sp>
      <p:pic>
        <p:nvPicPr>
          <p:cNvPr id="456" name="Google Shape;456;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57" name="Google Shape;457;p65"/>
          <p:cNvSpPr txBox="1"/>
          <p:nvPr/>
        </p:nvSpPr>
        <p:spPr>
          <a:xfrm>
            <a:off x="376050" y="1382925"/>
            <a:ext cx="81036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i="0" lang="es" sz="1700" u="none" cap="none" strike="noStrike">
                <a:solidFill>
                  <a:schemeClr val="dk1"/>
                </a:solidFill>
                <a:latin typeface="Helvetica Neue"/>
                <a:ea typeface="Helvetica Neue"/>
                <a:cs typeface="Helvetica Neue"/>
                <a:sym typeface="Helvetica Neue"/>
              </a:rPr>
              <a:t>Forma en la que se recopilan y envían los datos.</a:t>
            </a:r>
            <a:r>
              <a:rPr b="0" i="0" lang="es" sz="1700" u="none" cap="none" strike="noStrike">
                <a:solidFill>
                  <a:schemeClr val="dk1"/>
                </a:solidFill>
                <a:latin typeface="Helvetica Neue Light"/>
                <a:ea typeface="Helvetica Neue Light"/>
                <a:cs typeface="Helvetica Neue Light"/>
                <a:sym typeface="Helvetica Neue Light"/>
              </a:rPr>
              <a:t> Existen dos métodos comunes en el HTML:</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GET:</a:t>
            </a:r>
            <a:r>
              <a:rPr b="0" i="0" lang="es" sz="1700" u="none" cap="none" strike="noStrike">
                <a:solidFill>
                  <a:schemeClr val="dk1"/>
                </a:solidFill>
                <a:latin typeface="Helvetica Neue Light"/>
                <a:ea typeface="Helvetica Neue Light"/>
                <a:cs typeface="Helvetica Neue Light"/>
                <a:sym typeface="Helvetica Neue Light"/>
              </a:rPr>
              <a:t> la información viajará por la barra de direcciones a continuación del nombre del archivo.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Light"/>
                <a:ea typeface="Helvetica Neue Light"/>
                <a:cs typeface="Helvetica Neue Light"/>
                <a:sym typeface="Helvetica Neue Light"/>
              </a:rPr>
              <a:t> la información viajará junto a los encabezados del HTML (será “invisible”).</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chemeClr val="dk1"/>
              </a:buClr>
              <a:buSzPts val="11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Si el method no se indica, por defecto será GET.</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6"/>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63" name="Google Shape;463;p66"/>
          <p:cNvSpPr txBox="1"/>
          <p:nvPr/>
        </p:nvSpPr>
        <p:spPr>
          <a:xfrm>
            <a:off x="784800" y="4445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ENCTYPE </a:t>
            </a:r>
            <a:endParaRPr b="0" i="1" sz="3500" u="none" cap="none" strike="noStrike">
              <a:solidFill>
                <a:schemeClr val="dk1"/>
              </a:solidFill>
              <a:latin typeface="Anton"/>
              <a:ea typeface="Anton"/>
              <a:cs typeface="Anton"/>
              <a:sym typeface="Anton"/>
            </a:endParaRPr>
          </a:p>
        </p:txBody>
      </p:sp>
      <p:pic>
        <p:nvPicPr>
          <p:cNvPr id="464" name="Google Shape;464;p6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65" name="Google Shape;465;p66"/>
          <p:cNvSpPr txBox="1"/>
          <p:nvPr/>
        </p:nvSpPr>
        <p:spPr>
          <a:xfrm>
            <a:off x="833250" y="1259300"/>
            <a:ext cx="8103600" cy="3204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0" i="0" lang="es" sz="1700" u="none" cap="none" strike="noStrike">
                <a:solidFill>
                  <a:schemeClr val="dk1"/>
                </a:solidFill>
                <a:latin typeface="Helvetica Neue Light"/>
                <a:ea typeface="Helvetica Neue Light"/>
                <a:cs typeface="Helvetica Neue Light"/>
                <a:sym typeface="Helvetica Neue Light"/>
              </a:rPr>
              <a:t>Cuando el valor del atributo</a:t>
            </a:r>
            <a:r>
              <a:rPr b="0" i="0" lang="es" sz="1700" u="none" cap="none" strike="noStrike">
                <a:solidFill>
                  <a:schemeClr val="dk1"/>
                </a:solidFill>
                <a:latin typeface="Helvetica Neue"/>
                <a:ea typeface="Helvetica Neue"/>
                <a:cs typeface="Helvetica Neue"/>
                <a:sym typeface="Helvetica Neue"/>
              </a:rPr>
              <a:t> </a:t>
            </a:r>
            <a:r>
              <a:rPr b="1" i="0" lang="es" sz="1700" u="none" cap="none" strike="noStrike">
                <a:solidFill>
                  <a:schemeClr val="dk1"/>
                </a:solidFill>
                <a:latin typeface="Helvetica Neue"/>
                <a:ea typeface="Helvetica Neue"/>
                <a:cs typeface="Helvetica Neue"/>
                <a:sym typeface="Helvetica Neue"/>
              </a:rPr>
              <a:t>method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es </a:t>
            </a:r>
            <a:r>
              <a:rPr b="1" i="0" lang="es" sz="1700" u="none" cap="none" strike="noStrike">
                <a:solidFill>
                  <a:schemeClr val="dk1"/>
                </a:solidFill>
                <a:latin typeface="Helvetica Neue"/>
                <a:ea typeface="Helvetica Neue"/>
                <a:cs typeface="Helvetica Neue"/>
                <a:sym typeface="Helvetica Neue"/>
              </a:rPr>
              <a:t>post</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el mismo es el </a:t>
            </a:r>
            <a:r>
              <a:rPr b="0" i="0" lang="es" sz="1700" u="none" cap="none" strike="noStrike">
                <a:solidFill>
                  <a:schemeClr val="dk1"/>
                </a:solidFill>
                <a:uFill>
                  <a:noFill/>
                </a:uFill>
                <a:latin typeface="Helvetica Neue Light"/>
                <a:ea typeface="Helvetica Neue Light"/>
                <a:cs typeface="Helvetica Neue Light"/>
                <a:sym typeface="Helvetica Neue Light"/>
                <a:hlinkClick r:id="rId4">
                  <a:extLst>
                    <a:ext uri="{A12FA001-AC4F-418D-AE19-62706E023703}">
                      <ahyp:hlinkClr val="tx"/>
                    </a:ext>
                  </a:extLst>
                </a:hlinkClick>
              </a:rPr>
              <a:t> </a:t>
            </a:r>
            <a:r>
              <a:rPr b="0" i="0" lang="es" sz="1700" u="sng" cap="none" strike="noStrike">
                <a:solidFill>
                  <a:schemeClr val="hlink"/>
                </a:solidFill>
                <a:latin typeface="Helvetica Neue Light"/>
                <a:ea typeface="Helvetica Neue Light"/>
                <a:cs typeface="Helvetica Neue Light"/>
                <a:sym typeface="Helvetica Neue Light"/>
                <a:hlinkClick r:id="rId5"/>
              </a:rPr>
              <a:t>tipo MIME</a:t>
            </a:r>
            <a:r>
              <a:rPr b="0" i="0" lang="es" sz="1700" u="none" cap="none" strike="noStrike">
                <a:solidFill>
                  <a:schemeClr val="dk1"/>
                </a:solidFill>
                <a:latin typeface="Helvetica Neue Light"/>
                <a:ea typeface="Helvetica Neue Light"/>
                <a:cs typeface="Helvetica Neue Light"/>
                <a:sym typeface="Helvetica Neue Light"/>
              </a:rPr>
              <a:t> del contenido, que es usado para enviar el formulario al servidor. Los posibles valores son:</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120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application/x-www-form-urlencoded:</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será 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valor por defecto</a:t>
            </a:r>
            <a:r>
              <a:rPr b="0" i="0" lang="es" sz="1700" u="none" cap="none" strike="noStrike">
                <a:solidFill>
                  <a:schemeClr val="dk1"/>
                </a:solidFill>
                <a:latin typeface="Helvetica Neue Light"/>
                <a:ea typeface="Helvetica Neue Light"/>
                <a:cs typeface="Helvetica Neue Light"/>
                <a:sym typeface="Helvetica Neue Light"/>
              </a:rPr>
              <a:t> si un atributo no está especificado.</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Arial"/>
              <a:buChar char="●"/>
            </a:pPr>
            <a:r>
              <a:rPr b="1" i="0" lang="es" sz="1700" u="none" cap="none" strike="noStrike">
                <a:solidFill>
                  <a:schemeClr val="dk1"/>
                </a:solidFill>
                <a:latin typeface="Helvetica Neue"/>
                <a:ea typeface="Helvetica Neue"/>
                <a:cs typeface="Helvetica Neue"/>
                <a:sym typeface="Helvetica Neue"/>
              </a:rPr>
              <a:t>multipart/form-data</a:t>
            </a:r>
            <a:r>
              <a:rPr b="0" i="0" lang="es" sz="1700" u="none" cap="none" strike="noStrike">
                <a:solidFill>
                  <a:schemeClr val="dk1"/>
                </a:solidFill>
                <a:latin typeface="Helvetica Neue"/>
                <a:ea typeface="Helvetica Neue"/>
                <a:cs typeface="Helvetica Neue"/>
                <a:sym typeface="Helvetica Neue"/>
              </a:rPr>
              <a:t>: </a:t>
            </a:r>
            <a:r>
              <a:rPr b="0" i="0" lang="es" sz="1700" u="none" cap="none" strike="noStrike">
                <a:solidFill>
                  <a:schemeClr val="dk1"/>
                </a:solidFill>
                <a:latin typeface="Helvetica Neue Light"/>
                <a:ea typeface="Helvetica Neue Light"/>
                <a:cs typeface="Helvetica Neue Light"/>
                <a:sym typeface="Helvetica Neue Light"/>
              </a:rPr>
              <a:t>usar este valor si se está usando el elemento </a:t>
            </a:r>
            <a:r>
              <a:rPr b="1" i="0" lang="es" sz="1700" u="none" cap="none" strike="noStrike">
                <a:solidFill>
                  <a:schemeClr val="dk1"/>
                </a:solidFill>
                <a:latin typeface="Helvetica Neue"/>
                <a:ea typeface="Helvetica Neue"/>
                <a:cs typeface="Helvetica Neue"/>
                <a:sym typeface="Helvetica Neue"/>
              </a:rPr>
              <a:t>input </a:t>
            </a:r>
            <a:r>
              <a:rPr b="0" i="0" lang="es" sz="1700" u="none" cap="none" strike="noStrike">
                <a:solidFill>
                  <a:schemeClr val="dk1"/>
                </a:solidFill>
                <a:latin typeface="Helvetica Neue Light"/>
                <a:ea typeface="Helvetica Neue Light"/>
                <a:cs typeface="Helvetica Neue Light"/>
                <a:sym typeface="Helvetica Neue Light"/>
              </a:rPr>
              <a:t>con el atributo </a:t>
            </a:r>
            <a:r>
              <a:rPr b="1" i="0" lang="es" sz="1700" u="none" cap="none" strike="noStrike">
                <a:solidFill>
                  <a:schemeClr val="dk1"/>
                </a:solidFill>
                <a:latin typeface="Helvetica Neue"/>
                <a:ea typeface="Helvetica Neue"/>
                <a:cs typeface="Helvetica Neue"/>
                <a:sym typeface="Helvetica Neue"/>
              </a:rPr>
              <a:t>type </a:t>
            </a:r>
            <a:r>
              <a:rPr b="0" i="0" lang="es" sz="1700" u="none" cap="none" strike="noStrike">
                <a:solidFill>
                  <a:schemeClr val="dk1"/>
                </a:solidFill>
                <a:latin typeface="Helvetica Neue Light"/>
                <a:ea typeface="Helvetica Neue Light"/>
                <a:cs typeface="Helvetica Neue Light"/>
                <a:sym typeface="Helvetica Neue Light"/>
              </a:rPr>
              <a:t>ajustado a </a:t>
            </a:r>
            <a:r>
              <a:rPr b="1" i="0" lang="es" sz="1700" u="none" cap="none" strike="noStrike">
                <a:solidFill>
                  <a:schemeClr val="dk1"/>
                </a:solidFill>
                <a:latin typeface="Helvetica Neue"/>
                <a:ea typeface="Helvetica Neue"/>
                <a:cs typeface="Helvetica Neue"/>
                <a:sym typeface="Helvetica Neue"/>
              </a:rPr>
              <a:t>"file"</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15000"/>
              </a:lnSpc>
              <a:spcBef>
                <a:spcPts val="0"/>
              </a:spcBef>
              <a:spcAft>
                <a:spcPts val="0"/>
              </a:spcAft>
              <a:buClr>
                <a:srgbClr val="EF89D2"/>
              </a:buClr>
              <a:buSzPts val="1700"/>
              <a:buFont typeface="Didact Gothic"/>
              <a:buChar char="●"/>
            </a:pPr>
            <a:r>
              <a:rPr b="1" i="0" lang="es" sz="1700" u="none" cap="none" strike="noStrike">
                <a:solidFill>
                  <a:schemeClr val="dk1"/>
                </a:solidFill>
                <a:latin typeface="Helvetica Neue"/>
                <a:ea typeface="Helvetica Neue"/>
                <a:cs typeface="Helvetica Neue"/>
                <a:sym typeface="Helvetica Neue"/>
              </a:rPr>
              <a:t>text/plain</a:t>
            </a:r>
            <a:r>
              <a:rPr b="0" i="0" lang="es" sz="1700" u="none" cap="none" strike="noStrike">
                <a:solidFill>
                  <a:schemeClr val="dk1"/>
                </a:solidFill>
                <a:latin typeface="Helvetica Neue"/>
                <a:ea typeface="Helvetica Neue"/>
                <a:cs typeface="Helvetica Neue"/>
                <a:sym typeface="Helvetica Neue"/>
              </a:rPr>
              <a:t> (HTML5)</a:t>
            </a:r>
            <a:endParaRPr b="0" i="0" sz="1700" u="none" cap="none" strike="noStrike">
              <a:solidFill>
                <a:schemeClr val="dk1"/>
              </a:solidFill>
              <a:latin typeface="Helvetica Neue"/>
              <a:ea typeface="Helvetica Neue"/>
              <a:cs typeface="Helvetica Neue"/>
              <a:sym typeface="Helvetica Neue"/>
            </a:endParaRPr>
          </a:p>
          <a:p>
            <a:pPr indent="0" lvl="0" marL="0" marR="0" rtl="0" algn="ctr">
              <a:lnSpc>
                <a:spcPct val="115000"/>
              </a:lnSpc>
              <a:spcBef>
                <a:spcPts val="1200"/>
              </a:spcBef>
              <a:spcAft>
                <a:spcPts val="1200"/>
              </a:spcAft>
              <a:buClr>
                <a:srgbClr val="000000"/>
              </a:buClr>
              <a:buSzPts val="1700"/>
              <a:buFont typeface="Arial"/>
              <a:buNone/>
            </a:pP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Normalmente se utiliza para permitir el envío de archivos a través de un formulario.</a:t>
            </a:r>
            <a:endParaRPr b="0" i="0" sz="17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0"/>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PRIMEROS PASOS CON HTML</a:t>
            </a:r>
            <a:endParaRPr b="0" i="1" sz="3600" u="none" cap="none" strike="noStrike">
              <a:solidFill>
                <a:srgbClr val="121212"/>
              </a:solidFill>
              <a:latin typeface="Anton"/>
              <a:ea typeface="Anton"/>
              <a:cs typeface="Anton"/>
              <a:sym typeface="Anton"/>
            </a:endParaRPr>
          </a:p>
        </p:txBody>
      </p:sp>
      <p:sp>
        <p:nvSpPr>
          <p:cNvPr id="162" name="Google Shape;162;p40"/>
          <p:cNvSpPr txBox="1"/>
          <p:nvPr/>
        </p:nvSpPr>
        <p:spPr>
          <a:xfrm>
            <a:off x="2213250" y="1606525"/>
            <a:ext cx="47175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Clase 02. </a:t>
            </a:r>
            <a:r>
              <a:rPr b="0" i="0" lang="es" sz="2000" u="none" cap="none" strike="noStrike">
                <a:solidFill>
                  <a:srgbClr val="121212"/>
                </a:solidFill>
                <a:latin typeface="Helvetica Neue Light"/>
                <a:ea typeface="Helvetica Neue Light"/>
                <a:cs typeface="Helvetica Neue Light"/>
                <a:sym typeface="Helvetica Neue Light"/>
              </a:rPr>
              <a:t> 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63" name="Google Shape;163;p40"/>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71" name="Google Shape;471;p67"/>
          <p:cNvSpPr txBox="1"/>
          <p:nvPr/>
        </p:nvSpPr>
        <p:spPr>
          <a:xfrm>
            <a:off x="471750" y="50642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INGRESO DE TEXTO</a:t>
            </a:r>
            <a:endParaRPr b="0" i="1" sz="3500" u="none" cap="none" strike="noStrike">
              <a:solidFill>
                <a:schemeClr val="dk1"/>
              </a:solidFill>
              <a:latin typeface="Anton"/>
              <a:ea typeface="Anton"/>
              <a:cs typeface="Anton"/>
              <a:sym typeface="Anton"/>
            </a:endParaRPr>
          </a:p>
        </p:txBody>
      </p:sp>
      <p:pic>
        <p:nvPicPr>
          <p:cNvPr id="472" name="Google Shape;472;p6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73" name="Google Shape;473;p67"/>
          <p:cNvSpPr txBox="1"/>
          <p:nvPr/>
        </p:nvSpPr>
        <p:spPr>
          <a:xfrm>
            <a:off x="954750" y="1383025"/>
            <a:ext cx="72345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Existen tres controles generales para el ingreso de texto:</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de texto de una sola línea (no acepta el uso de la tecla Enter).</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el ingreso de contraseñas (el contenido no será visible).</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chemeClr val="dk1"/>
                </a:solidFill>
                <a:latin typeface="Helvetica Neue Light"/>
                <a:ea typeface="Helvetica Neue Light"/>
                <a:cs typeface="Helvetica Neue Light"/>
                <a:sym typeface="Helvetica Neue Light"/>
              </a:rPr>
              <a:t>Cajas para contenido multilínea. Puede ser una o muchas líneas de texto.</a:t>
            </a:r>
            <a:endParaRPr b="0" i="0" sz="1600" u="none" cap="none" strike="noStrike">
              <a:solidFill>
                <a:schemeClr val="dk1"/>
              </a:solidFill>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Atributo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“name”</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l">
              <a:lnSpc>
                <a:spcPct val="150000"/>
              </a:lnSpc>
              <a:spcBef>
                <a:spcPts val="110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&lt;input&gt;: Text, Email, Password.</a:t>
            </a:r>
            <a:endParaRPr b="0" i="0" sz="1600" u="none" cap="none" strike="noStrike">
              <a:solidFill>
                <a:schemeClr val="dk1"/>
              </a:solidFill>
              <a:highlight>
                <a:srgbClr val="FFD3F3"/>
              </a:highlight>
              <a:latin typeface="Helvetica Neue Light"/>
              <a:ea typeface="Helvetica Neue Light"/>
              <a:cs typeface="Helvetica Neue Light"/>
              <a:sym typeface="Helvetica Neue Light"/>
            </a:endParaRPr>
          </a:p>
          <a:p>
            <a:pPr indent="0" lvl="0" marL="914400" marR="0" rtl="0" algn="just">
              <a:lnSpc>
                <a:spcPct val="150000"/>
              </a:lnSpc>
              <a:spcBef>
                <a:spcPts val="1100"/>
              </a:spcBef>
              <a:spcAft>
                <a:spcPts val="1100"/>
              </a:spcAft>
              <a:buClr>
                <a:schemeClr val="dk1"/>
              </a:buClr>
              <a:buSzPts val="1100"/>
              <a:buFont typeface="Arial"/>
              <a:buNone/>
            </a:pPr>
            <a:r>
              <a:rPr b="0" i="0" lang="es" sz="1600" u="none" cap="none" strike="noStrike">
                <a:solidFill>
                  <a:schemeClr val="dk1"/>
                </a:solidFill>
                <a:latin typeface="Helvetica Neue Light"/>
                <a:ea typeface="Helvetica Neue Light"/>
                <a:cs typeface="Helvetica Neue Light"/>
                <a:sym typeface="Helvetica Neue Light"/>
              </a:rPr>
              <a:t>Control de formulario:  </a:t>
            </a:r>
            <a:r>
              <a:rPr b="0" i="0" lang="es" sz="1600" u="none" cap="none" strike="noStrike">
                <a:solidFill>
                  <a:schemeClr val="dk1"/>
                </a:solidFill>
                <a:highlight>
                  <a:srgbClr val="FFD3F3"/>
                </a:highlight>
                <a:latin typeface="Helvetica Neue Light"/>
                <a:ea typeface="Helvetica Neue Light"/>
                <a:cs typeface="Helvetica Neue Light"/>
                <a:sym typeface="Helvetica Neue Light"/>
              </a:rPr>
              <a:t>&lt;textarea&gt;&lt;/textarea&gt;</a:t>
            </a:r>
            <a:endParaRPr b="0" i="0" sz="1200" u="none" cap="none" strike="noStrike">
              <a:solidFill>
                <a:schemeClr val="dk1"/>
              </a:solidFill>
              <a:highlight>
                <a:srgbClr val="FFD3F3"/>
              </a:highlight>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79" name="Google Shape;479;p68"/>
          <p:cNvSpPr txBox="1"/>
          <p:nvPr/>
        </p:nvSpPr>
        <p:spPr>
          <a:xfrm>
            <a:off x="471750" y="518750"/>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BOTONES</a:t>
            </a:r>
            <a:endParaRPr b="0" i="1" sz="3500" u="none" cap="none" strike="noStrike">
              <a:solidFill>
                <a:schemeClr val="dk1"/>
              </a:solidFill>
              <a:latin typeface="Anton"/>
              <a:ea typeface="Anton"/>
              <a:cs typeface="Anton"/>
              <a:sym typeface="Anton"/>
            </a:endParaRPr>
          </a:p>
        </p:txBody>
      </p:sp>
      <p:pic>
        <p:nvPicPr>
          <p:cNvPr id="480" name="Google Shape;480;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81" name="Google Shape;481;p68"/>
          <p:cNvSpPr txBox="1"/>
          <p:nvPr/>
        </p:nvSpPr>
        <p:spPr>
          <a:xfrm>
            <a:off x="430650" y="1383025"/>
            <a:ext cx="82827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Los botones disparan las acciones del formulario. Hay 3 tipos: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110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envía los datos al archivo indicado como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Action</a:t>
            </a:r>
            <a:r>
              <a:rPr b="0" i="0" lang="es" sz="1700" u="none" cap="none" strike="noStrike">
                <a:solidFill>
                  <a:schemeClr val="dk1"/>
                </a:solidFill>
                <a:latin typeface="Helvetica Neue Light"/>
                <a:ea typeface="Helvetica Neue Light"/>
                <a:cs typeface="Helvetica Neue Light"/>
                <a:sym typeface="Helvetica Neue Light"/>
              </a:rPr>
              <a:t>.</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vacía todo lo ingresado y resetea los campos.</a:t>
            </a:r>
            <a:endParaRPr b="0" i="0" sz="1700" u="none" cap="none" strike="noStrike">
              <a:solidFill>
                <a:schemeClr val="dk1"/>
              </a:solidFill>
              <a:latin typeface="Helvetica Neue Light"/>
              <a:ea typeface="Helvetica Neue Light"/>
              <a:cs typeface="Helvetica Neue Light"/>
              <a:sym typeface="Helvetica Neue Light"/>
            </a:endParaRPr>
          </a:p>
          <a:p>
            <a:pPr indent="-336550" lvl="0" marL="457200" marR="0" rtl="0" algn="l">
              <a:lnSpc>
                <a:spcPct val="150000"/>
              </a:lnSpc>
              <a:spcBef>
                <a:spcPts val="0"/>
              </a:spcBef>
              <a:spcAft>
                <a:spcPts val="0"/>
              </a:spcAft>
              <a:buClr>
                <a:srgbClr val="EF89D2"/>
              </a:buClr>
              <a:buSzPts val="1700"/>
              <a:buFont typeface="Helvetica Neue Light"/>
              <a:buChar char="●"/>
            </a:pPr>
            <a:r>
              <a:rPr b="0" i="0" lang="es" sz="1700" u="none" cap="none" strike="noStrike">
                <a:solidFill>
                  <a:schemeClr val="dk1"/>
                </a:solidFill>
                <a:latin typeface="Helvetica Neue Light"/>
                <a:ea typeface="Helvetica Neue Light"/>
                <a:cs typeface="Helvetica Neue Light"/>
                <a:sym typeface="Helvetica Neue Light"/>
              </a:rPr>
              <a:t>El que “no hace nada”, pensado para usarse con Javascript.</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0"/>
              </a:spcAft>
              <a:buClr>
                <a:srgbClr val="000000"/>
              </a:buClr>
              <a:buSzPts val="1700"/>
              <a:buFont typeface="Arial"/>
              <a:buNone/>
            </a:pPr>
            <a:r>
              <a:rPr b="0" i="0" lang="es" sz="1700" u="none" cap="none" strike="noStrike">
                <a:solidFill>
                  <a:schemeClr val="dk1"/>
                </a:solidFill>
                <a:latin typeface="Helvetica Neue Light"/>
                <a:ea typeface="Helvetica Neue Light"/>
                <a:cs typeface="Helvetica Neue Light"/>
                <a:sym typeface="Helvetica Neue Light"/>
              </a:rPr>
              <a:t>Todos los botones son etiquetas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&lt;input&gt;</a:t>
            </a:r>
            <a:r>
              <a:rPr b="0" i="0" lang="es" sz="1700" u="none" cap="none" strike="noStrike">
                <a:solidFill>
                  <a:schemeClr val="dk1"/>
                </a:solidFill>
                <a:latin typeface="Helvetica Neue Light"/>
                <a:ea typeface="Helvetica Neue Light"/>
                <a:cs typeface="Helvetica Neue Light"/>
                <a:sym typeface="Helvetica Neue Light"/>
              </a:rPr>
              <a:t>, con distintos tipos de “</a:t>
            </a:r>
            <a:r>
              <a:rPr b="0" i="1" lang="es" sz="1700" u="none" cap="none" strike="noStrike">
                <a:solidFill>
                  <a:schemeClr val="dk1"/>
                </a:solidFill>
                <a:latin typeface="Helvetica Neue Light"/>
                <a:ea typeface="Helvetica Neue Light"/>
                <a:cs typeface="Helvetica Neue Light"/>
                <a:sym typeface="Helvetica Neue Light"/>
              </a:rPr>
              <a:t>Type</a:t>
            </a:r>
            <a:r>
              <a:rPr b="0" i="0" lang="es" sz="1700" u="none" cap="none" strike="noStrike">
                <a:solidFill>
                  <a:schemeClr val="dk1"/>
                </a:solidFill>
                <a:latin typeface="Helvetica Neue Light"/>
                <a:ea typeface="Helvetica Neue Light"/>
                <a:cs typeface="Helvetica Neue Light"/>
                <a:sym typeface="Helvetica Neue Light"/>
              </a:rPr>
              <a:t>”. El botón debe de estar dentro del </a:t>
            </a:r>
            <a:r>
              <a:rPr b="0" i="0" lang="es" sz="1700" u="none" cap="none" strike="noStrike">
                <a:solidFill>
                  <a:schemeClr val="dk1"/>
                </a:solidFill>
                <a:highlight>
                  <a:srgbClr val="FFD3F3"/>
                </a:highlight>
                <a:latin typeface="Helvetica Neue Light"/>
                <a:ea typeface="Helvetica Neue Light"/>
                <a:cs typeface="Helvetica Neue Light"/>
                <a:sym typeface="Helvetica Neue Light"/>
              </a:rPr>
              <a:t>&lt;form&gt;</a:t>
            </a:r>
            <a:r>
              <a:rPr b="0" i="0" lang="es" sz="1700" u="none" cap="none" strike="noStrike">
                <a:solidFill>
                  <a:schemeClr val="dk1"/>
                </a:solidFill>
                <a:latin typeface="Helvetica Neue Light"/>
                <a:ea typeface="Helvetica Neue Light"/>
                <a:cs typeface="Helvetica Neue Light"/>
                <a:sym typeface="Helvetica Neue Light"/>
              </a:rPr>
              <a:t> que afectará.</a:t>
            </a:r>
            <a:endParaRPr b="0" i="0" sz="17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6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87" name="Google Shape;487;p69"/>
          <p:cNvGraphicFramePr/>
          <p:nvPr/>
        </p:nvGraphicFramePr>
        <p:xfrm>
          <a:off x="1782600" y="3503925"/>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"submit"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"Enviar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"reset"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"Limpiar formulario"</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"button"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"Sin acciones"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488" name="Google Shape;488;p69"/>
          <p:cNvSpPr txBox="1"/>
          <p:nvPr/>
        </p:nvSpPr>
        <p:spPr>
          <a:xfrm>
            <a:off x="387600" y="1293550"/>
            <a:ext cx="8368800" cy="2010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Representa la etiqueta del botón, la cual es normalmente mostrada por los navegadores dentro de éste.</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submit</a:t>
            </a:r>
            <a:r>
              <a:rPr b="0" i="0" lang="es" sz="1600" u="none" cap="none" strike="noStrike">
                <a:solidFill>
                  <a:srgbClr val="000000"/>
                </a:solidFill>
                <a:latin typeface="Helvetica Neue Light"/>
                <a:ea typeface="Helvetica Neue Light"/>
                <a:cs typeface="Helvetica Neue Light"/>
                <a:sym typeface="Helvetica Neue Light"/>
              </a:rPr>
              <a:t>”: envía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reset</a:t>
            </a:r>
            <a:r>
              <a:rPr b="0" i="0" lang="es" sz="1600" u="none" cap="none" strike="noStrike">
                <a:solidFill>
                  <a:srgbClr val="000000"/>
                </a:solidFill>
                <a:latin typeface="Helvetica Neue Light"/>
                <a:ea typeface="Helvetica Neue Light"/>
                <a:cs typeface="Helvetica Neue Light"/>
                <a:sym typeface="Helvetica Neue Light"/>
              </a:rPr>
              <a:t>”: resetea el formulario.</a:t>
            </a:r>
            <a:endParaRPr b="0" i="0" sz="1600" u="none" cap="none" strike="noStrike">
              <a:solidFill>
                <a:srgbClr val="000000"/>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0" i="0" lang="es" sz="1600" u="none" cap="none" strike="noStrike">
                <a:solidFill>
                  <a:srgbClr val="000000"/>
                </a:solidFill>
                <a:latin typeface="Helvetica Neue Light"/>
                <a:ea typeface="Helvetica Neue Light"/>
                <a:cs typeface="Helvetica Neue Light"/>
                <a:sym typeface="Helvetica Neue Light"/>
              </a:rPr>
              <a:t>Input de tipo “</a:t>
            </a:r>
            <a:r>
              <a:rPr b="0" i="1" lang="es" sz="1600" u="none" cap="none" strike="noStrike">
                <a:solidFill>
                  <a:srgbClr val="000000"/>
                </a:solidFill>
                <a:latin typeface="Helvetica Neue Light"/>
                <a:ea typeface="Helvetica Neue Light"/>
                <a:cs typeface="Helvetica Neue Light"/>
                <a:sym typeface="Helvetica Neue Light"/>
              </a:rPr>
              <a:t>button</a:t>
            </a:r>
            <a:r>
              <a:rPr b="0" i="0" lang="es" sz="1600" u="none" cap="none" strike="noStrike">
                <a:solidFill>
                  <a:srgbClr val="000000"/>
                </a:solidFill>
                <a:latin typeface="Helvetica Neue Light"/>
                <a:ea typeface="Helvetica Neue Light"/>
                <a:cs typeface="Helvetica Neue Light"/>
                <a:sym typeface="Helvetica Neue Light"/>
              </a:rPr>
              <a:t>”: no tiene acciones por defecto.</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sp>
        <p:nvSpPr>
          <p:cNvPr id="489" name="Google Shape;489;p69"/>
          <p:cNvSpPr txBox="1"/>
          <p:nvPr/>
        </p:nvSpPr>
        <p:spPr>
          <a:xfrm>
            <a:off x="471750" y="494075"/>
            <a:ext cx="82005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490" name="Google Shape;490;p69"/>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nvSpPr>
        <p:spPr>
          <a:xfrm>
            <a:off x="852150" y="2209325"/>
            <a:ext cx="7439700" cy="167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t/>
            </a:r>
            <a:endParaRPr b="0" i="0" sz="2000" u="none" cap="none" strike="noStrike">
              <a:solidFill>
                <a:srgbClr val="8215BC"/>
              </a:solidFill>
              <a:latin typeface="Lato"/>
              <a:ea typeface="Lato"/>
              <a:cs typeface="Lato"/>
              <a:sym typeface="Lato"/>
            </a:endParaRPr>
          </a:p>
          <a:p>
            <a:pPr indent="0" lvl="0" marL="0" marR="0" rtl="0" algn="ctr">
              <a:lnSpc>
                <a:spcPct val="115000"/>
              </a:lnSpc>
              <a:spcBef>
                <a:spcPts val="0"/>
              </a:spcBef>
              <a:spcAft>
                <a:spcPts val="0"/>
              </a:spcAft>
              <a:buClr>
                <a:srgbClr val="000000"/>
              </a:buClr>
              <a:buSzPts val="1400"/>
              <a:buFont typeface="Arial"/>
              <a:buNone/>
            </a:pPr>
            <a:r>
              <a:t/>
            </a:r>
            <a:endParaRPr b="0" i="0" sz="1400" u="none" cap="none" strike="noStrike">
              <a:solidFill>
                <a:srgbClr val="8215BC"/>
              </a:solidFill>
              <a:latin typeface="Lato Light"/>
              <a:ea typeface="Lato Light"/>
              <a:cs typeface="Lato Light"/>
              <a:sym typeface="Lato Light"/>
            </a:endParaRPr>
          </a:p>
        </p:txBody>
      </p:sp>
      <p:sp>
        <p:nvSpPr>
          <p:cNvPr id="496" name="Google Shape;496;p70"/>
          <p:cNvSpPr txBox="1"/>
          <p:nvPr/>
        </p:nvSpPr>
        <p:spPr>
          <a:xfrm>
            <a:off x="471750" y="4941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CONTROLES DE SELECCIÓN</a:t>
            </a:r>
            <a:endParaRPr b="0" i="1" sz="4000" u="none" cap="none" strike="noStrike">
              <a:solidFill>
                <a:schemeClr val="dk1"/>
              </a:solidFill>
              <a:latin typeface="Anton"/>
              <a:ea typeface="Anton"/>
              <a:cs typeface="Anton"/>
              <a:sym typeface="Anton"/>
            </a:endParaRPr>
          </a:p>
        </p:txBody>
      </p:sp>
      <p:pic>
        <p:nvPicPr>
          <p:cNvPr id="497" name="Google Shape;497;p7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98" name="Google Shape;498;p70"/>
          <p:cNvSpPr txBox="1"/>
          <p:nvPr/>
        </p:nvSpPr>
        <p:spPr>
          <a:xfrm>
            <a:off x="520200" y="1383025"/>
            <a:ext cx="8103600" cy="3276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estos casos, el usuario no puede ingresar libremente un texto, sino que el programador le da una lista predefinida. El dato que llega al elegir una opción se define desde el atributo </a:t>
            </a:r>
            <a:r>
              <a:rPr b="0" i="1" lang="es" sz="1600" u="none" cap="none" strike="noStrike">
                <a:solidFill>
                  <a:schemeClr val="dk1"/>
                </a:solidFill>
                <a:latin typeface="Helvetica Neue Light"/>
                <a:ea typeface="Helvetica Neue Light"/>
                <a:cs typeface="Helvetica Neue Light"/>
                <a:sym typeface="Helvetica Neue Light"/>
              </a:rPr>
              <a:t>“value”. </a:t>
            </a:r>
            <a:r>
              <a:rPr b="0" i="0" lang="es" sz="1600" u="none" cap="none" strike="noStrike">
                <a:solidFill>
                  <a:schemeClr val="dk1"/>
                </a:solidFill>
                <a:latin typeface="Helvetica Neue Light"/>
                <a:ea typeface="Helvetica Neue Light"/>
                <a:cs typeface="Helvetica Neue Light"/>
                <a:sym typeface="Helvetica Neue Light"/>
              </a:rPr>
              <a:t>Existen 3 grupos de controles de selección: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110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Botones de radio:</a:t>
            </a:r>
            <a:r>
              <a:rPr b="0" i="0" lang="es" sz="1600" u="none" cap="none" strike="noStrike">
                <a:solidFill>
                  <a:schemeClr val="dk1"/>
                </a:solidFill>
                <a:latin typeface="Helvetica Neue Light"/>
                <a:ea typeface="Helvetica Neue Light"/>
                <a:cs typeface="Helvetica Neue Light"/>
                <a:sym typeface="Helvetica Neue Light"/>
              </a:rPr>
              <a:t> sólo se puede elegir 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Casillas de chequeo:</a:t>
            </a:r>
            <a:r>
              <a:rPr b="0" i="0" lang="es" sz="1600" u="none" cap="none" strike="noStrike">
                <a:solidFill>
                  <a:schemeClr val="dk1"/>
                </a:solidFill>
                <a:latin typeface="Helvetica Neue Light"/>
                <a:ea typeface="Helvetica Neue Light"/>
                <a:cs typeface="Helvetica Neue Light"/>
                <a:sym typeface="Helvetica Neue Light"/>
              </a:rPr>
              <a:t> de toda la lista de opciones, el usuario puede optar por una, todas o ninguna opción.</a:t>
            </a:r>
            <a:endParaRPr b="0" i="0"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50000"/>
              </a:lnSpc>
              <a:spcBef>
                <a:spcPts val="0"/>
              </a:spcBef>
              <a:spcAft>
                <a:spcPts val="0"/>
              </a:spcAft>
              <a:buClr>
                <a:srgbClr val="EF89D2"/>
              </a:buClr>
              <a:buSzPts val="1600"/>
              <a:buFont typeface="Helvetica Neue Light"/>
              <a:buChar char="●"/>
            </a:pPr>
            <a:r>
              <a:rPr b="1" i="0" lang="es" sz="1600" u="none" cap="none" strike="noStrike">
                <a:solidFill>
                  <a:schemeClr val="dk1"/>
                </a:solidFill>
                <a:latin typeface="Helvetica Neue"/>
                <a:ea typeface="Helvetica Neue"/>
                <a:cs typeface="Helvetica Neue"/>
                <a:sym typeface="Helvetica Neue"/>
              </a:rPr>
              <a:t>Menú desplegable:</a:t>
            </a:r>
            <a:r>
              <a:rPr b="0" i="0" lang="es" sz="1600" u="none" cap="none" strike="noStrike">
                <a:solidFill>
                  <a:schemeClr val="dk1"/>
                </a:solidFill>
                <a:latin typeface="Helvetica Neue Light"/>
                <a:ea typeface="Helvetica Neue Light"/>
                <a:cs typeface="Helvetica Neue Light"/>
                <a:sym typeface="Helvetica Neue Light"/>
              </a:rPr>
              <a:t> sólo es posible seleccionar una opción.</a:t>
            </a:r>
            <a:endParaRPr b="0" i="0" sz="1600" u="none" cap="none" strike="noStrike">
              <a:solidFill>
                <a:schemeClr val="dk1"/>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chemeClr val="dk1"/>
              </a:solidFill>
              <a:latin typeface="Didact Gothic"/>
              <a:ea typeface="Didact Gothic"/>
              <a:cs typeface="Didact Gothic"/>
              <a:sym typeface="Didact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7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04" name="Google Shape;504;p71"/>
          <p:cNvSpPr txBox="1"/>
          <p:nvPr/>
        </p:nvSpPr>
        <p:spPr>
          <a:xfrm>
            <a:off x="126000" y="975425"/>
            <a:ext cx="8892000" cy="9402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En este caso es el valor que se enviará al enviarse el formulario.</a:t>
            </a: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 </a:t>
            </a:r>
            <a:endParaRPr b="0" i="0" sz="1600" u="none" cap="none" strike="noStrike">
              <a:solidFill>
                <a:schemeClr val="dk1"/>
              </a:solidFill>
              <a:latin typeface="Helvetica Neue Light"/>
              <a:ea typeface="Helvetica Neue Light"/>
              <a:cs typeface="Helvetica Neue Light"/>
              <a:sym typeface="Helvetica Neue Light"/>
            </a:endParaRPr>
          </a:p>
        </p:txBody>
      </p:sp>
      <p:sp>
        <p:nvSpPr>
          <p:cNvPr id="505" name="Google Shape;505;p71"/>
          <p:cNvSpPr txBox="1"/>
          <p:nvPr/>
        </p:nvSpPr>
        <p:spPr>
          <a:xfrm>
            <a:off x="188800" y="1377600"/>
            <a:ext cx="88920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Botones de radio: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06" name="Google Shape;506;p71"/>
          <p:cNvGraphicFramePr/>
          <p:nvPr/>
        </p:nvGraphicFramePr>
        <p:xfrm>
          <a:off x="1597500" y="1784775"/>
          <a:ext cx="3000000" cy="3000000"/>
        </p:xfrm>
        <a:graphic>
          <a:graphicData uri="http://schemas.openxmlformats.org/drawingml/2006/table">
            <a:tbl>
              <a:tblPr>
                <a:noFill/>
                <a:tableStyleId>{9E01B1CA-3BBF-4817-A466-C95F6F97B4E5}</a:tableStyleId>
              </a:tblPr>
              <a:tblGrid>
                <a:gridCol w="5731200"/>
              </a:tblGrid>
              <a:tr h="13724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&gt;hombre&lt;/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"hombre"</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&gt;mujer&lt;/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"radio"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"sexo"</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"mujer"</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07" name="Google Shape;507;p71"/>
          <p:cNvSpPr txBox="1"/>
          <p:nvPr/>
        </p:nvSpPr>
        <p:spPr>
          <a:xfrm>
            <a:off x="188800" y="3115300"/>
            <a:ext cx="8192100" cy="44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1100"/>
              </a:spcAft>
              <a:buClr>
                <a:srgbClr val="000000"/>
              </a:buClr>
              <a:buSzPts val="1600"/>
              <a:buFont typeface="Arial"/>
              <a:buNone/>
            </a:pPr>
            <a:r>
              <a:rPr b="0" i="0" lang="es" sz="1600" u="none" cap="none" strike="noStrike">
                <a:solidFill>
                  <a:schemeClr val="dk1"/>
                </a:solidFill>
                <a:latin typeface="Helvetica Neue Light"/>
                <a:ea typeface="Helvetica Neue Light"/>
                <a:cs typeface="Helvetica Neue Light"/>
                <a:sym typeface="Helvetica Neue Light"/>
              </a:rPr>
              <a:t>Casillas de chequeo: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08" name="Google Shape;508;p71"/>
          <p:cNvGraphicFramePr/>
          <p:nvPr/>
        </p:nvGraphicFramePr>
        <p:xfrm>
          <a:off x="1597500" y="3557200"/>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&gt;Acepta términos y condiciones&lt;/</a:t>
                      </a:r>
                      <a:r>
                        <a:rPr lang="es" sz="1400" u="none" cap="none" strike="noStrike">
                          <a:solidFill>
                            <a:srgbClr val="E06666"/>
                          </a:solidFill>
                          <a:latin typeface="Didact Gothic"/>
                          <a:ea typeface="Didact Gothic"/>
                          <a:cs typeface="Didact Gothic"/>
                          <a:sym typeface="Didact Gothic"/>
                        </a:rPr>
                        <a:t>div</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"checkbox"</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"acepta"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"1"</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09" name="Google Shape;509;p71"/>
          <p:cNvSpPr txBox="1"/>
          <p:nvPr/>
        </p:nvSpPr>
        <p:spPr>
          <a:xfrm>
            <a:off x="471750" y="265500"/>
            <a:ext cx="8200500" cy="633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ATRIBUTO “VALUE”</a:t>
            </a:r>
            <a:endParaRPr b="0" i="1" sz="4000" u="none" cap="none" strike="noStrike">
              <a:solidFill>
                <a:schemeClr val="dk1"/>
              </a:solidFill>
              <a:latin typeface="Anton"/>
              <a:ea typeface="Anton"/>
              <a:cs typeface="Anton"/>
              <a:sym typeface="Anton"/>
            </a:endParaRPr>
          </a:p>
        </p:txBody>
      </p:sp>
      <p:pic>
        <p:nvPicPr>
          <p:cNvPr id="510" name="Google Shape;510;p7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2"/>
          <p:cNvSpPr txBox="1"/>
          <p:nvPr/>
        </p:nvSpPr>
        <p:spPr>
          <a:xfrm>
            <a:off x="868125" y="506425"/>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ETIQUETA &lt;LABEL&gt;</a:t>
            </a:r>
            <a:endParaRPr b="0" i="1" sz="4000" u="none" cap="none" strike="noStrike">
              <a:solidFill>
                <a:schemeClr val="dk1"/>
              </a:solidFill>
              <a:latin typeface="Anton"/>
              <a:ea typeface="Anton"/>
              <a:cs typeface="Anton"/>
              <a:sym typeface="Anton"/>
            </a:endParaRPr>
          </a:p>
        </p:txBody>
      </p:sp>
      <p:pic>
        <p:nvPicPr>
          <p:cNvPr id="516" name="Google Shape;516;p7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17" name="Google Shape;517;p72"/>
          <p:cNvGraphicFramePr/>
          <p:nvPr/>
        </p:nvGraphicFramePr>
        <p:xfrm>
          <a:off x="1135000" y="3890600"/>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for</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&gt;Nombre:&lt;/</a:t>
                      </a:r>
                      <a:r>
                        <a:rPr lang="es" sz="1400" u="none" cap="none" strike="noStrike">
                          <a:solidFill>
                            <a:srgbClr val="E06666"/>
                          </a:solidFill>
                          <a:latin typeface="Didact Gothic"/>
                          <a:ea typeface="Didact Gothic"/>
                          <a:cs typeface="Didact Gothic"/>
                          <a:sym typeface="Didact Gothic"/>
                        </a:rPr>
                        <a:t>label</a:t>
                      </a:r>
                      <a:r>
                        <a:rPr lang="es" sz="1400" u="none" cap="none" strike="noStrike">
                          <a:solidFill>
                            <a:srgbClr val="D9D9D9"/>
                          </a:solidFill>
                          <a:latin typeface="Didact Gothic"/>
                          <a:ea typeface="Didact Gothic"/>
                          <a:cs typeface="Didact Gothic"/>
                          <a:sym typeface="Didact Gothic"/>
                        </a:rPr>
                        <a:t>&gt;	</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input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type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"text"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"nombre_apellido"</a:t>
                      </a:r>
                      <a:r>
                        <a:rPr lang="es" sz="1400" u="none" cap="none" strike="noStrike">
                          <a:solidFill>
                            <a:srgbClr val="D9D9D9"/>
                          </a:solidFill>
                          <a:latin typeface="Didact Gothic"/>
                          <a:ea typeface="Didact Gothic"/>
                          <a:cs typeface="Didact Gothic"/>
                          <a:sym typeface="Didact Gothic"/>
                        </a:rPr>
                        <a:t> /&gt;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r>
            </a:tbl>
          </a:graphicData>
        </a:graphic>
      </p:graphicFrame>
      <p:sp>
        <p:nvSpPr>
          <p:cNvPr id="518" name="Google Shape;518;p72"/>
          <p:cNvSpPr txBox="1"/>
          <p:nvPr/>
        </p:nvSpPr>
        <p:spPr>
          <a:xfrm>
            <a:off x="405750" y="984125"/>
            <a:ext cx="83325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Define formalmente a cada elemento de un formulario. Esta etiqueta es de mucha ayuda para generar un formulario accesible. </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rPr b="1" i="0" lang="es" sz="1600" u="none" cap="none" strike="noStrike">
                <a:solidFill>
                  <a:srgbClr val="000000"/>
                </a:solidFill>
                <a:latin typeface="Helvetica Neue"/>
                <a:ea typeface="Helvetica Neue"/>
                <a:cs typeface="Helvetica Neue"/>
                <a:sym typeface="Helvetica Neue"/>
              </a:rPr>
              <a:t>Su principal atributo es “for”, que va a referenciar a “label” con su elemento del formulario.</a:t>
            </a:r>
            <a:r>
              <a:rPr b="0" i="0" lang="es" sz="1600" u="none" cap="none" strike="noStrike">
                <a:solidFill>
                  <a:srgbClr val="000000"/>
                </a:solidFill>
                <a:latin typeface="Helvetica Neue Light"/>
                <a:ea typeface="Helvetica Neue Light"/>
                <a:cs typeface="Helvetica Neue Light"/>
                <a:sym typeface="Helvetica Neue Light"/>
              </a:rPr>
              <a:t> El valor del atributo “for” debe ser igual al valor del atributo “id” o “name” del elemento.</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519" name="Google Shape;519;p7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7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25" name="Google Shape;525;p73"/>
          <p:cNvGraphicFramePr/>
          <p:nvPr/>
        </p:nvGraphicFramePr>
        <p:xfrm>
          <a:off x="1706400" y="2816500"/>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name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"talles"</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"L"</a:t>
                      </a:r>
                      <a:r>
                        <a:rPr lang="es" sz="1400" u="none" cap="none" strike="noStrike">
                          <a:solidFill>
                            <a:srgbClr val="D9D9D9"/>
                          </a:solidFill>
                          <a:latin typeface="Didact Gothic"/>
                          <a:ea typeface="Didact Gothic"/>
                          <a:cs typeface="Didact Gothic"/>
                          <a:sym typeface="Didact Gothic"/>
                        </a:rPr>
                        <a:t>&gt;Large&lt;/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"M"</a:t>
                      </a:r>
                      <a:r>
                        <a:rPr lang="es" sz="1400" u="none" cap="none" strike="noStrike">
                          <a:solidFill>
                            <a:srgbClr val="D9D9D9"/>
                          </a:solidFill>
                          <a:latin typeface="Didact Gothic"/>
                          <a:ea typeface="Didact Gothic"/>
                          <a:cs typeface="Didact Gothic"/>
                          <a:sym typeface="Didact Gothic"/>
                        </a:rPr>
                        <a:t>&gt;Medium&lt;/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value</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"S"</a:t>
                      </a:r>
                      <a:r>
                        <a:rPr lang="es" sz="1400" u="none" cap="none" strike="noStrike">
                          <a:solidFill>
                            <a:srgbClr val="D9D9D9"/>
                          </a:solidFill>
                          <a:latin typeface="Didact Gothic"/>
                          <a:ea typeface="Didact Gothic"/>
                          <a:cs typeface="Didact Gothic"/>
                          <a:sym typeface="Didact Gothic"/>
                        </a:rPr>
                        <a:t>&gt;Small&lt;/</a:t>
                      </a:r>
                      <a:r>
                        <a:rPr lang="es" sz="1400" u="none" cap="none" strike="noStrike">
                          <a:solidFill>
                            <a:srgbClr val="E06666"/>
                          </a:solidFill>
                          <a:latin typeface="Didact Gothic"/>
                          <a:ea typeface="Didact Gothic"/>
                          <a:cs typeface="Didact Gothic"/>
                          <a:sym typeface="Didact Gothic"/>
                        </a:rPr>
                        <a:t>option</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select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26" name="Google Shape;526;p73"/>
          <p:cNvSpPr txBox="1"/>
          <p:nvPr/>
        </p:nvSpPr>
        <p:spPr>
          <a:xfrm>
            <a:off x="344400" y="959875"/>
            <a:ext cx="84552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rgbClr val="000000"/>
                </a:solidFill>
                <a:latin typeface="Helvetica Neue Light"/>
                <a:ea typeface="Helvetica Neue Light"/>
                <a:cs typeface="Helvetica Neue Light"/>
                <a:sym typeface="Helvetica Neue Light"/>
              </a:rPr>
              <a:t>Es el llamado </a:t>
            </a:r>
            <a:r>
              <a:rPr b="1" i="0" lang="es" sz="1800" u="none" cap="none" strike="noStrike">
                <a:solidFill>
                  <a:srgbClr val="000000"/>
                </a:solidFill>
                <a:latin typeface="Helvetica Neue"/>
                <a:ea typeface="Helvetica Neue"/>
                <a:cs typeface="Helvetica Neue"/>
                <a:sym typeface="Helvetica Neue"/>
              </a:rPr>
              <a:t>combo-box, selector o menú</a:t>
            </a:r>
            <a:r>
              <a:rPr b="0" i="0" lang="es" sz="1800" u="none" cap="none" strike="noStrike">
                <a:solidFill>
                  <a:srgbClr val="000000"/>
                </a:solidFill>
                <a:latin typeface="Helvetica Neue Light"/>
                <a:ea typeface="Helvetica Neue Light"/>
                <a:cs typeface="Helvetica Neue Light"/>
                <a:sym typeface="Helvetica Neue Light"/>
              </a:rPr>
              <a:t>. De toda la lista, se puede elegir una opción (aunque tiene un atributo que permite cambiarlo). Lo ideal es que sean al menos dos elementos distintos para observar el select:</a:t>
            </a:r>
            <a:endParaRPr b="0" i="0" sz="18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27" name="Google Shape;527;p73"/>
          <p:cNvSpPr txBox="1"/>
          <p:nvPr/>
        </p:nvSpPr>
        <p:spPr>
          <a:xfrm>
            <a:off x="471750" y="469400"/>
            <a:ext cx="8200500" cy="583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4000" u="none" cap="none" strike="noStrike">
                <a:solidFill>
                  <a:schemeClr val="dk1"/>
                </a:solidFill>
                <a:latin typeface="Anton"/>
                <a:ea typeface="Anton"/>
                <a:cs typeface="Anton"/>
                <a:sym typeface="Anton"/>
              </a:rPr>
              <a:t>MENÚ DESPLEGABLE</a:t>
            </a:r>
            <a:endParaRPr b="0" i="1" sz="4000" u="none" cap="none" strike="noStrike">
              <a:solidFill>
                <a:schemeClr val="dk1"/>
              </a:solidFill>
              <a:latin typeface="Anton"/>
              <a:ea typeface="Anton"/>
              <a:cs typeface="Anton"/>
              <a:sym typeface="Anton"/>
            </a:endParaRPr>
          </a:p>
        </p:txBody>
      </p:sp>
      <p:pic>
        <p:nvPicPr>
          <p:cNvPr id="528" name="Google Shape;528;p7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4"/>
          <p:cNvSpPr txBox="1"/>
          <p:nvPr/>
        </p:nvSpPr>
        <p:spPr>
          <a:xfrm>
            <a:off x="471750" y="481750"/>
            <a:ext cx="8200500" cy="69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4000"/>
              <a:buFont typeface="Arial"/>
              <a:buNone/>
            </a:pPr>
            <a:r>
              <a:rPr b="0" i="1" lang="es" sz="4000" u="none" cap="none" strike="noStrike">
                <a:solidFill>
                  <a:schemeClr val="dk1"/>
                </a:solidFill>
                <a:latin typeface="Anton"/>
                <a:ea typeface="Anton"/>
                <a:cs typeface="Anton"/>
                <a:sym typeface="Anton"/>
              </a:rPr>
              <a:t>CONJUNTO DE CAMPO</a:t>
            </a:r>
            <a:endParaRPr b="0" i="1" sz="4000" u="none" cap="none" strike="noStrike">
              <a:solidFill>
                <a:schemeClr val="dk1"/>
              </a:solidFill>
              <a:latin typeface="Anton"/>
              <a:ea typeface="Anton"/>
              <a:cs typeface="Anton"/>
              <a:sym typeface="Anton"/>
            </a:endParaRPr>
          </a:p>
          <a:p>
            <a:pPr indent="0" lvl="0" marL="0" marR="0" rtl="0" algn="l">
              <a:lnSpc>
                <a:spcPct val="150000"/>
              </a:lnSpc>
              <a:spcBef>
                <a:spcPts val="1100"/>
              </a:spcBef>
              <a:spcAft>
                <a:spcPts val="1100"/>
              </a:spcAft>
              <a:buClr>
                <a:srgbClr val="000000"/>
              </a:buClr>
              <a:buSzPts val="4000"/>
              <a:buFont typeface="Arial"/>
              <a:buNone/>
            </a:pPr>
            <a:r>
              <a:t/>
            </a:r>
            <a:endParaRPr b="0" i="0" sz="4000" u="none" cap="none" strike="noStrike">
              <a:solidFill>
                <a:schemeClr val="dk1"/>
              </a:solidFill>
              <a:latin typeface="Anton"/>
              <a:ea typeface="Anton"/>
              <a:cs typeface="Anton"/>
              <a:sym typeface="Anton"/>
            </a:endParaRPr>
          </a:p>
        </p:txBody>
      </p:sp>
      <p:pic>
        <p:nvPicPr>
          <p:cNvPr id="534" name="Google Shape;534;p7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535" name="Google Shape;535;p74"/>
          <p:cNvGraphicFramePr/>
          <p:nvPr/>
        </p:nvGraphicFramePr>
        <p:xfrm>
          <a:off x="1772625" y="3199125"/>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&gt;Talle de remera&lt;/</a:t>
                      </a:r>
                      <a:r>
                        <a:rPr lang="es" sz="1400" u="none" cap="none" strike="noStrike">
                          <a:solidFill>
                            <a:srgbClr val="E06666"/>
                          </a:solidFill>
                          <a:latin typeface="Didact Gothic"/>
                          <a:ea typeface="Didact Gothic"/>
                          <a:cs typeface="Didact Gothic"/>
                          <a:sym typeface="Didact Gothic"/>
                        </a:rPr>
                        <a:t>legend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999999"/>
                          </a:solidFill>
                          <a:latin typeface="Didact Gothic"/>
                          <a:ea typeface="Didact Gothic"/>
                          <a:cs typeface="Didact Gothic"/>
                          <a:sym typeface="Didact Gothic"/>
                        </a:rPr>
                        <a:t>&lt;!-- Aquí irán los elementos de formulario --&gt;</a:t>
                      </a:r>
                      <a:endParaRPr sz="1400" u="none" cap="none" strike="noStrike">
                        <a:solidFill>
                          <a:srgbClr val="99999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fieldset</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form</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36" name="Google Shape;536;p74"/>
          <p:cNvSpPr txBox="1"/>
          <p:nvPr/>
        </p:nvSpPr>
        <p:spPr>
          <a:xfrm>
            <a:off x="316925" y="1008400"/>
            <a:ext cx="8200500" cy="30000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Las etiquetas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&lt;fieldset&gt;</a:t>
            </a:r>
            <a:r>
              <a:rPr b="0" i="0" lang="es" sz="1600" u="none" cap="none" strike="noStrike">
                <a:solidFill>
                  <a:srgbClr val="000000"/>
                </a:solidFill>
                <a:latin typeface="Helvetica Neue Light"/>
                <a:ea typeface="Helvetica Neue Light"/>
                <a:cs typeface="Helvetica Neue Light"/>
                <a:sym typeface="Helvetica Neue Light"/>
              </a:rPr>
              <a:t> y </a:t>
            </a:r>
            <a:r>
              <a:rPr b="0" i="0" lang="es" sz="1600" u="none" cap="none" strike="noStrike">
                <a:solidFill>
                  <a:srgbClr val="000000"/>
                </a:solidFill>
                <a:highlight>
                  <a:srgbClr val="FFD3F3"/>
                </a:highlight>
                <a:latin typeface="Helvetica Neue Light"/>
                <a:ea typeface="Helvetica Neue Light"/>
                <a:cs typeface="Helvetica Neue Light"/>
                <a:sym typeface="Helvetica Neue Light"/>
              </a:rPr>
              <a:t>&lt;legend&gt; </a:t>
            </a:r>
            <a:r>
              <a:rPr b="0" i="0" lang="es" sz="1600" u="none" cap="none" strike="noStrike">
                <a:solidFill>
                  <a:srgbClr val="000000"/>
                </a:solidFill>
                <a:latin typeface="Helvetica Neue Light"/>
                <a:ea typeface="Helvetica Neue Light"/>
                <a:cs typeface="Helvetica Neue Light"/>
                <a:sym typeface="Helvetica Neue Light"/>
              </a:rPr>
              <a:t>se utilizan en conjunto. La primera, tiene como objetivo crear grupos de elementos del formulario que posean un mismo propósito; mientras que la segunda, define formalmente el propósito del elemento fieldset. Se estructuran de la siguiente manera:</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just">
              <a:lnSpc>
                <a:spcPct val="150000"/>
              </a:lnSpc>
              <a:spcBef>
                <a:spcPts val="1100"/>
              </a:spcBef>
              <a:spcAft>
                <a:spcPts val="1100"/>
              </a:spcAft>
              <a:buClr>
                <a:srgbClr val="000000"/>
              </a:buClr>
              <a:buSzPts val="1200"/>
              <a:buFont typeface="Arial"/>
              <a:buNone/>
            </a:pPr>
            <a:r>
              <a:t/>
            </a:r>
            <a:endParaRPr b="0" i="0" sz="1200" u="none" cap="none" strike="noStrike">
              <a:solidFill>
                <a:srgbClr val="000000"/>
              </a:solidFill>
              <a:latin typeface="Didact Gothic"/>
              <a:ea typeface="Didact Gothic"/>
              <a:cs typeface="Didact Gothic"/>
              <a:sym typeface="Didact Gothic"/>
            </a:endParaRPr>
          </a:p>
        </p:txBody>
      </p:sp>
      <p:pic>
        <p:nvPicPr>
          <p:cNvPr id="537" name="Google Shape;537;p74"/>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41" name="Shape 541"/>
        <p:cNvGrpSpPr/>
        <p:nvPr/>
      </p:nvGrpSpPr>
      <p:grpSpPr>
        <a:xfrm>
          <a:off x="0" y="0"/>
          <a:ext cx="0" cy="0"/>
          <a:chOff x="0" y="0"/>
          <a:chExt cx="0" cy="0"/>
        </a:xfrm>
      </p:grpSpPr>
      <p:pic>
        <p:nvPicPr>
          <p:cNvPr id="542" name="Google Shape;542;p7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43" name="Google Shape;543;p75"/>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544" name="Google Shape;544;p7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6"/>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FORMULARIOS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a:t>
            </a:r>
            <a:endParaRPr b="0" i="1" sz="1800" u="none" cap="none" strike="noStrike">
              <a:solidFill>
                <a:srgbClr val="000000"/>
              </a:solidFill>
              <a:latin typeface="Helvetica Neue Light"/>
              <a:ea typeface="Helvetica Neue Light"/>
              <a:cs typeface="Helvetica Neue Light"/>
              <a:sym typeface="Helvetica Neue Light"/>
            </a:endParaRPr>
          </a:p>
        </p:txBody>
      </p:sp>
      <p:pic>
        <p:nvPicPr>
          <p:cNvPr id="550" name="Google Shape;550;p7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1" name="Google Shape;551;p76"/>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67" name="Shape 167"/>
        <p:cNvGrpSpPr/>
        <p:nvPr/>
      </p:nvGrpSpPr>
      <p:grpSpPr>
        <a:xfrm>
          <a:off x="0" y="0"/>
          <a:ext cx="0" cy="0"/>
          <a:chOff x="0" y="0"/>
          <a:chExt cx="0" cy="0"/>
        </a:xfrm>
      </p:grpSpPr>
      <p:sp>
        <p:nvSpPr>
          <p:cNvPr id="168" name="Google Shape;168;p41"/>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Comprender la sintaxis de HTML.</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Conocer las diferentes etiquetas y el uso de cada una.</a:t>
            </a:r>
            <a:endParaRPr b="0" i="0" sz="1800" u="none" cap="none" strike="noStrike">
              <a:solidFill>
                <a:srgbClr val="000000"/>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b="0" i="0" lang="es" sz="1800" u="none" cap="none" strike="noStrike">
                <a:solidFill>
                  <a:srgbClr val="000000"/>
                </a:solidFill>
                <a:latin typeface="Helvetica Neue Light"/>
                <a:ea typeface="Helvetica Neue Light"/>
                <a:cs typeface="Helvetica Neue Light"/>
                <a:sym typeface="Helvetica Neue Light"/>
              </a:rPr>
              <a:t>Dominar el concepto de web semántica, y las etiquetas HTML5 de estructura.</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69" name="Google Shape;169;p4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70" name="Google Shape;170;p41"/>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71" name="Google Shape;171;p41"/>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7"/>
          <p:cNvSpPr txBox="1"/>
          <p:nvPr/>
        </p:nvSpPr>
        <p:spPr>
          <a:xfrm>
            <a:off x="938100" y="1422000"/>
            <a:ext cx="7267800" cy="884700"/>
          </a:xfrm>
          <a:prstGeom prst="rect">
            <a:avLst/>
          </a:prstGeom>
          <a:noFill/>
          <a:ln>
            <a:noFill/>
          </a:ln>
        </p:spPr>
        <p:txBody>
          <a:bodyPr anchorCtr="0" anchor="ctr" bIns="91425" lIns="91425" spcFirstLastPara="1" rIns="91425" wrap="square" tIns="91425">
            <a:noAutofit/>
          </a:bodyPr>
          <a:lstStyle/>
          <a:p>
            <a:pPr indent="0" lvl="0" marL="457200" marR="0" rtl="0" algn="ctr">
              <a:lnSpc>
                <a:spcPct val="115000"/>
              </a:lnSpc>
              <a:spcBef>
                <a:spcPts val="0"/>
              </a:spcBef>
              <a:spcAft>
                <a:spcPts val="0"/>
              </a:spcAft>
              <a:buClr>
                <a:schemeClr val="dk1"/>
              </a:buClr>
              <a:buSzPts val="1100"/>
              <a:buFont typeface="Arial"/>
              <a:buNone/>
            </a:pPr>
            <a:r>
              <a:rPr b="0" i="0" lang="es" sz="1800" u="none" cap="none" strike="noStrike">
                <a:solidFill>
                  <a:schemeClr val="dk1"/>
                </a:solidFill>
                <a:latin typeface="Helvetica Neue Light"/>
                <a:ea typeface="Helvetica Neue Light"/>
                <a:cs typeface="Helvetica Neue Light"/>
                <a:sym typeface="Helvetica Neue Light"/>
              </a:rPr>
              <a:t>Crea un formulario de contacto como indica la imagen a continuación, usando los códigos vistos anteriormente. Tienes 15 minutos para realizar la actividad.  </a:t>
            </a:r>
            <a:endParaRPr b="0" i="0" sz="22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557" name="Google Shape;557;p7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558" name="Google Shape;558;p77"/>
          <p:cNvPicPr preferRelativeResize="0"/>
          <p:nvPr/>
        </p:nvPicPr>
        <p:blipFill rotWithShape="1">
          <a:blip r:embed="rId4">
            <a:alphaModFix/>
          </a:blip>
          <a:srcRect b="0" l="0" r="0" t="0"/>
          <a:stretch/>
        </p:blipFill>
        <p:spPr>
          <a:xfrm>
            <a:off x="7509825" y="0"/>
            <a:ext cx="1634174" cy="639850"/>
          </a:xfrm>
          <a:prstGeom prst="rect">
            <a:avLst/>
          </a:prstGeom>
          <a:noFill/>
          <a:ln>
            <a:noFill/>
          </a:ln>
        </p:spPr>
      </p:pic>
      <p:pic>
        <p:nvPicPr>
          <p:cNvPr id="559" name="Google Shape;559;p77"/>
          <p:cNvPicPr preferRelativeResize="0"/>
          <p:nvPr/>
        </p:nvPicPr>
        <p:blipFill rotWithShape="1">
          <a:blip r:embed="rId5">
            <a:alphaModFix/>
          </a:blip>
          <a:srcRect b="0" l="0" r="0" t="0"/>
          <a:stretch/>
        </p:blipFill>
        <p:spPr>
          <a:xfrm>
            <a:off x="3397115" y="2708775"/>
            <a:ext cx="2686334" cy="2281525"/>
          </a:xfrm>
          <a:prstGeom prst="rect">
            <a:avLst/>
          </a:prstGeom>
          <a:noFill/>
          <a:ln>
            <a:noFill/>
          </a:ln>
        </p:spPr>
      </p:pic>
      <p:sp>
        <p:nvSpPr>
          <p:cNvPr id="560" name="Google Shape;560;p77"/>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4" name="Shape 564"/>
        <p:cNvGrpSpPr/>
        <p:nvPr/>
      </p:nvGrpSpPr>
      <p:grpSpPr>
        <a:xfrm>
          <a:off x="0" y="0"/>
          <a:ext cx="0" cy="0"/>
          <a:chOff x="0" y="0"/>
          <a:chExt cx="0" cy="0"/>
        </a:xfrm>
      </p:grpSpPr>
      <p:sp>
        <p:nvSpPr>
          <p:cNvPr id="565" name="Google Shape;565;p78"/>
          <p:cNvSpPr txBox="1"/>
          <p:nvPr/>
        </p:nvSpPr>
        <p:spPr>
          <a:xfrm>
            <a:off x="2657700" y="2394100"/>
            <a:ext cx="38286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s" sz="6000" u="none" cap="none" strike="noStrike">
                <a:solidFill>
                  <a:srgbClr val="E8E7E3"/>
                </a:solidFill>
                <a:latin typeface="Arial"/>
                <a:ea typeface="Arial"/>
                <a:cs typeface="Arial"/>
                <a:sym typeface="Arial"/>
              </a:rPr>
              <a:t>☕ </a:t>
            </a:r>
            <a:endParaRPr b="0" i="0" sz="6000" u="none" cap="none" strike="noStrike">
              <a:solidFill>
                <a:srgbClr val="E8E7E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0" i="1" lang="es" sz="6000" u="none" cap="none" strike="noStrike">
                <a:solidFill>
                  <a:srgbClr val="E0FF00"/>
                </a:solidFill>
                <a:latin typeface="Anton"/>
                <a:ea typeface="Anton"/>
                <a:cs typeface="Anton"/>
                <a:sym typeface="Anton"/>
              </a:rPr>
              <a:t>BREAK</a:t>
            </a:r>
            <a:endParaRPr b="0" i="1" sz="6000" u="none" cap="none" strike="noStrike">
              <a:solidFill>
                <a:srgbClr val="E0FF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t/>
            </a:r>
            <a:endParaRPr b="0" i="0" sz="2100" u="none" cap="none" strike="noStrike">
              <a:solidFill>
                <a:schemeClr val="lt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2100"/>
              <a:buFont typeface="Arial"/>
              <a:buNone/>
            </a:pPr>
            <a:r>
              <a:rPr b="0" i="0" lang="es" sz="2100" u="none" cap="none" strike="noStrike">
                <a:solidFill>
                  <a:schemeClr val="lt1"/>
                </a:solidFill>
                <a:latin typeface="Anton"/>
                <a:ea typeface="Anton"/>
                <a:cs typeface="Anton"/>
                <a:sym typeface="Anton"/>
              </a:rPr>
              <a:t>¡5/10 MINUTOS Y VOLVEMOS!</a:t>
            </a:r>
            <a:endParaRPr b="0" i="0" sz="2100" u="none" cap="none" strike="noStrike">
              <a:solidFill>
                <a:schemeClr val="lt1"/>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000"/>
              <a:buFont typeface="Arial"/>
              <a:buNone/>
            </a:pPr>
            <a:r>
              <a:t/>
            </a:r>
            <a:endParaRPr b="0" i="1" sz="4000" u="none" cap="none" strike="noStrike">
              <a:solidFill>
                <a:srgbClr val="E0FF00"/>
              </a:solidFill>
              <a:latin typeface="Anton"/>
              <a:ea typeface="Anton"/>
              <a:cs typeface="Anton"/>
              <a:sym typeface="Anto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9" name="Shape 569"/>
        <p:cNvGrpSpPr/>
        <p:nvPr/>
      </p:nvGrpSpPr>
      <p:grpSpPr>
        <a:xfrm>
          <a:off x="0" y="0"/>
          <a:ext cx="0" cy="0"/>
          <a:chOff x="0" y="0"/>
          <a:chExt cx="0" cy="0"/>
        </a:xfrm>
      </p:grpSpPr>
      <p:sp>
        <p:nvSpPr>
          <p:cNvPr id="570" name="Google Shape;570;p7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ENLACES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pic>
        <p:nvPicPr>
          <p:cNvPr id="575" name="Google Shape;575;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76" name="Google Shape;576;p80"/>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chemeClr val="dk1"/>
              </a:buClr>
              <a:buSzPts val="1100"/>
              <a:buFont typeface="Arial"/>
              <a:buNone/>
            </a:pPr>
            <a:r>
              <a:rPr b="0" i="1" lang="es" sz="3500" u="none" cap="none" strike="noStrike">
                <a:solidFill>
                  <a:schemeClr val="dk1"/>
                </a:solidFill>
                <a:latin typeface="Anton"/>
                <a:ea typeface="Anton"/>
                <a:cs typeface="Anton"/>
                <a:sym typeface="Anton"/>
              </a:rPr>
              <a:t>ARQUITECTURA DE UN SITIO</a:t>
            </a:r>
            <a:endParaRPr b="0" i="1" sz="3500" u="none" cap="none" strike="noStrike">
              <a:solidFill>
                <a:srgbClr val="000000"/>
              </a:solidFill>
              <a:latin typeface="Anton"/>
              <a:ea typeface="Anton"/>
              <a:cs typeface="Anton"/>
              <a:sym typeface="Anton"/>
            </a:endParaRPr>
          </a:p>
        </p:txBody>
      </p:sp>
      <p:graphicFrame>
        <p:nvGraphicFramePr>
          <p:cNvPr id="577" name="Google Shape;577;p80"/>
          <p:cNvGraphicFramePr/>
          <p:nvPr/>
        </p:nvGraphicFramePr>
        <p:xfrm>
          <a:off x="1213100" y="3663991"/>
          <a:ext cx="3000000" cy="3000000"/>
        </p:xfrm>
        <a:graphic>
          <a:graphicData uri="http://schemas.openxmlformats.org/drawingml/2006/table">
            <a:tbl>
              <a:tblPr>
                <a:noFill/>
                <a:tableStyleId>{9E01B1CA-3BBF-4817-A466-C95F6F97B4E5}</a:tableStyleId>
              </a:tblPr>
              <a:tblGrid>
                <a:gridCol w="6732000"/>
              </a:tblGrid>
              <a:tr h="264175">
                <a:tc>
                  <a:txBody>
                    <a:bodyPr/>
                    <a:lstStyle/>
                    <a:p>
                      <a:pPr indent="0" lvl="0" marL="0" marR="0" rtl="0" algn="l">
                        <a:lnSpc>
                          <a:spcPct val="100000"/>
                        </a:lnSpc>
                        <a:spcBef>
                          <a:spcPts val="0"/>
                        </a:spcBef>
                        <a:spcAft>
                          <a:spcPts val="0"/>
                        </a:spcAft>
                        <a:buClr>
                          <a:srgbClr val="000000"/>
                        </a:buClr>
                        <a:buSzPts val="18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 </a:t>
                      </a:r>
                      <a:r>
                        <a:rPr lang="es" sz="1800" u="none" cap="none" strike="noStrike">
                          <a:solidFill>
                            <a:srgbClr val="FF9900"/>
                          </a:solidFill>
                          <a:latin typeface="Didact Gothic"/>
                          <a:ea typeface="Didact Gothic"/>
                          <a:cs typeface="Didact Gothic"/>
                          <a:sym typeface="Didact Gothic"/>
                        </a:rPr>
                        <a:t>href</a:t>
                      </a:r>
                      <a:r>
                        <a:rPr lang="es" sz="1800" u="none" cap="none" strike="noStrike">
                          <a:solidFill>
                            <a:srgbClr val="D9D9D9"/>
                          </a:solidFill>
                          <a:latin typeface="Didact Gothic"/>
                          <a:ea typeface="Didact Gothic"/>
                          <a:cs typeface="Didact Gothic"/>
                          <a:sym typeface="Didact Gothic"/>
                        </a:rPr>
                        <a:t>=</a:t>
                      </a:r>
                      <a:r>
                        <a:rPr lang="es" sz="1800" u="none" cap="none" strike="noStrike">
                          <a:solidFill>
                            <a:srgbClr val="93C47D"/>
                          </a:solidFill>
                          <a:latin typeface="Didact Gothic"/>
                          <a:ea typeface="Didact Gothic"/>
                          <a:cs typeface="Didact Gothic"/>
                          <a:sym typeface="Didact Gothic"/>
                        </a:rPr>
                        <a:t>"productos.html"</a:t>
                      </a:r>
                      <a:r>
                        <a:rPr lang="es" sz="1800" u="none" cap="none" strike="noStrike">
                          <a:solidFill>
                            <a:srgbClr val="D9D9D9"/>
                          </a:solidFill>
                          <a:latin typeface="Didact Gothic"/>
                          <a:ea typeface="Didact Gothic"/>
                          <a:cs typeface="Didact Gothic"/>
                          <a:sym typeface="Didact Gothic"/>
                        </a:rPr>
                        <a:t>&gt;Productos&lt;/</a:t>
                      </a:r>
                      <a:r>
                        <a:rPr lang="es" sz="1800" u="none" cap="none" strike="noStrike">
                          <a:solidFill>
                            <a:srgbClr val="E06666"/>
                          </a:solidFill>
                          <a:latin typeface="Didact Gothic"/>
                          <a:ea typeface="Didact Gothic"/>
                          <a:cs typeface="Didact Gothic"/>
                          <a:sym typeface="Didact Gothic"/>
                        </a:rPr>
                        <a:t>a</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78" name="Google Shape;578;p80"/>
          <p:cNvSpPr txBox="1"/>
          <p:nvPr/>
        </p:nvSpPr>
        <p:spPr>
          <a:xfrm>
            <a:off x="354200" y="1364700"/>
            <a:ext cx="8449800" cy="1932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a:t>
            </a:r>
            <a:r>
              <a:rPr b="0" i="0" lang="es" sz="1600" u="none" cap="none" strike="noStrike">
                <a:solidFill>
                  <a:srgbClr val="000000"/>
                </a:solidFill>
                <a:latin typeface="Helvetica Neue Light"/>
                <a:ea typeface="Helvetica Neue Light"/>
                <a:cs typeface="Helvetica Neue Light"/>
                <a:sym typeface="Helvetica Neue Light"/>
              </a:rPr>
              <a:t>también conocidos como links o anchors, se utilizan para relacionar partes del mismo documento. Por defecto, se visualizan azules y subrayados.</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ctr">
              <a:lnSpc>
                <a:spcPct val="150000"/>
              </a:lnSpc>
              <a:spcBef>
                <a:spcPts val="110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Para crear uno, es necesario utilizar la etiqueta de ancla </a:t>
            </a:r>
            <a:r>
              <a:rPr b="1" i="0" lang="es" sz="1600" u="none" cap="none" strike="noStrike">
                <a:solidFill>
                  <a:srgbClr val="000000"/>
                </a:solidFill>
                <a:latin typeface="Helvetica Neue"/>
                <a:ea typeface="Helvetica Neue"/>
                <a:cs typeface="Helvetica Neue"/>
                <a:sym typeface="Helvetica Neue"/>
              </a:rPr>
              <a:t>&lt;a&gt;</a:t>
            </a:r>
            <a:r>
              <a:rPr b="0" i="0" lang="es" sz="1600" u="none" cap="none" strike="noStrike">
                <a:solidFill>
                  <a:srgbClr val="000000"/>
                </a:solidFill>
                <a:latin typeface="Helvetica Neue Light"/>
                <a:ea typeface="Helvetica Neue Light"/>
                <a:cs typeface="Helvetica Neue Light"/>
                <a:sym typeface="Helvetica Neue Light"/>
              </a:rPr>
              <a:t> con el atributo </a:t>
            </a:r>
            <a:r>
              <a:rPr b="0" i="1" lang="es" sz="1600" u="none" cap="none" strike="noStrike">
                <a:solidFill>
                  <a:srgbClr val="000000"/>
                </a:solidFill>
                <a:latin typeface="Helvetica Neue Light"/>
                <a:ea typeface="Helvetica Neue Light"/>
                <a:cs typeface="Helvetica Neue Light"/>
                <a:sym typeface="Helvetica Neue Light"/>
              </a:rPr>
              <a:t>“href”</a:t>
            </a:r>
            <a:r>
              <a:rPr b="0" i="0" lang="es" sz="1600" u="none" cap="none" strike="noStrike">
                <a:solidFill>
                  <a:srgbClr val="000000"/>
                </a:solidFill>
                <a:latin typeface="Helvetica Neue Light"/>
                <a:ea typeface="Helvetica Neue Light"/>
                <a:cs typeface="Helvetica Neue Light"/>
                <a:sym typeface="Helvetica Neue Light"/>
              </a:rPr>
              <a:t>, que establecerá el destino al que apunta. Por ejemplo:</a:t>
            </a:r>
            <a:endParaRPr b="0" i="0" sz="16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81"/>
          <p:cNvPicPr preferRelativeResize="0"/>
          <p:nvPr/>
        </p:nvPicPr>
        <p:blipFill rotWithShape="1">
          <a:blip r:embed="rId3">
            <a:alphaModFix/>
          </a:blip>
          <a:srcRect b="0" l="0" r="0" t="0"/>
          <a:stretch/>
        </p:blipFill>
        <p:spPr>
          <a:xfrm>
            <a:off x="856463" y="0"/>
            <a:ext cx="7431073" cy="4591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587" name="Shape 587"/>
        <p:cNvGrpSpPr/>
        <p:nvPr/>
      </p:nvGrpSpPr>
      <p:grpSpPr>
        <a:xfrm>
          <a:off x="0" y="0"/>
          <a:ext cx="0" cy="0"/>
          <a:chOff x="0" y="0"/>
          <a:chExt cx="0" cy="0"/>
        </a:xfrm>
      </p:grpSpPr>
      <p:sp>
        <p:nvSpPr>
          <p:cNvPr id="588" name="Google Shape;588;p82"/>
          <p:cNvSpPr txBox="1"/>
          <p:nvPr/>
        </p:nvSpPr>
        <p:spPr>
          <a:xfrm>
            <a:off x="1119000" y="2077200"/>
            <a:ext cx="6906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chemeClr val="dk1"/>
              </a:buClr>
              <a:buSzPts val="1100"/>
              <a:buFont typeface="Arial"/>
              <a:buNone/>
            </a:pPr>
            <a:r>
              <a:rPr b="0" i="1" lang="es" sz="3600" u="none" cap="none" strike="noStrike">
                <a:solidFill>
                  <a:schemeClr val="dk1"/>
                </a:solidFill>
                <a:latin typeface="Anton"/>
                <a:ea typeface="Anton"/>
                <a:cs typeface="Anton"/>
                <a:sym typeface="Anton"/>
              </a:rPr>
              <a:t>ENLACES RELATIVOS, ABSOLUTOS E INTERNOS</a:t>
            </a:r>
            <a:endParaRPr b="0" i="1" sz="3600" u="none" cap="none" strike="noStrike">
              <a:solidFill>
                <a:schemeClr val="dk1"/>
              </a:solidFill>
              <a:latin typeface="Anton"/>
              <a:ea typeface="Anton"/>
              <a:cs typeface="Anton"/>
              <a:sym typeface="Anton"/>
            </a:endParaRPr>
          </a:p>
        </p:txBody>
      </p:sp>
      <p:pic>
        <p:nvPicPr>
          <p:cNvPr id="589" name="Google Shape;589;p8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95" name="Google Shape;595;p83"/>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RELATIVOS</a:t>
            </a:r>
            <a:endParaRPr b="0" i="0" sz="1800" u="none" cap="none" strike="noStrike">
              <a:solidFill>
                <a:schemeClr val="dk1"/>
              </a:solidFill>
              <a:latin typeface="Anton"/>
              <a:ea typeface="Anton"/>
              <a:cs typeface="Anton"/>
              <a:sym typeface="Anton"/>
            </a:endParaRPr>
          </a:p>
        </p:txBody>
      </p:sp>
      <p:graphicFrame>
        <p:nvGraphicFramePr>
          <p:cNvPr id="596" name="Google Shape;596;p83"/>
          <p:cNvGraphicFramePr/>
          <p:nvPr/>
        </p:nvGraphicFramePr>
        <p:xfrm>
          <a:off x="1706400" y="2537363"/>
          <a:ext cx="3000000" cy="3000000"/>
        </p:xfrm>
        <a:graphic>
          <a:graphicData uri="http://schemas.openxmlformats.org/drawingml/2006/table">
            <a:tbl>
              <a:tblPr>
                <a:noFill/>
                <a:tableStyleId>{9E01B1CA-3BBF-4817-A466-C95F6F97B4E5}</a:tableStyleId>
              </a:tblPr>
              <a:tblGrid>
                <a:gridCol w="5731200"/>
              </a:tblGrid>
              <a:tr h="2100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a:t>
                      </a:r>
                      <a:r>
                        <a:rPr lang="es" sz="1400" u="none" cap="none" strike="noStrike">
                          <a:solidFill>
                            <a:srgbClr val="D9D9D9"/>
                          </a:solidFill>
                          <a:latin typeface="Didact Gothic"/>
                          <a:ea typeface="Didact Gothic"/>
                          <a:cs typeface="Didact Gothic"/>
                          <a:sym typeface="Didact Gothic"/>
                        </a:rPr>
                        <a:t>&gt;Contacto&lt;/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2124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597" name="Google Shape;597;p83"/>
          <p:cNvSpPr txBox="1"/>
          <p:nvPr/>
        </p:nvSpPr>
        <p:spPr>
          <a:xfrm>
            <a:off x="665850" y="1355873"/>
            <a:ext cx="7812300" cy="14496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Los </a:t>
            </a:r>
            <a:r>
              <a:rPr b="1" i="0" lang="es" sz="1600" u="none" cap="none" strike="noStrike">
                <a:solidFill>
                  <a:srgbClr val="000000"/>
                </a:solidFill>
                <a:latin typeface="Helvetica Neue"/>
                <a:ea typeface="Helvetica Neue"/>
                <a:cs typeface="Helvetica Neue"/>
                <a:sym typeface="Helvetica Neue"/>
              </a:rPr>
              <a:t>enlaces relativos</a:t>
            </a:r>
            <a:r>
              <a:rPr b="0" i="0" lang="es" sz="1600" u="none" cap="none" strike="noStrike">
                <a:solidFill>
                  <a:srgbClr val="000000"/>
                </a:solidFill>
                <a:latin typeface="Helvetica Neue Light"/>
                <a:ea typeface="Helvetica Neue Light"/>
                <a:cs typeface="Helvetica Neue Light"/>
                <a:sym typeface="Helvetica Neue Light"/>
              </a:rPr>
              <a:t> son aquellos que apuntan a páginas ubicadas dentro del mismo proyecto. Si la página referenciada se encuentra en el mismo directorio, alcanza con mencionar el nombre de la misma para generar el enlace.</a:t>
            </a:r>
            <a:endParaRPr b="0" i="0" sz="1600" u="none" cap="none" strike="noStrike">
              <a:solidFill>
                <a:srgbClr val="000000"/>
              </a:solidFill>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600"/>
              <a:buFont typeface="Arial"/>
              <a:buNone/>
            </a:pPr>
            <a:r>
              <a:t/>
            </a:r>
            <a:endParaRPr b="0" i="0" sz="1600" u="none" cap="none" strike="noStrike">
              <a:solidFill>
                <a:srgbClr val="000000"/>
              </a:solidFill>
              <a:latin typeface="Didact Gothic"/>
              <a:ea typeface="Didact Gothic"/>
              <a:cs typeface="Didact Gothic"/>
              <a:sym typeface="Didact Gothic"/>
            </a:endParaRPr>
          </a:p>
        </p:txBody>
      </p:sp>
      <p:sp>
        <p:nvSpPr>
          <p:cNvPr id="598" name="Google Shape;598;p83"/>
          <p:cNvSpPr txBox="1"/>
          <p:nvPr/>
        </p:nvSpPr>
        <p:spPr>
          <a:xfrm>
            <a:off x="598400" y="3225700"/>
            <a:ext cx="7925100" cy="8613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000000"/>
                </a:solidFill>
                <a:latin typeface="Helvetica Neue Light"/>
                <a:ea typeface="Helvetica Neue Light"/>
                <a:cs typeface="Helvetica Neue Light"/>
                <a:sym typeface="Helvetica Neue Light"/>
              </a:rPr>
              <a:t>En caso de que el archivo se encuentre en un directorio específico, el mismo deberá ser mencionado.</a:t>
            </a:r>
            <a:endParaRPr b="0" i="0" sz="1600" u="none" cap="none" strike="noStrike">
              <a:solidFill>
                <a:srgbClr val="000000"/>
              </a:solidFill>
              <a:latin typeface="Helvetica Neue Light"/>
              <a:ea typeface="Helvetica Neue Light"/>
              <a:cs typeface="Helvetica Neue Light"/>
              <a:sym typeface="Helvetica Neue Light"/>
            </a:endParaRPr>
          </a:p>
        </p:txBody>
      </p:sp>
      <p:graphicFrame>
        <p:nvGraphicFramePr>
          <p:cNvPr id="599" name="Google Shape;599;p83"/>
          <p:cNvGraphicFramePr/>
          <p:nvPr/>
        </p:nvGraphicFramePr>
        <p:xfrm>
          <a:off x="1706400" y="3982725"/>
          <a:ext cx="3000000" cy="3000000"/>
        </p:xfrm>
        <a:graphic>
          <a:graphicData uri="http://schemas.openxmlformats.org/drawingml/2006/table">
            <a:tbl>
              <a:tblPr>
                <a:noFill/>
                <a:tableStyleId>{9E01B1CA-3BBF-4817-A466-C95F6F97B4E5}</a:tableStyleId>
              </a:tblPr>
              <a:tblGrid>
                <a:gridCol w="5731200"/>
              </a:tblGrid>
              <a:tr h="31605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"imagenes/mapa.jpg"</a:t>
                      </a:r>
                      <a:r>
                        <a:rPr lang="es" sz="1400" u="none" cap="none" strike="noStrike">
                          <a:solidFill>
                            <a:srgbClr val="D9D9D9"/>
                          </a:solidFill>
                          <a:latin typeface="Didact Gothic"/>
                          <a:ea typeface="Didact Gothic"/>
                          <a:cs typeface="Didact Gothic"/>
                          <a:sym typeface="Didact Gothic"/>
                        </a:rPr>
                        <a:t>&gt;ver mapa&lt;/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pic>
        <p:nvPicPr>
          <p:cNvPr id="600" name="Google Shape;600;p8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06" name="Google Shape;606;p84"/>
          <p:cNvGraphicFramePr/>
          <p:nvPr/>
        </p:nvGraphicFramePr>
        <p:xfrm>
          <a:off x="1409625" y="3004000"/>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"http://www.coderhouse.com/frontend"</a:t>
                      </a:r>
                      <a:r>
                        <a:rPr lang="es" sz="1400" u="none" cap="none" strike="noStrike">
                          <a:solidFill>
                            <a:srgbClr val="D9D9D9"/>
                          </a:solidFill>
                          <a:latin typeface="Didact Gothic"/>
                          <a:ea typeface="Didact Gothic"/>
                          <a:cs typeface="Didact Gothic"/>
                          <a:sym typeface="Didact Gothic"/>
                        </a:rPr>
                        <a:t>&gt;Curso de Frontend&lt;/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666666"/>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07" name="Google Shape;607;p84"/>
          <p:cNvSpPr txBox="1"/>
          <p:nvPr/>
        </p:nvSpPr>
        <p:spPr>
          <a:xfrm>
            <a:off x="598400" y="1748425"/>
            <a:ext cx="7864500" cy="800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Los </a:t>
            </a:r>
            <a:r>
              <a:rPr b="1" i="0" lang="es" sz="1900" u="none" cap="none" strike="noStrike">
                <a:solidFill>
                  <a:srgbClr val="000000"/>
                </a:solidFill>
                <a:latin typeface="Helvetica Neue"/>
                <a:ea typeface="Helvetica Neue"/>
                <a:cs typeface="Helvetica Neue"/>
                <a:sym typeface="Helvetica Neue"/>
              </a:rPr>
              <a:t>enlaces absolutos</a:t>
            </a:r>
            <a:r>
              <a:rPr b="0" i="0" lang="es" sz="1900" u="none" cap="none" strike="noStrike">
                <a:solidFill>
                  <a:srgbClr val="000000"/>
                </a:solidFill>
                <a:latin typeface="Helvetica Neue Light"/>
                <a:ea typeface="Helvetica Neue Light"/>
                <a:cs typeface="Helvetica Neue Light"/>
                <a:sym typeface="Helvetica Neue Light"/>
              </a:rPr>
              <a:t> son aquellos cuyo destino apunta a un documento que está fuera del sitio, y debe ser especificado utilizando la URL completa:</a:t>
            </a:r>
            <a:endParaRPr b="0" i="0" sz="1900" u="none" cap="none" strike="noStrike">
              <a:solidFill>
                <a:srgbClr val="000000"/>
              </a:solidFill>
              <a:latin typeface="Helvetica Neue Light"/>
              <a:ea typeface="Helvetica Neue Light"/>
              <a:cs typeface="Helvetica Neue Light"/>
              <a:sym typeface="Helvetica Neue Light"/>
            </a:endParaRPr>
          </a:p>
        </p:txBody>
      </p:sp>
      <p:sp>
        <p:nvSpPr>
          <p:cNvPr id="608" name="Google Shape;608;p84"/>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ABSOLUTOS</a:t>
            </a:r>
            <a:endParaRPr b="0" i="0" sz="1800" u="none" cap="none" strike="noStrike">
              <a:solidFill>
                <a:schemeClr val="dk1"/>
              </a:solidFill>
              <a:latin typeface="Anton"/>
              <a:ea typeface="Anton"/>
              <a:cs typeface="Anton"/>
              <a:sym typeface="Anton"/>
            </a:endParaRPr>
          </a:p>
        </p:txBody>
      </p:sp>
      <p:pic>
        <p:nvPicPr>
          <p:cNvPr id="609" name="Google Shape;609;p84"/>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5"/>
          <p:cNvSpPr txBox="1"/>
          <p:nvPr/>
        </p:nvSpPr>
        <p:spPr>
          <a:xfrm>
            <a:off x="665850" y="4928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3500"/>
              <a:buFont typeface="Arial"/>
              <a:buNone/>
            </a:pPr>
            <a:r>
              <a:rPr b="0" i="1" lang="es" sz="3500" u="none" cap="none" strike="noStrike">
                <a:solidFill>
                  <a:schemeClr val="dk1"/>
                </a:solidFill>
                <a:latin typeface="Anton"/>
                <a:ea typeface="Anton"/>
                <a:cs typeface="Anton"/>
                <a:sym typeface="Anton"/>
              </a:rPr>
              <a:t>ENLACES INTERNOS</a:t>
            </a:r>
            <a:endParaRPr b="0" i="0" sz="1800" u="none" cap="none" strike="noStrike">
              <a:solidFill>
                <a:schemeClr val="dk1"/>
              </a:solidFill>
              <a:latin typeface="Anton"/>
              <a:ea typeface="Anton"/>
              <a:cs typeface="Anton"/>
              <a:sym typeface="Anton"/>
            </a:endParaRPr>
          </a:p>
        </p:txBody>
      </p:sp>
      <p:graphicFrame>
        <p:nvGraphicFramePr>
          <p:cNvPr id="615" name="Google Shape;615;p85"/>
          <p:cNvGraphicFramePr/>
          <p:nvPr/>
        </p:nvGraphicFramePr>
        <p:xfrm>
          <a:off x="1600200" y="2881125"/>
          <a:ext cx="3000000" cy="3000000"/>
        </p:xfrm>
        <a:graphic>
          <a:graphicData uri="http://schemas.openxmlformats.org/drawingml/2006/table">
            <a:tbl>
              <a:tblPr>
                <a:noFill/>
                <a:tableStyleId>{9E01B1CA-3BBF-4817-A466-C95F6F97B4E5}</a:tableStyleId>
              </a:tblPr>
              <a:tblGrid>
                <a:gridCol w="59436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&gt;Ir al pie de página&lt;/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id</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"pie"</a:t>
                      </a:r>
                      <a:r>
                        <a:rPr lang="es" sz="1400" u="none" cap="none" strike="noStrike">
                          <a:solidFill>
                            <a:srgbClr val="D9D9D9"/>
                          </a:solidFill>
                          <a:latin typeface="Didact Gothic"/>
                          <a:ea typeface="Didact Gothic"/>
                          <a:cs typeface="Didact Gothic"/>
                          <a:sym typeface="Didact Gothic"/>
                        </a:rPr>
                        <a:t>&gt;&lt;/</a:t>
                      </a:r>
                      <a:r>
                        <a:rPr lang="es" sz="1400" u="none" cap="none" strike="noStrike">
                          <a:solidFill>
                            <a:srgbClr val="E06666"/>
                          </a:solidFill>
                          <a:latin typeface="Didact Gothic"/>
                          <a:ea typeface="Didact Gothic"/>
                          <a:cs typeface="Didact Gothic"/>
                          <a:sym typeface="Didact Gothic"/>
                        </a:rPr>
                        <a:t>footer</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16" name="Google Shape;616;p85"/>
          <p:cNvSpPr txBox="1"/>
          <p:nvPr/>
        </p:nvSpPr>
        <p:spPr>
          <a:xfrm>
            <a:off x="598400" y="1721271"/>
            <a:ext cx="8176200" cy="86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800"/>
              <a:buFont typeface="Arial"/>
              <a:buNone/>
            </a:pPr>
            <a:r>
              <a:rPr b="0" i="0" lang="es" sz="1800" u="none" cap="none" strike="noStrike">
                <a:solidFill>
                  <a:schemeClr val="dk1"/>
                </a:solidFill>
                <a:latin typeface="Helvetica Neue Light"/>
                <a:ea typeface="Helvetica Neue Light"/>
                <a:cs typeface="Helvetica Neue Light"/>
                <a:sym typeface="Helvetica Neue Light"/>
              </a:rPr>
              <a:t>Los </a:t>
            </a:r>
            <a:r>
              <a:rPr b="1" i="0" lang="es" sz="1800" u="none" cap="none" strike="noStrike">
                <a:solidFill>
                  <a:schemeClr val="dk1"/>
                </a:solidFill>
                <a:latin typeface="Helvetica Neue"/>
                <a:ea typeface="Helvetica Neue"/>
                <a:cs typeface="Helvetica Neue"/>
                <a:sym typeface="Helvetica Neue"/>
              </a:rPr>
              <a:t>enlaces internos </a:t>
            </a:r>
            <a:r>
              <a:rPr b="0" i="0" lang="es" sz="1800" u="none" cap="none" strike="noStrike">
                <a:solidFill>
                  <a:schemeClr val="dk1"/>
                </a:solidFill>
                <a:latin typeface="Helvetica Neue Light"/>
                <a:ea typeface="Helvetica Neue Light"/>
                <a:cs typeface="Helvetica Neue Light"/>
                <a:sym typeface="Helvetica Neue Light"/>
              </a:rPr>
              <a:t>permiten referenciar secciones de tu página, para lo cual se utiliza el </a:t>
            </a:r>
            <a:r>
              <a:rPr b="1" i="0" lang="es" sz="1800" u="none" cap="none" strike="noStrike">
                <a:solidFill>
                  <a:schemeClr val="dk1"/>
                </a:solidFill>
                <a:latin typeface="Helvetica Neue"/>
                <a:ea typeface="Helvetica Neue"/>
                <a:cs typeface="Helvetica Neue"/>
                <a:sym typeface="Helvetica Neue"/>
              </a:rPr>
              <a:t>id</a:t>
            </a:r>
            <a:r>
              <a:rPr b="0" i="0" lang="es" sz="1800" u="none" cap="none" strike="noStrike">
                <a:solidFill>
                  <a:schemeClr val="dk1"/>
                </a:solidFill>
                <a:latin typeface="Helvetica Neue Light"/>
                <a:ea typeface="Helvetica Neue Light"/>
                <a:cs typeface="Helvetica Neue Light"/>
                <a:sym typeface="Helvetica Neue Light"/>
              </a:rPr>
              <a:t>:</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17" name="Google Shape;617;p8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8" name="Google Shape;618;p85"/>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aphicFrame>
        <p:nvGraphicFramePr>
          <p:cNvPr id="623" name="Google Shape;623;p86"/>
          <p:cNvGraphicFramePr/>
          <p:nvPr/>
        </p:nvGraphicFramePr>
        <p:xfrm>
          <a:off x="1920413" y="945913"/>
          <a:ext cx="3000000" cy="3000000"/>
        </p:xfrm>
        <a:graphic>
          <a:graphicData uri="http://schemas.openxmlformats.org/drawingml/2006/table">
            <a:tbl>
              <a:tblPr>
                <a:noFill/>
                <a:tableStyleId>{9E01B1CA-3BBF-4817-A466-C95F6F97B4E5}</a:tableStyleId>
              </a:tblPr>
              <a:tblGrid>
                <a:gridCol w="5500725"/>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"contacto.html#formulario"</a:t>
                      </a:r>
                      <a:r>
                        <a:rPr lang="es" sz="1400" u="none" cap="none" strike="noStrike">
                          <a:solidFill>
                            <a:srgbClr val="D9D9D9"/>
                          </a:solidFill>
                          <a:latin typeface="Didact Gothic"/>
                          <a:ea typeface="Didact Gothic"/>
                          <a:cs typeface="Didact Gothic"/>
                          <a:sym typeface="Didact Gothic"/>
                        </a:rPr>
                        <a:t>&gt;Formulario de contacto&lt;/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graphicFrame>
        <p:nvGraphicFramePr>
          <p:cNvPr id="624" name="Google Shape;624;p86"/>
          <p:cNvGraphicFramePr/>
          <p:nvPr/>
        </p:nvGraphicFramePr>
        <p:xfrm>
          <a:off x="1785250" y="3385275"/>
          <a:ext cx="3000000" cy="3000000"/>
        </p:xfrm>
        <a:graphic>
          <a:graphicData uri="http://schemas.openxmlformats.org/drawingml/2006/table">
            <a:tbl>
              <a:tblPr>
                <a:noFill/>
                <a:tableStyleId>{9E01B1CA-3BBF-4817-A466-C95F6F97B4E5}</a:tableStyleId>
              </a:tblPr>
              <a:tblGrid>
                <a:gridCol w="5573475"/>
              </a:tblGrid>
              <a:tr h="508925">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href</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"http://www.coderhouse.com/cursos.html#frontend"</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    &lt;</a:t>
                      </a:r>
                      <a:r>
                        <a:rPr lang="es" sz="1400" u="none" cap="none" strike="noStrike">
                          <a:solidFill>
                            <a:srgbClr val="E06666"/>
                          </a:solidFill>
                          <a:latin typeface="Didact Gothic"/>
                          <a:ea typeface="Didact Gothic"/>
                          <a:cs typeface="Didact Gothic"/>
                          <a:sym typeface="Didact Gothic"/>
                        </a:rPr>
                        <a:t>img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src</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"img/logo_coderhouse.png"</a:t>
                      </a:r>
                      <a:r>
                        <a:rPr lang="es" sz="1400" u="none" cap="none" strike="noStrike">
                          <a:solidFill>
                            <a:srgbClr val="D9D9D9"/>
                          </a:solidFill>
                          <a:latin typeface="Didact Gothic"/>
                          <a:ea typeface="Didact Gothic"/>
                          <a:cs typeface="Didact Gothic"/>
                          <a:sym typeface="Didact Gothic"/>
                        </a:rPr>
                        <a:t> </a:t>
                      </a:r>
                      <a:r>
                        <a:rPr lang="es" sz="1400" u="none" cap="none" strike="noStrike">
                          <a:solidFill>
                            <a:srgbClr val="FF9900"/>
                          </a:solidFill>
                          <a:latin typeface="Didact Gothic"/>
                          <a:ea typeface="Didact Gothic"/>
                          <a:cs typeface="Didact Gothic"/>
                          <a:sym typeface="Didact Gothic"/>
                        </a:rPr>
                        <a:t>alt</a:t>
                      </a:r>
                      <a:r>
                        <a:rPr lang="es" sz="1400" u="none" cap="none" strike="noStrike">
                          <a:solidFill>
                            <a:srgbClr val="D9D9D9"/>
                          </a:solidFill>
                          <a:latin typeface="Didact Gothic"/>
                          <a:ea typeface="Didact Gothic"/>
                          <a:cs typeface="Didact Gothic"/>
                          <a:sym typeface="Didact Gothic"/>
                        </a:rPr>
                        <a:t>=</a:t>
                      </a:r>
                      <a:r>
                        <a:rPr lang="es" sz="1400" u="none" cap="none" strike="noStrike">
                          <a:solidFill>
                            <a:srgbClr val="93C47D"/>
                          </a:solidFill>
                          <a:latin typeface="Didact Gothic"/>
                          <a:ea typeface="Didact Gothic"/>
                          <a:cs typeface="Didact Gothic"/>
                          <a:sym typeface="Didact Gothic"/>
                        </a:rPr>
                        <a:t>"coderhouse"</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Didact Gothic"/>
                          <a:ea typeface="Didact Gothic"/>
                          <a:cs typeface="Didact Gothic"/>
                          <a:sym typeface="Didact Gothic"/>
                        </a:rPr>
                        <a:t>&lt;/</a:t>
                      </a:r>
                      <a:r>
                        <a:rPr lang="es" sz="1400" u="none" cap="none" strike="noStrike">
                          <a:solidFill>
                            <a:srgbClr val="E06666"/>
                          </a:solidFill>
                          <a:latin typeface="Didact Gothic"/>
                          <a:ea typeface="Didact Gothic"/>
                          <a:cs typeface="Didact Gothic"/>
                          <a:sym typeface="Didact Gothic"/>
                        </a:rPr>
                        <a:t>a</a:t>
                      </a:r>
                      <a:r>
                        <a:rPr lang="es" sz="1400" u="none" cap="none" strike="noStrike">
                          <a:solidFill>
                            <a:srgbClr val="D9D9D9"/>
                          </a:solidFill>
                          <a:latin typeface="Didact Gothic"/>
                          <a:ea typeface="Didact Gothic"/>
                          <a:cs typeface="Didact Gothic"/>
                          <a:sym typeface="Didact Gothic"/>
                        </a:rPr>
                        <a:t>&gt;</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40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25" name="Google Shape;625;p86"/>
          <p:cNvSpPr txBox="1"/>
          <p:nvPr/>
        </p:nvSpPr>
        <p:spPr>
          <a:xfrm>
            <a:off x="778649" y="424350"/>
            <a:ext cx="7586700" cy="4065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También puedes usar como destino una sección específica una página distinta:</a:t>
            </a:r>
            <a:endParaRPr b="0" i="0" sz="1600" u="none" cap="none" strike="noStrike">
              <a:solidFill>
                <a:srgbClr val="000000"/>
              </a:solidFill>
              <a:latin typeface="Helvetica Neue Light"/>
              <a:ea typeface="Helvetica Neue Light"/>
              <a:cs typeface="Helvetica Neue Light"/>
              <a:sym typeface="Helvetica Neue Light"/>
            </a:endParaRPr>
          </a:p>
        </p:txBody>
      </p:sp>
      <p:sp>
        <p:nvSpPr>
          <p:cNvPr id="626" name="Google Shape;626;p86"/>
          <p:cNvSpPr txBox="1"/>
          <p:nvPr/>
        </p:nvSpPr>
        <p:spPr>
          <a:xfrm>
            <a:off x="275100" y="1899450"/>
            <a:ext cx="8593800" cy="10239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1600"/>
              <a:buFont typeface="Arial"/>
              <a:buNone/>
            </a:pPr>
            <a:r>
              <a:rPr b="0" i="0" lang="es" sz="1600" u="none" cap="none" strike="noStrike">
                <a:solidFill>
                  <a:srgbClr val="24292E"/>
                </a:solidFill>
                <a:highlight>
                  <a:srgbClr val="FFFFFF"/>
                </a:highlight>
                <a:latin typeface="Helvetica Neue Light"/>
                <a:ea typeface="Helvetica Neue Light"/>
                <a:cs typeface="Helvetica Neue Light"/>
                <a:sym typeface="Helvetica Neue Light"/>
              </a:rPr>
              <a:t>En el ejemplo anterior, el enlace apunta a la sección que tiene el id formulario dentro de la página “contacto.html”. No sólo es posible agregar enlaces a texto, también puedes hacerlo con otros elementos. Por lo general, se usan textos o imágenes.  Veamos un ejemplo de enlaces con una imagen:</a:t>
            </a:r>
            <a:endParaRPr b="0" i="0" sz="1600" u="none" cap="none" strike="noStrike">
              <a:solidFill>
                <a:srgbClr val="000000"/>
              </a:solidFill>
              <a:latin typeface="Helvetica Neue Light"/>
              <a:ea typeface="Helvetica Neue Light"/>
              <a:cs typeface="Helvetica Neue Light"/>
              <a:sym typeface="Helvetica Neue Light"/>
            </a:endParaRPr>
          </a:p>
        </p:txBody>
      </p:sp>
      <p:pic>
        <p:nvPicPr>
          <p:cNvPr id="627" name="Google Shape;627;p8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2"/>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Sketch:</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dibujo rápido o bosquejo guía, que reproduce de manera muy sencilla un concepto, una idea o generalidad de un proyecto.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Wireframe: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la representación estática, en baja calidad, de un diseño.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Mockup:</a:t>
            </a:r>
            <a:r>
              <a:rPr b="0" i="0" lang="es" sz="1400" u="none" cap="none" strike="noStrike">
                <a:solidFill>
                  <a:schemeClr val="dk1"/>
                </a:solidFill>
                <a:latin typeface="Helvetica Neue Light"/>
                <a:ea typeface="Helvetica Neue Light"/>
                <a:cs typeface="Helvetica Neue Light"/>
                <a:sym typeface="Helvetica Neue Light"/>
              </a:rPr>
              <a:t> es la representación estática de un diseño, en calidad media o alta.</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Prototipo:</a:t>
            </a:r>
            <a:r>
              <a:rPr b="0" i="0" lang="es" sz="1400" u="none" cap="none" strike="noStrike">
                <a:solidFill>
                  <a:schemeClr val="dk1"/>
                </a:solidFill>
                <a:highlight>
                  <a:srgbClr val="A6FFCA"/>
                </a:highlight>
                <a:latin typeface="Helvetica Neue Light"/>
                <a:ea typeface="Helvetica Neue Light"/>
                <a:cs typeface="Helvetica Neue Light"/>
                <a:sym typeface="Helvetica Neue Light"/>
              </a:rPr>
              <a:t> </a:t>
            </a:r>
            <a:r>
              <a:rPr b="0" i="0" lang="es" sz="1400" u="none" cap="none" strike="noStrike">
                <a:solidFill>
                  <a:schemeClr val="dk1"/>
                </a:solidFill>
                <a:latin typeface="Helvetica Neue Light"/>
                <a:ea typeface="Helvetica Neue Light"/>
                <a:cs typeface="Helvetica Neue Light"/>
                <a:sym typeface="Helvetica Neue Light"/>
              </a:rPr>
              <a:t>es la representación navegable del producto final.</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sp>
        <p:nvSpPr>
          <p:cNvPr id="177" name="Google Shape;177;p4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0" i="1" lang="es" sz="4500" u="none" cap="none" strike="noStrike">
                <a:solidFill>
                  <a:srgbClr val="000000"/>
                </a:solidFill>
                <a:latin typeface="Anton"/>
                <a:ea typeface="Anton"/>
                <a:cs typeface="Anton"/>
                <a:sym typeface="Anton"/>
              </a:rPr>
              <a:t>GLOSARIO:</a:t>
            </a:r>
            <a:endParaRPr b="0" i="1" sz="4500" u="none" cap="none" strike="noStrike">
              <a:solidFill>
                <a:srgbClr val="000000"/>
              </a:solidFill>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b="0" i="1" lang="es" sz="2000" u="none" cap="none" strike="noStrike">
                <a:solidFill>
                  <a:srgbClr val="000000"/>
                </a:solidFill>
                <a:latin typeface="Anton"/>
                <a:ea typeface="Anton"/>
                <a:cs typeface="Anton"/>
                <a:sym typeface="Anton"/>
              </a:rPr>
              <a:t>Clase 1</a:t>
            </a:r>
            <a:endParaRPr b="0" i="1" sz="2000" u="none" cap="none" strike="noStrike">
              <a:solidFill>
                <a:srgbClr val="000000"/>
              </a:solidFill>
              <a:latin typeface="Anton"/>
              <a:ea typeface="Anton"/>
              <a:cs typeface="Anton"/>
              <a:sym typeface="Anton"/>
            </a:endParaRPr>
          </a:p>
        </p:txBody>
      </p:sp>
      <p:sp>
        <p:nvSpPr>
          <p:cNvPr id="178" name="Google Shape;178;p42"/>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HTML:</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es un "lenguaje" de marcado de etiquetas, que permite crear documentos para web.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chemeClr val="dk1"/>
                </a:solidFill>
                <a:highlight>
                  <a:srgbClr val="A6FFCA"/>
                </a:highlight>
                <a:latin typeface="Helvetica Neue"/>
                <a:ea typeface="Helvetica Neue"/>
                <a:cs typeface="Helvetica Neue"/>
                <a:sym typeface="Helvetica Neue"/>
              </a:rPr>
              <a:t>Doctype:</a:t>
            </a:r>
            <a:r>
              <a:rPr b="1" i="0" lang="es" sz="1400" u="none" cap="none" strike="noStrike">
                <a:solidFill>
                  <a:schemeClr val="dk1"/>
                </a:solidFill>
                <a:latin typeface="Helvetica Neue"/>
                <a:ea typeface="Helvetica Neue"/>
                <a:cs typeface="Helvetica Neue"/>
                <a:sym typeface="Helvetica Neue"/>
              </a:rPr>
              <a:t> </a:t>
            </a:r>
            <a:r>
              <a:rPr b="0" i="0" lang="es" sz="1400" u="none" cap="none" strike="noStrike">
                <a:solidFill>
                  <a:schemeClr val="dk1"/>
                </a:solidFill>
                <a:latin typeface="Helvetica Neue Light"/>
                <a:ea typeface="Helvetica Neue Light"/>
                <a:cs typeface="Helvetica Neue Light"/>
                <a:sym typeface="Helvetica Neue Light"/>
              </a:rPr>
              <a:t>cuando escribes tu documento HTML, lo primero que debes hacer es escribir el DOCTYPE, el cual declara el tipo de documento. Es decir, sirve para indicar que tu documento está escrito siguiendo la estructura determinada por un DTD concreto. Un DTD es la definición del tipo de documento.</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Light"/>
              <a:ea typeface="Helvetica Neue Light"/>
              <a:cs typeface="Helvetica Neue Light"/>
              <a:sym typeface="Helvetica Neue Light"/>
            </a:endParaRPr>
          </a:p>
        </p:txBody>
      </p:sp>
      <p:pic>
        <p:nvPicPr>
          <p:cNvPr id="179" name="Google Shape;179;p4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1" name="Shape 631"/>
        <p:cNvGrpSpPr/>
        <p:nvPr/>
      </p:nvGrpSpPr>
      <p:grpSpPr>
        <a:xfrm>
          <a:off x="0" y="0"/>
          <a:ext cx="0" cy="0"/>
          <a:chOff x="0" y="0"/>
          <a:chExt cx="0" cy="0"/>
        </a:xfrm>
      </p:grpSpPr>
      <p:sp>
        <p:nvSpPr>
          <p:cNvPr id="632" name="Google Shape;632;p87"/>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MULTIMEDIA EN HTML</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36" name="Shape 636"/>
        <p:cNvGrpSpPr/>
        <p:nvPr/>
      </p:nvGrpSpPr>
      <p:grpSpPr>
        <a:xfrm>
          <a:off x="0" y="0"/>
          <a:ext cx="0" cy="0"/>
          <a:chOff x="0" y="0"/>
          <a:chExt cx="0" cy="0"/>
        </a:xfrm>
      </p:grpSpPr>
      <p:sp>
        <p:nvSpPr>
          <p:cNvPr id="637" name="Google Shape;637;p88"/>
          <p:cNvSpPr txBox="1"/>
          <p:nvPr/>
        </p:nvSpPr>
        <p:spPr>
          <a:xfrm>
            <a:off x="1919850" y="497163"/>
            <a:ext cx="530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500"/>
              <a:buFont typeface="Arial"/>
              <a:buNone/>
            </a:pPr>
            <a:r>
              <a:rPr i="1" lang="es" sz="4500">
                <a:solidFill>
                  <a:schemeClr val="dk1"/>
                </a:solidFill>
                <a:latin typeface="Anton"/>
                <a:ea typeface="Anton"/>
                <a:cs typeface="Anton"/>
                <a:sym typeface="Anton"/>
              </a:rPr>
              <a:t>IMÁGENES</a:t>
            </a:r>
            <a:endParaRPr b="0" i="1" sz="4000" u="none" cap="none" strike="noStrike">
              <a:solidFill>
                <a:srgbClr val="000000"/>
              </a:solidFill>
              <a:latin typeface="Anton"/>
              <a:ea typeface="Anton"/>
              <a:cs typeface="Anton"/>
              <a:sym typeface="Anton"/>
            </a:endParaRPr>
          </a:p>
        </p:txBody>
      </p:sp>
      <p:sp>
        <p:nvSpPr>
          <p:cNvPr id="638" name="Google Shape;638;p88"/>
          <p:cNvSpPr txBox="1"/>
          <p:nvPr/>
        </p:nvSpPr>
        <p:spPr>
          <a:xfrm>
            <a:off x="943050" y="1002888"/>
            <a:ext cx="7257900" cy="17706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 </a:t>
            </a:r>
            <a:r>
              <a:rPr b="1" lang="es" sz="1700">
                <a:solidFill>
                  <a:schemeClr val="dk1"/>
                </a:solidFill>
                <a:latin typeface="Helvetica Neue"/>
                <a:ea typeface="Helvetica Neue"/>
                <a:cs typeface="Helvetica Neue"/>
                <a:sym typeface="Helvetica Neue"/>
              </a:rPr>
              <a:t>Enriquecen el HTML:</a:t>
            </a:r>
            <a:r>
              <a:rPr lang="es" sz="1700">
                <a:solidFill>
                  <a:schemeClr val="dk1"/>
                </a:solidFill>
                <a:latin typeface="Helvetica Neue Light"/>
                <a:ea typeface="Helvetica Neue Light"/>
                <a:cs typeface="Helvetica Neue Light"/>
                <a:sym typeface="Helvetica Neue Light"/>
              </a:rPr>
              <a:t> las imágenes son elementos que, bien utilizados, mejoran la experiencia de los usuarios. </a:t>
            </a:r>
            <a:endParaRPr b="0" i="0" sz="2000" u="none" cap="none" strike="noStrike">
              <a:solidFill>
                <a:srgbClr val="000000"/>
              </a:solidFill>
              <a:latin typeface="Helvetica Neue Light"/>
              <a:ea typeface="Helvetica Neue Light"/>
              <a:cs typeface="Helvetica Neue Light"/>
              <a:sym typeface="Helvetica Neue Light"/>
            </a:endParaRPr>
          </a:p>
        </p:txBody>
      </p:sp>
      <p:pic>
        <p:nvPicPr>
          <p:cNvPr id="639" name="Google Shape;639;p8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40" name="Google Shape;640;p88"/>
          <p:cNvPicPr preferRelativeResize="0"/>
          <p:nvPr/>
        </p:nvPicPr>
        <p:blipFill>
          <a:blip r:embed="rId4">
            <a:alphaModFix/>
          </a:blip>
          <a:stretch>
            <a:fillRect/>
          </a:stretch>
        </p:blipFill>
        <p:spPr>
          <a:xfrm>
            <a:off x="1656363" y="2576438"/>
            <a:ext cx="5831267" cy="206989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pic>
        <p:nvPicPr>
          <p:cNvPr id="645" name="Google Shape;645;p8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46" name="Google Shape;646;p89"/>
          <p:cNvSpPr txBox="1"/>
          <p:nvPr/>
        </p:nvSpPr>
        <p:spPr>
          <a:xfrm>
            <a:off x="611250" y="1464175"/>
            <a:ext cx="7921500" cy="3000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None/>
            </a:pPr>
            <a:r>
              <a:rPr lang="es">
                <a:solidFill>
                  <a:schemeClr val="dk1"/>
                </a:solidFill>
                <a:latin typeface="Anton"/>
                <a:ea typeface="Anton"/>
                <a:cs typeface="Anton"/>
                <a:sym typeface="Anton"/>
              </a:rPr>
              <a:t>📌 </a:t>
            </a:r>
            <a:r>
              <a:rPr lang="es" sz="1800">
                <a:solidFill>
                  <a:srgbClr val="24292E"/>
                </a:solidFill>
                <a:highlight>
                  <a:srgbClr val="FFFFFF"/>
                </a:highlight>
                <a:latin typeface="Helvetica Neue Light"/>
                <a:ea typeface="Helvetica Neue Light"/>
                <a:cs typeface="Helvetica Neue Light"/>
                <a:sym typeface="Helvetica Neue Light"/>
              </a:rPr>
              <a:t>S</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 insertan con la etiqueta </a:t>
            </a:r>
            <a:r>
              <a:rPr b="1" i="0" lang="es" sz="1800" u="none" cap="none" strike="noStrike">
                <a:solidFill>
                  <a:schemeClr val="dk1"/>
                </a:solidFill>
                <a:highlight>
                  <a:srgbClr val="A6FFCA"/>
                </a:highlight>
                <a:latin typeface="Helvetica Neue"/>
                <a:ea typeface="Helvetica Neue"/>
                <a:cs typeface="Helvetica Neue"/>
                <a:sym typeface="Helvetica Neue"/>
              </a:rPr>
              <a:t>&lt;img/&gt;</a:t>
            </a:r>
            <a:r>
              <a:rPr i="0" lang="es" sz="1800" u="none" cap="none" strike="noStrike">
                <a:solidFill>
                  <a:schemeClr val="dk1"/>
                </a:solidFill>
                <a:latin typeface="Helvetica Neue Light"/>
                <a:ea typeface="Helvetica Neue Light"/>
                <a:cs typeface="Helvetica Neue Light"/>
                <a:sym typeface="Helvetica Neue Light"/>
              </a:rPr>
              <a:t>,</a:t>
            </a:r>
            <a:r>
              <a:rPr b="0" i="0" lang="es" sz="1800" u="none" cap="none" strike="noStrike">
                <a:solidFill>
                  <a:schemeClr val="dk1"/>
                </a:solidFill>
                <a:latin typeface="Helvetica Neue Light"/>
                <a:ea typeface="Helvetica Neue Light"/>
                <a:cs typeface="Helvetica Neue Light"/>
                <a:sym typeface="Helvetica Neue Light"/>
              </a:rPr>
              <a:t> que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pertenece al grupo de las etiquetas que se cierran a sí mismas (con la barra al final).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Para funcionar requiere, como mínimo, indicar en dónde está el archivo a mostrar. Eso se hace con el atributo </a:t>
            </a:r>
            <a:r>
              <a:rPr b="0" i="1" lang="es" sz="1800" u="none" cap="none" strike="noStrike">
                <a:solidFill>
                  <a:srgbClr val="24292E"/>
                </a:solidFill>
                <a:highlight>
                  <a:srgbClr val="FFFFFF"/>
                </a:highlight>
                <a:latin typeface="Helvetica Neue Light"/>
                <a:ea typeface="Helvetica Neue Light"/>
                <a:cs typeface="Helvetica Neue Light"/>
                <a:sym typeface="Helvetica Neue Light"/>
              </a:rPr>
              <a:t>“src”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source o fuente), que respeta todas </a:t>
            </a:r>
            <a:r>
              <a:rPr b="1" i="0" lang="es" sz="1800" u="none" cap="none" strike="noStrike">
                <a:solidFill>
                  <a:srgbClr val="24292E"/>
                </a:solidFill>
                <a:highlight>
                  <a:srgbClr val="FFFFFF"/>
                </a:highlight>
                <a:latin typeface="Helvetica Neue"/>
                <a:ea typeface="Helvetica Neue"/>
                <a:cs typeface="Helvetica Neue"/>
                <a:sym typeface="Helvetica Neue"/>
              </a:rPr>
              <a:t>las reglas de ruteo</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vistas en los links. </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Se comportan como </a:t>
            </a:r>
            <a:r>
              <a:rPr b="1" i="0" lang="es" sz="1800" u="none" cap="none" strike="noStrike">
                <a:solidFill>
                  <a:srgbClr val="24292E"/>
                </a:solidFill>
                <a:highlight>
                  <a:srgbClr val="FFFFFF"/>
                </a:highlight>
                <a:latin typeface="Helvetica Neue"/>
                <a:ea typeface="Helvetica Neue"/>
                <a:cs typeface="Helvetica Neue"/>
                <a:sym typeface="Helvetica Neue"/>
              </a:rPr>
              <a:t>elementos de línea</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esto significa que se verán una al lado de la otra.</a:t>
            </a:r>
            <a:endParaRPr b="0" i="0" sz="1800" u="none" cap="none" strike="noStrike">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47" name="Google Shape;647;p89"/>
          <p:cNvSpPr txBox="1"/>
          <p:nvPr/>
        </p:nvSpPr>
        <p:spPr>
          <a:xfrm>
            <a:off x="720450" y="4680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IN</a:t>
            </a:r>
            <a:r>
              <a:rPr i="1" lang="es" sz="3500">
                <a:solidFill>
                  <a:schemeClr val="dk1"/>
                </a:solidFill>
                <a:latin typeface="Anton"/>
                <a:ea typeface="Anton"/>
                <a:cs typeface="Anton"/>
                <a:sym typeface="Anton"/>
              </a:rPr>
              <a:t>SERTAR I</a:t>
            </a:r>
            <a:r>
              <a:rPr b="0" i="1" lang="es" sz="3500" u="none" cap="none" strike="noStrike">
                <a:solidFill>
                  <a:schemeClr val="dk1"/>
                </a:solidFill>
                <a:latin typeface="Anton"/>
                <a:ea typeface="Anton"/>
                <a:cs typeface="Anton"/>
                <a:sym typeface="Anton"/>
              </a:rPr>
              <a:t>MÁGENES</a:t>
            </a:r>
            <a:endParaRPr b="0" i="1" sz="3500" u="none" cap="none" strike="noStrike">
              <a:solidFill>
                <a:srgbClr val="000000"/>
              </a:solidFill>
              <a:latin typeface="Anton"/>
              <a:ea typeface="Anton"/>
              <a:cs typeface="Anton"/>
              <a:sym typeface="Anto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pic>
        <p:nvPicPr>
          <p:cNvPr id="652" name="Google Shape;652;p9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53" name="Google Shape;653;p90"/>
          <p:cNvGraphicFramePr/>
          <p:nvPr/>
        </p:nvGraphicFramePr>
        <p:xfrm>
          <a:off x="1669100" y="3100200"/>
          <a:ext cx="3000000" cy="3000000"/>
        </p:xfrm>
        <a:graphic>
          <a:graphicData uri="http://schemas.openxmlformats.org/drawingml/2006/table">
            <a:tbl>
              <a:tblPr>
                <a:noFill/>
                <a:tableStyleId>{9E01B1CA-3BBF-4817-A466-C95F6F97B4E5}</a:tableStyleId>
              </a:tblPr>
              <a:tblGrid>
                <a:gridCol w="5731200"/>
              </a:tblGrid>
              <a:tr h="330200">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D9D9D9"/>
                          </a:solidFill>
                          <a:latin typeface="Consolas"/>
                          <a:ea typeface="Consolas"/>
                          <a:cs typeface="Consolas"/>
                          <a:sym typeface="Consolas"/>
                        </a:rPr>
                        <a:t>&lt;</a:t>
                      </a:r>
                      <a:r>
                        <a:rPr lang="es" sz="1400" u="none" cap="none" strike="noStrike">
                          <a:solidFill>
                            <a:srgbClr val="E06666"/>
                          </a:solidFill>
                          <a:latin typeface="Consolas"/>
                          <a:ea typeface="Consolas"/>
                          <a:cs typeface="Consolas"/>
                          <a:sym typeface="Consolas"/>
                        </a:rPr>
                        <a:t>img</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src</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"smiley.gif"</a:t>
                      </a:r>
                      <a:r>
                        <a:rPr lang="es" sz="1400" u="none" cap="none" strike="noStrike">
                          <a:solidFill>
                            <a:srgbClr val="D9D9D9"/>
                          </a:solidFill>
                          <a:latin typeface="Consolas"/>
                          <a:ea typeface="Consolas"/>
                          <a:cs typeface="Consolas"/>
                          <a:sym typeface="Consolas"/>
                        </a:rPr>
                        <a:t> </a:t>
                      </a:r>
                      <a:r>
                        <a:rPr lang="es" sz="1400" u="none" cap="none" strike="noStrike">
                          <a:solidFill>
                            <a:srgbClr val="FF9900"/>
                          </a:solidFill>
                          <a:latin typeface="Consolas"/>
                          <a:ea typeface="Consolas"/>
                          <a:cs typeface="Consolas"/>
                          <a:sym typeface="Consolas"/>
                        </a:rPr>
                        <a:t>alt</a:t>
                      </a:r>
                      <a:r>
                        <a:rPr lang="es" sz="1400" u="none" cap="none" strike="noStrike">
                          <a:solidFill>
                            <a:srgbClr val="D9D9D9"/>
                          </a:solidFill>
                          <a:latin typeface="Consolas"/>
                          <a:ea typeface="Consolas"/>
                          <a:cs typeface="Consolas"/>
                          <a:sym typeface="Consolas"/>
                        </a:rPr>
                        <a:t>=</a:t>
                      </a:r>
                      <a:r>
                        <a:rPr lang="es" sz="1400" u="none" cap="none" strike="noStrike">
                          <a:solidFill>
                            <a:srgbClr val="93C47D"/>
                          </a:solidFill>
                          <a:latin typeface="Consolas"/>
                          <a:ea typeface="Consolas"/>
                          <a:cs typeface="Consolas"/>
                          <a:sym typeface="Consolas"/>
                        </a:rPr>
                        <a:t>"Smiley Cara"</a:t>
                      </a:r>
                      <a:r>
                        <a:rPr lang="es" sz="1400" u="none" cap="none" strike="noStrike">
                          <a:solidFill>
                            <a:srgbClr val="D9D9D9"/>
                          </a:solidFill>
                          <a:latin typeface="Consolas"/>
                          <a:ea typeface="Consolas"/>
                          <a:cs typeface="Consolas"/>
                          <a:sym typeface="Consolas"/>
                        </a:rPr>
                        <a:t> /&gt;</a:t>
                      </a:r>
                      <a:endParaRPr sz="1400" u="none" cap="none" strike="noStrike">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654" name="Google Shape;654;p90"/>
          <p:cNvSpPr txBox="1"/>
          <p:nvPr/>
        </p:nvSpPr>
        <p:spPr>
          <a:xfrm>
            <a:off x="798600" y="1395050"/>
            <a:ext cx="7158900" cy="1822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1100"/>
              </a:spcAft>
              <a:buClr>
                <a:srgbClr val="000000"/>
              </a:buClr>
              <a:buSzPts val="1800"/>
              <a:buFont typeface="Arial"/>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a:t>
            </a:r>
            <a:r>
              <a:rPr b="0" i="0" lang="es" sz="1800" u="none" cap="none" strike="noStrike">
                <a:solidFill>
                  <a:srgbClr val="24292E"/>
                </a:solidFill>
                <a:highlight>
                  <a:srgbClr val="A6FFCA"/>
                </a:highlight>
                <a:latin typeface="Helvetica Neue Light"/>
                <a:ea typeface="Helvetica Neue Light"/>
                <a:cs typeface="Helvetica Neue Light"/>
                <a:sym typeface="Helvetica Neue Light"/>
              </a:rPr>
              <a:t>“alt”</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 es un texto que debe representar la foto que se está visualizando. Tiene que ser conciso y breve, pero dejar en claro de qué se trata la imagen.</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655" name="Google Shape;655;p90"/>
          <p:cNvSpPr txBox="1"/>
          <p:nvPr/>
        </p:nvSpPr>
        <p:spPr>
          <a:xfrm>
            <a:off x="665850" y="530050"/>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ALT</a:t>
            </a:r>
            <a:endParaRPr b="0" i="1" sz="3500" u="none" cap="none" strike="noStrike">
              <a:solidFill>
                <a:srgbClr val="000000"/>
              </a:solidFill>
              <a:latin typeface="Anton"/>
              <a:ea typeface="Anton"/>
              <a:cs typeface="Anton"/>
              <a:sym typeface="Anton"/>
            </a:endParaRPr>
          </a:p>
        </p:txBody>
      </p:sp>
      <p:pic>
        <p:nvPicPr>
          <p:cNvPr id="656" name="Google Shape;656;p90"/>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57" name="Google Shape;657;p90"/>
          <p:cNvSpPr/>
          <p:nvPr/>
        </p:nvSpPr>
        <p:spPr>
          <a:xfrm>
            <a:off x="198150" y="18898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1"/>
          <p:cNvSpPr/>
          <p:nvPr/>
        </p:nvSpPr>
        <p:spPr>
          <a:xfrm>
            <a:off x="4598175" y="1444575"/>
            <a:ext cx="4375200" cy="1908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3" name="Google Shape;663;p9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64" name="Google Shape;664;p91"/>
          <p:cNvSpPr txBox="1"/>
          <p:nvPr/>
        </p:nvSpPr>
        <p:spPr>
          <a:xfrm>
            <a:off x="591900" y="1106625"/>
            <a:ext cx="4132500" cy="2584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El favicon es un pequeño </a:t>
            </a:r>
            <a:r>
              <a:rPr lang="es" sz="1800">
                <a:solidFill>
                  <a:srgbClr val="24292E"/>
                </a:solidFill>
                <a:highlight>
                  <a:srgbClr val="FFFFFF"/>
                </a:highlight>
                <a:latin typeface="Helvetica Neue Light"/>
                <a:ea typeface="Helvetica Neue Light"/>
                <a:cs typeface="Helvetica Neue Light"/>
                <a:sym typeface="Helvetica Neue Light"/>
              </a:rPr>
              <a:t>í</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cono que </a:t>
            </a:r>
            <a:r>
              <a:rPr b="1" i="0" lang="es" sz="1800" u="none" cap="none" strike="noStrike">
                <a:solidFill>
                  <a:srgbClr val="24292E"/>
                </a:solidFill>
                <a:highlight>
                  <a:srgbClr val="A6FFCA"/>
                </a:highlight>
                <a:latin typeface="Helvetica Neue"/>
                <a:ea typeface="Helvetica Neue"/>
                <a:cs typeface="Helvetica Neue"/>
                <a:sym typeface="Helvetica Neue"/>
              </a:rPr>
              <a:t>identifica un sitio web</a:t>
            </a:r>
            <a:r>
              <a:rPr b="0" i="0" lang="es" sz="1800" u="none" cap="none" strike="noStrike">
                <a:solidFill>
                  <a:srgbClr val="24292E"/>
                </a:solidFill>
                <a:latin typeface="Helvetica Neue Light"/>
                <a:ea typeface="Helvetica Neue Light"/>
                <a:cs typeface="Helvetica Neue Light"/>
                <a:sym typeface="Helvetica Neue Light"/>
              </a:rPr>
              <a:t> </a:t>
            </a:r>
            <a:r>
              <a:rPr b="0" i="0" lang="es" sz="1800" u="none" cap="none" strike="noStrike">
                <a:solidFill>
                  <a:srgbClr val="24292E"/>
                </a:solidFill>
                <a:highlight>
                  <a:srgbClr val="FFFFFF"/>
                </a:highlight>
                <a:latin typeface="Helvetica Neue Light"/>
                <a:ea typeface="Helvetica Neue Light"/>
                <a:cs typeface="Helvetica Neue Light"/>
                <a:sym typeface="Helvetica Neue Light"/>
              </a:rPr>
              <a:t>cuando está abierto en una pestaña o cuando es guardado como favorito.</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rPr lang="es" sz="1800">
                <a:solidFill>
                  <a:srgbClr val="24292E"/>
                </a:solidFill>
                <a:highlight>
                  <a:srgbClr val="FFFFFF"/>
                </a:highlight>
                <a:latin typeface="Helvetica Neue Light"/>
                <a:ea typeface="Helvetica Neue Light"/>
                <a:cs typeface="Helvetica Neue Light"/>
                <a:sym typeface="Helvetica Neue Light"/>
              </a:rPr>
              <a:t>HTML recomendado para agregar dentro de tu etiqueta &lt;head&gt;:</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0"/>
              </a:spcBef>
              <a:spcAft>
                <a:spcPts val="0"/>
              </a:spcAft>
              <a:buNone/>
            </a:pPr>
            <a:r>
              <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marR="0" rtl="0" algn="l">
              <a:lnSpc>
                <a:spcPct val="150000"/>
              </a:lnSpc>
              <a:spcBef>
                <a:spcPts val="1100"/>
              </a:spcBef>
              <a:spcAft>
                <a:spcPts val="1100"/>
              </a:spcAft>
              <a:buClr>
                <a:srgbClr val="000000"/>
              </a:buClr>
              <a:buSzPts val="18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sp>
        <p:nvSpPr>
          <p:cNvPr id="665" name="Google Shape;665;p91"/>
          <p:cNvSpPr txBox="1"/>
          <p:nvPr/>
        </p:nvSpPr>
        <p:spPr>
          <a:xfrm>
            <a:off x="732850" y="230525"/>
            <a:ext cx="7812300" cy="8007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i="1" lang="es" sz="3500">
                <a:solidFill>
                  <a:schemeClr val="dk1"/>
                </a:solidFill>
                <a:latin typeface="Anton"/>
                <a:ea typeface="Anton"/>
                <a:cs typeface="Anton"/>
                <a:sym typeface="Anton"/>
              </a:rPr>
              <a:t>FAVICON</a:t>
            </a:r>
            <a:endParaRPr b="0" i="1" sz="3500" u="none" cap="none" strike="noStrike">
              <a:solidFill>
                <a:srgbClr val="000000"/>
              </a:solidFill>
              <a:latin typeface="Anton"/>
              <a:ea typeface="Anton"/>
              <a:cs typeface="Anton"/>
              <a:sym typeface="Anton"/>
            </a:endParaRPr>
          </a:p>
        </p:txBody>
      </p:sp>
      <p:pic>
        <p:nvPicPr>
          <p:cNvPr id="666" name="Google Shape;666;p91"/>
          <p:cNvPicPr preferRelativeResize="0"/>
          <p:nvPr/>
        </p:nvPicPr>
        <p:blipFill>
          <a:blip r:embed="rId4">
            <a:alphaModFix/>
          </a:blip>
          <a:stretch>
            <a:fillRect/>
          </a:stretch>
        </p:blipFill>
        <p:spPr>
          <a:xfrm>
            <a:off x="4948800" y="1864009"/>
            <a:ext cx="3974175" cy="958300"/>
          </a:xfrm>
          <a:prstGeom prst="rect">
            <a:avLst/>
          </a:prstGeom>
          <a:noFill/>
          <a:ln cap="flat" cmpd="sng" w="19050">
            <a:solidFill>
              <a:srgbClr val="3DFFBC"/>
            </a:solidFill>
            <a:prstDash val="solid"/>
            <a:round/>
            <a:headEnd len="sm" w="sm" type="none"/>
            <a:tailEnd len="sm" w="sm" type="none"/>
          </a:ln>
        </p:spPr>
      </p:pic>
      <p:sp>
        <p:nvSpPr>
          <p:cNvPr id="667" name="Google Shape;667;p91"/>
          <p:cNvSpPr/>
          <p:nvPr/>
        </p:nvSpPr>
        <p:spPr>
          <a:xfrm>
            <a:off x="5184350" y="1940350"/>
            <a:ext cx="297600" cy="330600"/>
          </a:xfrm>
          <a:prstGeom prst="ellipse">
            <a:avLst/>
          </a:prstGeom>
          <a:noFill/>
          <a:ln cap="flat" cmpd="sng" w="19050">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68" name="Google Shape;668;p91"/>
          <p:cNvGraphicFramePr/>
          <p:nvPr/>
        </p:nvGraphicFramePr>
        <p:xfrm>
          <a:off x="2051700" y="3766513"/>
          <a:ext cx="3000000" cy="3000000"/>
        </p:xfrm>
        <a:graphic>
          <a:graphicData uri="http://schemas.openxmlformats.org/drawingml/2006/table">
            <a:tbl>
              <a:tblPr>
                <a:noFill/>
                <a:tableStyleId>{9E01B1CA-3BBF-4817-A466-C95F6F97B4E5}</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link</a:t>
                      </a:r>
                      <a:r>
                        <a:rPr lang="es" sz="1800" u="none" cap="none" strike="noStrike">
                          <a:solidFill>
                            <a:srgbClr val="D9D9D9"/>
                          </a:solidFill>
                          <a:latin typeface="Didact Gothic"/>
                          <a:ea typeface="Didact Gothic"/>
                          <a:cs typeface="Didact Gothic"/>
                          <a:sym typeface="Didact Gothic"/>
                        </a:rPr>
                        <a:t> rel="</a:t>
                      </a:r>
                      <a:r>
                        <a:rPr lang="es" sz="1800">
                          <a:solidFill>
                            <a:srgbClr val="D9D9D9"/>
                          </a:solidFill>
                          <a:latin typeface="Didact Gothic"/>
                          <a:ea typeface="Didact Gothic"/>
                          <a:cs typeface="Didact Gothic"/>
                          <a:sym typeface="Didact Gothic"/>
                        </a:rPr>
                        <a:t>shortcut icon</a:t>
                      </a:r>
                      <a:r>
                        <a:rPr lang="es" sz="1800" u="none" cap="none" strike="noStrike">
                          <a:solidFill>
                            <a:srgbClr val="D9D9D9"/>
                          </a:solidFill>
                          <a:latin typeface="Didact Gothic"/>
                          <a:ea typeface="Didact Gothic"/>
                          <a:cs typeface="Didact Gothic"/>
                          <a:sym typeface="Didact Gothic"/>
                        </a:rPr>
                        <a:t>" href="favicon.png"&gt;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69" name="Google Shape;669;p91"/>
          <p:cNvSpPr/>
          <p:nvPr/>
        </p:nvSpPr>
        <p:spPr>
          <a:xfrm>
            <a:off x="124200" y="110662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9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675" name="Google Shape;675;p92"/>
          <p:cNvGraphicFramePr/>
          <p:nvPr/>
        </p:nvGraphicFramePr>
        <p:xfrm>
          <a:off x="1984700" y="2713038"/>
          <a:ext cx="3000000" cy="3000000"/>
        </p:xfrm>
        <a:graphic>
          <a:graphicData uri="http://schemas.openxmlformats.org/drawingml/2006/table">
            <a:tbl>
              <a:tblPr>
                <a:noFill/>
                <a:tableStyleId>{9E01B1CA-3BBF-4817-A466-C95F6F97B4E5}</a:tableStyleId>
              </a:tblPr>
              <a:tblGrid>
                <a:gridCol w="5174600"/>
              </a:tblGrid>
              <a:tr h="330200">
                <a:tc>
                  <a:txBody>
                    <a:bodyPr/>
                    <a:lstStyle/>
                    <a:p>
                      <a:pPr indent="0" lvl="0" marL="0" marR="0" rtl="0" algn="l">
                        <a:lnSpc>
                          <a:spcPct val="100000"/>
                        </a:lnSpc>
                        <a:spcBef>
                          <a:spcPts val="0"/>
                        </a:spcBef>
                        <a:spcAft>
                          <a:spcPts val="0"/>
                        </a:spcAft>
                        <a:buClr>
                          <a:schemeClr val="dk1"/>
                        </a:buClr>
                        <a:buSzPts val="1100"/>
                        <a:buFont typeface="Arial"/>
                        <a:buNone/>
                      </a:pPr>
                      <a:r>
                        <a:rPr lang="es" sz="1800" u="none" cap="none" strike="noStrike">
                          <a:solidFill>
                            <a:srgbClr val="D9D9D9"/>
                          </a:solidFill>
                          <a:latin typeface="Didact Gothic"/>
                          <a:ea typeface="Didact Gothic"/>
                          <a:cs typeface="Didact Gothic"/>
                          <a:sym typeface="Didact Gothic"/>
                        </a:rPr>
                        <a:t>&lt;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 src="pagina_fuente.html" width=290 height=250&gt;Texto para cuando el navegador no conoce la etiqueta iframe&lt;/</a:t>
                      </a:r>
                      <a:r>
                        <a:rPr lang="es" sz="1800" u="none" cap="none" strike="noStrike">
                          <a:solidFill>
                            <a:srgbClr val="E06666"/>
                          </a:solidFill>
                          <a:latin typeface="Didact Gothic"/>
                          <a:ea typeface="Didact Gothic"/>
                          <a:cs typeface="Didact Gothic"/>
                          <a:sym typeface="Didact Gothic"/>
                        </a:rPr>
                        <a:t>iframe</a:t>
                      </a:r>
                      <a:r>
                        <a:rPr lang="es" sz="1800" u="none" cap="none" strike="noStrike">
                          <a:solidFill>
                            <a:srgbClr val="D9D9D9"/>
                          </a:solidFill>
                          <a:latin typeface="Didact Gothic"/>
                          <a:ea typeface="Didact Gothic"/>
                          <a:cs typeface="Didact Gothic"/>
                          <a:sym typeface="Didact Gothic"/>
                        </a:rPr>
                        <a:t>&gt;</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chemeClr val="dk1"/>
                        </a:buClr>
                        <a:buSzPts val="1100"/>
                        <a:buFont typeface="Arial"/>
                        <a:buNone/>
                      </a:pPr>
                      <a:r>
                        <a:t/>
                      </a:r>
                      <a:endParaRPr sz="1800" u="none" cap="none" strike="noStrike">
                        <a:solidFill>
                          <a:srgbClr val="D9D9D9"/>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676" name="Google Shape;676;p92"/>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sp>
        <p:nvSpPr>
          <p:cNvPr id="677" name="Google Shape;677;p92"/>
          <p:cNvSpPr txBox="1"/>
          <p:nvPr/>
        </p:nvSpPr>
        <p:spPr>
          <a:xfrm>
            <a:off x="706450" y="1641175"/>
            <a:ext cx="7251000" cy="118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s" sz="1900" u="none" cap="none" strike="noStrike">
                <a:solidFill>
                  <a:srgbClr val="000000"/>
                </a:solidFill>
                <a:latin typeface="Helvetica Neue Light"/>
                <a:ea typeface="Helvetica Neue Light"/>
                <a:cs typeface="Helvetica Neue Light"/>
                <a:sym typeface="Helvetica Neue Light"/>
              </a:rPr>
              <a:t>Es un elemento HTML que permite insertar o incrustar un documento HTML dentro de un documento HTML principal.</a:t>
            </a:r>
            <a:endParaRPr b="0" i="0" sz="1900" u="none" cap="none" strike="noStrike">
              <a:solidFill>
                <a:srgbClr val="000000"/>
              </a:solidFill>
              <a:latin typeface="Helvetica Neue Light"/>
              <a:ea typeface="Helvetica Neue Light"/>
              <a:cs typeface="Helvetica Neue Light"/>
              <a:sym typeface="Helvetica Neue Light"/>
            </a:endParaRPr>
          </a:p>
        </p:txBody>
      </p:sp>
      <p:pic>
        <p:nvPicPr>
          <p:cNvPr id="678" name="Google Shape;678;p92"/>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
        <p:nvSpPr>
          <p:cNvPr id="679" name="Google Shape;679;p92"/>
          <p:cNvSpPr/>
          <p:nvPr/>
        </p:nvSpPr>
        <p:spPr>
          <a:xfrm>
            <a:off x="582775" y="1641175"/>
            <a:ext cx="467700" cy="467100"/>
          </a:xfrm>
          <a:prstGeom prst="ellipse">
            <a:avLst/>
          </a:prstGeom>
          <a:solidFill>
            <a:srgbClr val="FFFFFF"/>
          </a:solidFill>
          <a:ln cap="flat" cmpd="sng" w="19050">
            <a:solidFill>
              <a:srgbClr val="3DFFB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s">
                <a:latin typeface="Anton"/>
                <a:ea typeface="Anton"/>
                <a:cs typeface="Anton"/>
                <a:sym typeface="Anton"/>
              </a:rPr>
              <a:t>📹</a:t>
            </a:r>
            <a:endParaRPr>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9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85" name="Google Shape;685;p93"/>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1100"/>
              </a:spcAft>
              <a:buClr>
                <a:srgbClr val="000000"/>
              </a:buClr>
              <a:buSzPts val="4000"/>
              <a:buFont typeface="Arial"/>
              <a:buNone/>
            </a:pPr>
            <a:r>
              <a:rPr b="0" i="1" lang="es" sz="3500" u="none" cap="none" strike="noStrike">
                <a:solidFill>
                  <a:schemeClr val="dk1"/>
                </a:solidFill>
                <a:latin typeface="Anton"/>
                <a:ea typeface="Anton"/>
                <a:cs typeface="Anton"/>
                <a:sym typeface="Anton"/>
              </a:rPr>
              <a:t>ETIQUETA IFRAME</a:t>
            </a:r>
            <a:endParaRPr b="0" i="0" sz="3500" u="none" cap="none" strike="noStrike">
              <a:solidFill>
                <a:schemeClr val="dk1"/>
              </a:solidFill>
              <a:latin typeface="Anton"/>
              <a:ea typeface="Anton"/>
              <a:cs typeface="Anton"/>
              <a:sym typeface="Anton"/>
            </a:endParaRPr>
          </a:p>
        </p:txBody>
      </p:sp>
      <p:pic>
        <p:nvPicPr>
          <p:cNvPr id="686" name="Google Shape;686;p93"/>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pic>
        <p:nvPicPr>
          <p:cNvPr id="687" name="Google Shape;687;p93"/>
          <p:cNvPicPr preferRelativeResize="0"/>
          <p:nvPr/>
        </p:nvPicPr>
        <p:blipFill>
          <a:blip r:embed="rId5">
            <a:alphaModFix/>
          </a:blip>
          <a:stretch>
            <a:fillRect/>
          </a:stretch>
        </p:blipFill>
        <p:spPr>
          <a:xfrm>
            <a:off x="329062" y="1439225"/>
            <a:ext cx="8485874" cy="2865785"/>
          </a:xfrm>
          <a:prstGeom prst="rect">
            <a:avLst/>
          </a:prstGeom>
          <a:noFill/>
          <a:ln>
            <a:noFill/>
          </a:ln>
        </p:spPr>
      </p:pic>
      <p:sp>
        <p:nvSpPr>
          <p:cNvPr id="688" name="Google Shape;688;p93"/>
          <p:cNvSpPr/>
          <p:nvPr/>
        </p:nvSpPr>
        <p:spPr>
          <a:xfrm>
            <a:off x="5453350" y="1450100"/>
            <a:ext cx="3361500" cy="2854800"/>
          </a:xfrm>
          <a:prstGeom prst="rect">
            <a:avLst/>
          </a:prstGeom>
          <a:noFill/>
          <a:ln cap="flat" cmpd="sng" w="28575">
            <a:solidFill>
              <a:srgbClr val="3DFFB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92" name="Shape 692"/>
        <p:cNvGrpSpPr/>
        <p:nvPr/>
      </p:nvGrpSpPr>
      <p:grpSpPr>
        <a:xfrm>
          <a:off x="0" y="0"/>
          <a:ext cx="0" cy="0"/>
          <a:chOff x="0" y="0"/>
          <a:chExt cx="0" cy="0"/>
        </a:xfrm>
      </p:grpSpPr>
      <p:pic>
        <p:nvPicPr>
          <p:cNvPr id="693" name="Google Shape;693;p9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694" name="Google Shape;694;p94"/>
          <p:cNvSpPr txBox="1"/>
          <p:nvPr/>
        </p:nvSpPr>
        <p:spPr>
          <a:xfrm>
            <a:off x="1870800" y="2077200"/>
            <a:ext cx="5402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¡VAMOS A PRACTICAR LO VISTO!</a:t>
            </a:r>
            <a:endParaRPr b="0" i="1" sz="3600" u="none" cap="none" strike="noStrike">
              <a:solidFill>
                <a:srgbClr val="000000"/>
              </a:solidFill>
              <a:latin typeface="Anton"/>
              <a:ea typeface="Anton"/>
              <a:cs typeface="Anton"/>
              <a:sym typeface="Anton"/>
            </a:endParaRPr>
          </a:p>
        </p:txBody>
      </p:sp>
      <p:pic>
        <p:nvPicPr>
          <p:cNvPr id="695" name="Google Shape;695;p94"/>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5"/>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HTML</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2000" u="none" cap="none" strike="noStrike">
                <a:solidFill>
                  <a:srgbClr val="000000"/>
                </a:solidFill>
                <a:latin typeface="Helvetica Neue Light"/>
                <a:ea typeface="Helvetica Neue Light"/>
                <a:cs typeface="Helvetica Neue Light"/>
                <a:sym typeface="Helvetica Neue Light"/>
              </a:rPr>
              <a:t>Crea un archivo HTML.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701" name="Google Shape;701;p9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02" name="Google Shape;702;p95"/>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96"/>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1" lang="es" sz="2600" u="none" cap="none" strike="noStrike">
                <a:solidFill>
                  <a:srgbClr val="000000"/>
                </a:solidFill>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708" name="Google Shape;708;p96"/>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Arial"/>
              <a:buNone/>
            </a:pPr>
            <a:r>
              <a:rPr b="0" i="0" lang="es" sz="1900" u="none" cap="none" strike="noStrike">
                <a:solidFill>
                  <a:schemeClr val="dk1"/>
                </a:solidFill>
                <a:latin typeface="Helvetica Neue Light"/>
                <a:ea typeface="Helvetica Neue Light"/>
                <a:cs typeface="Helvetica Neue Light"/>
                <a:sym typeface="Helvetica Neue Light"/>
              </a:rPr>
              <a:t>Crea un archivo HTML que contenga: un video, un audio (puedes descargar ambos de Drive), y un iframe que muestre el video de </a:t>
            </a:r>
            <a:r>
              <a:rPr b="0" i="0" lang="es" sz="1900" u="sng" cap="none" strike="noStrike">
                <a:solidFill>
                  <a:schemeClr val="hlink"/>
                </a:solidFill>
                <a:latin typeface="Helvetica Neue Light"/>
                <a:ea typeface="Helvetica Neue Light"/>
                <a:cs typeface="Helvetica Neue Light"/>
                <a:sym typeface="Helvetica Neue Light"/>
                <a:hlinkClick r:id="rId3"/>
              </a:rPr>
              <a:t>Coderhouse</a:t>
            </a:r>
            <a:r>
              <a:rPr b="0" i="0" lang="es" sz="1900" u="none" cap="none" strike="noStrike">
                <a:solidFill>
                  <a:schemeClr val="dk1"/>
                </a:solidFill>
                <a:latin typeface="Helvetica Neue Light"/>
                <a:ea typeface="Helvetica Neue Light"/>
                <a:cs typeface="Helvetica Neue Light"/>
                <a:sym typeface="Helvetica Neue Light"/>
              </a:rPr>
              <a:t>. Tienes 15 minutos para realizar la actividad. </a:t>
            </a:r>
            <a:endParaRPr b="0" i="0" sz="19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09" name="Google Shape;709;p9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710" name="Google Shape;710;p96"/>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83" name="Shape 183"/>
        <p:cNvGrpSpPr/>
        <p:nvPr/>
      </p:nvGrpSpPr>
      <p:grpSpPr>
        <a:xfrm>
          <a:off x="0" y="0"/>
          <a:ext cx="0" cy="0"/>
          <a:chOff x="0" y="0"/>
          <a:chExt cx="0" cy="0"/>
        </a:xfrm>
      </p:grpSpPr>
      <p:sp>
        <p:nvSpPr>
          <p:cNvPr id="184" name="Google Shape;184;p4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85" name="Google Shape;185;p4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14" name="Shape 714"/>
        <p:cNvGrpSpPr/>
        <p:nvPr/>
      </p:nvGrpSpPr>
      <p:grpSpPr>
        <a:xfrm>
          <a:off x="0" y="0"/>
          <a:ext cx="0" cy="0"/>
          <a:chOff x="0" y="0"/>
          <a:chExt cx="0" cy="0"/>
        </a:xfrm>
      </p:grpSpPr>
      <p:sp>
        <p:nvSpPr>
          <p:cNvPr id="715" name="Google Shape;715;p97"/>
          <p:cNvSpPr txBox="1"/>
          <p:nvPr/>
        </p:nvSpPr>
        <p:spPr>
          <a:xfrm>
            <a:off x="1012950" y="2022188"/>
            <a:ext cx="7118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3500" u="none" cap="none" strike="noStrike">
                <a:solidFill>
                  <a:srgbClr val="000000"/>
                </a:solidFill>
                <a:latin typeface="Anton"/>
                <a:ea typeface="Anton"/>
                <a:cs typeface="Anton"/>
                <a:sym typeface="Anton"/>
              </a:rPr>
              <a:t>W</a:t>
            </a:r>
            <a:r>
              <a:rPr i="1" lang="es" sz="3500">
                <a:latin typeface="Anton"/>
                <a:ea typeface="Anton"/>
                <a:cs typeface="Anton"/>
                <a:sym typeface="Anton"/>
              </a:rPr>
              <a:t>IREFRAME</a:t>
            </a:r>
            <a:r>
              <a:rPr b="0" i="1" lang="es" sz="3500" u="none" cap="none" strike="noStrike">
                <a:solidFill>
                  <a:srgbClr val="000000"/>
                </a:solidFill>
                <a:latin typeface="Anton"/>
                <a:ea typeface="Anton"/>
                <a:cs typeface="Anton"/>
                <a:sym typeface="Anton"/>
              </a:rPr>
              <a:t> </a:t>
            </a:r>
            <a:r>
              <a:rPr i="1" lang="es" sz="3500">
                <a:latin typeface="Anton"/>
                <a:ea typeface="Anton"/>
                <a:cs typeface="Anton"/>
                <a:sym typeface="Anton"/>
              </a:rPr>
              <a:t>Y ESTRUCTURA DEL PROYECTO</a:t>
            </a:r>
            <a:endParaRPr b="0" i="1" sz="3500" u="none" cap="none" strike="noStrike">
              <a:solidFill>
                <a:srgbClr val="000000"/>
              </a:solidFill>
              <a:latin typeface="Anton"/>
              <a:ea typeface="Anton"/>
              <a:cs typeface="Anton"/>
              <a:sym typeface="Anton"/>
            </a:endParaRPr>
          </a:p>
        </p:txBody>
      </p:sp>
      <p:sp>
        <p:nvSpPr>
          <p:cNvPr id="716" name="Google Shape;716;p97"/>
          <p:cNvSpPr txBox="1"/>
          <p:nvPr/>
        </p:nvSpPr>
        <p:spPr>
          <a:xfrm>
            <a:off x="938100" y="3148800"/>
            <a:ext cx="7267800" cy="1211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Genera el </a:t>
            </a:r>
            <a:r>
              <a:rPr b="1" i="0" lang="es" sz="2000" u="none" cap="none" strike="noStrike">
                <a:solidFill>
                  <a:schemeClr val="dk1"/>
                </a:solidFill>
                <a:highlight>
                  <a:schemeClr val="lt1"/>
                </a:highlight>
                <a:latin typeface="Helvetica Neue"/>
                <a:ea typeface="Helvetica Neue"/>
                <a:cs typeface="Helvetica Neue"/>
                <a:sym typeface="Helvetica Neue"/>
              </a:rPr>
              <a:t>wireframe de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mobile</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y </a:t>
            </a:r>
            <a:r>
              <a:rPr b="1" lang="es" sz="2000">
                <a:solidFill>
                  <a:schemeClr val="dk1"/>
                </a:solidFill>
                <a:highlight>
                  <a:schemeClr val="lt1"/>
                </a:highlight>
                <a:latin typeface="Helvetica Neue"/>
                <a:ea typeface="Helvetica Neue"/>
                <a:cs typeface="Helvetica Neue"/>
                <a:sym typeface="Helvetica Neue"/>
              </a:rPr>
              <a:t>una</a:t>
            </a:r>
            <a:r>
              <a:rPr b="1" i="0" lang="es" sz="2000" u="none" cap="none" strike="noStrike">
                <a:solidFill>
                  <a:schemeClr val="dk1"/>
                </a:solidFill>
                <a:highlight>
                  <a:schemeClr val="lt1"/>
                </a:highlight>
                <a:latin typeface="Helvetica Neue"/>
                <a:ea typeface="Helvetica Neue"/>
                <a:cs typeface="Helvetica Neue"/>
                <a:sym typeface="Helvetica Neue"/>
              </a:rPr>
              <a:t> vista para </a:t>
            </a:r>
            <a:r>
              <a:rPr b="1" lang="es" sz="2000">
                <a:solidFill>
                  <a:schemeClr val="dk1"/>
                </a:solidFill>
                <a:highlight>
                  <a:schemeClr val="lt1"/>
                </a:highlight>
                <a:latin typeface="Helvetica Neue"/>
                <a:ea typeface="Helvetica Neue"/>
                <a:cs typeface="Helvetica Neue"/>
                <a:sym typeface="Helvetica Neue"/>
              </a:rPr>
              <a:t>desktop</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teniendo en cuenta el tema elegido.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Luego, crea </a:t>
            </a:r>
            <a:r>
              <a:rPr b="1" i="0" lang="es" sz="2000" u="none" cap="none" strike="noStrike">
                <a:solidFill>
                  <a:schemeClr val="dk1"/>
                </a:solidFill>
                <a:highlight>
                  <a:schemeClr val="lt1"/>
                </a:highlight>
                <a:latin typeface="Helvetica Neue"/>
                <a:ea typeface="Helvetica Neue"/>
                <a:cs typeface="Helvetica Neue"/>
                <a:sym typeface="Helvetica Neue"/>
              </a:rPr>
              <a:t>los arch</a:t>
            </a:r>
            <a:r>
              <a:rPr b="1" lang="es" sz="2000">
                <a:solidFill>
                  <a:schemeClr val="dk1"/>
                </a:solidFill>
                <a:highlight>
                  <a:schemeClr val="lt1"/>
                </a:highlight>
                <a:latin typeface="Helvetica Neue"/>
                <a:ea typeface="Helvetica Neue"/>
                <a:cs typeface="Helvetica Neue"/>
                <a:sym typeface="Helvetica Neue"/>
              </a:rPr>
              <a:t>ivos </a:t>
            </a:r>
            <a:r>
              <a:rPr b="1" i="0" lang="es" sz="2000" u="none" cap="none" strike="noStrike">
                <a:solidFill>
                  <a:schemeClr val="dk1"/>
                </a:solidFill>
                <a:highlight>
                  <a:schemeClr val="lt1"/>
                </a:highlight>
                <a:latin typeface="Helvetica Neue"/>
                <a:ea typeface="Helvetica Neue"/>
                <a:cs typeface="Helvetica Neue"/>
                <a:sym typeface="Helvetica Neue"/>
              </a:rPr>
              <a:t>html</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a:t>
            </a:r>
            <a:r>
              <a:rPr lang="es" sz="2000">
                <a:solidFill>
                  <a:schemeClr val="dk1"/>
                </a:solidFill>
                <a:highlight>
                  <a:schemeClr val="lt1"/>
                </a:highlight>
                <a:latin typeface="Helvetica Neue Light"/>
                <a:ea typeface="Helvetica Neue Light"/>
                <a:cs typeface="Helvetica Neue Light"/>
                <a:sym typeface="Helvetica Neue Light"/>
              </a:rPr>
              <a:t>de las secciones </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y utiliza las </a:t>
            </a:r>
            <a:r>
              <a:rPr b="1" i="0" lang="es" sz="2000" u="none" cap="none" strike="noStrike">
                <a:solidFill>
                  <a:schemeClr val="dk1"/>
                </a:solidFill>
                <a:highlight>
                  <a:schemeClr val="lt1"/>
                </a:highlight>
                <a:latin typeface="Helvetica Neue"/>
                <a:ea typeface="Helvetica Neue"/>
                <a:cs typeface="Helvetica Neue"/>
                <a:sym typeface="Helvetica Neue"/>
              </a:rPr>
              <a:t>etiquetas</a:t>
            </a:r>
            <a:r>
              <a:rPr b="0" i="0" lang="es" sz="2000" u="none" cap="none" strike="noStrike">
                <a:solidFill>
                  <a:schemeClr val="dk1"/>
                </a:solidFill>
                <a:highlight>
                  <a:schemeClr val="lt1"/>
                </a:highlight>
                <a:latin typeface="Helvetica Neue Light"/>
                <a:ea typeface="Helvetica Neue Light"/>
                <a:cs typeface="Helvetica Neue Light"/>
                <a:sym typeface="Helvetica Neue Light"/>
              </a:rPr>
              <a:t> vistas hasta ahora en clase.</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717" name="Google Shape;717;p9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718" name="Google Shape;718;p97"/>
          <p:cNvPicPr preferRelativeResize="0"/>
          <p:nvPr/>
        </p:nvPicPr>
        <p:blipFill rotWithShape="1">
          <a:blip r:embed="rId4">
            <a:alphaModFix/>
          </a:blip>
          <a:srcRect b="0" l="0" r="0" t="0"/>
          <a:stretch/>
        </p:blipFill>
        <p:spPr>
          <a:xfrm>
            <a:off x="3882275" y="505224"/>
            <a:ext cx="1379450" cy="1379450"/>
          </a:xfrm>
          <a:prstGeom prst="rect">
            <a:avLst/>
          </a:prstGeom>
          <a:noFill/>
          <a:ln>
            <a:noFill/>
          </a:ln>
        </p:spPr>
      </p:pic>
      <p:sp>
        <p:nvSpPr>
          <p:cNvPr id="719" name="Google Shape;719;p97"/>
          <p:cNvSpPr/>
          <p:nvPr/>
        </p:nvSpPr>
        <p:spPr>
          <a:xfrm>
            <a:off x="4879825" y="578225"/>
            <a:ext cx="381900" cy="3819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graphicFrame>
        <p:nvGraphicFramePr>
          <p:cNvPr id="724" name="Google Shape;724;p98"/>
          <p:cNvGraphicFramePr/>
          <p:nvPr/>
        </p:nvGraphicFramePr>
        <p:xfrm>
          <a:off x="153251" y="692850"/>
          <a:ext cx="3000000" cy="3000000"/>
        </p:xfrm>
        <a:graphic>
          <a:graphicData uri="http://schemas.openxmlformats.org/drawingml/2006/table">
            <a:tbl>
              <a:tblPr>
                <a:noFill/>
                <a:tableStyleId>{37E0F5EB-0D2A-4C91-9022-4A8033CF6DF2}</a:tableStyleId>
              </a:tblPr>
              <a:tblGrid>
                <a:gridCol w="6768100"/>
                <a:gridCol w="2069375"/>
              </a:tblGrid>
              <a:tr h="60007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1240625">
                <a:tc>
                  <a:txBody>
                    <a:bodyPr/>
                    <a:lstStyle/>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Formato: pdf</a:t>
                      </a:r>
                      <a:r>
                        <a:rPr b="1" lang="es" sz="1800" u="none" cap="none" strike="noStrike">
                          <a:latin typeface="Helvetica Neue"/>
                          <a:ea typeface="Helvetica Neue"/>
                          <a:cs typeface="Helvetica Neue"/>
                          <a:sym typeface="Helvetica Neue"/>
                        </a:rPr>
                        <a:t> o jpg </a:t>
                      </a:r>
                      <a:r>
                        <a:rPr lang="es" sz="1800" u="none" cap="none" strike="noStrike">
                          <a:latin typeface="Helvetica Neue Light"/>
                          <a:ea typeface="Helvetica Neue Light"/>
                          <a:cs typeface="Helvetica Neue Light"/>
                          <a:sym typeface="Helvetica Neue Light"/>
                        </a:rPr>
                        <a:t>exportado de balsamiq + </a:t>
                      </a:r>
                      <a:r>
                        <a:rPr b="1" lang="es" sz="1800" u="none" cap="none" strike="noStrike">
                          <a:latin typeface="Helvetica Neue"/>
                          <a:ea typeface="Helvetica Neue"/>
                          <a:cs typeface="Helvetica Neue"/>
                          <a:sym typeface="Helvetica Neue"/>
                        </a:rPr>
                        <a:t>carpeta root </a:t>
                      </a:r>
                      <a:r>
                        <a:rPr lang="es" sz="1800" u="none" cap="none" strike="noStrike">
                          <a:latin typeface="Helvetica Neue Light"/>
                          <a:ea typeface="Helvetica Neue Light"/>
                          <a:cs typeface="Helvetica Neue Light"/>
                          <a:sym typeface="Helvetica Neue Light"/>
                        </a:rPr>
                        <a:t>con organizada en</a:t>
                      </a:r>
                      <a:r>
                        <a:rPr lang="es" sz="1800" u="none" cap="none" strike="noStrike">
                          <a:latin typeface="Helvetica Neue Light"/>
                          <a:ea typeface="Helvetica Neue Light"/>
                          <a:cs typeface="Helvetica Neue Light"/>
                          <a:sym typeface="Helvetica Neue Light"/>
                        </a:rPr>
                        <a:t> </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3"/>
                        </a:rPr>
                        <a:t>Sublime Text</a:t>
                      </a:r>
                      <a:r>
                        <a:rPr lang="es" sz="1800" u="none" cap="none" strike="noStrike">
                          <a:solidFill>
                            <a:schemeClr val="dk1"/>
                          </a:solidFill>
                          <a:highlight>
                            <a:schemeClr val="lt1"/>
                          </a:highlight>
                          <a:latin typeface="Helvetica Neue Light"/>
                          <a:ea typeface="Helvetica Neue Light"/>
                          <a:cs typeface="Helvetica Neue Light"/>
                          <a:sym typeface="Helvetica Neue Light"/>
                        </a:rPr>
                        <a:t>/</a:t>
                      </a:r>
                      <a:r>
                        <a:rPr lang="es" sz="1800" u="sng" cap="none" strike="noStrike">
                          <a:solidFill>
                            <a:schemeClr val="hlink"/>
                          </a:solidFill>
                          <a:highlight>
                            <a:schemeClr val="lt1"/>
                          </a:highlight>
                          <a:latin typeface="Helvetica Neue Light"/>
                          <a:ea typeface="Helvetica Neue Light"/>
                          <a:cs typeface="Helvetica Neue Light"/>
                          <a:sym typeface="Helvetica Neue Light"/>
                          <a:hlinkClick r:id="rId4"/>
                        </a:rPr>
                        <a:t>Visual Studio Code</a:t>
                      </a:r>
                      <a:r>
                        <a:rPr lang="es" sz="1800" u="none" cap="none" strike="noStrike">
                          <a:solidFill>
                            <a:schemeClr val="dk1"/>
                          </a:solidFill>
                          <a:latin typeface="Helvetica Neue Light"/>
                          <a:ea typeface="Helvetica Neue Light"/>
                          <a:cs typeface="Helvetica Neue Light"/>
                          <a:sym typeface="Helvetica Neue Light"/>
                        </a:rPr>
                        <a:t> Debe tener el nombre </a:t>
                      </a:r>
                      <a:r>
                        <a:rPr lang="es" sz="1800" u="none" cap="none" strike="noStrike">
                          <a:solidFill>
                            <a:schemeClr val="dk1"/>
                          </a:solidFill>
                          <a:highlight>
                            <a:srgbClr val="A6FFCA"/>
                          </a:highlight>
                          <a:latin typeface="Helvetica Neue Light"/>
                          <a:ea typeface="Helvetica Neue Light"/>
                          <a:cs typeface="Helvetica Neue Light"/>
                          <a:sym typeface="Helvetica Neue Light"/>
                        </a:rPr>
                        <a:t>“Idea+Apellido”</a:t>
                      </a:r>
                      <a:endParaRPr sz="18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800" u="none" cap="none" strike="noStrike">
                          <a:latin typeface="Helvetica Neue"/>
                          <a:ea typeface="Helvetica Neue"/>
                          <a:cs typeface="Helvetica Neue"/>
                          <a:sym typeface="Helvetica Neue"/>
                        </a:rPr>
                        <a:t>Sugerencia:</a:t>
                      </a:r>
                      <a:r>
                        <a:rPr b="1" lang="es" sz="1800" u="none" cap="none" strike="noStrike">
                          <a:latin typeface="Helvetica Neue"/>
                          <a:ea typeface="Helvetica Neue"/>
                          <a:cs typeface="Helvetica Neue"/>
                          <a:sym typeface="Helvetica Neue"/>
                        </a:rPr>
                        <a:t> </a:t>
                      </a:r>
                      <a:r>
                        <a:rPr lang="es" sz="1800" u="none" cap="none" strike="noStrike">
                          <a:latin typeface="Helvetica Neue"/>
                          <a:ea typeface="Helvetica Neue"/>
                          <a:cs typeface="Helvetica Neue"/>
                          <a:sym typeface="Helvetica Neue"/>
                        </a:rPr>
                        <a:t>entregar en </a:t>
                      </a:r>
                      <a:r>
                        <a:rPr b="1" lang="es" sz="1800" u="none" cap="none" strike="noStrike">
                          <a:latin typeface="Helvetica Neue"/>
                          <a:ea typeface="Helvetica Neue"/>
                          <a:cs typeface="Helvetica Neue"/>
                          <a:sym typeface="Helvetica Neue"/>
                        </a:rPr>
                        <a:t>un archivo comprimido</a:t>
                      </a:r>
                      <a:r>
                        <a:rPr lang="es" sz="1800" u="none" cap="none" strike="noStrike">
                          <a:latin typeface="Helvetica Neue"/>
                          <a:ea typeface="Helvetica Neue"/>
                          <a:cs typeface="Helvetica Neue"/>
                          <a:sym typeface="Helvetica Neue"/>
                        </a:rPr>
                        <a:t> todo junto.</a:t>
                      </a:r>
                      <a:endParaRPr sz="18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1858475">
                <a:tc gridSpan="2">
                  <a:txBody>
                    <a:bodyPr/>
                    <a:lstStyle/>
                    <a:p>
                      <a:pPr indent="0" lvl="0" marL="0" marR="0" rtl="0" algn="l">
                        <a:lnSpc>
                          <a:spcPct val="100000"/>
                        </a:lnSpc>
                        <a:spcBef>
                          <a:spcPts val="0"/>
                        </a:spcBef>
                        <a:spcAft>
                          <a:spcPts val="0"/>
                        </a:spcAft>
                        <a:buClr>
                          <a:srgbClr val="000000"/>
                        </a:buClr>
                        <a:buSzPts val="200"/>
                        <a:buFont typeface="Arial"/>
                        <a:buNone/>
                      </a:pPr>
                      <a:r>
                        <a:t/>
                      </a:r>
                      <a:endParaRPr b="1" sz="18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200"/>
                        <a:buFont typeface="Arial"/>
                        <a:buNone/>
                      </a:pPr>
                      <a:r>
                        <a:rPr b="1" lang="es" sz="1800" u="none" cap="none" strike="noStrike">
                          <a:highlight>
                            <a:srgbClr val="3CEFAB"/>
                          </a:highlight>
                          <a:latin typeface="Helvetica Neue"/>
                          <a:ea typeface="Helvetica Neue"/>
                          <a:cs typeface="Helvetica Neue"/>
                          <a:sym typeface="Helvetica Neue"/>
                        </a:rPr>
                        <a:t>&gt;&gt;</a:t>
                      </a:r>
                      <a:r>
                        <a:rPr b="1" lang="es" sz="1800" u="none" cap="none" strike="noStrike">
                          <a:solidFill>
                            <a:srgbClr val="4D5156"/>
                          </a:solidFill>
                          <a:highlight>
                            <a:srgbClr val="3CEFAB"/>
                          </a:highlight>
                          <a:latin typeface="Helvetica Neue"/>
                          <a:ea typeface="Helvetica Neue"/>
                          <a:cs typeface="Helvetica Neue"/>
                          <a:sym typeface="Helvetica Neue"/>
                        </a:rPr>
                        <a:t> </a:t>
                      </a:r>
                      <a:r>
                        <a:rPr b="1" lang="es" sz="1800" u="none" cap="none" strike="noStrike">
                          <a:highlight>
                            <a:srgbClr val="3CEFAB"/>
                          </a:highlight>
                          <a:latin typeface="Helvetica Neue"/>
                          <a:ea typeface="Helvetica Neue"/>
                          <a:cs typeface="Helvetica Neue"/>
                          <a:sym typeface="Helvetica Neue"/>
                        </a:rPr>
                        <a:t>Consigna:</a:t>
                      </a:r>
                      <a:r>
                        <a:rPr lang="es" sz="1800" u="none" cap="none" strike="noStrike">
                          <a:latin typeface="Helvetica Neue Light"/>
                          <a:ea typeface="Helvetica Neue Light"/>
                          <a:cs typeface="Helvetica Neue Light"/>
                          <a:sym typeface="Helvetica Neue Light"/>
                        </a:rPr>
                        <a:t> </a:t>
                      </a:r>
                      <a:r>
                        <a:rPr lang="es" sz="1800">
                          <a:solidFill>
                            <a:schemeClr val="dk1"/>
                          </a:solidFill>
                          <a:highlight>
                            <a:schemeClr val="lt1"/>
                          </a:highlight>
                          <a:latin typeface="Helvetica Neue Light"/>
                          <a:ea typeface="Helvetica Neue Light"/>
                          <a:cs typeface="Helvetica Neue Light"/>
                          <a:sym typeface="Helvetica Neue Light"/>
                        </a:rPr>
                        <a:t>Genera el wireframe de una vista para mobile y una vista para desktop teniendo en cuenta el tema elegido. Luego, crea los archivos html de las secciones y utiliza las etiquetas semánticas vistas hasta ahora en clase.</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25" name="Google Shape;725;p98"/>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726" name="Google Shape;726;p98"/>
          <p:cNvPicPr preferRelativeResize="0"/>
          <p:nvPr/>
        </p:nvPicPr>
        <p:blipFill rotWithShape="1">
          <a:blip r:embed="rId6">
            <a:alphaModFix/>
          </a:blip>
          <a:srcRect b="0" l="0" r="0" t="0"/>
          <a:stretch/>
        </p:blipFill>
        <p:spPr>
          <a:xfrm>
            <a:off x="7173537" y="1593825"/>
            <a:ext cx="1634174" cy="639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graphicFrame>
        <p:nvGraphicFramePr>
          <p:cNvPr id="731" name="Google Shape;731;p99"/>
          <p:cNvGraphicFramePr/>
          <p:nvPr/>
        </p:nvGraphicFramePr>
        <p:xfrm>
          <a:off x="153263" y="344100"/>
          <a:ext cx="3000000" cy="3000000"/>
        </p:xfrm>
        <a:graphic>
          <a:graphicData uri="http://schemas.openxmlformats.org/drawingml/2006/table">
            <a:tbl>
              <a:tblPr>
                <a:noFill/>
                <a:tableStyleId>{37E0F5EB-0D2A-4C91-9022-4A8033CF6DF2}</a:tableStyleId>
              </a:tblPr>
              <a:tblGrid>
                <a:gridCol w="6768100"/>
                <a:gridCol w="2069375"/>
              </a:tblGrid>
              <a:tr h="734725">
                <a:tc gridSpan="2">
                  <a:txBody>
                    <a:bodyPr/>
                    <a:lstStyle/>
                    <a:p>
                      <a:pPr indent="0" lvl="0" marL="0" marR="0" rtl="0" algn="l">
                        <a:lnSpc>
                          <a:spcPct val="100000"/>
                        </a:lnSpc>
                        <a:spcBef>
                          <a:spcPts val="0"/>
                        </a:spcBef>
                        <a:spcAft>
                          <a:spcPts val="0"/>
                        </a:spcAft>
                        <a:buClr>
                          <a:schemeClr val="dk1"/>
                        </a:buClr>
                        <a:buSzPts val="1100"/>
                        <a:buFont typeface="Arial"/>
                        <a:buNone/>
                      </a:pPr>
                      <a:r>
                        <a:rPr i="1" lang="es" sz="2400">
                          <a:solidFill>
                            <a:schemeClr val="dk1"/>
                          </a:solidFill>
                          <a:latin typeface="Anton"/>
                          <a:ea typeface="Anton"/>
                          <a:cs typeface="Anton"/>
                          <a:sym typeface="Anton"/>
                        </a:rPr>
                        <a:t>WIREFRAME Y ESTRUCTURA DEL PROYECTO</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r>
              <a:tr h="2411750">
                <a:tc gridSpan="2">
                  <a:txBody>
                    <a:bodyPr/>
                    <a:lstStyle/>
                    <a:p>
                      <a:pPr indent="0" lvl="0" marL="0" marR="0" rtl="0" algn="l">
                        <a:lnSpc>
                          <a:spcPct val="100000"/>
                        </a:lnSpc>
                        <a:spcBef>
                          <a:spcPts val="0"/>
                        </a:spcBef>
                        <a:spcAft>
                          <a:spcPts val="0"/>
                        </a:spcAft>
                        <a:buClr>
                          <a:srgbClr val="000000"/>
                        </a:buClr>
                        <a:buSzPts val="1700"/>
                        <a:buFont typeface="Arial"/>
                        <a:buNone/>
                      </a:pPr>
                      <a:r>
                        <a:rPr b="1" lang="es" sz="1600" u="none" cap="none" strike="noStrike">
                          <a:highlight>
                            <a:srgbClr val="3DFFBC"/>
                          </a:highlight>
                          <a:latin typeface="Helvetica Neue"/>
                          <a:ea typeface="Helvetica Neue"/>
                          <a:cs typeface="Helvetica Neue"/>
                          <a:sym typeface="Helvetica Neue"/>
                        </a:rPr>
                        <a:t>&gt;&gt;</a:t>
                      </a:r>
                      <a:r>
                        <a:rPr b="1" lang="es" sz="1600" u="none" cap="none" strike="noStrike">
                          <a:solidFill>
                            <a:schemeClr val="dk1"/>
                          </a:solidFill>
                          <a:highlight>
                            <a:srgbClr val="3DFFBC"/>
                          </a:highlight>
                          <a:latin typeface="Helvetica Neue"/>
                          <a:ea typeface="Helvetica Neue"/>
                          <a:cs typeface="Helvetica Neue"/>
                          <a:sym typeface="Helvetica Neue"/>
                        </a:rPr>
                        <a:t>Aspectos a incluir en el entregable:</a:t>
                      </a:r>
                      <a:endParaRPr b="1" sz="1600" u="none" cap="none" strike="noStrike">
                        <a:solidFill>
                          <a:schemeClr val="dk1"/>
                        </a:solidFill>
                        <a:highlight>
                          <a:srgbClr val="3DFFBC"/>
                        </a:highlight>
                        <a:latin typeface="Helvetica Neue"/>
                        <a:ea typeface="Helvetica Neue"/>
                        <a:cs typeface="Helvetica Neue"/>
                        <a:sym typeface="Helvetica Neue"/>
                      </a:endParaRPr>
                    </a:p>
                    <a:p>
                      <a:pPr indent="-330200" lvl="0" marL="457200" marR="0" rtl="0" algn="just">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W</a:t>
                      </a:r>
                      <a:r>
                        <a:rPr b="1" lang="es" sz="1600" u="none" cap="none" strike="noStrike">
                          <a:solidFill>
                            <a:schemeClr val="dk1"/>
                          </a:solidFill>
                          <a:latin typeface="Helvetica Neue"/>
                          <a:ea typeface="Helvetica Neue"/>
                          <a:cs typeface="Helvetica Neue"/>
                          <a:sym typeface="Helvetica Neue"/>
                        </a:rPr>
                        <a:t>ireframe</a:t>
                      </a:r>
                      <a:r>
                        <a:rPr lang="es" sz="1600">
                          <a:solidFill>
                            <a:schemeClr val="dk1"/>
                          </a:solidFill>
                          <a:latin typeface="Helvetica Neue Light"/>
                          <a:ea typeface="Helvetica Neue Light"/>
                          <a:cs typeface="Helvetica Neue Light"/>
                          <a:sym typeface="Helvetica Neue Light"/>
                        </a:rPr>
                        <a:t> correspondiente a</a:t>
                      </a:r>
                      <a:r>
                        <a:rPr lang="es" sz="1600" u="none" cap="none" strike="noStrike">
                          <a:solidFill>
                            <a:schemeClr val="dk1"/>
                          </a:solidFill>
                          <a:latin typeface="Helvetica Neue Light"/>
                          <a:ea typeface="Helvetica Neue Light"/>
                          <a:cs typeface="Helvetica Neue Light"/>
                          <a:sym typeface="Helvetica Neue Light"/>
                        </a:rPr>
                        <a:t> </a:t>
                      </a:r>
                      <a:r>
                        <a:rPr lang="es" sz="1600">
                          <a:solidFill>
                            <a:schemeClr val="dk1"/>
                          </a:solidFill>
                          <a:latin typeface="Helvetica Neue Light"/>
                          <a:ea typeface="Helvetica Neue Light"/>
                          <a:cs typeface="Helvetica Neue Light"/>
                          <a:sym typeface="Helvetica Neue Light"/>
                        </a:rPr>
                        <a:t>una vista</a:t>
                      </a:r>
                      <a:r>
                        <a:rPr lang="es" sz="1600" u="none" cap="none" strike="noStrike">
                          <a:solidFill>
                            <a:schemeClr val="dk1"/>
                          </a:solidFill>
                          <a:latin typeface="Helvetica Neue Light"/>
                          <a:ea typeface="Helvetica Neue Light"/>
                          <a:cs typeface="Helvetica Neue Light"/>
                          <a:sym typeface="Helvetica Neue Light"/>
                        </a:rPr>
                        <a:t> para desktop </a:t>
                      </a:r>
                      <a:r>
                        <a:rPr lang="es" sz="1600">
                          <a:solidFill>
                            <a:schemeClr val="dk1"/>
                          </a:solidFill>
                          <a:latin typeface="Helvetica Neue Light"/>
                          <a:ea typeface="Helvetica Neue Light"/>
                          <a:cs typeface="Helvetica Neue Light"/>
                          <a:sym typeface="Helvetica Neue Light"/>
                        </a:rPr>
                        <a:t>y una </a:t>
                      </a:r>
                      <a:r>
                        <a:rPr lang="es" sz="1600" u="none" cap="none" strike="noStrike">
                          <a:solidFill>
                            <a:schemeClr val="dk1"/>
                          </a:solidFill>
                          <a:latin typeface="Helvetica Neue Light"/>
                          <a:ea typeface="Helvetica Neue Light"/>
                          <a:cs typeface="Helvetica Neue Light"/>
                          <a:sym typeface="Helvetica Neue Light"/>
                        </a:rPr>
                        <a:t>vista mobile en balsamiq. </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15000"/>
                        </a:lnSpc>
                        <a:spcBef>
                          <a:spcPts val="0"/>
                        </a:spcBef>
                        <a:spcAft>
                          <a:spcPts val="0"/>
                        </a:spcAft>
                        <a:buClr>
                          <a:schemeClr val="dk1"/>
                        </a:buClr>
                        <a:buSzPts val="1600"/>
                        <a:buFont typeface="Helvetica Neue Light"/>
                        <a:buAutoNum type="arabicPeriod"/>
                      </a:pPr>
                      <a:r>
                        <a:rPr b="1" lang="es" sz="1600">
                          <a:solidFill>
                            <a:schemeClr val="dk1"/>
                          </a:solidFill>
                          <a:latin typeface="Helvetica Neue"/>
                          <a:ea typeface="Helvetica Neue"/>
                          <a:cs typeface="Helvetica Neue"/>
                          <a:sym typeface="Helvetica Neue"/>
                        </a:rPr>
                        <a:t>5 archivos</a:t>
                      </a:r>
                      <a:r>
                        <a:rPr b="1" lang="es" sz="1600" u="none" cap="none" strike="noStrike">
                          <a:solidFill>
                            <a:schemeClr val="dk1"/>
                          </a:solidFill>
                          <a:latin typeface="Helvetica Neue"/>
                          <a:ea typeface="Helvetica Neue"/>
                          <a:cs typeface="Helvetica Neue"/>
                          <a:sym typeface="Helvetica Neue"/>
                        </a:rPr>
                        <a:t> HTML</a:t>
                      </a:r>
                      <a:r>
                        <a:rPr lang="es" sz="1600" u="none" cap="none" strike="noStrike">
                          <a:solidFill>
                            <a:schemeClr val="dk1"/>
                          </a:solidFill>
                          <a:latin typeface="Helvetica Neue Light"/>
                          <a:ea typeface="Helvetica Neue Light"/>
                          <a:cs typeface="Helvetica Neue Light"/>
                          <a:sym typeface="Helvetica Neue Light"/>
                        </a:rPr>
                        <a:t> para cada sección del sitio web, aplica entre estos los </a:t>
                      </a:r>
                      <a:r>
                        <a:rPr lang="es" sz="1600">
                          <a:solidFill>
                            <a:schemeClr val="dk1"/>
                          </a:solidFill>
                          <a:latin typeface="Helvetica Neue Light"/>
                          <a:ea typeface="Helvetica Neue Light"/>
                          <a:cs typeface="Helvetica Neue Light"/>
                          <a:sym typeface="Helvetica Neue Light"/>
                        </a:rPr>
                        <a:t>enlaces relativos y escribe con etiquetas semánticas. Deberás incluir:</a:t>
                      </a:r>
                      <a:endParaRPr sz="1600">
                        <a:solidFill>
                          <a:schemeClr val="dk1"/>
                        </a:solidFill>
                        <a:latin typeface="Helvetica Neue Light"/>
                        <a:ea typeface="Helvetica Neue Light"/>
                        <a:cs typeface="Helvetica Neue Light"/>
                        <a:sym typeface="Helvetica Neue Light"/>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a:t>
                      </a:r>
                      <a:r>
                        <a:rPr lang="es" sz="1600" u="none" cap="none" strike="noStrike">
                          <a:solidFill>
                            <a:schemeClr val="dk1"/>
                          </a:solidFill>
                          <a:latin typeface="Helvetica Neue Light"/>
                          <a:ea typeface="Helvetica Neue Light"/>
                          <a:cs typeface="Helvetica Neue Light"/>
                          <a:sym typeface="Helvetica Neue Light"/>
                        </a:rPr>
                        <a:t>na lista no ordenada con el menú principal del sitio web</a:t>
                      </a:r>
                      <a:r>
                        <a:rPr lang="es" sz="1600">
                          <a:solidFill>
                            <a:schemeClr val="dk1"/>
                          </a:solidFill>
                          <a:latin typeface="Helvetica Neue Light"/>
                          <a:ea typeface="Helvetica Neue Light"/>
                          <a:cs typeface="Helvetica Neue Light"/>
                          <a:sym typeface="Helvetica Neue Light"/>
                        </a:rPr>
                        <a:t> con</a:t>
                      </a:r>
                      <a:r>
                        <a:rPr lang="es" sz="1600" u="none" cap="none" strike="noStrike">
                          <a:solidFill>
                            <a:schemeClr val="dk1"/>
                          </a:solidFill>
                          <a:latin typeface="Helvetica Neue Light"/>
                          <a:ea typeface="Helvetica Neue Light"/>
                          <a:cs typeface="Helvetica Neue Light"/>
                          <a:sym typeface="Helvetica Neue Light"/>
                        </a:rPr>
                        <a:t> los nombres de cada una de las secciones y replícalo en las mismas.</a:t>
                      </a:r>
                      <a:endParaRPr sz="1600" u="none" cap="none" strike="noStrike">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formulario en la página de contacto.</a:t>
                      </a:r>
                      <a:endParaRPr sz="1600">
                        <a:solidFill>
                          <a:schemeClr val="dk1"/>
                        </a:solidFill>
                        <a:latin typeface="Helvetica Neue Light"/>
                        <a:ea typeface="Helvetica Neue Light"/>
                        <a:cs typeface="Helvetica Neue Light"/>
                        <a:sym typeface="Helvetica Neue Light"/>
                      </a:endParaRPr>
                    </a:p>
                    <a:p>
                      <a:pPr indent="-330200" lvl="1" marL="91440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Un footer y replícalo en todos tus html.</a:t>
                      </a:r>
                      <a:endParaRPr b="1" sz="1600">
                        <a:solidFill>
                          <a:schemeClr val="dk1"/>
                        </a:solidFill>
                        <a:latin typeface="Helvetica Neue"/>
                        <a:ea typeface="Helvetica Neue"/>
                        <a:cs typeface="Helvetica Neue"/>
                        <a:sym typeface="Helvetica Neue"/>
                      </a:endParaRPr>
                    </a:p>
                    <a:p>
                      <a:pPr indent="-330200" lvl="1" marL="914400" marR="0" rtl="0" algn="l">
                        <a:lnSpc>
                          <a:spcPct val="115000"/>
                        </a:lnSpc>
                        <a:spcBef>
                          <a:spcPts val="0"/>
                        </a:spcBef>
                        <a:spcAft>
                          <a:spcPts val="0"/>
                        </a:spcAft>
                        <a:buClr>
                          <a:schemeClr val="dk1"/>
                        </a:buClr>
                        <a:buSzPts val="1600"/>
                        <a:buFont typeface="Helvetica Neue Light"/>
                        <a:buChar char="○"/>
                      </a:pPr>
                      <a:r>
                        <a:rPr lang="es" sz="1600">
                          <a:solidFill>
                            <a:schemeClr val="dk1"/>
                          </a:solidFill>
                          <a:latin typeface="Helvetica Neue Light"/>
                          <a:ea typeface="Helvetica Neue Light"/>
                          <a:cs typeface="Helvetica Neue Light"/>
                          <a:sym typeface="Helvetica Neue Light"/>
                        </a:rPr>
                        <a:t>E</a:t>
                      </a:r>
                      <a:r>
                        <a:rPr lang="es" sz="1600" u="none" cap="none" strike="noStrike">
                          <a:solidFill>
                            <a:schemeClr val="dk1"/>
                          </a:solidFill>
                          <a:latin typeface="Helvetica Neue Light"/>
                          <a:ea typeface="Helvetica Neue Light"/>
                          <a:cs typeface="Helvetica Neue Light"/>
                          <a:sym typeface="Helvetica Neue Light"/>
                        </a:rPr>
                        <a:t>tiquetas </a:t>
                      </a:r>
                      <a:r>
                        <a:rPr lang="es" sz="1600">
                          <a:solidFill>
                            <a:schemeClr val="dk1"/>
                          </a:solidFill>
                          <a:latin typeface="Helvetica Neue Light"/>
                          <a:ea typeface="Helvetica Neue Light"/>
                          <a:cs typeface="Helvetica Neue Light"/>
                          <a:sym typeface="Helvetica Neue Light"/>
                        </a:rPr>
                        <a:t>multimedia</a:t>
                      </a:r>
                      <a:r>
                        <a:rPr lang="es" sz="1600" u="none" cap="none" strike="noStrike">
                          <a:solidFill>
                            <a:schemeClr val="dk1"/>
                          </a:solidFill>
                          <a:latin typeface="Helvetica Neue Light"/>
                          <a:ea typeface="Helvetica Neue Light"/>
                          <a:cs typeface="Helvetica Neue Light"/>
                          <a:sym typeface="Helvetica Neue Light"/>
                        </a:rPr>
                        <a:t> como img e</a:t>
                      </a:r>
                      <a:r>
                        <a:rPr lang="es" sz="1600" u="none" cap="none" strike="noStrike">
                          <a:solidFill>
                            <a:schemeClr val="dk1"/>
                          </a:solidFill>
                          <a:latin typeface="Helvetica Neue Light"/>
                          <a:ea typeface="Helvetica Neue Light"/>
                          <a:cs typeface="Helvetica Neue Light"/>
                          <a:sym typeface="Helvetica Neue Light"/>
                        </a:rPr>
                        <a:t> iframes</a:t>
                      </a:r>
                      <a:r>
                        <a:rPr lang="es" sz="1600" u="none" cap="none" strike="noStrike">
                          <a:solidFill>
                            <a:schemeClr val="dk1"/>
                          </a:solidFill>
                          <a:latin typeface="Helvetica Neue Light"/>
                          <a:ea typeface="Helvetica Neue Light"/>
                          <a:cs typeface="Helvetica Neue Light"/>
                          <a:sym typeface="Helvetica Neue Light"/>
                        </a:rPr>
                        <a:t>.</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600" u="none" cap="none" strike="noStrike">
                          <a:highlight>
                            <a:srgbClr val="3DFFBC"/>
                          </a:highlight>
                          <a:latin typeface="Helvetica Neue"/>
                          <a:ea typeface="Helvetica Neue"/>
                          <a:cs typeface="Helvetica Neue"/>
                          <a:sym typeface="Helvetica Neue"/>
                        </a:rPr>
                        <a:t>&gt;&gt;Ejemplo:</a:t>
                      </a:r>
                      <a:r>
                        <a:rPr b="1" lang="es" sz="1600" u="none" cap="none" strike="noStrike">
                          <a:latin typeface="Helvetica Neue"/>
                          <a:ea typeface="Helvetica Neue"/>
                          <a:cs typeface="Helvetica Neue"/>
                          <a:sym typeface="Helvetica Neue"/>
                        </a:rPr>
                        <a:t> </a:t>
                      </a:r>
                      <a:r>
                        <a:rPr lang="es" sz="1600" u="none" cap="none" strike="noStrike">
                          <a:latin typeface="Helvetica Neue Light"/>
                          <a:ea typeface="Helvetica Neue Light"/>
                          <a:cs typeface="Helvetica Neue Light"/>
                          <a:sym typeface="Helvetica Neue Light"/>
                        </a:rPr>
                        <a:t>Podrás </a:t>
                      </a:r>
                      <a:r>
                        <a:rPr lang="es" sz="1600">
                          <a:latin typeface="Helvetica Neue Light"/>
                          <a:ea typeface="Helvetica Neue Light"/>
                          <a:cs typeface="Helvetica Neue Light"/>
                          <a:sym typeface="Helvetica Neue Light"/>
                        </a:rPr>
                        <a:t>encontrar un ejemplo en la carpeta de clase</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pic>
        <p:nvPicPr>
          <p:cNvPr id="732" name="Google Shape;732;p9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6" name="Shape 736"/>
        <p:cNvGrpSpPr/>
        <p:nvPr/>
      </p:nvGrpSpPr>
      <p:grpSpPr>
        <a:xfrm>
          <a:off x="0" y="0"/>
          <a:ext cx="0" cy="0"/>
          <a:chOff x="0" y="0"/>
          <a:chExt cx="0" cy="0"/>
        </a:xfrm>
      </p:grpSpPr>
      <p:sp>
        <p:nvSpPr>
          <p:cNvPr id="737" name="Google Shape;737;p100"/>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738" name="Google Shape;738;p100"/>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2" name="Shape 742"/>
        <p:cNvGrpSpPr/>
        <p:nvPr/>
      </p:nvGrpSpPr>
      <p:grpSpPr>
        <a:xfrm>
          <a:off x="0" y="0"/>
          <a:ext cx="0" cy="0"/>
          <a:chOff x="0" y="0"/>
          <a:chExt cx="0" cy="0"/>
        </a:xfrm>
      </p:grpSpPr>
      <p:sp>
        <p:nvSpPr>
          <p:cNvPr id="743" name="Google Shape;743;p101"/>
          <p:cNvSpPr txBox="1"/>
          <p:nvPr/>
        </p:nvSpPr>
        <p:spPr>
          <a:xfrm>
            <a:off x="1956450" y="12733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744" name="Google Shape;744;p101"/>
          <p:cNvSpPr txBox="1"/>
          <p:nvPr/>
        </p:nvSpPr>
        <p:spPr>
          <a:xfrm>
            <a:off x="2180400" y="2163750"/>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1900" u="none" cap="none" strike="noStrike">
                <a:solidFill>
                  <a:srgbClr val="E0FF00"/>
                </a:solidFill>
                <a:latin typeface="Helvetica Neue Light"/>
                <a:ea typeface="Helvetica Neue Light"/>
                <a:cs typeface="Helvetica Neue Light"/>
                <a:sym typeface="Helvetica Neue Light"/>
              </a:rPr>
              <a:t>Resumen de lo visto en clase hoy: </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Sintaxis de HTML.</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Diferentes etiquetas y el uso de cada una.</a:t>
            </a:r>
            <a:endParaRPr b="0" i="0" sz="1900" u="none" cap="none" strike="noStrike">
              <a:solidFill>
                <a:srgbClr val="E0FF00"/>
              </a:solidFill>
              <a:latin typeface="Helvetica Neue Light"/>
              <a:ea typeface="Helvetica Neue Light"/>
              <a:cs typeface="Helvetica Neue Light"/>
              <a:sym typeface="Helvetica Neue Light"/>
            </a:endParaRPr>
          </a:p>
          <a:p>
            <a:pPr indent="-349250" lvl="0" marL="457200" marR="0" rtl="0" algn="ctr">
              <a:lnSpc>
                <a:spcPct val="115000"/>
              </a:lnSpc>
              <a:spcBef>
                <a:spcPts val="0"/>
              </a:spcBef>
              <a:spcAft>
                <a:spcPts val="0"/>
              </a:spcAft>
              <a:buClr>
                <a:srgbClr val="E0FF00"/>
              </a:buClr>
              <a:buSzPts val="1900"/>
              <a:buFont typeface="Helvetica Neue Light"/>
              <a:buChar char="-"/>
            </a:pPr>
            <a:r>
              <a:rPr b="0" i="0" lang="es" sz="1900" u="none" cap="none" strike="noStrike">
                <a:solidFill>
                  <a:srgbClr val="E0FF00"/>
                </a:solidFill>
                <a:latin typeface="Helvetica Neue Light"/>
                <a:ea typeface="Helvetica Neue Light"/>
                <a:cs typeface="Helvetica Neue Light"/>
                <a:sym typeface="Helvetica Neue Light"/>
              </a:rPr>
              <a:t>Acercamiento al concepto de web semántica, y las etiquetas HTML5 de estructura.</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9" name="Shape 189"/>
        <p:cNvGrpSpPr/>
        <p:nvPr/>
      </p:nvGrpSpPr>
      <p:grpSpPr>
        <a:xfrm>
          <a:off x="0" y="0"/>
          <a:ext cx="0" cy="0"/>
          <a:chOff x="0" y="0"/>
          <a:chExt cx="0" cy="0"/>
        </a:xfrm>
      </p:grpSpPr>
      <p:sp>
        <p:nvSpPr>
          <p:cNvPr id="190" name="Google Shape;190;p44"/>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s" sz="2000">
                <a:latin typeface="Anton"/>
                <a:ea typeface="Anton"/>
                <a:cs typeface="Anton"/>
                <a:sym typeface="Anton"/>
              </a:rPr>
              <a:t>MAPA DE CONCEPTOS CLASE 2</a:t>
            </a:r>
            <a:endParaRPr i="1" sz="2000">
              <a:latin typeface="Anton"/>
              <a:ea typeface="Anton"/>
              <a:cs typeface="Anton"/>
              <a:sym typeface="Anton"/>
            </a:endParaRPr>
          </a:p>
        </p:txBody>
      </p:sp>
      <p:pic>
        <p:nvPicPr>
          <p:cNvPr id="191" name="Google Shape;191;p4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92" name="Google Shape;192;p44"/>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193" name="Google Shape;193;p44"/>
          <p:cNvCxnSpPr/>
          <p:nvPr/>
        </p:nvCxnSpPr>
        <p:spPr>
          <a:xfrm>
            <a:off x="1344950" y="1755378"/>
            <a:ext cx="0" cy="446100"/>
          </a:xfrm>
          <a:prstGeom prst="straightConnector1">
            <a:avLst/>
          </a:prstGeom>
          <a:noFill/>
          <a:ln cap="flat" cmpd="sng" w="9525">
            <a:solidFill>
              <a:srgbClr val="CCCCCC"/>
            </a:solidFill>
            <a:prstDash val="solid"/>
            <a:round/>
            <a:headEnd len="med" w="med" type="oval"/>
            <a:tailEnd len="med" w="med" type="oval"/>
          </a:ln>
        </p:spPr>
      </p:cxnSp>
      <p:sp>
        <p:nvSpPr>
          <p:cNvPr id="194" name="Google Shape;194;p44"/>
          <p:cNvSpPr/>
          <p:nvPr/>
        </p:nvSpPr>
        <p:spPr>
          <a:xfrm>
            <a:off x="618500" y="22014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Tablas</a:t>
            </a:r>
            <a:endParaRPr b="0" i="0" sz="1100" u="none" cap="none" strike="noStrike">
              <a:solidFill>
                <a:srgbClr val="FFFFFF"/>
              </a:solidFill>
              <a:latin typeface="Helvetica Neue"/>
              <a:ea typeface="Helvetica Neue"/>
              <a:cs typeface="Helvetica Neue"/>
              <a:sym typeface="Helvetica Neue"/>
            </a:endParaRPr>
          </a:p>
        </p:txBody>
      </p:sp>
      <p:cxnSp>
        <p:nvCxnSpPr>
          <p:cNvPr id="195" name="Google Shape;195;p44"/>
          <p:cNvCxnSpPr/>
          <p:nvPr/>
        </p:nvCxnSpPr>
        <p:spPr>
          <a:xfrm>
            <a:off x="1344950" y="2803878"/>
            <a:ext cx="0" cy="446100"/>
          </a:xfrm>
          <a:prstGeom prst="straightConnector1">
            <a:avLst/>
          </a:prstGeom>
          <a:noFill/>
          <a:ln cap="flat" cmpd="sng" w="9525">
            <a:solidFill>
              <a:srgbClr val="CCCCCC"/>
            </a:solidFill>
            <a:prstDash val="solid"/>
            <a:round/>
            <a:headEnd len="med" w="med" type="oval"/>
            <a:tailEnd len="med" w="med" type="oval"/>
          </a:ln>
        </p:spPr>
      </p:cxnSp>
      <p:sp>
        <p:nvSpPr>
          <p:cNvPr id="196" name="Google Shape;196;p44"/>
          <p:cNvSpPr/>
          <p:nvPr/>
        </p:nvSpPr>
        <p:spPr>
          <a:xfrm>
            <a:off x="618500" y="3249975"/>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Enlaces</a:t>
            </a:r>
            <a:endParaRPr b="0" i="0" sz="1100" u="none" cap="none" strike="noStrike">
              <a:solidFill>
                <a:srgbClr val="FFFFFF"/>
              </a:solidFill>
              <a:latin typeface="Helvetica Neue"/>
              <a:ea typeface="Helvetica Neue"/>
              <a:cs typeface="Helvetica Neue"/>
              <a:sym typeface="Helvetica Neue"/>
            </a:endParaRPr>
          </a:p>
        </p:txBody>
      </p:sp>
      <p:sp>
        <p:nvSpPr>
          <p:cNvPr id="197" name="Google Shape;197;p44"/>
          <p:cNvSpPr/>
          <p:nvPr/>
        </p:nvSpPr>
        <p:spPr>
          <a:xfrm>
            <a:off x="618500" y="11529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Listas</a:t>
            </a:r>
            <a:endParaRPr b="0" i="0" sz="1100" u="none" cap="none" strike="noStrike">
              <a:solidFill>
                <a:srgbClr val="FFFFFF"/>
              </a:solidFill>
              <a:latin typeface="Helvetica Neue"/>
              <a:ea typeface="Helvetica Neue"/>
              <a:cs typeface="Helvetica Neue"/>
              <a:sym typeface="Helvetica Neue"/>
            </a:endParaRPr>
          </a:p>
        </p:txBody>
      </p:sp>
      <p:cxnSp>
        <p:nvCxnSpPr>
          <p:cNvPr id="198" name="Google Shape;198;p44"/>
          <p:cNvCxnSpPr/>
          <p:nvPr/>
        </p:nvCxnSpPr>
        <p:spPr>
          <a:xfrm>
            <a:off x="2071400" y="1462263"/>
            <a:ext cx="958200" cy="0"/>
          </a:xfrm>
          <a:prstGeom prst="straightConnector1">
            <a:avLst/>
          </a:prstGeom>
          <a:noFill/>
          <a:ln cap="flat" cmpd="sng" w="9525">
            <a:solidFill>
              <a:srgbClr val="CCCCCC"/>
            </a:solidFill>
            <a:prstDash val="solid"/>
            <a:round/>
            <a:headEnd len="med" w="med" type="oval"/>
            <a:tailEnd len="med" w="med" type="oval"/>
          </a:ln>
        </p:spPr>
      </p:cxnSp>
      <p:sp>
        <p:nvSpPr>
          <p:cNvPr id="199" name="Google Shape;199;p44"/>
          <p:cNvSpPr/>
          <p:nvPr/>
        </p:nvSpPr>
        <p:spPr>
          <a:xfrm>
            <a:off x="3007208" y="13053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0" name="Google Shape;200;p44"/>
          <p:cNvCxnSpPr/>
          <p:nvPr/>
        </p:nvCxnSpPr>
        <p:spPr>
          <a:xfrm>
            <a:off x="4380300" y="1461663"/>
            <a:ext cx="958200" cy="0"/>
          </a:xfrm>
          <a:prstGeom prst="straightConnector1">
            <a:avLst/>
          </a:prstGeom>
          <a:noFill/>
          <a:ln cap="flat" cmpd="sng" w="9525">
            <a:solidFill>
              <a:srgbClr val="CCCCCC"/>
            </a:solidFill>
            <a:prstDash val="solid"/>
            <a:round/>
            <a:headEnd len="med" w="med" type="oval"/>
            <a:tailEnd len="med" w="med" type="oval"/>
          </a:ln>
        </p:spPr>
      </p:cxnSp>
      <p:sp>
        <p:nvSpPr>
          <p:cNvPr id="201" name="Google Shape;201;p44"/>
          <p:cNvSpPr/>
          <p:nvPr/>
        </p:nvSpPr>
        <p:spPr>
          <a:xfrm>
            <a:off x="5316108" y="13047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cxnSp>
        <p:nvCxnSpPr>
          <p:cNvPr id="202" name="Google Shape;202;p44"/>
          <p:cNvCxnSpPr/>
          <p:nvPr/>
        </p:nvCxnSpPr>
        <p:spPr>
          <a:xfrm>
            <a:off x="2071400" y="2579238"/>
            <a:ext cx="958200" cy="0"/>
          </a:xfrm>
          <a:prstGeom prst="straightConnector1">
            <a:avLst/>
          </a:prstGeom>
          <a:noFill/>
          <a:ln cap="flat" cmpd="sng" w="9525">
            <a:solidFill>
              <a:srgbClr val="CCCCCC"/>
            </a:solidFill>
            <a:prstDash val="solid"/>
            <a:round/>
            <a:headEnd len="med" w="med" type="oval"/>
            <a:tailEnd len="med" w="med" type="oval"/>
          </a:ln>
        </p:spPr>
      </p:cxnSp>
      <p:sp>
        <p:nvSpPr>
          <p:cNvPr id="203" name="Google Shape;203;p44"/>
          <p:cNvSpPr/>
          <p:nvPr/>
        </p:nvSpPr>
        <p:spPr>
          <a:xfrm>
            <a:off x="3007208" y="2422359"/>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¿Qué son?</a:t>
            </a:r>
            <a:endParaRPr b="0" i="0" sz="1100" u="none" cap="none" strike="noStrike">
              <a:solidFill>
                <a:srgbClr val="222222"/>
              </a:solidFill>
              <a:latin typeface="Helvetica Neue"/>
              <a:ea typeface="Helvetica Neue"/>
              <a:cs typeface="Helvetica Neue"/>
              <a:sym typeface="Helvetica Neue"/>
            </a:endParaRPr>
          </a:p>
        </p:txBody>
      </p:sp>
      <p:cxnSp>
        <p:nvCxnSpPr>
          <p:cNvPr id="204" name="Google Shape;204;p44"/>
          <p:cNvCxnSpPr/>
          <p:nvPr/>
        </p:nvCxnSpPr>
        <p:spPr>
          <a:xfrm>
            <a:off x="2071400" y="3560013"/>
            <a:ext cx="958200" cy="0"/>
          </a:xfrm>
          <a:prstGeom prst="straightConnector1">
            <a:avLst/>
          </a:prstGeom>
          <a:noFill/>
          <a:ln cap="flat" cmpd="sng" w="9525">
            <a:solidFill>
              <a:srgbClr val="CCCCCC"/>
            </a:solidFill>
            <a:prstDash val="solid"/>
            <a:round/>
            <a:headEnd len="med" w="med" type="oval"/>
            <a:tailEnd len="med" w="med" type="oval"/>
          </a:ln>
        </p:spPr>
      </p:cxnSp>
      <p:sp>
        <p:nvSpPr>
          <p:cNvPr id="205" name="Google Shape;205;p44"/>
          <p:cNvSpPr/>
          <p:nvPr/>
        </p:nvSpPr>
        <p:spPr>
          <a:xfrm>
            <a:off x="3007208" y="340313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Utilidad</a:t>
            </a:r>
            <a:endParaRPr b="0" i="0" sz="1100" u="none" cap="none" strike="noStrike">
              <a:solidFill>
                <a:srgbClr val="222222"/>
              </a:solidFill>
              <a:latin typeface="Helvetica Neue"/>
              <a:ea typeface="Helvetica Neue"/>
              <a:cs typeface="Helvetica Neue"/>
              <a:sym typeface="Helvetica Neue"/>
            </a:endParaRPr>
          </a:p>
        </p:txBody>
      </p:sp>
      <p:cxnSp>
        <p:nvCxnSpPr>
          <p:cNvPr id="206" name="Google Shape;206;p44"/>
          <p:cNvCxnSpPr/>
          <p:nvPr/>
        </p:nvCxnSpPr>
        <p:spPr>
          <a:xfrm>
            <a:off x="2157414" y="3552593"/>
            <a:ext cx="849600" cy="3894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207" name="Google Shape;207;p44"/>
          <p:cNvSpPr/>
          <p:nvPr/>
        </p:nvSpPr>
        <p:spPr>
          <a:xfrm>
            <a:off x="3007208" y="3794503"/>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22222"/>
                </a:solidFill>
                <a:latin typeface="Helvetica Neue"/>
                <a:ea typeface="Helvetica Neue"/>
                <a:cs typeface="Helvetica Neue"/>
                <a:sym typeface="Helvetica Neue"/>
              </a:rPr>
              <a:t>Tipos</a:t>
            </a:r>
            <a:endParaRPr b="0" i="0" sz="1100" u="none" cap="none" strike="noStrike">
              <a:solidFill>
                <a:srgbClr val="222222"/>
              </a:solidFill>
              <a:latin typeface="Helvetica Neue"/>
              <a:ea typeface="Helvetica Neue"/>
              <a:cs typeface="Helvetica Neue"/>
              <a:sym typeface="Helvetica Neue"/>
            </a:endParaRPr>
          </a:p>
        </p:txBody>
      </p:sp>
      <p:sp>
        <p:nvSpPr>
          <p:cNvPr id="208" name="Google Shape;208;p44"/>
          <p:cNvSpPr/>
          <p:nvPr/>
        </p:nvSpPr>
        <p:spPr>
          <a:xfrm>
            <a:off x="618500" y="4402562"/>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Helvetica Neue"/>
                <a:ea typeface="Helvetica Neue"/>
                <a:cs typeface="Helvetica Neue"/>
                <a:sym typeface="Helvetica Neue"/>
              </a:rPr>
              <a:t>Multimedia en HTML</a:t>
            </a:r>
            <a:endParaRPr b="0" i="0" sz="1100" u="none" cap="none" strike="noStrike">
              <a:solidFill>
                <a:srgbClr val="FFFFFF"/>
              </a:solidFill>
              <a:latin typeface="Helvetica Neue"/>
              <a:ea typeface="Helvetica Neue"/>
              <a:cs typeface="Helvetica Neue"/>
              <a:sym typeface="Helvetica Neue"/>
            </a:endParaRPr>
          </a:p>
        </p:txBody>
      </p:sp>
      <p:cxnSp>
        <p:nvCxnSpPr>
          <p:cNvPr id="209" name="Google Shape;209;p44"/>
          <p:cNvCxnSpPr>
            <a:stCxn id="196" idx="2"/>
          </p:cNvCxnSpPr>
          <p:nvPr/>
        </p:nvCxnSpPr>
        <p:spPr>
          <a:xfrm flipH="1">
            <a:off x="1340750" y="3852375"/>
            <a:ext cx="4200" cy="5640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45"/>
          <p:cNvSpPr/>
          <p:nvPr/>
        </p:nvSpPr>
        <p:spPr>
          <a:xfrm>
            <a:off x="59718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4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216" name="Google Shape;216;p45"/>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5"/>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1</a:t>
            </a:r>
            <a:endParaRPr b="0" i="0" sz="1400" u="none" cap="none" strike="noStrike">
              <a:solidFill>
                <a:srgbClr val="000000"/>
              </a:solidFill>
              <a:latin typeface="Helvetica Neue"/>
              <a:ea typeface="Helvetica Neue"/>
              <a:cs typeface="Helvetica Neue"/>
              <a:sym typeface="Helvetica Neue"/>
            </a:endParaRPr>
          </a:p>
        </p:txBody>
      </p:sp>
      <p:sp>
        <p:nvSpPr>
          <p:cNvPr id="218" name="Google Shape;218;p45"/>
          <p:cNvSpPr txBox="1"/>
          <p:nvPr/>
        </p:nvSpPr>
        <p:spPr>
          <a:xfrm>
            <a:off x="37611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s" sz="1200" u="none" cap="none" strike="noStrike">
                <a:solidFill>
                  <a:srgbClr val="000000"/>
                </a:solidFill>
                <a:latin typeface="Helvetica Neue"/>
                <a:ea typeface="Helvetica Neue"/>
                <a:cs typeface="Helvetica Neue"/>
                <a:sym typeface="Helvetica Neue"/>
              </a:rPr>
              <a:t>Prototipado y conceptos básicos de HTML</a:t>
            </a:r>
            <a:endParaRPr b="1" i="0" sz="1200" u="none" cap="none" strike="noStrike">
              <a:solidFill>
                <a:srgbClr val="000000"/>
              </a:solidFill>
              <a:latin typeface="Helvetica Neue"/>
              <a:ea typeface="Helvetica Neue"/>
              <a:cs typeface="Helvetica Neue"/>
              <a:sym typeface="Helvetica Neue"/>
            </a:endParaRPr>
          </a:p>
        </p:txBody>
      </p:sp>
      <p:cxnSp>
        <p:nvCxnSpPr>
          <p:cNvPr id="219" name="Google Shape;219;p45"/>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0" name="Google Shape;220;p45"/>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21" name="Google Shape;221;p45"/>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22" name="Google Shape;222;p45"/>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23" name="Google Shape;223;p45"/>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224" name="Google Shape;224;p45"/>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5"/>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5"/>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0</a:t>
            </a:r>
            <a:endParaRPr b="0" i="0" sz="1400" u="none" cap="none" strike="noStrike">
              <a:solidFill>
                <a:srgbClr val="000000"/>
              </a:solidFill>
              <a:latin typeface="Helvetica Neue"/>
              <a:ea typeface="Helvetica Neue"/>
              <a:cs typeface="Helvetica Neue"/>
              <a:sym typeface="Helvetica Neue"/>
            </a:endParaRPr>
          </a:p>
        </p:txBody>
      </p:sp>
      <p:sp>
        <p:nvSpPr>
          <p:cNvPr id="227" name="Google Shape;227;p45"/>
          <p:cNvSpPr txBox="1"/>
          <p:nvPr/>
        </p:nvSpPr>
        <p:spPr>
          <a:xfrm>
            <a:off x="1377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Inducción al curso de Desarrollo Web</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28" name="Google Shape;228;p45"/>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29" name="Google Shape;229;p45"/>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0" name="Google Shape;230;p45"/>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31" name="Google Shape;231;p45"/>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32" name="Google Shape;232;p45"/>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233" name="Google Shape;233;p45"/>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5"/>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5"/>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2</a:t>
            </a:r>
            <a:endParaRPr b="0" i="0" sz="1400" u="none" cap="none" strike="noStrike">
              <a:solidFill>
                <a:srgbClr val="000000"/>
              </a:solidFill>
              <a:latin typeface="Helvetica Neue"/>
              <a:ea typeface="Helvetica Neue"/>
              <a:cs typeface="Helvetica Neue"/>
              <a:sym typeface="Helvetica Neue"/>
            </a:endParaRPr>
          </a:p>
        </p:txBody>
      </p:sp>
      <p:sp>
        <p:nvSpPr>
          <p:cNvPr id="236" name="Google Shape;236;p45"/>
          <p:cNvSpPr txBox="1"/>
          <p:nvPr/>
        </p:nvSpPr>
        <p:spPr>
          <a:xfrm>
            <a:off x="61446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s" sz="1200" u="none" cap="none" strike="noStrike">
                <a:solidFill>
                  <a:schemeClr val="dk1"/>
                </a:solidFill>
                <a:latin typeface="Helvetica Neue"/>
                <a:ea typeface="Helvetica Neue"/>
                <a:cs typeface="Helvetica Neue"/>
                <a:sym typeface="Helvetica Neue"/>
              </a:rPr>
              <a:t>Primeros pasos con HTML</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237" name="Google Shape;237;p45"/>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238" name="Google Shape;238;p45"/>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239" name="Google Shape;239;p45"/>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240" name="Google Shape;240;p45"/>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41" name="Google Shape;241;p45"/>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42" name="Google Shape;242;p45"/>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43" name="Google Shape;243;p45"/>
          <p:cNvSpPr txBox="1"/>
          <p:nvPr/>
        </p:nvSpPr>
        <p:spPr>
          <a:xfrm>
            <a:off x="1727900" y="24947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CONCEPTOS BÁSICOS</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244" name="Google Shape;244;p45"/>
          <p:cNvSpPr txBox="1"/>
          <p:nvPr/>
        </p:nvSpPr>
        <p:spPr>
          <a:xfrm>
            <a:off x="1727900" y="2978600"/>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HERRAMIENTAS A UTILIZAR EN EL CURSO</a:t>
            </a:r>
            <a:endParaRPr b="0" i="0" sz="700" u="none" cap="none" strike="noStrike">
              <a:solidFill>
                <a:srgbClr val="000000"/>
              </a:solidFill>
              <a:latin typeface="Helvetica Neue"/>
              <a:ea typeface="Helvetica Neue"/>
              <a:cs typeface="Helvetica Neue"/>
              <a:sym typeface="Helvetica Neue"/>
            </a:endParaRPr>
          </a:p>
        </p:txBody>
      </p:sp>
      <p:sp>
        <p:nvSpPr>
          <p:cNvPr id="245" name="Google Shape;245;p45"/>
          <p:cNvSpPr txBox="1"/>
          <p:nvPr/>
        </p:nvSpPr>
        <p:spPr>
          <a:xfrm>
            <a:off x="1713400" y="3419425"/>
            <a:ext cx="13896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EJEMPLO EN VIVO</a:t>
            </a:r>
            <a:endParaRPr b="0" i="0" sz="700" u="none" cap="none" strike="noStrike">
              <a:solidFill>
                <a:srgbClr val="000000"/>
              </a:solidFill>
              <a:latin typeface="Helvetica Neue"/>
              <a:ea typeface="Helvetica Neue"/>
              <a:cs typeface="Helvetica Neue"/>
              <a:sym typeface="Helvetica Neue"/>
            </a:endParaRPr>
          </a:p>
        </p:txBody>
      </p:sp>
      <p:pic>
        <p:nvPicPr>
          <p:cNvPr id="246" name="Google Shape;246;p45"/>
          <p:cNvPicPr preferRelativeResize="0"/>
          <p:nvPr/>
        </p:nvPicPr>
        <p:blipFill rotWithShape="1">
          <a:blip r:embed="rId5">
            <a:alphaModFix/>
          </a:blip>
          <a:srcRect b="0" l="0" r="0" t="0"/>
          <a:stretch/>
        </p:blipFill>
        <p:spPr>
          <a:xfrm>
            <a:off x="1377600" y="3438850"/>
            <a:ext cx="365625" cy="365625"/>
          </a:xfrm>
          <a:prstGeom prst="rect">
            <a:avLst/>
          </a:prstGeom>
          <a:noFill/>
          <a:ln>
            <a:noFill/>
          </a:ln>
        </p:spPr>
      </p:pic>
      <p:pic>
        <p:nvPicPr>
          <p:cNvPr id="247" name="Google Shape;247;p45"/>
          <p:cNvPicPr preferRelativeResize="0"/>
          <p:nvPr/>
        </p:nvPicPr>
        <p:blipFill rotWithShape="1">
          <a:blip r:embed="rId6">
            <a:alphaModFix/>
          </a:blip>
          <a:srcRect b="0" l="0" r="0" t="0"/>
          <a:stretch/>
        </p:blipFill>
        <p:spPr>
          <a:xfrm>
            <a:off x="3858650" y="2519612"/>
            <a:ext cx="306000" cy="306000"/>
          </a:xfrm>
          <a:prstGeom prst="rect">
            <a:avLst/>
          </a:prstGeom>
          <a:noFill/>
          <a:ln>
            <a:noFill/>
          </a:ln>
        </p:spPr>
      </p:pic>
      <p:sp>
        <p:nvSpPr>
          <p:cNvPr id="248" name="Google Shape;248;p45"/>
          <p:cNvSpPr txBox="1"/>
          <p:nvPr/>
        </p:nvSpPr>
        <p:spPr>
          <a:xfrm>
            <a:off x="4177200" y="25308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SKETCH</a:t>
            </a:r>
            <a:endParaRPr b="0" i="0" sz="700" u="none" cap="none" strike="noStrike">
              <a:solidFill>
                <a:srgbClr val="000000"/>
              </a:solidFill>
              <a:latin typeface="Helvetica Neue"/>
              <a:ea typeface="Helvetica Neue"/>
              <a:cs typeface="Helvetica Neue"/>
              <a:sym typeface="Helvetica Neue"/>
            </a:endParaRPr>
          </a:p>
        </p:txBody>
      </p:sp>
      <p:sp>
        <p:nvSpPr>
          <p:cNvPr id="249" name="Google Shape;249;p45"/>
          <p:cNvSpPr txBox="1"/>
          <p:nvPr/>
        </p:nvSpPr>
        <p:spPr>
          <a:xfrm>
            <a:off x="4138575" y="2961688"/>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PRÁCTICA DE LO VISTO EN CLASE</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0" name="Google Shape;250;p45"/>
          <p:cNvPicPr preferRelativeResize="0"/>
          <p:nvPr/>
        </p:nvPicPr>
        <p:blipFill rotWithShape="1">
          <a:blip r:embed="rId5">
            <a:alphaModFix/>
          </a:blip>
          <a:srcRect b="0" l="0" r="0" t="0"/>
          <a:stretch/>
        </p:blipFill>
        <p:spPr>
          <a:xfrm>
            <a:off x="3802775" y="2981113"/>
            <a:ext cx="365625" cy="365625"/>
          </a:xfrm>
          <a:prstGeom prst="rect">
            <a:avLst/>
          </a:prstGeom>
          <a:noFill/>
          <a:ln>
            <a:noFill/>
          </a:ln>
        </p:spPr>
      </p:pic>
      <p:pic>
        <p:nvPicPr>
          <p:cNvPr id="251" name="Google Shape;251;p45"/>
          <p:cNvPicPr preferRelativeResize="0"/>
          <p:nvPr/>
        </p:nvPicPr>
        <p:blipFill rotWithShape="1">
          <a:blip r:embed="rId6">
            <a:alphaModFix/>
          </a:blip>
          <a:srcRect b="0" l="0" r="0" t="0"/>
          <a:stretch/>
        </p:blipFill>
        <p:spPr>
          <a:xfrm>
            <a:off x="3858625" y="3483462"/>
            <a:ext cx="306000" cy="306000"/>
          </a:xfrm>
          <a:prstGeom prst="rect">
            <a:avLst/>
          </a:prstGeom>
          <a:noFill/>
          <a:ln>
            <a:noFill/>
          </a:ln>
        </p:spPr>
      </p:pic>
      <p:sp>
        <p:nvSpPr>
          <p:cNvPr id="252" name="Google Shape;252;p45"/>
          <p:cNvSpPr txBox="1"/>
          <p:nvPr/>
        </p:nvSpPr>
        <p:spPr>
          <a:xfrm>
            <a:off x="4177175" y="34947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NUEVO DOCUMENTO</a:t>
            </a:r>
            <a:endParaRPr b="0" i="0" sz="700" u="none" cap="none" strike="noStrike">
              <a:solidFill>
                <a:srgbClr val="000000"/>
              </a:solidFill>
              <a:latin typeface="Helvetica Neue"/>
              <a:ea typeface="Helvetica Neue"/>
              <a:cs typeface="Helvetica Neue"/>
              <a:sym typeface="Helvetica Neue"/>
            </a:endParaRPr>
          </a:p>
        </p:txBody>
      </p:sp>
      <p:pic>
        <p:nvPicPr>
          <p:cNvPr id="253" name="Google Shape;253;p45"/>
          <p:cNvPicPr preferRelativeResize="0"/>
          <p:nvPr/>
        </p:nvPicPr>
        <p:blipFill rotWithShape="1">
          <a:blip r:embed="rId6">
            <a:alphaModFix/>
          </a:blip>
          <a:srcRect b="0" l="0" r="0" t="0"/>
          <a:stretch/>
        </p:blipFill>
        <p:spPr>
          <a:xfrm>
            <a:off x="6242125" y="2534324"/>
            <a:ext cx="306000" cy="306000"/>
          </a:xfrm>
          <a:prstGeom prst="rect">
            <a:avLst/>
          </a:prstGeom>
          <a:noFill/>
          <a:ln>
            <a:noFill/>
          </a:ln>
        </p:spPr>
      </p:pic>
      <p:sp>
        <p:nvSpPr>
          <p:cNvPr id="254" name="Google Shape;254;p45"/>
          <p:cNvSpPr txBox="1"/>
          <p:nvPr/>
        </p:nvSpPr>
        <p:spPr>
          <a:xfrm>
            <a:off x="6560675" y="2545551"/>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LISTAS</a:t>
            </a:r>
            <a:endParaRPr b="0" i="0" sz="700" u="none" cap="none" strike="noStrike">
              <a:solidFill>
                <a:srgbClr val="000000"/>
              </a:solidFill>
              <a:latin typeface="Helvetica Neue"/>
              <a:ea typeface="Helvetica Neue"/>
              <a:cs typeface="Helvetica Neue"/>
              <a:sym typeface="Helvetica Neue"/>
            </a:endParaRPr>
          </a:p>
        </p:txBody>
      </p:sp>
      <p:pic>
        <p:nvPicPr>
          <p:cNvPr id="255" name="Google Shape;255;p45"/>
          <p:cNvPicPr preferRelativeResize="0"/>
          <p:nvPr/>
        </p:nvPicPr>
        <p:blipFill rotWithShape="1">
          <a:blip r:embed="rId6">
            <a:alphaModFix/>
          </a:blip>
          <a:srcRect b="0" l="0" r="0" t="0"/>
          <a:stretch/>
        </p:blipFill>
        <p:spPr>
          <a:xfrm>
            <a:off x="6242125" y="2957212"/>
            <a:ext cx="306000" cy="306000"/>
          </a:xfrm>
          <a:prstGeom prst="rect">
            <a:avLst/>
          </a:prstGeom>
          <a:noFill/>
          <a:ln>
            <a:noFill/>
          </a:ln>
        </p:spPr>
      </p:pic>
      <p:sp>
        <p:nvSpPr>
          <p:cNvPr id="256" name="Google Shape;256;p45"/>
          <p:cNvSpPr txBox="1"/>
          <p:nvPr/>
        </p:nvSpPr>
        <p:spPr>
          <a:xfrm>
            <a:off x="6560675" y="296280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s" sz="700" u="none" cap="none" strike="noStrike">
                <a:solidFill>
                  <a:srgbClr val="000000"/>
                </a:solidFill>
                <a:latin typeface="Helvetica Neue"/>
                <a:ea typeface="Helvetica Neue"/>
                <a:cs typeface="Helvetica Neue"/>
                <a:sym typeface="Helvetica Neue"/>
              </a:rPr>
              <a:t>FORMULARIOS</a:t>
            </a:r>
            <a:endParaRPr b="0" i="0" sz="700" u="none" cap="none" strike="noStrike">
              <a:solidFill>
                <a:srgbClr val="000000"/>
              </a:solidFill>
              <a:latin typeface="Helvetica Neue"/>
              <a:ea typeface="Helvetica Neue"/>
              <a:cs typeface="Helvetica Neue"/>
              <a:sym typeface="Helvetica Neue"/>
            </a:endParaRPr>
          </a:p>
        </p:txBody>
      </p:sp>
      <p:sp>
        <p:nvSpPr>
          <p:cNvPr id="257" name="Google Shape;257;p45"/>
          <p:cNvSpPr txBox="1"/>
          <p:nvPr/>
        </p:nvSpPr>
        <p:spPr>
          <a:xfrm>
            <a:off x="6548126" y="3919825"/>
            <a:ext cx="15450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WIREFRAME Y ESTRUCTURA DEL PROYECTO</a:t>
            </a:r>
            <a:endParaRPr b="0" i="0" sz="7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58" name="Google Shape;258;p45"/>
          <p:cNvPicPr preferRelativeResize="0"/>
          <p:nvPr/>
        </p:nvPicPr>
        <p:blipFill rotWithShape="1">
          <a:blip r:embed="rId7">
            <a:alphaModFix/>
          </a:blip>
          <a:srcRect b="0" l="0" r="0" t="0"/>
          <a:stretch/>
        </p:blipFill>
        <p:spPr>
          <a:xfrm>
            <a:off x="6241538" y="3919850"/>
            <a:ext cx="307150" cy="307150"/>
          </a:xfrm>
          <a:prstGeom prst="rect">
            <a:avLst/>
          </a:prstGeom>
          <a:noFill/>
          <a:ln>
            <a:noFill/>
          </a:ln>
        </p:spPr>
      </p:pic>
      <p:pic>
        <p:nvPicPr>
          <p:cNvPr id="259" name="Google Shape;259;p45"/>
          <p:cNvPicPr preferRelativeResize="0"/>
          <p:nvPr/>
        </p:nvPicPr>
        <p:blipFill rotWithShape="1">
          <a:blip r:embed="rId8">
            <a:alphaModFix/>
          </a:blip>
          <a:srcRect b="0" l="0" r="0" t="0"/>
          <a:stretch/>
        </p:blipFill>
        <p:spPr>
          <a:xfrm>
            <a:off x="1320773" y="2447662"/>
            <a:ext cx="479300" cy="479300"/>
          </a:xfrm>
          <a:prstGeom prst="rect">
            <a:avLst/>
          </a:prstGeom>
          <a:noFill/>
          <a:ln>
            <a:noFill/>
          </a:ln>
        </p:spPr>
      </p:pic>
      <p:pic>
        <p:nvPicPr>
          <p:cNvPr id="260" name="Google Shape;260;p45"/>
          <p:cNvPicPr preferRelativeResize="0"/>
          <p:nvPr/>
        </p:nvPicPr>
        <p:blipFill rotWithShape="1">
          <a:blip r:embed="rId9">
            <a:alphaModFix/>
          </a:blip>
          <a:srcRect b="0" l="0" r="0" t="0"/>
          <a:stretch/>
        </p:blipFill>
        <p:spPr>
          <a:xfrm>
            <a:off x="1320773" y="2934237"/>
            <a:ext cx="479300" cy="479300"/>
          </a:xfrm>
          <a:prstGeom prst="rect">
            <a:avLst/>
          </a:prstGeom>
          <a:noFill/>
          <a:ln>
            <a:noFill/>
          </a:ln>
        </p:spPr>
      </p:pic>
      <p:pic>
        <p:nvPicPr>
          <p:cNvPr id="261" name="Google Shape;261;p45"/>
          <p:cNvPicPr preferRelativeResize="0"/>
          <p:nvPr/>
        </p:nvPicPr>
        <p:blipFill rotWithShape="1">
          <a:blip r:embed="rId6">
            <a:alphaModFix/>
          </a:blip>
          <a:srcRect b="0" l="0" r="0" t="0"/>
          <a:stretch/>
        </p:blipFill>
        <p:spPr>
          <a:xfrm>
            <a:off x="6242125" y="3400525"/>
            <a:ext cx="306000" cy="306000"/>
          </a:xfrm>
          <a:prstGeom prst="rect">
            <a:avLst/>
          </a:prstGeom>
          <a:noFill/>
          <a:ln>
            <a:noFill/>
          </a:ln>
        </p:spPr>
      </p:pic>
      <p:sp>
        <p:nvSpPr>
          <p:cNvPr id="262" name="Google Shape;262;p45"/>
          <p:cNvSpPr txBox="1"/>
          <p:nvPr/>
        </p:nvSpPr>
        <p:spPr>
          <a:xfrm>
            <a:off x="6560675" y="3411750"/>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HTML</a:t>
            </a:r>
            <a:endParaRPr b="0" i="0" sz="7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66" name="Shape 266"/>
        <p:cNvGrpSpPr/>
        <p:nvPr/>
      </p:nvGrpSpPr>
      <p:grpSpPr>
        <a:xfrm>
          <a:off x="0" y="0"/>
          <a:ext cx="0" cy="0"/>
          <a:chOff x="0" y="0"/>
          <a:chExt cx="0" cy="0"/>
        </a:xfrm>
      </p:grpSpPr>
      <p:sp>
        <p:nvSpPr>
          <p:cNvPr id="267" name="Google Shape;267;p46"/>
          <p:cNvSpPr txBox="1"/>
          <p:nvPr/>
        </p:nvSpPr>
        <p:spPr>
          <a:xfrm>
            <a:off x="809550" y="18647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s" sz="4000" u="none" cap="none" strike="noStrike">
                <a:solidFill>
                  <a:srgbClr val="000000"/>
                </a:solidFill>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b="0" i="0" lang="es" sz="1800" u="none" cap="none" strike="noStrike">
                <a:solidFill>
                  <a:srgbClr val="000000"/>
                </a:solidFill>
                <a:latin typeface="Helvetica Neue Light"/>
                <a:ea typeface="Helvetica Neue Light"/>
                <a:cs typeface="Helvetica Neue Light"/>
                <a:sym typeface="Helvetica Neue Light"/>
              </a:rPr>
              <a:t>Accede al material complementario </a:t>
            </a:r>
            <a:r>
              <a:rPr b="0" i="0" lang="es" sz="1800" u="sng" cap="none" strike="noStrike">
                <a:solidFill>
                  <a:schemeClr val="hlink"/>
                </a:solidFill>
                <a:latin typeface="Helvetica Neue Light"/>
                <a:ea typeface="Helvetica Neue Light"/>
                <a:cs typeface="Helvetica Neue Light"/>
                <a:sym typeface="Helvetica Neue Light"/>
                <a:hlinkClick r:id="rId3"/>
              </a:rPr>
              <a:t>aquí</a:t>
            </a:r>
            <a:r>
              <a:rPr b="0" i="0" lang="es" sz="1800" u="none" cap="none" strike="noStrike">
                <a:solidFill>
                  <a:srgbClr val="000000"/>
                </a:solidFill>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68" name="Google Shape;268;p46"/>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69" name="Google Shape;269;p46"/>
          <p:cNvPicPr preferRelativeResize="0"/>
          <p:nvPr/>
        </p:nvPicPr>
        <p:blipFill rotWithShape="1">
          <a:blip r:embed="rId5">
            <a:alphaModFix/>
          </a:blip>
          <a:srcRect b="0" l="0" r="0" t="0"/>
          <a:stretch/>
        </p:blipFill>
        <p:spPr>
          <a:xfrm>
            <a:off x="3978738" y="678250"/>
            <a:ext cx="1186525" cy="1186525"/>
          </a:xfrm>
          <a:prstGeom prst="rect">
            <a:avLst/>
          </a:prstGeom>
          <a:noFill/>
          <a:ln>
            <a:noFill/>
          </a:ln>
        </p:spPr>
      </p:pic>
      <p:pic>
        <p:nvPicPr>
          <p:cNvPr id="270" name="Google Shape;270;p46"/>
          <p:cNvPicPr preferRelativeResize="0"/>
          <p:nvPr/>
        </p:nvPicPr>
        <p:blipFill>
          <a:blip r:embed="rId6">
            <a:alphaModFix/>
          </a:blip>
          <a:stretch>
            <a:fillRect/>
          </a:stretch>
        </p:blipFill>
        <p:spPr>
          <a:xfrm>
            <a:off x="3289113" y="3042400"/>
            <a:ext cx="2565800" cy="142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