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Anton"/>
      <p:regular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Didact Gothic"/>
      <p:regular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Helvetica Neue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D35435-365C-49DE-AC98-50C19FFC2B35}">
  <a:tblStyle styleId="{08D35435-365C-49DE-AC98-50C19FFC2B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B9377B7-0A50-41A5-A7E0-05822AE9DC6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Lato-regular.fntdata"/><Relationship Id="rId43" Type="http://schemas.openxmlformats.org/officeDocument/2006/relationships/font" Target="fonts/Anton-regular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DidactGothic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HelveticaNeueLight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30eb74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f30eb74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30eb7463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f30eb7463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0eb7463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f30eb7463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30eb746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f30eb746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30eb7463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f30eb7463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30eb746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f30eb746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30eb7463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f30eb7463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30eb7463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f30eb7463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0eb7463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f30eb7463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30eb7463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f30eb7463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0eb7463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f30eb7463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0eb746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f30eb746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0eb7463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f30eb7463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30eb7463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f30eb7463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30eb7463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f30eb7463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30eb7463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f30eb7463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30eb7463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f30eb7463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4292E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30eb7463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f30eb7463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30eb7463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f30eb7463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30eb7463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f30eb7463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8b3f555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08b3f555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8b3f5550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8b3f5550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Cuando el curso cuenta con FAQs corresponde esta slide de “Preguntas”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0eb746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f30eb746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30eb74637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f30eb7463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Momento de consolidación de aprendizajes: GRIDS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30eb7463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f30eb7463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La parte derecha es la continuación de la parte izquierda, la misma fue trabajada de esta manera por fines de lectura.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30eb7463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f30eb7463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La parte derecha es la continuación de la parte izquierda, la misma fue trabajada de esta manera por fines de lectura.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 ser necesario, sugerimos mostrarlo directamente en el editor de texto así los/as estudiantes ven cómo se va escribiendo el código.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30eb74637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f30eb7463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30eb74637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f30eb7463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30eb74637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f30eb7463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30eb7463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30eb7463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0eb746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f30eb746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0eb746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30eb746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Conceptos claves de la clase anterior.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0eb746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f30eb746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30eb746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30eb746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0eb746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f30eb746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0eb74637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f30eb7463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OBJECT_1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1513682" y="2730701"/>
            <a:ext cx="611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1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513682" y="2730701"/>
            <a:ext cx="611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1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1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39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25.jpg"/><Relationship Id="rId5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34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hyperlink" Target="https://view.genial.ly/61a7993f3ef3cf0dac4e4b9c/interactive-content-faqs-desarrollo-we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h8ka1E_lgslENTJc43D_SFnaaMEuR1blJWDud8RyTj0/edit?usp=sharing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GRIDS MOBILE FIRST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9630" y="1687650"/>
            <a:ext cx="3114295" cy="27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5775" y="2055075"/>
            <a:ext cx="2549300" cy="18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350" y="2368198"/>
            <a:ext cx="1388100" cy="12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801150" y="1654975"/>
            <a:ext cx="75417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Antes de hablar de “Mobile-First” debemos hacer una referencia al llamado Diseño Responsive.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refiere a la idea de que un sitio web debería mostrarse igual de bien en todo tipo de dispositivo,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monitores de pantalla panorámica hasta teléfonos móviles. 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enfoque para el diseño y desarrollo web que elimina la distinción entre la versión amigable para dispositivos móviles de un sitio web y su contraparte de escritorio. Con un diseño responsive ambos son lo mismo.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506250" y="1694825"/>
            <a:ext cx="81315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"Mobile First" significa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el código primero para los dispositivos más pequeños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los usuarios probablemente tengan, como teléfonos o tabletas. Trabajar en el dispositivo más pequeño y luego acumular desde allí todo en el mismo código y el mismo proyecto, en lugar de uno nuevo para cada tamaño de pantalla. 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051150" y="3726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941375" y="1551475"/>
            <a:ext cx="443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recomienda: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P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rimero trabajar el código para que se reproduzca perfectamente en un teléfono.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Segundo, aj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ustar para que se ejecute en una tableta.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👉 Por último, trabajar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un dispositivo de escritorio.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00" y="144693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mor Cooking GIF by VPRO"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4575" y="1685650"/>
            <a:ext cx="2561550" cy="25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1012825" y="3726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1005900" y="1548500"/>
            <a:ext cx="69951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Cualquier estilo dentro del siguiente Media Querie se ejecutará cuando el tamaño de la pantalla sea de al menos 768px de ancho -tablet portrait iPad Mini- pero no cuando el tamaño de la pantalla sea menor: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031400" y="2995163"/>
            <a:ext cx="6944100" cy="163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Estilos Mobile</a:t>
            </a:r>
            <a:endParaRPr i="0" sz="1600" u="none" cap="none" strike="noStrike">
              <a:solidFill>
                <a:srgbClr val="F9267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@media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screen </a:t>
            </a: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min-width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768px)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.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body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background-color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i="0" lang="es" sz="16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#000000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}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071550" y="3726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MOBILE FIRST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FFB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683775" y="1503325"/>
            <a:ext cx="76437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diseño responsive se logra a través de "Media Queries" de CSS. 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Pensemos en las Media Queries como una forma de aplicar condicionales a las reglas de CSS. 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Estas últimas le dicen al navegador qué reglas debe </a:t>
            </a:r>
            <a:r>
              <a:rPr b="1" i="0" lang="e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ignorar o aplicar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dependiendo del dispositivo del usuario.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2740050" y="371675"/>
            <a:ext cx="36639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EDIA QUERIES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1805025" y="259025"/>
            <a:ext cx="5451000" cy="697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BREAK POINTS - Categor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í</a:t>
            </a: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230" name="Google Shape;230;p31"/>
          <p:cNvGraphicFramePr/>
          <p:nvPr/>
        </p:nvGraphicFramePr>
        <p:xfrm>
          <a:off x="587825" y="10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{08D35435-365C-49DE-AC98-50C19FFC2B35}</a:tableStyleId>
              </a:tblPr>
              <a:tblGrid>
                <a:gridCol w="1735375"/>
                <a:gridCol w="6321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Tamaño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Dispositivo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333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320px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 dispositivos con pantallas pequeñas, como los teléfonos en modo vertical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701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480px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</a:t>
                      </a:r>
                      <a:r>
                        <a:rPr lang="es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dispositivos con pantallas pequeñas, como los teléfonos, en modo horizontal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701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600px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Tabletas pequeñas, como el Amazon Kindle (600×800) y Barnes &amp; Noble Nook (600×1024), en modo vertical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375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768px y 1023px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Tabletas de diez pulgadas como el iPad (768×1024), en modo vertical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697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1024px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Tabletas como el iPad (1024×768), en modo horizontal, así como algunas pantallas de ordenador portátil, netbook, y de escritorio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  <a:tr h="289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1200px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 pantallas panorámicas, principalmente portátiles y de escritorio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GRIDS MOBILE FIRST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726050" y="1144825"/>
            <a:ext cx="75810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22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Estructura HTML </a:t>
            </a:r>
            <a:r>
              <a:rPr lang="es"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paso a paso</a:t>
            </a:r>
            <a:endParaRPr sz="2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 primero es asignarle a nuestro contenedor la propiedad de </a:t>
            </a:r>
            <a:r>
              <a:rPr i="1" lang="es" sz="17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display: grid;</a:t>
            </a:r>
            <a:endParaRPr i="1" sz="17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7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 número de columnas y filas que tendrá nuestra grilla, y un espacio de separación. 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el área que ocupará cada caja de nuestro contenedor, primero le asignaremos un nombre y un color característico.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cómo queremos que cada área sea acomodada en nuestro layout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105695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TABLET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477475" y="1938500"/>
            <a:ext cx="38292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👉 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la versión tablet lo primero que hacemos es cambiar la disposición de las columnas de nuestro Grid.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Luego cambiar la disposición de los ítems, este vez usando el recurso de </a:t>
            </a:r>
            <a:r>
              <a:rPr i="1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grid-row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i="1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grid-column,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es el método corto de</a:t>
            </a:r>
            <a:r>
              <a:rPr i="1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grid-row-start/end grid-column-start/end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1989875" y="1028275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2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Siguiendo el ejemplo de las Grillas por áreas</a:t>
            </a:r>
            <a:endParaRPr i="0" sz="2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4520975" y="1621300"/>
            <a:ext cx="4184100" cy="3369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#grilla { display: grid; }</a:t>
            </a:r>
            <a:endParaRPr i="0" sz="1600" u="none" cap="none" strike="noStrike">
              <a:solidFill>
                <a:srgbClr val="F9267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@media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screen </a:t>
            </a: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min-width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768px)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#grilla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grid-template-columns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i="0" lang="es" sz="16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repeat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(4, 1fr);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}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.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4px solid black;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background-color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blue;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}</a:t>
            </a:r>
            <a:b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72" name="Google Shape;7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1097750" y="3215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DESKTOP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477475" y="2081900"/>
            <a:ext cx="41202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Cambiamos la disposición de la grilla.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ahora una vez más cambiamos la disposición de los ítems  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2060000" y="1060200"/>
            <a:ext cx="5337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2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Siguiendo el ejemplo de las Grillas por áreas</a:t>
            </a:r>
            <a:endParaRPr i="0" sz="2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4682900" y="1632850"/>
            <a:ext cx="4120200" cy="335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@media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screen </a:t>
            </a:r>
            <a:r>
              <a:rPr i="0" lang="es" sz="1600" u="none" cap="none" strike="noStrike">
                <a:solidFill>
                  <a:srgbClr val="F9267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min-width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1024px)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#grilla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grid-template-columns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i="0" lang="es" sz="16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repeat</a:t>
            </a: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(3, 1fr);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}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4px solid black;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	</a:t>
            </a:r>
            <a:r>
              <a:rPr i="0" lang="es" sz="16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background-color</a:t>
            </a: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green;</a:t>
            </a:r>
            <a:endParaRPr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}</a:t>
            </a:r>
            <a:b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1005900" y="33047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RESULTADO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3600" y="1296075"/>
            <a:ext cx="6740525" cy="343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/>
        </p:nvSpPr>
        <p:spPr>
          <a:xfrm>
            <a:off x="1050025" y="37262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ETA VIEWPOINT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348750" y="1369850"/>
            <a:ext cx="84465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páginas optimizadas para diferentes dispositivos deben incluir la etiqueta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&lt;meta&gt;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viewport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encabezado del documento HTML. Una etiqueta &lt;meta&gt; </a:t>
            </a:r>
            <a:r>
              <a:rPr i="1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viewport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 al navegador las instrucciones sobre cómo controlar las dimensiones y el ajuste a escala de la página.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 la etiqueta &lt;meta&gt;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viewport 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controlar el ancho y el ajuste de la ventana de visualización del navegador.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Incluye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width=device-width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hacer coincidir el ancho de la pantalla en píxeles independientes del dispositivo.</a:t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s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initial-scale=1</a:t>
            </a:r>
            <a:r>
              <a:rPr i="0" lang="e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establecer una relación de 1:1 entre los píxeles CSS y los píxeles independientes del dispositivo.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/>
        </p:nvSpPr>
        <p:spPr>
          <a:xfrm>
            <a:off x="1009200" y="37262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ETA VIEWPOINT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288" name="Google Shape;288;p37"/>
          <p:cNvGraphicFramePr/>
          <p:nvPr/>
        </p:nvGraphicFramePr>
        <p:xfrm>
          <a:off x="651875" y="35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{7B9377B7-0A50-41A5-A7E0-05822AE9DC66}</a:tableStyleId>
              </a:tblPr>
              <a:tblGrid>
                <a:gridCol w="7840225"/>
              </a:tblGrid>
              <a:tr h="54112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80808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569CD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meta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s" sz="1800" u="none" cap="none" strike="noStrike">
                          <a:solidFill>
                            <a:srgbClr val="9CDCF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r>
                        <a:rPr lang="es" sz="1800" u="none" cap="none" strike="noStrike">
                          <a:solidFill>
                            <a:srgbClr val="CE9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"viewport"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s" sz="1800" u="none" cap="none" strike="noStrike">
                          <a:solidFill>
                            <a:srgbClr val="9CDCF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content</a:t>
                      </a:r>
                      <a:r>
                        <a:rPr lang="es" sz="1800" u="none" cap="none" strike="noStrike">
                          <a:solidFill>
                            <a:srgbClr val="D4D4D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r>
                        <a:rPr lang="es" sz="1800" u="none" cap="none" strike="noStrike">
                          <a:solidFill>
                            <a:srgbClr val="CE917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"width=device-width, initial-scale=1.0"</a:t>
                      </a:r>
                      <a:r>
                        <a:rPr lang="es" sz="1800" u="none" cap="none" strike="noStrike">
                          <a:solidFill>
                            <a:srgbClr val="80808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/&gt;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  <a:tr h="6675">
                <a:tc vMerge="1"/>
              </a:tr>
            </a:tbl>
          </a:graphicData>
        </a:graphic>
      </p:graphicFrame>
      <p:sp>
        <p:nvSpPr>
          <p:cNvPr id="289" name="Google Shape;289;p37"/>
          <p:cNvSpPr txBox="1"/>
          <p:nvPr/>
        </p:nvSpPr>
        <p:spPr>
          <a:xfrm>
            <a:off x="1009213" y="1786350"/>
            <a:ext cx="7125600" cy="1570800"/>
          </a:xfrm>
          <a:prstGeom prst="rect">
            <a:avLst/>
          </a:prstGeom>
          <a:solidFill>
            <a:srgbClr val="A6FFC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uso del valor de </a:t>
            </a:r>
            <a:r>
              <a:rPr i="1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width=device-width </a:t>
            </a:r>
            <a:r>
              <a:rPr i="0" lang="e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indica a la página que debe hacer coincidir el ancho de la pantalla en píxeles independientes del dispositivo. Esto permite que la página realice el reprocesamiento del contenido para adaptarlo a diferentes tamaños de pantalla.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653150" y="3602500"/>
            <a:ext cx="7837800" cy="5205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/>
          <p:nvPr/>
        </p:nvSpPr>
        <p:spPr>
          <a:xfrm>
            <a:off x="726047" y="3726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/>
        </p:nvSpPr>
        <p:spPr>
          <a:xfrm>
            <a:off x="1067125" y="372625"/>
            <a:ext cx="7125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s" sz="4000">
                <a:latin typeface="Anton"/>
                <a:ea typeface="Anton"/>
                <a:cs typeface="Anton"/>
                <a:sym typeface="Anton"/>
              </a:rPr>
              <a:t>ETA VIEWPOINT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8" name="Google Shape;29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1375" y="1216416"/>
            <a:ext cx="2438950" cy="356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176" y="1216416"/>
            <a:ext cx="2438950" cy="356758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/>
          <p:nvPr/>
        </p:nvSpPr>
        <p:spPr>
          <a:xfrm>
            <a:off x="1847175" y="1117275"/>
            <a:ext cx="2650200" cy="37659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4707550" y="1117263"/>
            <a:ext cx="2650200" cy="37659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GRIDS + FLEX + @MEDIA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/>
        </p:nvSpPr>
        <p:spPr>
          <a:xfrm>
            <a:off x="593400" y="474650"/>
            <a:ext cx="79572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Vamos a combinar todo...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847675" y="851250"/>
            <a:ext cx="7615800" cy="17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idea es generar un diseño responsive haciendo uso de grids para el layout + flexbox para los componentes. Para eso, vamos a tener como referencia los siguientes diseños para vista mobile y desktop.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Dwight Office Tv GIF by The Office" id="314" name="Google Shape;314;p40"/>
          <p:cNvPicPr preferRelativeResize="0"/>
          <p:nvPr/>
        </p:nvPicPr>
        <p:blipFill rotWithShape="1">
          <a:blip r:embed="rId4">
            <a:alphaModFix/>
          </a:blip>
          <a:srcRect b="105590" l="-63080" r="63080" t="-105590"/>
          <a:stretch/>
        </p:blipFill>
        <p:spPr>
          <a:xfrm>
            <a:off x="2132825" y="1555425"/>
            <a:ext cx="23622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wight Office Tv GIF by The Office" id="315" name="Google Shape;3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900" y="2403850"/>
            <a:ext cx="2842200" cy="23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/>
          <p:nvPr/>
        </p:nvSpPr>
        <p:spPr>
          <a:xfrm>
            <a:off x="726047" y="296415"/>
            <a:ext cx="1070700" cy="1070700"/>
          </a:xfrm>
          <a:prstGeom prst="ellipse">
            <a:avLst/>
          </a:prstGeom>
          <a:solidFill>
            <a:srgbClr val="3DFF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/>
        </p:nvSpPr>
        <p:spPr>
          <a:xfrm>
            <a:off x="-316375" y="340675"/>
            <a:ext cx="54741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WIREFRAMES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575" y="1617463"/>
            <a:ext cx="3295650" cy="29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225" y="376237"/>
            <a:ext cx="1998950" cy="43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/>
          <p:nvPr/>
        </p:nvSpPr>
        <p:spPr>
          <a:xfrm>
            <a:off x="1418550" y="1556538"/>
            <a:ext cx="3425700" cy="30513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5337400" y="296425"/>
            <a:ext cx="2118600" cy="4530600"/>
          </a:xfrm>
          <a:prstGeom prst="rect">
            <a:avLst/>
          </a:prstGeom>
          <a:noFill/>
          <a:ln cap="flat" cmpd="sng" w="38100">
            <a:solidFill>
              <a:srgbClr val="EF89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89D2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574" y="146862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 txBox="1"/>
          <p:nvPr/>
        </p:nvSpPr>
        <p:spPr>
          <a:xfrm>
            <a:off x="3429000" y="2375222"/>
            <a:ext cx="1966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17603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6300"/>
              <a:buFont typeface="Arial"/>
              <a:buNone/>
            </a:pPr>
            <a:r>
              <a:rPr b="0" i="1" lang="es" sz="63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0" sz="6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3152348" y="3539744"/>
            <a:ext cx="3019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/>
        </p:nvSpPr>
        <p:spPr>
          <a:xfrm>
            <a:off x="3169638" y="1017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1323450" y="2063850"/>
            <a:ext cx="649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#CoderTip: Ingresa al </a:t>
            </a:r>
            <a:r>
              <a:rPr lang="es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siguiente link</a:t>
            </a: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revisa el material interactivo que preparamos sobre </a:t>
            </a:r>
            <a:r>
              <a:rPr b="1" lang="e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Frecuentes, </a:t>
            </a: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estamos seguros de que allí encontrarás algunas respuestas.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4077600" y="3145300"/>
            <a:ext cx="98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📝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05800" y="2009050"/>
            <a:ext cx="6932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GRIDS II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1919550" y="1633175"/>
            <a:ext cx="5304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s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s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DESARROLLO WEB 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6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4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4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5"/>
          <p:cNvSpPr txBox="1"/>
          <p:nvPr/>
        </p:nvSpPr>
        <p:spPr>
          <a:xfrm>
            <a:off x="447675" y="734600"/>
            <a:ext cx="79572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Vamos a combinar todo...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791350" y="1828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&lt;div class="gridContainer"&gt;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&lt;header&gt;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&lt;img src="assets/img/beach.png" alt="logo"&gt;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&lt;/header&gt;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&lt;div class="navIzq"&gt;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href="#"&gt;Home&lt;/a&gt;&lt;/li&gt;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href="#"&gt;About Us&lt;/a&gt;&lt;/li&gt;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&lt;/ul&gt;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&lt;/div&gt;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&lt;div class="navDer"&gt;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href="#"&gt;Services&lt;/a&gt;&lt;/li&gt;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	&lt;li&gt;&lt;a href="#"&gt;Contact&lt;/a&gt;&lt;/li&gt;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	&lt;/ul&gt;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	&lt;/div&gt;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/>
              <a:t>	</a:t>
            </a:r>
            <a:endParaRPr sz="900"/>
          </a:p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5144100" y="166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&lt;section class="parrafo"&gt;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&lt;p&gt;Lorem &lt;/p&gt;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&lt;/section&gt;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&lt;section class="imgParrafo"&gt;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&lt;img src="..." alt="..."&gt;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&lt;/section&gt;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&lt;footer&gt;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&lt;img src="..." alt="..."&gt;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&lt;h3&gt;REDES SOCIALES&lt;/h3&gt;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&lt;h3&gt;CONTACTO&lt;/h3&gt;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&lt;/footer&gt;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&lt;/div&gt;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6" name="Google Shape;356;p45"/>
          <p:cNvSpPr txBox="1"/>
          <p:nvPr/>
        </p:nvSpPr>
        <p:spPr>
          <a:xfrm>
            <a:off x="447675" y="1428750"/>
            <a:ext cx="17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0FF00"/>
                </a:highlight>
              </a:rPr>
              <a:t>HTML</a:t>
            </a:r>
            <a:endParaRPr>
              <a:highlight>
                <a:srgbClr val="E0FF00"/>
              </a:highlight>
            </a:endParaRPr>
          </a:p>
        </p:txBody>
      </p:sp>
      <p:pic>
        <p:nvPicPr>
          <p:cNvPr id="357" name="Google Shape;35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/>
        </p:nvSpPr>
        <p:spPr>
          <a:xfrm>
            <a:off x="511750" y="571325"/>
            <a:ext cx="79572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20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Vamos a combinar todo...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468100" y="1838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/* css general */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*{margin: 0;padding: 0;}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/* vista mobile */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@media only screen and (min-width: 0px) and (max-width: 767px){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.gridContainer{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display: grid; grid-template-areas: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"header header" "navIzq navDer" "parrafo parrafo"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"img img" "footer footer";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grid-template-columns: 50% 50%;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grid-template-rows: 100px 70px auto 1fr 100px;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header{grid-area:header;display: flex;justify-content: center;} div.navIzq{grid-area: navIzq;} .navIzq ul, .navDer ul {display: flex; justify-content: space-around;} li{padding: 10px; list-style-type: none;} div.navDer{grid-area: navDer;} 	section.parrafo{grid-area: parrafo;} section.imgParrafo{grid-area: img;} footer{grid-area: footer;display: flex;justify-content: space-around;padding-top: 20px;}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4754550" y="17271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/* vista desktop */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@media only screen and (min-width: 768px){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.gridContainer{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	display: grid;grid-template-areas: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	"navIzq navIzq header header navDer navDer"	"parrafo parrafo parrafo img img img""footer footer footer footer footer footer"; grid-template-columns: 16.6% 16.6% 16.6% 16.6% 16.6% 16.6%;grid-template-rows: 100px auto 200px; 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header{grid-area:header; text-align: center;}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div.navIzq{grid-area: navIzq;} .navIzq ul, .navDer ul {display: flex; justify-content: space-around;}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li{padding: 10px; list-style-type: none; position: relative; top: 20px;}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div.navDer{grid-area: navDer;}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section.parrafo{grid-area: parrafo;}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section.imgParrafo{grid-area: img;}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		footer{grid-area: footer;display:flex; justify-content: space-around;}	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66" name="Google Shape;366;p46"/>
          <p:cNvSpPr txBox="1"/>
          <p:nvPr/>
        </p:nvSpPr>
        <p:spPr>
          <a:xfrm>
            <a:off x="468100" y="1438075"/>
            <a:ext cx="17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0FF00"/>
                </a:highlight>
              </a:rPr>
              <a:t>CSS</a:t>
            </a:r>
            <a:endParaRPr>
              <a:highlight>
                <a:srgbClr val="E0FF00"/>
              </a:highlight>
            </a:endParaRPr>
          </a:p>
        </p:txBody>
      </p:sp>
      <p:pic>
        <p:nvPicPr>
          <p:cNvPr id="367" name="Google Shape;36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73" name="Google Shape;37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92" y="2089065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9" name="Google Shape;379;p48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Grids + </a:t>
            </a:r>
            <a:r>
              <a:rPr lang="es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Flexbox + @media</a:t>
            </a: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Nuevas formas de modelar Grids.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85" name="Google Shape;38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979775" y="14395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qué es un Diseño Responsive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qué es un Diseño Mobile First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Generar Diseños utilizando grids y flexbox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CSS Grid: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el sistema de maquetación más potente que hay disponible. Se trata de un sistema en 2D que permite definir filas y columnas (a diferencia de, por ejemplo, Flexbox, el cual funciona en una única dimensión).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Diseño responsive: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refiere a la idea de que un sitio web debería mostrarse igual de bien en todo tipo de dispositivo, desde monitores de pantalla panorámica hasta teléfonos móviles.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diseño responsive se logra a través de "Media Queries" de CSS. Pensemos en las Media Queries como una forma de aplicar condicionales a las reglas de CSS.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GLOSARIO: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" sz="2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Clase </a:t>
            </a:r>
            <a:r>
              <a:rPr i="1" lang="es" sz="2000">
                <a:latin typeface="Anton"/>
                <a:ea typeface="Anton"/>
                <a:cs typeface="Anton"/>
                <a:sym typeface="Anton"/>
              </a:rPr>
              <a:t>6</a:t>
            </a:r>
            <a:endParaRPr b="0" i="1" sz="2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7507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Mobile First: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significa crear el código primero para los dispositivos más pequeños que los usuarios probablemente tengan, como teléfonos o tabletas. Implica trabajar en el dispositivo más pequeño, y luego acumular desde allí todo en el mismo código y el mismo proyecto, en lugar de hacer uno nuevo para cada tamaño de pantalla. 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Meta viewport: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etiqueta &lt;meta&gt; viewport da al navegador las instrucciones sobre cómo controlar las dimensiones, y el ajuste a escala de la página.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7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s" sz="2000">
                <a:latin typeface="Anton"/>
                <a:ea typeface="Anton"/>
                <a:cs typeface="Anton"/>
                <a:sym typeface="Anton"/>
              </a:rPr>
              <a:t>MAPA DE CONCEPTOS CLASE 7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618500" y="126035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Grids Mobile First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0" name="Google Shape;110;p21"/>
          <p:cNvCxnSpPr/>
          <p:nvPr/>
        </p:nvCxnSpPr>
        <p:spPr>
          <a:xfrm>
            <a:off x="2081300" y="152143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1" name="Google Shape;111;p21"/>
          <p:cNvSpPr/>
          <p:nvPr/>
        </p:nvSpPr>
        <p:spPr>
          <a:xfrm>
            <a:off x="3017100" y="1372249"/>
            <a:ext cx="13731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Mobile First?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4390375" y="1560100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3" name="Google Shape;113;p21"/>
          <p:cNvSpPr/>
          <p:nvPr/>
        </p:nvSpPr>
        <p:spPr>
          <a:xfrm>
            <a:off x="5326183" y="1403221"/>
            <a:ext cx="13731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Diseño Responsive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4476389" y="1552680"/>
            <a:ext cx="849600" cy="38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5" name="Google Shape;115;p21"/>
          <p:cNvSpPr/>
          <p:nvPr/>
        </p:nvSpPr>
        <p:spPr>
          <a:xfrm>
            <a:off x="5326183" y="1794591"/>
            <a:ext cx="13731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 Queries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6" name="Google Shape;116;p21"/>
          <p:cNvCxnSpPr>
            <a:endCxn id="117" idx="1"/>
          </p:cNvCxnSpPr>
          <p:nvPr/>
        </p:nvCxnSpPr>
        <p:spPr>
          <a:xfrm>
            <a:off x="4480594" y="1546964"/>
            <a:ext cx="855300" cy="78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7" name="Google Shape;117;p21"/>
          <p:cNvSpPr/>
          <p:nvPr/>
        </p:nvSpPr>
        <p:spPr>
          <a:xfrm>
            <a:off x="5335894" y="2185964"/>
            <a:ext cx="1361700" cy="298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 viewport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1208850" y="1202750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609600" y="1202750"/>
            <a:ext cx="2157900" cy="33228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4047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2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2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2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9406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2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2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344025" y="177633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679800" y="2446263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4000" y="2465688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782425" y="1776350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Grids II</a:t>
            </a:r>
            <a:endParaRPr b="1" i="0" sz="1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194400" y="2446263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8600" y="2465688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556663" y="3002751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TRANSFORMACIONES Y ANIMACIONES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144625" y="1776350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Animaciones, transformaciones y transiciones</a:t>
            </a:r>
            <a:endParaRPr b="1" i="0" sz="1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6263" y="3038151"/>
            <a:ext cx="283500" cy="2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6562326" y="2550326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APLICANDO GRIDS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3200" y="2533726"/>
            <a:ext cx="307150" cy="3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809538" y="1797475"/>
            <a:ext cx="7524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GUIÓN DE LA CLASE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 al material complementario </a:t>
            </a:r>
            <a:r>
              <a:rPr b="0" i="0" lang="es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aquí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725" y="651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 Book GIF" id="165" name="Google Shape;1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9027" y="2857475"/>
            <a:ext cx="2745925" cy="15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