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1" r:id="rId2"/>
    <p:sldId id="257" r:id="rId3"/>
    <p:sldId id="262" r:id="rId4"/>
    <p:sldId id="268" r:id="rId5"/>
    <p:sldId id="270" r:id="rId6"/>
    <p:sldId id="274" r:id="rId7"/>
    <p:sldId id="266" r:id="rId8"/>
    <p:sldId id="264" r:id="rId9"/>
    <p:sldId id="263" r:id="rId10"/>
    <p:sldId id="269" r:id="rId11"/>
    <p:sldId id="271" r:id="rId12"/>
    <p:sldId id="276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0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F930B-C913-4626-9455-ABD221B331B9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5C31-CF5A-4FF2-BC1E-57D46FAF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69705"/>
            <a:ext cx="10058400" cy="109933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BankGothic Md BT" pitchFamily="34" charset="0"/>
              </a:rPr>
              <a:t>MagLev Fan</a:t>
            </a:r>
            <a:endParaRPr lang="en-IN" sz="6700" dirty="0">
              <a:latin typeface="BankGothic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188944"/>
            <a:ext cx="10058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BankGothic Md BT" pitchFamily="34" charset="0"/>
              </a:rPr>
              <a:t>Motor </a:t>
            </a:r>
            <a:r>
              <a:rPr lang="en-US" dirty="0">
                <a:latin typeface="BankGothic Md BT" pitchFamily="34" charset="0"/>
              </a:rPr>
              <a:t>based on magnetic levitation </a:t>
            </a:r>
            <a:r>
              <a:rPr lang="en-US" dirty="0" smtClean="0">
                <a:latin typeface="BankGothic Md BT" pitchFamily="34" charset="0"/>
              </a:rPr>
              <a:t>concept</a:t>
            </a:r>
            <a:endParaRPr lang="en-IN" dirty="0">
              <a:latin typeface="BankGothic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71" y="3876541"/>
            <a:ext cx="2759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spc="200" dirty="0">
                <a:solidFill>
                  <a:schemeClr val="tx2"/>
                </a:solidFill>
                <a:latin typeface="BankGothic Md BT" pitchFamily="34" charset="0"/>
              </a:rPr>
              <a:t>Submitted by:</a:t>
            </a:r>
            <a:endParaRPr lang="en-IN" sz="2000" cap="all" spc="200" dirty="0">
              <a:solidFill>
                <a:schemeClr val="tx2"/>
              </a:solidFill>
              <a:latin typeface="BankGothic Md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7125" y="4404574"/>
            <a:ext cx="3264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cap="all" dirty="0">
                <a:solidFill>
                  <a:schemeClr val="tx2"/>
                </a:solidFill>
                <a:latin typeface="BankGothic Md BT" pitchFamily="34" charset="0"/>
              </a:rPr>
              <a:t>AMEEN.K.B</a:t>
            </a:r>
          </a:p>
          <a:p>
            <a:pPr algn="r"/>
            <a:r>
              <a:rPr lang="en-US" sz="2000" cap="all" dirty="0">
                <a:solidFill>
                  <a:schemeClr val="tx2"/>
                </a:solidFill>
                <a:latin typeface="BankGothic Md BT" pitchFamily="34" charset="0"/>
              </a:rPr>
              <a:t>ALI ISHAQUE</a:t>
            </a:r>
          </a:p>
          <a:p>
            <a:pPr algn="r"/>
            <a:r>
              <a:rPr lang="en-US" sz="2000" cap="all" dirty="0">
                <a:solidFill>
                  <a:schemeClr val="tx2"/>
                </a:solidFill>
                <a:latin typeface="BankGothic Md BT" pitchFamily="34" charset="0"/>
              </a:rPr>
              <a:t>FARISHA.M.A</a:t>
            </a:r>
          </a:p>
          <a:p>
            <a:pPr algn="r"/>
            <a:r>
              <a:rPr lang="en-US" sz="2000" cap="all" dirty="0">
                <a:solidFill>
                  <a:schemeClr val="tx2"/>
                </a:solidFill>
                <a:latin typeface="BankGothic Md BT" pitchFamily="34" charset="0"/>
              </a:rPr>
              <a:t>MUHAMED AFSAL.V.P</a:t>
            </a:r>
          </a:p>
          <a:p>
            <a:pPr algn="r"/>
            <a:r>
              <a:rPr lang="en-US" sz="2000" cap="all" dirty="0">
                <a:solidFill>
                  <a:schemeClr val="tx2"/>
                </a:solidFill>
                <a:latin typeface="BankGothic Md BT" pitchFamily="34" charset="0"/>
              </a:rPr>
              <a:t>VISHNU.M</a:t>
            </a:r>
            <a:endParaRPr lang="en-IN" sz="2000" cap="all" dirty="0">
              <a:solidFill>
                <a:schemeClr val="tx2"/>
              </a:solidFill>
              <a:latin typeface="BankGothic Md B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853" y="4404574"/>
            <a:ext cx="3158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tx2"/>
                </a:solidFill>
                <a:latin typeface="BankGothic Md BT" pitchFamily="34" charset="0"/>
              </a:rPr>
              <a:t>THANWEER GAFOOR</a:t>
            </a:r>
          </a:p>
          <a:p>
            <a:r>
              <a:rPr lang="en-US" sz="2000" cap="all" dirty="0">
                <a:solidFill>
                  <a:schemeClr val="accent2">
                    <a:lumMod val="75000"/>
                  </a:schemeClr>
                </a:solidFill>
                <a:latin typeface="BankGothic Md BT" pitchFamily="34" charset="0"/>
              </a:rPr>
              <a:t>PROJECT GUIDE</a:t>
            </a:r>
            <a:endParaRPr lang="en-IN" sz="2000" cap="all" dirty="0">
              <a:solidFill>
                <a:schemeClr val="accent2">
                  <a:lumMod val="75000"/>
                </a:schemeClr>
              </a:solidFill>
              <a:latin typeface="BankGothic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96" y="0"/>
            <a:ext cx="1047052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ankGothic Lt BT" pitchFamily="34" charset="0"/>
              </a:rPr>
              <a:t>Technical feasibility</a:t>
            </a:r>
            <a:endParaRPr lang="en-IN" sz="3600" b="1" dirty="0">
              <a:latin typeface="BankGothic Lt BT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553" y="2000256"/>
            <a:ext cx="4788365" cy="436188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200" dirty="0" smtClean="0">
                <a:latin typeface="+mj-lt"/>
              </a:rPr>
              <a:t>The cost of production of the prototype will be as follows: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Copper Wire 			: ₹ 1000</a:t>
            </a:r>
            <a:endParaRPr lang="en-IN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Metal parts: Iron		: ₹ 1000</a:t>
            </a:r>
            <a:endParaRPr lang="en-IN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Metal parts: Steel		: ₹ 1500</a:t>
            </a:r>
            <a:endParaRPr lang="en-IN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Electromagnetic components	: </a:t>
            </a:r>
            <a:r>
              <a:rPr lang="en-IN" sz="2000" dirty="0" smtClean="0">
                <a:latin typeface="+mj-lt"/>
              </a:rPr>
              <a:t>₹ 2000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Auxiliary parts			: </a:t>
            </a:r>
            <a:r>
              <a:rPr lang="en-IN" sz="2000" dirty="0" smtClean="0">
                <a:latin typeface="+mj-lt"/>
              </a:rPr>
              <a:t>₹ 1000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Electronic components</a:t>
            </a:r>
            <a:endParaRPr lang="en-IN" sz="2000" dirty="0" smtClean="0"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Regulator			: ₹ 350</a:t>
            </a:r>
            <a:endParaRPr lang="en-IN" sz="1600" dirty="0" smtClean="0"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Capacitor			: ₹ 50</a:t>
            </a:r>
            <a:endParaRPr lang="en-IN" sz="1600" dirty="0" smtClean="0"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Connection wires		: ₹ 100</a:t>
            </a:r>
            <a:endParaRPr lang="en-IN" sz="16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Labor charges			: </a:t>
            </a:r>
            <a:r>
              <a:rPr lang="en-IN" sz="2000" dirty="0" smtClean="0">
                <a:latin typeface="+mj-lt"/>
              </a:rPr>
              <a:t>₹ 500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+mj-lt"/>
              </a:rPr>
              <a:t>Miscellaneous costs		: ₹ 500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 Total cost			: </a:t>
            </a:r>
            <a:r>
              <a:rPr lang="en-IN" sz="2000" dirty="0" smtClean="0">
                <a:latin typeface="+mj-lt"/>
              </a:rPr>
              <a:t>₹ 8000</a:t>
            </a:r>
            <a:endParaRPr lang="en-IN" sz="20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1077" y="2010987"/>
            <a:ext cx="4788365" cy="436188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200" dirty="0" smtClean="0">
                <a:latin typeface="+mj-lt"/>
              </a:rPr>
              <a:t>The cost of industrial production will be as follows: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Copper Wire 			: ₹ 1000</a:t>
            </a:r>
            <a:endParaRPr lang="en-IN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Metal parts: Iron		: ₹ 500</a:t>
            </a:r>
            <a:endParaRPr lang="en-IN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Metal parts: Steel		: ₹ 500</a:t>
            </a:r>
            <a:endParaRPr lang="en-IN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Electromagnetic components	: </a:t>
            </a:r>
            <a:r>
              <a:rPr lang="en-IN" sz="2000" dirty="0" smtClean="0">
                <a:latin typeface="+mj-lt"/>
              </a:rPr>
              <a:t>₹ 500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Labor charges			: </a:t>
            </a:r>
            <a:r>
              <a:rPr lang="en-IN" sz="2000" dirty="0" smtClean="0">
                <a:latin typeface="+mj-lt"/>
              </a:rPr>
              <a:t>₹ 500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 Total cost			: </a:t>
            </a:r>
            <a:r>
              <a:rPr lang="en-IN" sz="2000" dirty="0" smtClean="0">
                <a:latin typeface="+mj-lt"/>
              </a:rPr>
              <a:t>₹ 2500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14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BankGothic Lt BT" pitchFamily="34" charset="0"/>
              </a:rPr>
              <a:t>Current status and action plan</a:t>
            </a:r>
            <a:endParaRPr lang="en-IN" sz="4400" b="1" dirty="0">
              <a:latin typeface="BankGothic Lt B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7280" y="1756093"/>
            <a:ext cx="4937760" cy="7362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nkGothic Lt BT" pitchFamily="34" charset="0"/>
              </a:rPr>
              <a:t>Works completed</a:t>
            </a:r>
            <a:endParaRPr lang="en-IN" sz="2800" b="1" dirty="0">
              <a:latin typeface="BankGothic Lt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2452394"/>
            <a:ext cx="8415210" cy="3378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Project cost estimation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Project overall rough design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Design of electronic control system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Improvement in design with torque damping dust caps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Project presentation</a:t>
            </a:r>
            <a:endParaRPr lang="en-IN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4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BankGothic Lt BT" pitchFamily="34" charset="0"/>
              </a:rPr>
              <a:t>Current status and action plan</a:t>
            </a:r>
            <a:endParaRPr lang="en-IN" sz="4400" b="1" dirty="0">
              <a:latin typeface="BankGothic Lt BT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1895" y="1783383"/>
            <a:ext cx="5969531" cy="73628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BankGothic Lt BT" pitchFamily="34" charset="0"/>
              </a:rPr>
              <a:t>Works Under Process</a:t>
            </a:r>
            <a:endParaRPr lang="en-IN" sz="2800" b="1" dirty="0">
              <a:latin typeface="BankGothic Lt BT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0134" y="2465265"/>
            <a:ext cx="8821913" cy="3378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Design of electromagnets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Overall electronic circuit design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Techniques for maximum cost reduction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Research using existing Semi-Maglev fans</a:t>
            </a:r>
          </a:p>
        </p:txBody>
      </p:sp>
    </p:spTree>
    <p:extLst>
      <p:ext uri="{BB962C8B-B14F-4D97-AF65-F5344CB8AC3E}">
        <p14:creationId xmlns:p14="http://schemas.microsoft.com/office/powerpoint/2010/main" val="30481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BankGothic Lt BT" pitchFamily="34" charset="0"/>
              </a:rPr>
              <a:t>Current status and action plan</a:t>
            </a:r>
            <a:endParaRPr lang="en-IN" sz="4400" b="1" dirty="0">
              <a:latin typeface="BankGothic Lt BT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94704" y="1945202"/>
            <a:ext cx="9332185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BankGothic Lt BT" pitchFamily="34" charset="0"/>
              </a:rPr>
              <a:t>Future plans in chronological order</a:t>
            </a:r>
            <a:endParaRPr lang="en-IN" sz="2800" b="1" dirty="0">
              <a:latin typeface="BankGothic Lt BT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4704" y="2736266"/>
            <a:ext cx="10393249" cy="36369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November 2017 	: Complete design with final clear cut cost estimation and 				simulation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December 2017	: Purchase of materials, assembly and test runs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January 2018 	: Completed product, final touches, design tweaks if any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February 2018 	: Design finalization, product completion and experimental 				tests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March 2018 		: Product release</a:t>
            </a:r>
            <a:endParaRPr lang="en-IN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9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2879334"/>
            <a:ext cx="10058400" cy="10993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latin typeface="BankGothic Md BT" pitchFamily="34" charset="0"/>
              </a:rPr>
              <a:t>Thank You</a:t>
            </a:r>
            <a:endParaRPr lang="en-IN" sz="6700" dirty="0">
              <a:latin typeface="BankGothic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46" y="-25931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nkGothic Md BT" pitchFamily="34" charset="0"/>
              </a:rPr>
              <a:t>MAGLEV FAN </a:t>
            </a:r>
            <a:r>
              <a:rPr lang="en-US" sz="4000" dirty="0" smtClean="0">
                <a:latin typeface="BankGothic Md BT" pitchFamily="34" charset="0"/>
              </a:rPr>
              <a:t>(MOTOR BASED ON MAGNETIC LEVITATION CONCEPT)</a:t>
            </a:r>
            <a:endParaRPr lang="en-US" sz="4000" dirty="0"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337" y="1278575"/>
            <a:ext cx="10058400" cy="4023360"/>
          </a:xfrm>
        </p:spPr>
        <p:txBody>
          <a:bodyPr/>
          <a:lstStyle/>
          <a:p>
            <a:r>
              <a:rPr lang="en-US" dirty="0" smtClean="0">
                <a:latin typeface="BankGothic Lt BT" pitchFamily="34" charset="0"/>
              </a:rPr>
              <a:t>WORKING PRINCIPLE: MAGNETIC LEVITATION</a:t>
            </a:r>
          </a:p>
          <a:p>
            <a:r>
              <a:rPr lang="en-US" sz="2400" b="1" dirty="0"/>
              <a:t>Magnetic levitation</a:t>
            </a:r>
            <a:r>
              <a:rPr lang="en-US" sz="2400" dirty="0"/>
              <a:t>, </a:t>
            </a:r>
            <a:r>
              <a:rPr lang="en-US" sz="2400" b="1" dirty="0"/>
              <a:t>maglev</a:t>
            </a:r>
            <a:r>
              <a:rPr lang="en-US" sz="2400" dirty="0"/>
              <a:t>, or </a:t>
            </a:r>
            <a:r>
              <a:rPr lang="en-US" sz="2400" b="1" dirty="0"/>
              <a:t>magnetic suspension</a:t>
            </a:r>
            <a:r>
              <a:rPr lang="en-US" sz="2400" dirty="0"/>
              <a:t> is a method by which an object is suspended with no support other than magnetic fields. Magnetic force is used to counteract the effects of the gravitational acceleration and any other accelerations</a:t>
            </a:r>
            <a:r>
              <a:rPr lang="en-US" sz="240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1" y="3494515"/>
            <a:ext cx="4056482" cy="273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20" y="3494515"/>
            <a:ext cx="3889660" cy="27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12642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BankGothic Md BT" pitchFamily="34" charset="0"/>
              </a:rPr>
              <a:t>DESIGN</a:t>
            </a:r>
            <a:endParaRPr lang="en-IN" dirty="0">
              <a:latin typeface="BankGothic Md BT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4020" t="22964" r="25736" b="18272"/>
          <a:stretch/>
        </p:blipFill>
        <p:spPr bwMode="auto">
          <a:xfrm>
            <a:off x="1254015" y="2057842"/>
            <a:ext cx="3704349" cy="2243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3"/>
          <a:srcRect l="24847" t="22222" r="36148" b="19013"/>
          <a:stretch/>
        </p:blipFill>
        <p:spPr bwMode="auto">
          <a:xfrm>
            <a:off x="5223728" y="2057842"/>
            <a:ext cx="2864201" cy="2243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4"/>
          <a:srcRect l="24847" t="22963" r="48918" b="18271"/>
          <a:stretch/>
        </p:blipFill>
        <p:spPr bwMode="auto">
          <a:xfrm>
            <a:off x="8328463" y="2057842"/>
            <a:ext cx="2786004" cy="36990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60690" y="4923787"/>
            <a:ext cx="291450" cy="291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260690" y="5261516"/>
            <a:ext cx="291450" cy="291450"/>
          </a:xfrm>
          <a:prstGeom prst="rect">
            <a:avLst/>
          </a:prstGeom>
          <a:solidFill>
            <a:srgbClr val="34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260690" y="5598252"/>
            <a:ext cx="291450" cy="291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687131" y="4885150"/>
            <a:ext cx="1811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Electromagnets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84985" y="5224666"/>
            <a:ext cx="196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Rotor and Leaves</a:t>
            </a:r>
            <a:endParaRPr lang="en-IN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985" y="5559615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Stator and Windings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22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37" y="272956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nkGothic Lt BT" pitchFamily="34" charset="0"/>
              </a:rPr>
              <a:t>INNOVATION &amp; TECHNICAL FEASIBLITY</a:t>
            </a:r>
            <a:endParaRPr lang="en-US" sz="3600" b="1" dirty="0">
              <a:latin typeface="BankGothic Lt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9669" cy="452777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High speed rotation is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Losses due to friction, heating and iron losses will be 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Working parts are independent of controlling circuit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Sound noise will be 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Low cost and commercially feasible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Outer casing for the fan is unnecessary, as dust caps are provided to prevent dust penetration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0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BankGothic Lt BT" pitchFamily="34" charset="0"/>
              </a:rPr>
              <a:t>Social relevance</a:t>
            </a:r>
            <a:endParaRPr lang="en-US" dirty="0">
              <a:latin typeface="BankGothic Lt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42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LESS FRICTION, THUS HIGH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 LONG LIFE AND LESS MAINTAINANCE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 LOW POWER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GOOD BALANCE, STABILITY AND LESS WUBBLING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NO HEATING ISSUE AND ZERO LOSS DUE TO FRICTION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2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nkGothic Lt BT" pitchFamily="34" charset="0"/>
              </a:rPr>
              <a:t>potential </a:t>
            </a:r>
            <a:r>
              <a:rPr lang="en-US" dirty="0">
                <a:latin typeface="BankGothic Lt BT" pitchFamily="34" charset="0"/>
              </a:rPr>
              <a:t>market and commercial viability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96543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 smtClean="0">
                <a:latin typeface="+mj-lt"/>
              </a:rPr>
              <a:t>It catches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potential market </a:t>
            </a:r>
            <a:r>
              <a:rPr lang="en-US" sz="2400" b="1" dirty="0" smtClean="0">
                <a:latin typeface="+mj-lt"/>
              </a:rPr>
              <a:t>and provide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commercial viability </a:t>
            </a:r>
            <a:r>
              <a:rPr lang="en-US" sz="2400" b="1" dirty="0" smtClean="0">
                <a:latin typeface="+mj-lt"/>
              </a:rPr>
              <a:t>due to the following reasons: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j-lt"/>
              </a:rPr>
              <a:t> Lower power consumption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j-lt"/>
              </a:rPr>
              <a:t> Reasonable price compared to conventional fans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j-lt"/>
              </a:rPr>
              <a:t> Better technology and aesthetic </a:t>
            </a:r>
            <a:r>
              <a:rPr lang="en-US" sz="2400" b="1" dirty="0" smtClean="0">
                <a:latin typeface="+mj-lt"/>
              </a:rPr>
              <a:t>appearance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Simple speed regulation as that of the conventional fans.</a:t>
            </a:r>
            <a:endParaRPr lang="en-US" sz="2400" b="1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Easy maintenance and fixing</a:t>
            </a:r>
          </a:p>
        </p:txBody>
      </p:sp>
    </p:spTree>
    <p:extLst>
      <p:ext uri="{BB962C8B-B14F-4D97-AF65-F5344CB8AC3E}">
        <p14:creationId xmlns:p14="http://schemas.microsoft.com/office/powerpoint/2010/main" val="155888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nkGothic Lt BT" pitchFamily="34" charset="0"/>
              </a:rPr>
              <a:t>BLOCK DIAGRAM</a:t>
            </a:r>
            <a:endParaRPr lang="en-IN" sz="3600" dirty="0">
              <a:latin typeface="BankGothic Lt B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9531" y="1931831"/>
            <a:ext cx="1519707" cy="59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 Supply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1035" y="1931831"/>
            <a:ext cx="1519707" cy="59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Speed Control Circuit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6219" y="1931831"/>
            <a:ext cx="1519707" cy="59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Stator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4071" y="4898263"/>
            <a:ext cx="1519707" cy="59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Rotor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5959" y="3902297"/>
            <a:ext cx="1766552" cy="59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Electromagnets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8315458" y="2976093"/>
            <a:ext cx="2421228" cy="59028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Magnetic Field formation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2528773" y="4900410"/>
            <a:ext cx="2240924" cy="59028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Magnetization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5539454" y="4906890"/>
            <a:ext cx="2240924" cy="59028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Levitation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8405610" y="3902297"/>
            <a:ext cx="2240924" cy="59028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Rotation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6025165" y="1931831"/>
            <a:ext cx="2240924" cy="59028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Voltage Regulation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9381" y="2859110"/>
            <a:ext cx="1519707" cy="59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Voltage Control Circuit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3359238" y="2228045"/>
            <a:ext cx="6417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8" idx="5"/>
          </p:cNvCxnSpPr>
          <p:nvPr/>
        </p:nvCxnSpPr>
        <p:spPr>
          <a:xfrm flipV="1">
            <a:off x="5520742" y="2226972"/>
            <a:ext cx="578208" cy="1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0" idx="1"/>
          </p:cNvCxnSpPr>
          <p:nvPr/>
        </p:nvCxnSpPr>
        <p:spPr>
          <a:xfrm>
            <a:off x="8192304" y="2226972"/>
            <a:ext cx="573915" cy="1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3649235" y="2226971"/>
            <a:ext cx="0" cy="63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3" idx="0"/>
          </p:cNvCxnSpPr>
          <p:nvPr/>
        </p:nvCxnSpPr>
        <p:spPr>
          <a:xfrm>
            <a:off x="3649235" y="3451538"/>
            <a:ext cx="0" cy="45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5" idx="0"/>
          </p:cNvCxnSpPr>
          <p:nvPr/>
        </p:nvCxnSpPr>
        <p:spPr>
          <a:xfrm>
            <a:off x="3649235" y="4494725"/>
            <a:ext cx="0" cy="405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16" idx="5"/>
          </p:cNvCxnSpPr>
          <p:nvPr/>
        </p:nvCxnSpPr>
        <p:spPr>
          <a:xfrm>
            <a:off x="4695912" y="5195551"/>
            <a:ext cx="917327" cy="6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4" idx="0"/>
          </p:cNvCxnSpPr>
          <p:nvPr/>
        </p:nvCxnSpPr>
        <p:spPr>
          <a:xfrm flipH="1">
            <a:off x="9526072" y="2524259"/>
            <a:ext cx="1" cy="45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4"/>
            <a:endCxn id="17" idx="0"/>
          </p:cNvCxnSpPr>
          <p:nvPr/>
        </p:nvCxnSpPr>
        <p:spPr>
          <a:xfrm>
            <a:off x="9526072" y="3566374"/>
            <a:ext cx="0" cy="335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4"/>
            <a:endCxn id="12" idx="0"/>
          </p:cNvCxnSpPr>
          <p:nvPr/>
        </p:nvCxnSpPr>
        <p:spPr>
          <a:xfrm flipH="1">
            <a:off x="9523925" y="4492578"/>
            <a:ext cx="2147" cy="405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12" idx="1"/>
          </p:cNvCxnSpPr>
          <p:nvPr/>
        </p:nvCxnSpPr>
        <p:spPr>
          <a:xfrm flipV="1">
            <a:off x="7706593" y="5194477"/>
            <a:ext cx="1057478" cy="7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44697" y="5500096"/>
            <a:ext cx="231820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arallelogram 45"/>
          <p:cNvSpPr/>
          <p:nvPr/>
        </p:nvSpPr>
        <p:spPr>
          <a:xfrm>
            <a:off x="193182" y="5916799"/>
            <a:ext cx="283336" cy="21303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540910" y="5435700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53786" y="583013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0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itchFamily="34" charset="0"/>
              </a:rPr>
              <a:t>Components Required</a:t>
            </a:r>
            <a:endParaRPr lang="en-IN" dirty="0">
              <a:latin typeface="BankGothic Lt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5887"/>
            <a:ext cx="10058400" cy="402336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/>
              <a:t>220v 50Hz AC Electromagnets: 4-6</a:t>
            </a: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Speed control capacitors: 1uF, 1.5uF, 2uF</a:t>
            </a: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AC fan capacitor: 2.5uF</a:t>
            </a: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Copper wire for main and auxiliary windings</a:t>
            </a: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Steel ball bearings</a:t>
            </a: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Electric steel sheet for stator and rotor poles</a:t>
            </a: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Non corrosive iron for rotor base</a:t>
            </a: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Connection wires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6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itchFamily="34" charset="0"/>
              </a:rPr>
              <a:t>Speed control</a:t>
            </a:r>
            <a:endParaRPr lang="en-IN" dirty="0">
              <a:latin typeface="BankGothic Lt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29" y="1845733"/>
            <a:ext cx="6237876" cy="436399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A </a:t>
            </a:r>
            <a:r>
              <a:rPr lang="en-IN" sz="2400" dirty="0"/>
              <a:t>variable capacitance </a:t>
            </a:r>
            <a:r>
              <a:rPr lang="en-IN" sz="2400" dirty="0" smtClean="0"/>
              <a:t>in </a:t>
            </a:r>
            <a:r>
              <a:rPr lang="en-IN" sz="2400" dirty="0"/>
              <a:t>is used in this regulator.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As </a:t>
            </a:r>
            <a:r>
              <a:rPr lang="en-IN" sz="2400" dirty="0"/>
              <a:t>we turn the knob the capacitance increases and it reduces the voltage available to the fan.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There </a:t>
            </a:r>
            <a:r>
              <a:rPr lang="en-IN" sz="2400" dirty="0"/>
              <a:t>is nearly no power loss in this method.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losses incurred are due to resistive losses inside the capacitor which is negligible.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There </a:t>
            </a:r>
            <a:r>
              <a:rPr lang="en-IN" sz="2400" dirty="0"/>
              <a:t>are no heating problems and the capacitor improves the power factor of the circuit.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They </a:t>
            </a:r>
            <a:r>
              <a:rPr lang="en-IN" sz="2400" dirty="0"/>
              <a:t>are less bulky than resistive controllers.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05" y="2158261"/>
            <a:ext cx="4101282" cy="32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325</TotalTime>
  <Words>495</Words>
  <Application>Microsoft Office PowerPoint</Application>
  <PresentationFormat>Custom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MagLev Fan</vt:lpstr>
      <vt:lpstr>MAGLEV FAN (MOTOR BASED ON MAGNETIC LEVITATION CONCEPT)</vt:lpstr>
      <vt:lpstr>DESIGN</vt:lpstr>
      <vt:lpstr>INNOVATION &amp; TECHNICAL FEASIBLITY</vt:lpstr>
      <vt:lpstr>Social relevance</vt:lpstr>
      <vt:lpstr>potential market and commercial viability</vt:lpstr>
      <vt:lpstr>BLOCK DIAGRAM</vt:lpstr>
      <vt:lpstr>Components Required</vt:lpstr>
      <vt:lpstr>Speed control</vt:lpstr>
      <vt:lpstr>Technical feasibility</vt:lpstr>
      <vt:lpstr>Current status and action plan</vt:lpstr>
      <vt:lpstr>Current status and action plan</vt:lpstr>
      <vt:lpstr>Current status and action plan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usr</cp:lastModifiedBy>
  <cp:revision>16</cp:revision>
  <dcterms:created xsi:type="dcterms:W3CDTF">2017-10-11T07:25:37Z</dcterms:created>
  <dcterms:modified xsi:type="dcterms:W3CDTF">2017-11-13T03:08:33Z</dcterms:modified>
</cp:coreProperties>
</file>