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2" r:id="rId2"/>
    <p:sldId id="293" r:id="rId3"/>
    <p:sldId id="29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91" r:id="rId23"/>
    <p:sldId id="279" r:id="rId24"/>
    <p:sldId id="280" r:id="rId25"/>
    <p:sldId id="281" r:id="rId26"/>
    <p:sldId id="282" r:id="rId27"/>
    <p:sldId id="283" r:id="rId28"/>
    <p:sldId id="284" r:id="rId29"/>
    <p:sldId id="285"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0" d="100"/>
          <a:sy n="60" d="100"/>
        </p:scale>
        <p:origin x="-606"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6.wmf"/><Relationship Id="rId7" Type="http://schemas.openxmlformats.org/officeDocument/2006/relationships/image" Target="../media/image34.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67.wmf"/><Relationship Id="rId5" Type="http://schemas.openxmlformats.org/officeDocument/2006/relationships/image" Target="../media/image69.wmf"/><Relationship Id="rId4" Type="http://schemas.openxmlformats.org/officeDocument/2006/relationships/image" Target="../media/image6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71.wmf"/><Relationship Id="rId1" Type="http://schemas.openxmlformats.org/officeDocument/2006/relationships/image" Target="../media/image7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6.wmf"/><Relationship Id="rId5" Type="http://schemas.openxmlformats.org/officeDocument/2006/relationships/image" Target="../media/image70.wmf"/><Relationship Id="rId4" Type="http://schemas.openxmlformats.org/officeDocument/2006/relationships/image" Target="../media/image75.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image" Target="../media/image75.wmf"/><Relationship Id="rId7" Type="http://schemas.openxmlformats.org/officeDocument/2006/relationships/image" Target="../media/image79.jpeg"/><Relationship Id="rId2" Type="http://schemas.openxmlformats.org/officeDocument/2006/relationships/image" Target="../media/image74.wmf"/><Relationship Id="rId1" Type="http://schemas.openxmlformats.org/officeDocument/2006/relationships/image" Target="../media/image72.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31.wmf"/><Relationship Id="rId9" Type="http://schemas.openxmlformats.org/officeDocument/2006/relationships/image" Target="../media/image7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80.wmf"/><Relationship Id="rId1" Type="http://schemas.openxmlformats.org/officeDocument/2006/relationships/image" Target="../media/image72.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image" Target="../media/image81.wmf"/><Relationship Id="rId7" Type="http://schemas.openxmlformats.org/officeDocument/2006/relationships/image" Target="../media/image85.wmf"/><Relationship Id="rId2" Type="http://schemas.openxmlformats.org/officeDocument/2006/relationships/image" Target="../media/image80.wmf"/><Relationship Id="rId1" Type="http://schemas.openxmlformats.org/officeDocument/2006/relationships/image" Target="../media/image72.wmf"/><Relationship Id="rId6" Type="http://schemas.openxmlformats.org/officeDocument/2006/relationships/image" Target="../media/image84.wmf"/><Relationship Id="rId5" Type="http://schemas.openxmlformats.org/officeDocument/2006/relationships/image" Target="../media/image83.wmf"/><Relationship Id="rId10" Type="http://schemas.openxmlformats.org/officeDocument/2006/relationships/image" Target="../media/image88.wmf"/><Relationship Id="rId4" Type="http://schemas.openxmlformats.org/officeDocument/2006/relationships/image" Target="../media/image82.wmf"/><Relationship Id="rId9" Type="http://schemas.openxmlformats.org/officeDocument/2006/relationships/image" Target="../media/image8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89.wmf"/><Relationship Id="rId4" Type="http://schemas.openxmlformats.org/officeDocument/2006/relationships/image" Target="../media/image90.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image" Target="../media/image14.wmf"/><Relationship Id="rId3" Type="http://schemas.openxmlformats.org/officeDocument/2006/relationships/image" Target="../media/image4.wmf"/><Relationship Id="rId7" Type="http://schemas.openxmlformats.org/officeDocument/2006/relationships/image" Target="../media/image8.wmf"/><Relationship Id="rId12" Type="http://schemas.openxmlformats.org/officeDocument/2006/relationships/image" Target="../media/image13.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image" Target="../media/image81.wmf"/><Relationship Id="rId7" Type="http://schemas.openxmlformats.org/officeDocument/2006/relationships/image" Target="../media/image94.wmf"/><Relationship Id="rId2" Type="http://schemas.openxmlformats.org/officeDocument/2006/relationships/image" Target="../media/image91.wmf"/><Relationship Id="rId1" Type="http://schemas.openxmlformats.org/officeDocument/2006/relationships/image" Target="../media/image80.wmf"/><Relationship Id="rId6" Type="http://schemas.openxmlformats.org/officeDocument/2006/relationships/image" Target="../media/image93.wmf"/><Relationship Id="rId5" Type="http://schemas.openxmlformats.org/officeDocument/2006/relationships/image" Target="../media/image92.wmf"/><Relationship Id="rId4" Type="http://schemas.openxmlformats.org/officeDocument/2006/relationships/image" Target="../media/image34.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image" Target="../media/image98.wmf"/><Relationship Id="rId7" Type="http://schemas.openxmlformats.org/officeDocument/2006/relationships/image" Target="../media/image92.wmf"/><Relationship Id="rId12" Type="http://schemas.openxmlformats.org/officeDocument/2006/relationships/image" Target="../media/image101.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91.wmf"/><Relationship Id="rId11" Type="http://schemas.openxmlformats.org/officeDocument/2006/relationships/image" Target="../media/image100.wmf"/><Relationship Id="rId5" Type="http://schemas.openxmlformats.org/officeDocument/2006/relationships/image" Target="../media/image99.wmf"/><Relationship Id="rId10" Type="http://schemas.openxmlformats.org/officeDocument/2006/relationships/image" Target="../media/image95.wmf"/><Relationship Id="rId4" Type="http://schemas.openxmlformats.org/officeDocument/2006/relationships/image" Target="../media/image34.wmf"/><Relationship Id="rId9" Type="http://schemas.openxmlformats.org/officeDocument/2006/relationships/image" Target="../media/image94.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image" Target="../media/image102.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image" Target="../media/image83.wmf"/><Relationship Id="rId7" Type="http://schemas.openxmlformats.org/officeDocument/2006/relationships/image" Target="../media/image87.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86.wmf"/><Relationship Id="rId11" Type="http://schemas.openxmlformats.org/officeDocument/2006/relationships/image" Target="../media/image108.wmf"/><Relationship Id="rId5" Type="http://schemas.openxmlformats.org/officeDocument/2006/relationships/image" Target="../media/image85.wmf"/><Relationship Id="rId10" Type="http://schemas.openxmlformats.org/officeDocument/2006/relationships/image" Target="../media/image107.wmf"/><Relationship Id="rId4" Type="http://schemas.openxmlformats.org/officeDocument/2006/relationships/image" Target="../media/image84.wmf"/><Relationship Id="rId9" Type="http://schemas.openxmlformats.org/officeDocument/2006/relationships/image" Target="../media/image106.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image" Target="../media/image85.wmf"/><Relationship Id="rId7" Type="http://schemas.openxmlformats.org/officeDocument/2006/relationships/image" Target="../media/image109.wmf"/><Relationship Id="rId12" Type="http://schemas.openxmlformats.org/officeDocument/2006/relationships/image" Target="../media/image108.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wmf"/><Relationship Id="rId11" Type="http://schemas.openxmlformats.org/officeDocument/2006/relationships/image" Target="../media/image107.wmf"/><Relationship Id="rId5" Type="http://schemas.openxmlformats.org/officeDocument/2006/relationships/image" Target="../media/image87.wmf"/><Relationship Id="rId10" Type="http://schemas.openxmlformats.org/officeDocument/2006/relationships/image" Target="../media/image111.wmf"/><Relationship Id="rId4" Type="http://schemas.openxmlformats.org/officeDocument/2006/relationships/image" Target="../media/image86.wmf"/><Relationship Id="rId9" Type="http://schemas.openxmlformats.org/officeDocument/2006/relationships/image" Target="../media/image110.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05.wmf"/><Relationship Id="rId4" Type="http://schemas.openxmlformats.org/officeDocument/2006/relationships/image" Target="../media/image10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33.wmf"/><Relationship Id="rId7" Type="http://schemas.openxmlformats.org/officeDocument/2006/relationships/image" Target="../media/image137.png"/><Relationship Id="rId2" Type="http://schemas.openxmlformats.org/officeDocument/2006/relationships/image" Target="../media/image132.wmf"/><Relationship Id="rId1" Type="http://schemas.openxmlformats.org/officeDocument/2006/relationships/image" Target="../media/image131.wmf"/><Relationship Id="rId6" Type="http://schemas.openxmlformats.org/officeDocument/2006/relationships/image" Target="../media/image136.wmf"/><Relationship Id="rId5" Type="http://schemas.openxmlformats.org/officeDocument/2006/relationships/image" Target="../media/image135.wmf"/><Relationship Id="rId4" Type="http://schemas.openxmlformats.org/officeDocument/2006/relationships/image" Target="../media/image134.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image" Target="../media/image12.wmf"/><Relationship Id="rId18" Type="http://schemas.openxmlformats.org/officeDocument/2006/relationships/image" Target="../media/image22.wmf"/><Relationship Id="rId3" Type="http://schemas.openxmlformats.org/officeDocument/2006/relationships/image" Target="../media/image17.jpeg"/><Relationship Id="rId21" Type="http://schemas.openxmlformats.org/officeDocument/2006/relationships/image" Target="../media/image25.wmf"/><Relationship Id="rId7" Type="http://schemas.openxmlformats.org/officeDocument/2006/relationships/image" Target="../media/image6.wmf"/><Relationship Id="rId12" Type="http://schemas.openxmlformats.org/officeDocument/2006/relationships/image" Target="../media/image11.wmf"/><Relationship Id="rId17" Type="http://schemas.openxmlformats.org/officeDocument/2006/relationships/image" Target="../media/image21.jpeg"/><Relationship Id="rId2" Type="http://schemas.openxmlformats.org/officeDocument/2006/relationships/image" Target="../media/image16.wmf"/><Relationship Id="rId16" Type="http://schemas.openxmlformats.org/officeDocument/2006/relationships/image" Target="../media/image20.wmf"/><Relationship Id="rId20" Type="http://schemas.openxmlformats.org/officeDocument/2006/relationships/image" Target="../media/image24.wmf"/><Relationship Id="rId1" Type="http://schemas.openxmlformats.org/officeDocument/2006/relationships/image" Target="../media/image15.wmf"/><Relationship Id="rId6" Type="http://schemas.openxmlformats.org/officeDocument/2006/relationships/image" Target="../media/image5.wmf"/><Relationship Id="rId11" Type="http://schemas.openxmlformats.org/officeDocument/2006/relationships/image" Target="../media/image10.wmf"/><Relationship Id="rId5" Type="http://schemas.openxmlformats.org/officeDocument/2006/relationships/image" Target="../media/image19.wmf"/><Relationship Id="rId15" Type="http://schemas.openxmlformats.org/officeDocument/2006/relationships/image" Target="../media/image14.wmf"/><Relationship Id="rId10" Type="http://schemas.openxmlformats.org/officeDocument/2006/relationships/image" Target="../media/image9.wmf"/><Relationship Id="rId19" Type="http://schemas.openxmlformats.org/officeDocument/2006/relationships/image" Target="../media/image23.wmf"/><Relationship Id="rId4" Type="http://schemas.openxmlformats.org/officeDocument/2006/relationships/image" Target="../media/image18.wmf"/><Relationship Id="rId9" Type="http://schemas.openxmlformats.org/officeDocument/2006/relationships/image" Target="../media/image8.wmf"/><Relationship Id="rId1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30.wmf"/><Relationship Id="rId4"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31.wmf"/><Relationship Id="rId1" Type="http://schemas.openxmlformats.org/officeDocument/2006/relationships/image" Target="../media/image28.wmf"/><Relationship Id="rId4"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image" Target="../media/image41.wmf"/><Relationship Id="rId1" Type="http://schemas.openxmlformats.org/officeDocument/2006/relationships/image" Target="../media/image38.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48.wmf"/><Relationship Id="rId7" Type="http://schemas.openxmlformats.org/officeDocument/2006/relationships/image" Target="../media/image44.wmf"/><Relationship Id="rId2" Type="http://schemas.openxmlformats.org/officeDocument/2006/relationships/image" Target="../media/image47.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35.wmf"/><Relationship Id="rId4" Type="http://schemas.openxmlformats.org/officeDocument/2006/relationships/image" Target="../media/image4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35.wmf"/><Relationship Id="rId4" Type="http://schemas.openxmlformats.org/officeDocument/2006/relationships/image" Target="../media/image5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FA05B2F-FE26-4C89-ABCE-BF16D7958691}" type="datetimeFigureOut">
              <a:rPr lang="zh-CN" altLang="en-US" smtClean="0"/>
              <a:pPr/>
              <a:t>2014-04-30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58A66-AF47-4F1A-A510-0A363DB368B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FA05B2F-FE26-4C89-ABCE-BF16D7958691}" type="datetimeFigureOut">
              <a:rPr lang="zh-CN" altLang="en-US" smtClean="0"/>
              <a:pPr/>
              <a:t>2014-04-30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58A66-AF47-4F1A-A510-0A363DB368B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FA05B2F-FE26-4C89-ABCE-BF16D7958691}" type="datetimeFigureOut">
              <a:rPr lang="zh-CN" altLang="en-US" smtClean="0"/>
              <a:pPr/>
              <a:t>2014-04-30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58A66-AF47-4F1A-A510-0A363DB368B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FA05B2F-FE26-4C89-ABCE-BF16D7958691}" type="datetimeFigureOut">
              <a:rPr lang="zh-CN" altLang="en-US" smtClean="0"/>
              <a:pPr/>
              <a:t>2014-04-30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58A66-AF47-4F1A-A510-0A363DB368B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FA05B2F-FE26-4C89-ABCE-BF16D7958691}" type="datetimeFigureOut">
              <a:rPr lang="zh-CN" altLang="en-US" smtClean="0"/>
              <a:pPr/>
              <a:t>2014-04-30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58A66-AF47-4F1A-A510-0A363DB368B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FA05B2F-FE26-4C89-ABCE-BF16D7958691}" type="datetimeFigureOut">
              <a:rPr lang="zh-CN" altLang="en-US" smtClean="0"/>
              <a:pPr/>
              <a:t>2014-04-30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558A66-AF47-4F1A-A510-0A363DB368B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FA05B2F-FE26-4C89-ABCE-BF16D7958691}" type="datetimeFigureOut">
              <a:rPr lang="zh-CN" altLang="en-US" smtClean="0"/>
              <a:pPr/>
              <a:t>2014-04-30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558A66-AF47-4F1A-A510-0A363DB368B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FA05B2F-FE26-4C89-ABCE-BF16D7958691}" type="datetimeFigureOut">
              <a:rPr lang="zh-CN" altLang="en-US" smtClean="0"/>
              <a:pPr/>
              <a:t>2014-04-30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558A66-AF47-4F1A-A510-0A363DB368B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FA05B2F-FE26-4C89-ABCE-BF16D7958691}" type="datetimeFigureOut">
              <a:rPr lang="zh-CN" altLang="en-US" smtClean="0"/>
              <a:pPr/>
              <a:t>2014-04-30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558A66-AF47-4F1A-A510-0A363DB368B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FA05B2F-FE26-4C89-ABCE-BF16D7958691}" type="datetimeFigureOut">
              <a:rPr lang="zh-CN" altLang="en-US" smtClean="0"/>
              <a:pPr/>
              <a:t>2014-04-30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558A66-AF47-4F1A-A510-0A363DB368B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FA05B2F-FE26-4C89-ABCE-BF16D7958691}" type="datetimeFigureOut">
              <a:rPr lang="zh-CN" altLang="en-US" smtClean="0"/>
              <a:pPr/>
              <a:t>2014-04-30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558A66-AF47-4F1A-A510-0A363DB368B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05B2F-FE26-4C89-ABCE-BF16D7958691}" type="datetimeFigureOut">
              <a:rPr lang="zh-CN" altLang="en-US" smtClean="0"/>
              <a:pPr/>
              <a:t>2014-04-30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558A66-AF47-4F1A-A510-0A363DB368B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75.bin"/><Relationship Id="rId3" Type="http://schemas.openxmlformats.org/officeDocument/2006/relationships/oleObject" Target="../embeddings/oleObject70.bin"/><Relationship Id="rId7"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73.bin"/><Relationship Id="rId5" Type="http://schemas.openxmlformats.org/officeDocument/2006/relationships/oleObject" Target="../embeddings/oleObject72.bin"/><Relationship Id="rId4" Type="http://schemas.openxmlformats.org/officeDocument/2006/relationships/oleObject" Target="../embeddings/oleObject71.bin"/><Relationship Id="rId9" Type="http://schemas.openxmlformats.org/officeDocument/2006/relationships/oleObject" Target="../embeddings/oleObject76.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82.bin"/><Relationship Id="rId3" Type="http://schemas.openxmlformats.org/officeDocument/2006/relationships/oleObject" Target="../embeddings/oleObject77.bin"/><Relationship Id="rId7"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80.bin"/><Relationship Id="rId5" Type="http://schemas.openxmlformats.org/officeDocument/2006/relationships/oleObject" Target="../embeddings/oleObject79.bin"/><Relationship Id="rId4" Type="http://schemas.openxmlformats.org/officeDocument/2006/relationships/oleObject" Target="../embeddings/oleObject78.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12.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4.bin"/><Relationship Id="rId7"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87.bin"/><Relationship Id="rId5" Type="http://schemas.openxmlformats.org/officeDocument/2006/relationships/oleObject" Target="../embeddings/oleObject86.bin"/><Relationship Id="rId4" Type="http://schemas.openxmlformats.org/officeDocument/2006/relationships/oleObject" Target="../embeddings/oleObject85.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oleObject" Target="../embeddings/oleObject91.bin"/><Relationship Id="rId4" Type="http://schemas.openxmlformats.org/officeDocument/2006/relationships/oleObject" Target="../embeddings/oleObject90.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97.bin"/><Relationship Id="rId3" Type="http://schemas.openxmlformats.org/officeDocument/2006/relationships/oleObject" Target="../embeddings/oleObject92.bin"/><Relationship Id="rId7" Type="http://schemas.openxmlformats.org/officeDocument/2006/relationships/oleObject" Target="../embeddings/oleObject96.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95.bin"/><Relationship Id="rId5" Type="http://schemas.openxmlformats.org/officeDocument/2006/relationships/oleObject" Target="../embeddings/oleObject94.bin"/><Relationship Id="rId4" Type="http://schemas.openxmlformats.org/officeDocument/2006/relationships/oleObject" Target="../embeddings/oleObject93.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03.bin"/><Relationship Id="rId3" Type="http://schemas.openxmlformats.org/officeDocument/2006/relationships/oleObject" Target="../embeddings/oleObject98.bin"/><Relationship Id="rId7" Type="http://schemas.openxmlformats.org/officeDocument/2006/relationships/oleObject" Target="../embeddings/oleObject102.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101.bin"/><Relationship Id="rId5" Type="http://schemas.openxmlformats.org/officeDocument/2006/relationships/oleObject" Target="../embeddings/oleObject100.bin"/><Relationship Id="rId10" Type="http://schemas.openxmlformats.org/officeDocument/2006/relationships/oleObject" Target="../embeddings/oleObject105.bin"/><Relationship Id="rId4" Type="http://schemas.openxmlformats.org/officeDocument/2006/relationships/oleObject" Target="../embeddings/oleObject99.bin"/><Relationship Id="rId9" Type="http://schemas.openxmlformats.org/officeDocument/2006/relationships/oleObject" Target="../embeddings/oleObject104.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oleObject" Target="../embeddings/oleObject108.bin"/><Relationship Id="rId4" Type="http://schemas.openxmlformats.org/officeDocument/2006/relationships/oleObject" Target="../embeddings/oleObject107.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14.bin"/><Relationship Id="rId3" Type="http://schemas.openxmlformats.org/officeDocument/2006/relationships/oleObject" Target="../embeddings/oleObject109.bin"/><Relationship Id="rId7" Type="http://schemas.openxmlformats.org/officeDocument/2006/relationships/oleObject" Target="../embeddings/oleObject113.bin"/><Relationship Id="rId12" Type="http://schemas.openxmlformats.org/officeDocument/2006/relationships/oleObject" Target="../embeddings/oleObject118.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112.bin"/><Relationship Id="rId11" Type="http://schemas.openxmlformats.org/officeDocument/2006/relationships/oleObject" Target="../embeddings/oleObject117.bin"/><Relationship Id="rId5" Type="http://schemas.openxmlformats.org/officeDocument/2006/relationships/oleObject" Target="../embeddings/oleObject111.bin"/><Relationship Id="rId10" Type="http://schemas.openxmlformats.org/officeDocument/2006/relationships/oleObject" Target="../embeddings/oleObject116.bin"/><Relationship Id="rId4" Type="http://schemas.openxmlformats.org/officeDocument/2006/relationships/oleObject" Target="../embeddings/oleObject110.bin"/><Relationship Id="rId9" Type="http://schemas.openxmlformats.org/officeDocument/2006/relationships/oleObject" Target="../embeddings/oleObject115.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122.bin"/><Relationship Id="rId5" Type="http://schemas.openxmlformats.org/officeDocument/2006/relationships/oleObject" Target="../embeddings/oleObject121.bin"/><Relationship Id="rId4" Type="http://schemas.openxmlformats.org/officeDocument/2006/relationships/oleObject" Target="../embeddings/oleObject120.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oleObject" Target="../embeddings/oleObject12.bin"/><Relationship Id="rId3" Type="http://schemas.openxmlformats.org/officeDocument/2006/relationships/oleObject" Target="../embeddings/oleObject2.bin"/><Relationship Id="rId7" Type="http://schemas.openxmlformats.org/officeDocument/2006/relationships/oleObject" Target="../embeddings/oleObject6.bin"/><Relationship Id="rId12"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oleObject" Target="../embeddings/oleObject10.bin"/><Relationship Id="rId5" Type="http://schemas.openxmlformats.org/officeDocument/2006/relationships/oleObject" Target="../embeddings/oleObject4.bin"/><Relationship Id="rId15" Type="http://schemas.openxmlformats.org/officeDocument/2006/relationships/oleObject" Target="../embeddings/oleObject14.bin"/><Relationship Id="rId10" Type="http://schemas.openxmlformats.org/officeDocument/2006/relationships/oleObject" Target="../embeddings/oleObject9.bin"/><Relationship Id="rId4" Type="http://schemas.openxmlformats.org/officeDocument/2006/relationships/oleObject" Target="../embeddings/oleObject3.bin"/><Relationship Id="rId9" Type="http://schemas.openxmlformats.org/officeDocument/2006/relationships/oleObject" Target="../embeddings/oleObject8.bin"/><Relationship Id="rId14" Type="http://schemas.openxmlformats.org/officeDocument/2006/relationships/oleObject" Target="../embeddings/oleObject13.bin"/></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28.bin"/><Relationship Id="rId3" Type="http://schemas.openxmlformats.org/officeDocument/2006/relationships/oleObject" Target="../embeddings/oleObject123.bin"/><Relationship Id="rId7" Type="http://schemas.openxmlformats.org/officeDocument/2006/relationships/oleObject" Target="../embeddings/oleObject127.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126.bin"/><Relationship Id="rId5" Type="http://schemas.openxmlformats.org/officeDocument/2006/relationships/oleObject" Target="../embeddings/oleObject125.bin"/><Relationship Id="rId10" Type="http://schemas.openxmlformats.org/officeDocument/2006/relationships/oleObject" Target="../embeddings/oleObject130.bin"/><Relationship Id="rId4" Type="http://schemas.openxmlformats.org/officeDocument/2006/relationships/oleObject" Target="../embeddings/oleObject124.bin"/><Relationship Id="rId9" Type="http://schemas.openxmlformats.org/officeDocument/2006/relationships/oleObject" Target="../embeddings/oleObject129.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36.bin"/><Relationship Id="rId13" Type="http://schemas.openxmlformats.org/officeDocument/2006/relationships/oleObject" Target="../embeddings/oleObject141.bin"/><Relationship Id="rId3" Type="http://schemas.openxmlformats.org/officeDocument/2006/relationships/oleObject" Target="../embeddings/oleObject131.bin"/><Relationship Id="rId7" Type="http://schemas.openxmlformats.org/officeDocument/2006/relationships/oleObject" Target="../embeddings/oleObject135.bin"/><Relationship Id="rId12" Type="http://schemas.openxmlformats.org/officeDocument/2006/relationships/oleObject" Target="../embeddings/oleObject140.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134.bin"/><Relationship Id="rId11" Type="http://schemas.openxmlformats.org/officeDocument/2006/relationships/oleObject" Target="../embeddings/oleObject139.bin"/><Relationship Id="rId5" Type="http://schemas.openxmlformats.org/officeDocument/2006/relationships/oleObject" Target="../embeddings/oleObject133.bin"/><Relationship Id="rId10" Type="http://schemas.openxmlformats.org/officeDocument/2006/relationships/oleObject" Target="../embeddings/oleObject138.bin"/><Relationship Id="rId4" Type="http://schemas.openxmlformats.org/officeDocument/2006/relationships/oleObject" Target="../embeddings/oleObject132.bin"/><Relationship Id="rId9" Type="http://schemas.openxmlformats.org/officeDocument/2006/relationships/oleObject" Target="../embeddings/oleObject137.bin"/><Relationship Id="rId14" Type="http://schemas.openxmlformats.org/officeDocument/2006/relationships/oleObject" Target="../embeddings/oleObject142.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43.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oleObject" Target="../embeddings/oleObject144.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50.bin"/><Relationship Id="rId13" Type="http://schemas.openxmlformats.org/officeDocument/2006/relationships/oleObject" Target="../embeddings/oleObject155.bin"/><Relationship Id="rId3" Type="http://schemas.openxmlformats.org/officeDocument/2006/relationships/oleObject" Target="../embeddings/oleObject145.bin"/><Relationship Id="rId7" Type="http://schemas.openxmlformats.org/officeDocument/2006/relationships/oleObject" Target="../embeddings/oleObject149.bin"/><Relationship Id="rId12" Type="http://schemas.openxmlformats.org/officeDocument/2006/relationships/oleObject" Target="../embeddings/oleObject154.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148.bin"/><Relationship Id="rId11" Type="http://schemas.openxmlformats.org/officeDocument/2006/relationships/oleObject" Target="../embeddings/oleObject153.bin"/><Relationship Id="rId5" Type="http://schemas.openxmlformats.org/officeDocument/2006/relationships/oleObject" Target="../embeddings/oleObject147.bin"/><Relationship Id="rId10" Type="http://schemas.openxmlformats.org/officeDocument/2006/relationships/oleObject" Target="../embeddings/oleObject152.bin"/><Relationship Id="rId4" Type="http://schemas.openxmlformats.org/officeDocument/2006/relationships/oleObject" Target="../embeddings/oleObject146.bin"/><Relationship Id="rId9" Type="http://schemas.openxmlformats.org/officeDocument/2006/relationships/oleObject" Target="../embeddings/oleObject151.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61.bin"/><Relationship Id="rId13" Type="http://schemas.openxmlformats.org/officeDocument/2006/relationships/oleObject" Target="../embeddings/oleObject166.bin"/><Relationship Id="rId3" Type="http://schemas.openxmlformats.org/officeDocument/2006/relationships/oleObject" Target="../embeddings/oleObject156.bin"/><Relationship Id="rId7" Type="http://schemas.openxmlformats.org/officeDocument/2006/relationships/oleObject" Target="../embeddings/oleObject160.bin"/><Relationship Id="rId12" Type="http://schemas.openxmlformats.org/officeDocument/2006/relationships/oleObject" Target="../embeddings/oleObject165.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159.bin"/><Relationship Id="rId11" Type="http://schemas.openxmlformats.org/officeDocument/2006/relationships/oleObject" Target="../embeddings/oleObject164.bin"/><Relationship Id="rId5" Type="http://schemas.openxmlformats.org/officeDocument/2006/relationships/oleObject" Target="../embeddings/oleObject158.bin"/><Relationship Id="rId10" Type="http://schemas.openxmlformats.org/officeDocument/2006/relationships/oleObject" Target="../embeddings/oleObject163.bin"/><Relationship Id="rId4" Type="http://schemas.openxmlformats.org/officeDocument/2006/relationships/oleObject" Target="../embeddings/oleObject157.bin"/><Relationship Id="rId9" Type="http://schemas.openxmlformats.org/officeDocument/2006/relationships/oleObject" Target="../embeddings/oleObject162.bin"/><Relationship Id="rId14" Type="http://schemas.openxmlformats.org/officeDocument/2006/relationships/oleObject" Target="../embeddings/oleObject167.bin"/></Relationships>
</file>

<file path=ppt/slides/_rels/slide25.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7.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s>
</file>

<file path=ppt/slides/_rels/slide26.xml.rels><?xml version="1.0" encoding="UTF-8" standalone="yes"?>
<Relationships xmlns="http://schemas.openxmlformats.org/package/2006/relationships"><Relationship Id="rId8" Type="http://schemas.openxmlformats.org/officeDocument/2006/relationships/image" Target="../media/image123.png"/><Relationship Id="rId3" Type="http://schemas.openxmlformats.org/officeDocument/2006/relationships/image" Target="../media/image118.png"/><Relationship Id="rId7" Type="http://schemas.openxmlformats.org/officeDocument/2006/relationships/image" Target="../media/image122.png"/><Relationship Id="rId2" Type="http://schemas.openxmlformats.org/officeDocument/2006/relationships/image" Target="../media/image117.png"/><Relationship Id="rId1" Type="http://schemas.openxmlformats.org/officeDocument/2006/relationships/slideLayout" Target="../slideLayouts/slideLayout7.xml"/><Relationship Id="rId6" Type="http://schemas.openxmlformats.org/officeDocument/2006/relationships/image" Target="../media/image121.png"/><Relationship Id="rId5" Type="http://schemas.openxmlformats.org/officeDocument/2006/relationships/image" Target="../media/image120.png"/><Relationship Id="rId4" Type="http://schemas.openxmlformats.org/officeDocument/2006/relationships/image" Target="../media/image119.png"/><Relationship Id="rId9" Type="http://schemas.openxmlformats.org/officeDocument/2006/relationships/image" Target="../media/image124.png"/></Relationships>
</file>

<file path=ppt/slides/_rels/slide27.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7.xml"/><Relationship Id="rId5" Type="http://schemas.openxmlformats.org/officeDocument/2006/relationships/image" Target="../media/image128.png"/><Relationship Id="rId4" Type="http://schemas.openxmlformats.org/officeDocument/2006/relationships/image" Target="../media/image127.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68.bin"/><Relationship Id="rId7" Type="http://schemas.openxmlformats.org/officeDocument/2006/relationships/oleObject" Target="../embeddings/oleObject171.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170.bin"/><Relationship Id="rId5" Type="http://schemas.openxmlformats.org/officeDocument/2006/relationships/oleObject" Target="../embeddings/oleObject169.bin"/><Relationship Id="rId4" Type="http://schemas.openxmlformats.org/officeDocument/2006/relationships/image" Target="../media/image126.png"/></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77.bin"/><Relationship Id="rId3" Type="http://schemas.openxmlformats.org/officeDocument/2006/relationships/oleObject" Target="../embeddings/oleObject172.bin"/><Relationship Id="rId7" Type="http://schemas.openxmlformats.org/officeDocument/2006/relationships/oleObject" Target="../embeddings/oleObject176.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175.bin"/><Relationship Id="rId5" Type="http://schemas.openxmlformats.org/officeDocument/2006/relationships/oleObject" Target="../embeddings/oleObject174.bin"/><Relationship Id="rId4" Type="http://schemas.openxmlformats.org/officeDocument/2006/relationships/oleObject" Target="../embeddings/oleObject173.bin"/><Relationship Id="rId9" Type="http://schemas.openxmlformats.org/officeDocument/2006/relationships/oleObject" Target="../embeddings/oleObject178.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oleObject" Target="../embeddings/oleObject25.bin"/><Relationship Id="rId18" Type="http://schemas.openxmlformats.org/officeDocument/2006/relationships/oleObject" Target="../embeddings/oleObject30.bin"/><Relationship Id="rId3" Type="http://schemas.openxmlformats.org/officeDocument/2006/relationships/oleObject" Target="../embeddings/oleObject15.bin"/><Relationship Id="rId21" Type="http://schemas.openxmlformats.org/officeDocument/2006/relationships/oleObject" Target="../embeddings/oleObject33.bin"/><Relationship Id="rId7" Type="http://schemas.openxmlformats.org/officeDocument/2006/relationships/oleObject" Target="../embeddings/oleObject19.bin"/><Relationship Id="rId12" Type="http://schemas.openxmlformats.org/officeDocument/2006/relationships/oleObject" Target="../embeddings/oleObject24.bin"/><Relationship Id="rId17" Type="http://schemas.openxmlformats.org/officeDocument/2006/relationships/oleObject" Target="../embeddings/oleObject29.bin"/><Relationship Id="rId2" Type="http://schemas.openxmlformats.org/officeDocument/2006/relationships/slideLayout" Target="../slideLayouts/slideLayout7.xml"/><Relationship Id="rId16" Type="http://schemas.openxmlformats.org/officeDocument/2006/relationships/oleObject" Target="../embeddings/oleObject28.bin"/><Relationship Id="rId20" Type="http://schemas.openxmlformats.org/officeDocument/2006/relationships/oleObject" Target="../embeddings/oleObject32.bin"/><Relationship Id="rId1" Type="http://schemas.openxmlformats.org/officeDocument/2006/relationships/vmlDrawing" Target="../drawings/vmlDrawing3.vml"/><Relationship Id="rId6" Type="http://schemas.openxmlformats.org/officeDocument/2006/relationships/oleObject" Target="../embeddings/oleObject18.bin"/><Relationship Id="rId11" Type="http://schemas.openxmlformats.org/officeDocument/2006/relationships/oleObject" Target="../embeddings/oleObject23.bin"/><Relationship Id="rId5" Type="http://schemas.openxmlformats.org/officeDocument/2006/relationships/oleObject" Target="../embeddings/oleObject17.bin"/><Relationship Id="rId15" Type="http://schemas.openxmlformats.org/officeDocument/2006/relationships/oleObject" Target="../embeddings/oleObject27.bin"/><Relationship Id="rId10" Type="http://schemas.openxmlformats.org/officeDocument/2006/relationships/oleObject" Target="../embeddings/oleObject22.bin"/><Relationship Id="rId19" Type="http://schemas.openxmlformats.org/officeDocument/2006/relationships/oleObject" Target="../embeddings/oleObject31.bin"/><Relationship Id="rId4" Type="http://schemas.openxmlformats.org/officeDocument/2006/relationships/oleObject" Target="../embeddings/oleObject16.bin"/><Relationship Id="rId9" Type="http://schemas.openxmlformats.org/officeDocument/2006/relationships/oleObject" Target="../embeddings/oleObject21.bin"/><Relationship Id="rId14" Type="http://schemas.openxmlformats.org/officeDocument/2006/relationships/oleObject" Target="../embeddings/oleObject26.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4.bin"/><Relationship Id="rId7"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37.bin"/><Relationship Id="rId5" Type="http://schemas.openxmlformats.org/officeDocument/2006/relationships/oleObject" Target="../embeddings/oleObject36.bin"/><Relationship Id="rId4" Type="http://schemas.openxmlformats.org/officeDocument/2006/relationships/oleObject" Target="../embeddings/oleObject35.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42.bin"/><Relationship Id="rId5" Type="http://schemas.openxmlformats.org/officeDocument/2006/relationships/oleObject" Target="../embeddings/oleObject41.bin"/><Relationship Id="rId4" Type="http://schemas.openxmlformats.org/officeDocument/2006/relationships/oleObject" Target="../embeddings/oleObject40.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oleObject" Target="../embeddings/oleObject43.bin"/><Relationship Id="rId7"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46.bin"/><Relationship Id="rId5" Type="http://schemas.openxmlformats.org/officeDocument/2006/relationships/oleObject" Target="../embeddings/oleObject45.bin"/><Relationship Id="rId10" Type="http://schemas.openxmlformats.org/officeDocument/2006/relationships/oleObject" Target="../embeddings/oleObject50.bin"/><Relationship Id="rId4" Type="http://schemas.openxmlformats.org/officeDocument/2006/relationships/oleObject" Target="../embeddings/oleObject44.bin"/><Relationship Id="rId9" Type="http://schemas.openxmlformats.org/officeDocument/2006/relationships/oleObject" Target="../embeddings/oleObject49.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oleObject" Target="../embeddings/oleObject51.bin"/><Relationship Id="rId7"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54.bin"/><Relationship Id="rId5" Type="http://schemas.openxmlformats.org/officeDocument/2006/relationships/oleObject" Target="../embeddings/oleObject53.bin"/><Relationship Id="rId4" Type="http://schemas.openxmlformats.org/officeDocument/2006/relationships/oleObject" Target="../embeddings/oleObject52.bin"/><Relationship Id="rId9" Type="http://schemas.openxmlformats.org/officeDocument/2006/relationships/oleObject" Target="../embeddings/oleObject57.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oleObject" Target="../embeddings/oleObject58.bin"/><Relationship Id="rId7"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61.bin"/><Relationship Id="rId5" Type="http://schemas.openxmlformats.org/officeDocument/2006/relationships/oleObject" Target="../embeddings/oleObject60.bin"/><Relationship Id="rId10" Type="http://schemas.openxmlformats.org/officeDocument/2006/relationships/oleObject" Target="../embeddings/oleObject65.bin"/><Relationship Id="rId4" Type="http://schemas.openxmlformats.org/officeDocument/2006/relationships/oleObject" Target="../embeddings/oleObject59.bin"/><Relationship Id="rId9" Type="http://schemas.openxmlformats.org/officeDocument/2006/relationships/oleObject" Target="../embeddings/oleObject64.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69.bin"/><Relationship Id="rId5" Type="http://schemas.openxmlformats.org/officeDocument/2006/relationships/oleObject" Target="../embeddings/oleObject68.bin"/><Relationship Id="rId4" Type="http://schemas.openxmlformats.org/officeDocument/2006/relationships/oleObject" Target="../embeddings/oleObject6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43042" y="714356"/>
            <a:ext cx="1727268" cy="523220"/>
          </a:xfrm>
          <a:prstGeom prst="rect">
            <a:avLst/>
          </a:prstGeom>
        </p:spPr>
        <p:txBody>
          <a:bodyPr wrap="none">
            <a:spAutoFit/>
          </a:bodyPr>
          <a:lstStyle/>
          <a:p>
            <a:r>
              <a:rPr lang="en-US" altLang="zh-CN" sz="2800" dirty="0" smtClean="0">
                <a:solidFill>
                  <a:srgbClr val="3333FF"/>
                </a:solidFill>
              </a:rPr>
              <a:t>Why study</a:t>
            </a:r>
            <a:endParaRPr lang="zh-CN" altLang="en-US" sz="2800" dirty="0">
              <a:solidFill>
                <a:srgbClr val="3333FF"/>
              </a:solidFill>
            </a:endParaRPr>
          </a:p>
        </p:txBody>
      </p:sp>
      <p:graphicFrame>
        <p:nvGraphicFramePr>
          <p:cNvPr id="53250" name="Object 27"/>
          <p:cNvGraphicFramePr>
            <a:graphicFrameLocks noChangeAspect="1"/>
          </p:cNvGraphicFramePr>
          <p:nvPr/>
        </p:nvGraphicFramePr>
        <p:xfrm>
          <a:off x="1643042" y="1928802"/>
          <a:ext cx="5419734" cy="1857388"/>
        </p:xfrm>
        <a:graphic>
          <a:graphicData uri="http://schemas.openxmlformats.org/presentationml/2006/ole">
            <p:oleObj spid="_x0000_s53250" name="Equation" r:id="rId3" imgW="1828800" imgH="685800" progId="Equation.3">
              <p:embed/>
            </p:oleObj>
          </a:graphicData>
        </a:graphic>
      </p:graphicFrame>
      <p:sp>
        <p:nvSpPr>
          <p:cNvPr id="4" name="Oval 7"/>
          <p:cNvSpPr>
            <a:spLocks noChangeArrowheads="1"/>
          </p:cNvSpPr>
          <p:nvPr/>
        </p:nvSpPr>
        <p:spPr bwMode="auto">
          <a:xfrm>
            <a:off x="3286116" y="4071942"/>
            <a:ext cx="2357454" cy="2000264"/>
          </a:xfrm>
          <a:prstGeom prst="ellipse">
            <a:avLst/>
          </a:prstGeom>
          <a:solidFill>
            <a:schemeClr val="accent1"/>
          </a:solidFill>
          <a:ln w="9525">
            <a:solidFill>
              <a:schemeClr val="tx1"/>
            </a:solidFill>
            <a:round/>
            <a:headEnd/>
            <a:tailEnd/>
          </a:ln>
        </p:spPr>
        <p:txBody>
          <a:bodyPr wrap="none" anchor="ctr"/>
          <a:lstStyle/>
          <a:p>
            <a:endParaRPr lang="zh-CN" altLang="en-US">
              <a:ea typeface="宋体" charset="-122"/>
            </a:endParaRPr>
          </a:p>
        </p:txBody>
      </p:sp>
      <p:sp>
        <p:nvSpPr>
          <p:cNvPr id="5" name="Freeform 8"/>
          <p:cNvSpPr>
            <a:spLocks/>
          </p:cNvSpPr>
          <p:nvPr/>
        </p:nvSpPr>
        <p:spPr bwMode="auto">
          <a:xfrm>
            <a:off x="3986210" y="4600587"/>
            <a:ext cx="381000" cy="838200"/>
          </a:xfrm>
          <a:custGeom>
            <a:avLst/>
            <a:gdLst>
              <a:gd name="T0" fmla="*/ 0 w 240"/>
              <a:gd name="T1" fmla="*/ 0 h 528"/>
              <a:gd name="T2" fmla="*/ 2147483647 w 240"/>
              <a:gd name="T3" fmla="*/ 2147483647 h 528"/>
              <a:gd name="T4" fmla="*/ 2147483647 w 240"/>
              <a:gd name="T5" fmla="*/ 2147483647 h 528"/>
              <a:gd name="T6" fmla="*/ 2147483647 w 240"/>
              <a:gd name="T7" fmla="*/ 2147483647 h 528"/>
              <a:gd name="T8" fmla="*/ 0 60000 65536"/>
              <a:gd name="T9" fmla="*/ 0 60000 65536"/>
              <a:gd name="T10" fmla="*/ 0 60000 65536"/>
              <a:gd name="T11" fmla="*/ 0 60000 65536"/>
              <a:gd name="T12" fmla="*/ 0 w 240"/>
              <a:gd name="T13" fmla="*/ 0 h 528"/>
              <a:gd name="T14" fmla="*/ 240 w 240"/>
              <a:gd name="T15" fmla="*/ 528 h 528"/>
            </a:gdLst>
            <a:ahLst/>
            <a:cxnLst>
              <a:cxn ang="T8">
                <a:pos x="T0" y="T1"/>
              </a:cxn>
              <a:cxn ang="T9">
                <a:pos x="T2" y="T3"/>
              </a:cxn>
              <a:cxn ang="T10">
                <a:pos x="T4" y="T5"/>
              </a:cxn>
              <a:cxn ang="T11">
                <a:pos x="T6" y="T7"/>
              </a:cxn>
            </a:cxnLst>
            <a:rect l="T12" t="T13" r="T14" b="T15"/>
            <a:pathLst>
              <a:path w="240" h="528">
                <a:moveTo>
                  <a:pt x="0" y="0"/>
                </a:moveTo>
                <a:cubicBezTo>
                  <a:pt x="32" y="24"/>
                  <a:pt x="64" y="48"/>
                  <a:pt x="96" y="96"/>
                </a:cubicBezTo>
                <a:cubicBezTo>
                  <a:pt x="128" y="144"/>
                  <a:pt x="168" y="216"/>
                  <a:pt x="192" y="288"/>
                </a:cubicBezTo>
                <a:cubicBezTo>
                  <a:pt x="216" y="360"/>
                  <a:pt x="232" y="488"/>
                  <a:pt x="240" y="528"/>
                </a:cubicBezTo>
              </a:path>
            </a:pathLst>
          </a:custGeom>
          <a:noFill/>
          <a:ln w="9525">
            <a:solidFill>
              <a:schemeClr val="tx1"/>
            </a:solidFill>
            <a:round/>
            <a:headEnd/>
            <a:tailEnd/>
          </a:ln>
        </p:spPr>
        <p:txBody>
          <a:bodyPr/>
          <a:lstStyle/>
          <a:p>
            <a:endParaRPr lang="zh-CN" altLang="en-US">
              <a:ea typeface="宋体" charset="-122"/>
            </a:endParaRPr>
          </a:p>
        </p:txBody>
      </p:sp>
      <p:sp>
        <p:nvSpPr>
          <p:cNvPr id="6" name="Text Box 9"/>
          <p:cNvSpPr txBox="1">
            <a:spLocks noChangeArrowheads="1"/>
          </p:cNvSpPr>
          <p:nvPr/>
        </p:nvSpPr>
        <p:spPr bwMode="auto">
          <a:xfrm>
            <a:off x="4214810" y="4767274"/>
            <a:ext cx="381000" cy="274638"/>
          </a:xfrm>
          <a:prstGeom prst="rect">
            <a:avLst/>
          </a:prstGeom>
          <a:noFill/>
          <a:ln w="9525">
            <a:noFill/>
            <a:miter lim="800000"/>
            <a:headEnd/>
            <a:tailEnd/>
          </a:ln>
        </p:spPr>
        <p:txBody>
          <a:bodyPr>
            <a:spAutoFit/>
          </a:bodyPr>
          <a:lstStyle/>
          <a:p>
            <a:pPr>
              <a:spcBef>
                <a:spcPct val="50000"/>
              </a:spcBef>
            </a:pPr>
            <a:r>
              <a:rPr lang="en-US" altLang="zh-CN" sz="1200">
                <a:ea typeface="宋体" charset="-122"/>
              </a:rPr>
              <a:t>t</a:t>
            </a:r>
            <a:r>
              <a:rPr lang="en-US" altLang="zh-CN" sz="1200" baseline="-25000">
                <a:ea typeface="宋体" charset="-122"/>
              </a:rPr>
              <a:t>0</a:t>
            </a:r>
          </a:p>
        </p:txBody>
      </p:sp>
      <p:sp>
        <p:nvSpPr>
          <p:cNvPr id="7" name="Text Box 13"/>
          <p:cNvSpPr txBox="1">
            <a:spLocks noChangeArrowheads="1"/>
          </p:cNvSpPr>
          <p:nvPr/>
        </p:nvSpPr>
        <p:spPr bwMode="auto">
          <a:xfrm>
            <a:off x="3986210" y="4448187"/>
            <a:ext cx="244475" cy="274637"/>
          </a:xfrm>
          <a:prstGeom prst="rect">
            <a:avLst/>
          </a:prstGeom>
          <a:noFill/>
          <a:ln w="9525">
            <a:noFill/>
            <a:miter lim="800000"/>
            <a:headEnd/>
            <a:tailEnd/>
          </a:ln>
        </p:spPr>
        <p:txBody>
          <a:bodyPr>
            <a:spAutoFit/>
          </a:bodyPr>
          <a:lstStyle/>
          <a:p>
            <a:pPr>
              <a:spcBef>
                <a:spcPct val="50000"/>
              </a:spcBef>
            </a:pPr>
            <a:r>
              <a:rPr lang="en-US" altLang="zh-CN" sz="1200">
                <a:ea typeface="宋体" charset="-122"/>
              </a:rPr>
              <a:t>L</a:t>
            </a:r>
          </a:p>
        </p:txBody>
      </p:sp>
      <p:sp>
        <p:nvSpPr>
          <p:cNvPr id="8" name="Text Box 14"/>
          <p:cNvSpPr txBox="1">
            <a:spLocks noChangeArrowheads="1"/>
          </p:cNvSpPr>
          <p:nvPr/>
        </p:nvSpPr>
        <p:spPr bwMode="auto">
          <a:xfrm>
            <a:off x="4929190" y="4857760"/>
            <a:ext cx="400056" cy="276999"/>
          </a:xfrm>
          <a:prstGeom prst="rect">
            <a:avLst/>
          </a:prstGeom>
          <a:noFill/>
          <a:ln w="9525">
            <a:noFill/>
            <a:miter lim="800000"/>
            <a:headEnd/>
            <a:tailEnd/>
          </a:ln>
        </p:spPr>
        <p:txBody>
          <a:bodyPr wrap="square">
            <a:spAutoFit/>
          </a:bodyPr>
          <a:lstStyle/>
          <a:p>
            <a:pPr>
              <a:spcBef>
                <a:spcPct val="50000"/>
              </a:spcBef>
            </a:pPr>
            <a:r>
              <a:rPr lang="en-US" altLang="zh-CN" sz="1200" dirty="0">
                <a:ea typeface="宋体" charset="-122"/>
              </a:rPr>
              <a:t>z</a:t>
            </a:r>
            <a:r>
              <a:rPr lang="en-US" altLang="zh-CN" sz="1200" baseline="-25000" dirty="0">
                <a:ea typeface="宋体" charset="-122"/>
              </a:rPr>
              <a:t>0</a:t>
            </a:r>
          </a:p>
        </p:txBody>
      </p:sp>
      <p:sp>
        <p:nvSpPr>
          <p:cNvPr id="9" name="Oval 17"/>
          <p:cNvSpPr>
            <a:spLocks noChangeArrowheads="1"/>
          </p:cNvSpPr>
          <p:nvPr/>
        </p:nvSpPr>
        <p:spPr bwMode="auto">
          <a:xfrm flipH="1">
            <a:off x="5143504" y="5214950"/>
            <a:ext cx="76200" cy="76200"/>
          </a:xfrm>
          <a:prstGeom prst="ellipse">
            <a:avLst/>
          </a:prstGeom>
          <a:solidFill>
            <a:schemeClr val="tx1"/>
          </a:solidFill>
          <a:ln w="9525">
            <a:solidFill>
              <a:schemeClr val="tx1"/>
            </a:solidFill>
            <a:round/>
            <a:headEnd/>
            <a:tailEnd/>
          </a:ln>
        </p:spPr>
        <p:txBody>
          <a:bodyPr wrap="none" anchor="ctr"/>
          <a:lstStyle/>
          <a:p>
            <a:endParaRPr lang="zh-CN" altLang="en-US">
              <a:ea typeface="宋体" charset="-122"/>
            </a:endParaRPr>
          </a:p>
        </p:txBody>
      </p:sp>
      <p:sp>
        <p:nvSpPr>
          <p:cNvPr id="10" name="Oval 20"/>
          <p:cNvSpPr>
            <a:spLocks noChangeArrowheads="1"/>
          </p:cNvSpPr>
          <p:nvPr/>
        </p:nvSpPr>
        <p:spPr bwMode="auto">
          <a:xfrm>
            <a:off x="4243385" y="5024449"/>
            <a:ext cx="76200" cy="76200"/>
          </a:xfrm>
          <a:prstGeom prst="ellipse">
            <a:avLst/>
          </a:prstGeom>
          <a:solidFill>
            <a:srgbClr val="FF3300"/>
          </a:solidFill>
          <a:ln w="9525">
            <a:solidFill>
              <a:srgbClr val="FF3300"/>
            </a:solidFill>
            <a:round/>
            <a:headEnd/>
            <a:tailEnd/>
          </a:ln>
        </p:spPr>
        <p:txBody>
          <a:bodyPr wrap="none" anchor="ctr"/>
          <a:lstStyle/>
          <a:p>
            <a:endParaRPr lang="zh-CN" altLang="en-US">
              <a:ea typeface="宋体" charset="-122"/>
            </a:endParaRPr>
          </a:p>
        </p:txBody>
      </p:sp>
      <p:sp>
        <p:nvSpPr>
          <p:cNvPr id="11" name="弧形 10"/>
          <p:cNvSpPr/>
          <p:nvPr/>
        </p:nvSpPr>
        <p:spPr>
          <a:xfrm>
            <a:off x="4138610" y="5072074"/>
            <a:ext cx="152400" cy="609600"/>
          </a:xfrm>
          <a:prstGeom prst="arc">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ea typeface="宋体" charset="-122"/>
            </a:endParaRPr>
          </a:p>
        </p:txBody>
      </p:sp>
      <p:sp>
        <p:nvSpPr>
          <p:cNvPr id="12" name="弧形 11"/>
          <p:cNvSpPr/>
          <p:nvPr/>
        </p:nvSpPr>
        <p:spPr>
          <a:xfrm>
            <a:off x="4138610" y="5072074"/>
            <a:ext cx="152400" cy="685800"/>
          </a:xfrm>
          <a:prstGeom prst="arc">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ea typeface="宋体" charset="-122"/>
            </a:endParaRPr>
          </a:p>
        </p:txBody>
      </p:sp>
      <p:sp>
        <p:nvSpPr>
          <p:cNvPr id="13" name="弧形 12"/>
          <p:cNvSpPr/>
          <p:nvPr/>
        </p:nvSpPr>
        <p:spPr>
          <a:xfrm>
            <a:off x="4214810" y="5072074"/>
            <a:ext cx="76200" cy="609600"/>
          </a:xfrm>
          <a:prstGeom prst="arc">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ea typeface="宋体" charset="-122"/>
            </a:endParaRPr>
          </a:p>
        </p:txBody>
      </p:sp>
      <p:sp>
        <p:nvSpPr>
          <p:cNvPr id="14" name="椭圆 13"/>
          <p:cNvSpPr/>
          <p:nvPr/>
        </p:nvSpPr>
        <p:spPr>
          <a:xfrm>
            <a:off x="3757610" y="4462474"/>
            <a:ext cx="838200" cy="1143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charset="-122"/>
            </a:endParaRPr>
          </a:p>
        </p:txBody>
      </p:sp>
      <p:sp>
        <p:nvSpPr>
          <p:cNvPr id="15" name="TextBox 29"/>
          <p:cNvSpPr txBox="1">
            <a:spLocks noChangeArrowheads="1"/>
          </p:cNvSpPr>
          <p:nvPr/>
        </p:nvSpPr>
        <p:spPr bwMode="auto">
          <a:xfrm>
            <a:off x="4443410" y="5300674"/>
            <a:ext cx="533400" cy="369888"/>
          </a:xfrm>
          <a:prstGeom prst="rect">
            <a:avLst/>
          </a:prstGeom>
          <a:noFill/>
          <a:ln w="9525">
            <a:noFill/>
            <a:miter lim="800000"/>
            <a:headEnd/>
            <a:tailEnd/>
          </a:ln>
        </p:spPr>
        <p:txBody>
          <a:bodyPr>
            <a:spAutoFit/>
          </a:bodyPr>
          <a:lstStyle/>
          <a:p>
            <a:r>
              <a:rPr lang="en-US" altLang="zh-CN">
                <a:ea typeface="宋体" charset="-122"/>
              </a:rPr>
              <a:t>C</a:t>
            </a:r>
            <a:endParaRPr lang="zh-CN" altLang="en-US">
              <a:ea typeface="宋体"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 name="Text Box 4"/>
          <p:cNvSpPr txBox="1">
            <a:spLocks noChangeArrowheads="1"/>
          </p:cNvSpPr>
          <p:nvPr/>
        </p:nvSpPr>
        <p:spPr bwMode="auto">
          <a:xfrm>
            <a:off x="1828800" y="152400"/>
            <a:ext cx="4419600" cy="457200"/>
          </a:xfrm>
          <a:prstGeom prst="rect">
            <a:avLst/>
          </a:prstGeom>
          <a:noFill/>
          <a:ln w="9525">
            <a:noFill/>
            <a:miter lim="800000"/>
            <a:headEnd/>
            <a:tailEnd/>
          </a:ln>
        </p:spPr>
        <p:txBody>
          <a:bodyPr>
            <a:spAutoFit/>
          </a:bodyPr>
          <a:lstStyle/>
          <a:p>
            <a:pPr>
              <a:spcBef>
                <a:spcPct val="50000"/>
              </a:spcBef>
            </a:pPr>
            <a:r>
              <a:rPr lang="en-US" altLang="zh-CN" sz="2400">
                <a:solidFill>
                  <a:schemeClr val="accent2"/>
                </a:solidFill>
                <a:ea typeface="宋体" pitchFamily="2" charset="-122"/>
              </a:rPr>
              <a:t>Homogeneous Hilbert problem</a:t>
            </a:r>
          </a:p>
        </p:txBody>
      </p:sp>
      <p:sp>
        <p:nvSpPr>
          <p:cNvPr id="31754" name="Text Box 5"/>
          <p:cNvSpPr txBox="1">
            <a:spLocks noChangeArrowheads="1"/>
          </p:cNvSpPr>
          <p:nvPr/>
        </p:nvSpPr>
        <p:spPr bwMode="auto">
          <a:xfrm>
            <a:off x="304800" y="685800"/>
            <a:ext cx="8534400" cy="7016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We now look for the most </a:t>
            </a:r>
            <a:r>
              <a:rPr lang="en-US" altLang="zh-CN" sz="2000">
                <a:solidFill>
                  <a:srgbClr val="FF3300"/>
                </a:solidFill>
                <a:ea typeface="宋体" pitchFamily="2" charset="-122"/>
              </a:rPr>
              <a:t>general solution</a:t>
            </a:r>
            <a:r>
              <a:rPr lang="en-US" altLang="zh-CN" sz="2000">
                <a:ea typeface="宋体" pitchFamily="2" charset="-122"/>
              </a:rPr>
              <a:t> of the homogeneous Hilbert problem. Suppose</a:t>
            </a:r>
          </a:p>
        </p:txBody>
      </p:sp>
      <p:graphicFrame>
        <p:nvGraphicFramePr>
          <p:cNvPr id="31746" name="Object 6"/>
          <p:cNvGraphicFramePr>
            <a:graphicFrameLocks noChangeAspect="1"/>
          </p:cNvGraphicFramePr>
          <p:nvPr/>
        </p:nvGraphicFramePr>
        <p:xfrm>
          <a:off x="2362200" y="1371600"/>
          <a:ext cx="3581400" cy="457200"/>
        </p:xfrm>
        <a:graphic>
          <a:graphicData uri="http://schemas.openxmlformats.org/presentationml/2006/ole">
            <p:oleObj spid="_x0000_s11266" name="Equation" r:id="rId3" imgW="1460160" imgH="228600" progId="Equation.3">
              <p:embed/>
            </p:oleObj>
          </a:graphicData>
        </a:graphic>
      </p:graphicFrame>
      <p:sp>
        <p:nvSpPr>
          <p:cNvPr id="31755" name="Text Box 7"/>
          <p:cNvSpPr txBox="1">
            <a:spLocks noChangeArrowheads="1"/>
          </p:cNvSpPr>
          <p:nvPr/>
        </p:nvSpPr>
        <p:spPr bwMode="auto">
          <a:xfrm>
            <a:off x="228600" y="2057400"/>
            <a:ext cx="83820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Then we find </a:t>
            </a:r>
          </a:p>
        </p:txBody>
      </p:sp>
      <p:graphicFrame>
        <p:nvGraphicFramePr>
          <p:cNvPr id="31747" name="Object 8"/>
          <p:cNvGraphicFramePr>
            <a:graphicFrameLocks noChangeAspect="1"/>
          </p:cNvGraphicFramePr>
          <p:nvPr/>
        </p:nvGraphicFramePr>
        <p:xfrm>
          <a:off x="1905000" y="2057400"/>
          <a:ext cx="4038600" cy="457200"/>
        </p:xfrm>
        <a:graphic>
          <a:graphicData uri="http://schemas.openxmlformats.org/presentationml/2006/ole">
            <p:oleObj spid="_x0000_s11267" name="Equation" r:id="rId4" imgW="2031840" imgH="228600" progId="Equation.3">
              <p:embed/>
            </p:oleObj>
          </a:graphicData>
        </a:graphic>
      </p:graphicFrame>
      <p:sp>
        <p:nvSpPr>
          <p:cNvPr id="31756" name="Text Box 9"/>
          <p:cNvSpPr txBox="1">
            <a:spLocks noChangeArrowheads="1"/>
          </p:cNvSpPr>
          <p:nvPr/>
        </p:nvSpPr>
        <p:spPr bwMode="auto">
          <a:xfrm>
            <a:off x="6019800" y="2057400"/>
            <a:ext cx="28956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and hence the function </a:t>
            </a:r>
          </a:p>
        </p:txBody>
      </p:sp>
      <p:graphicFrame>
        <p:nvGraphicFramePr>
          <p:cNvPr id="31748" name="Object 10"/>
          <p:cNvGraphicFramePr>
            <a:graphicFrameLocks noChangeAspect="1"/>
          </p:cNvGraphicFramePr>
          <p:nvPr/>
        </p:nvGraphicFramePr>
        <p:xfrm>
          <a:off x="304800" y="2743200"/>
          <a:ext cx="2133600" cy="371475"/>
        </p:xfrm>
        <a:graphic>
          <a:graphicData uri="http://schemas.openxmlformats.org/presentationml/2006/ole">
            <p:oleObj spid="_x0000_s11268" name="Equation" r:id="rId5" imgW="1168200" imgH="203040" progId="Equation.3">
              <p:embed/>
            </p:oleObj>
          </a:graphicData>
        </a:graphic>
      </p:graphicFrame>
      <p:sp>
        <p:nvSpPr>
          <p:cNvPr id="31757" name="Text Box 11"/>
          <p:cNvSpPr txBox="1">
            <a:spLocks noChangeArrowheads="1"/>
          </p:cNvSpPr>
          <p:nvPr/>
        </p:nvSpPr>
        <p:spPr bwMode="auto">
          <a:xfrm>
            <a:off x="2590800" y="2667000"/>
            <a:ext cx="63246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is analytic in the whole plane cut along L across which</a:t>
            </a:r>
          </a:p>
        </p:txBody>
      </p:sp>
      <p:sp>
        <p:nvSpPr>
          <p:cNvPr id="31758" name="Text Box 12"/>
          <p:cNvSpPr txBox="1">
            <a:spLocks noChangeArrowheads="1"/>
          </p:cNvSpPr>
          <p:nvPr/>
        </p:nvSpPr>
        <p:spPr bwMode="auto">
          <a:xfrm>
            <a:off x="304800" y="3276600"/>
            <a:ext cx="26670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it satisfies </a:t>
            </a:r>
          </a:p>
        </p:txBody>
      </p:sp>
      <p:graphicFrame>
        <p:nvGraphicFramePr>
          <p:cNvPr id="31749" name="Object 13"/>
          <p:cNvGraphicFramePr>
            <a:graphicFrameLocks noChangeAspect="1"/>
          </p:cNvGraphicFramePr>
          <p:nvPr/>
        </p:nvGraphicFramePr>
        <p:xfrm>
          <a:off x="3124200" y="3352800"/>
          <a:ext cx="2019300" cy="436563"/>
        </p:xfrm>
        <a:graphic>
          <a:graphicData uri="http://schemas.openxmlformats.org/presentationml/2006/ole">
            <p:oleObj spid="_x0000_s11269" name="Equation" r:id="rId6" imgW="838080" imgH="228600" progId="Equation.3">
              <p:embed/>
            </p:oleObj>
          </a:graphicData>
        </a:graphic>
      </p:graphicFrame>
      <p:graphicFrame>
        <p:nvGraphicFramePr>
          <p:cNvPr id="31750" name="Object 15"/>
          <p:cNvGraphicFramePr>
            <a:graphicFrameLocks noChangeAspect="1"/>
          </p:cNvGraphicFramePr>
          <p:nvPr/>
        </p:nvGraphicFramePr>
        <p:xfrm>
          <a:off x="5286380" y="4500570"/>
          <a:ext cx="457200" cy="317500"/>
        </p:xfrm>
        <a:graphic>
          <a:graphicData uri="http://schemas.openxmlformats.org/presentationml/2006/ole">
            <p:oleObj spid="_x0000_s11270" name="Equation" r:id="rId7" imgW="317160" imgH="203040" progId="Equation.3">
              <p:embed/>
            </p:oleObj>
          </a:graphicData>
        </a:graphic>
      </p:graphicFrame>
      <p:sp>
        <p:nvSpPr>
          <p:cNvPr id="31759" name="Text Box 16"/>
          <p:cNvSpPr txBox="1">
            <a:spLocks noChangeArrowheads="1"/>
          </p:cNvSpPr>
          <p:nvPr/>
        </p:nvSpPr>
        <p:spPr bwMode="auto">
          <a:xfrm>
            <a:off x="304800" y="5029200"/>
            <a:ext cx="8458200" cy="7016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is a polynomial and the general solution to the homogeneous Hilbert problem is </a:t>
            </a:r>
          </a:p>
        </p:txBody>
      </p:sp>
      <p:sp>
        <p:nvSpPr>
          <p:cNvPr id="31760" name="Text Box 18"/>
          <p:cNvSpPr txBox="1">
            <a:spLocks noChangeArrowheads="1"/>
          </p:cNvSpPr>
          <p:nvPr/>
        </p:nvSpPr>
        <p:spPr bwMode="auto">
          <a:xfrm>
            <a:off x="285720" y="3929066"/>
            <a:ext cx="8305800" cy="946150"/>
          </a:xfrm>
          <a:prstGeom prst="rect">
            <a:avLst/>
          </a:prstGeom>
          <a:noFill/>
          <a:ln w="9525">
            <a:noFill/>
            <a:miter lim="800000"/>
            <a:headEnd/>
            <a:tailEnd/>
          </a:ln>
        </p:spPr>
        <p:txBody>
          <a:bodyPr>
            <a:spAutoFit/>
          </a:bodyPr>
          <a:lstStyle/>
          <a:p>
            <a:pPr>
              <a:lnSpc>
                <a:spcPct val="140000"/>
              </a:lnSpc>
              <a:spcBef>
                <a:spcPct val="50000"/>
              </a:spcBef>
            </a:pPr>
            <a:r>
              <a:rPr lang="en-US" altLang="zh-CN" sz="2000" dirty="0">
                <a:ea typeface="宋体" pitchFamily="2" charset="-122"/>
              </a:rPr>
              <a:t>Thus, it is analytic in the entire plane except possibly at infinity where it can at most have a pole. Hence by Laurent’s theorem, </a:t>
            </a:r>
          </a:p>
        </p:txBody>
      </p:sp>
      <p:graphicFrame>
        <p:nvGraphicFramePr>
          <p:cNvPr id="31751" name="Object 19"/>
          <p:cNvGraphicFramePr>
            <a:graphicFrameLocks noChangeAspect="1"/>
          </p:cNvGraphicFramePr>
          <p:nvPr/>
        </p:nvGraphicFramePr>
        <p:xfrm>
          <a:off x="2714612" y="5715016"/>
          <a:ext cx="3048000" cy="457200"/>
        </p:xfrm>
        <a:graphic>
          <a:graphicData uri="http://schemas.openxmlformats.org/presentationml/2006/ole">
            <p:oleObj spid="_x0000_s11271" name="Equation" r:id="rId8" imgW="1091880" imgH="203040" progId="Equation.3">
              <p:embed/>
            </p:oleObj>
          </a:graphicData>
        </a:graphic>
      </p:graphicFrame>
      <p:graphicFrame>
        <p:nvGraphicFramePr>
          <p:cNvPr id="31752" name="Object 24"/>
          <p:cNvGraphicFramePr>
            <a:graphicFrameLocks noChangeAspect="1"/>
          </p:cNvGraphicFramePr>
          <p:nvPr/>
        </p:nvGraphicFramePr>
        <p:xfrm>
          <a:off x="6705600" y="1371600"/>
          <a:ext cx="2133600" cy="422275"/>
        </p:xfrm>
        <a:graphic>
          <a:graphicData uri="http://schemas.openxmlformats.org/presentationml/2006/ole">
            <p:oleObj spid="_x0000_s11272" name="Equation" r:id="rId9" imgW="977760" imgH="228600" progId="Equation.3">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6" name="Text Box 2"/>
          <p:cNvSpPr txBox="1">
            <a:spLocks noChangeArrowheads="1"/>
          </p:cNvSpPr>
          <p:nvPr/>
        </p:nvSpPr>
        <p:spPr bwMode="auto">
          <a:xfrm>
            <a:off x="3352800" y="228600"/>
            <a:ext cx="1905000" cy="457200"/>
          </a:xfrm>
          <a:prstGeom prst="rect">
            <a:avLst/>
          </a:prstGeom>
          <a:noFill/>
          <a:ln w="9525">
            <a:noFill/>
            <a:miter lim="800000"/>
            <a:headEnd/>
            <a:tailEnd/>
          </a:ln>
        </p:spPr>
        <p:txBody>
          <a:bodyPr>
            <a:spAutoFit/>
          </a:bodyPr>
          <a:lstStyle/>
          <a:p>
            <a:pPr>
              <a:spcBef>
                <a:spcPct val="50000"/>
              </a:spcBef>
            </a:pPr>
            <a:r>
              <a:rPr lang="en-US" altLang="zh-CN" sz="2400">
                <a:solidFill>
                  <a:schemeClr val="accent2"/>
                </a:solidFill>
                <a:ea typeface="宋体" pitchFamily="2" charset="-122"/>
              </a:rPr>
              <a:t>Hilbert </a:t>
            </a:r>
            <a:r>
              <a:rPr lang="zh-CN" altLang="en-US" sz="2400">
                <a:solidFill>
                  <a:schemeClr val="accent2"/>
                </a:solidFill>
                <a:ea typeface="宋体" pitchFamily="2" charset="-122"/>
              </a:rPr>
              <a:t>空间</a:t>
            </a:r>
          </a:p>
        </p:txBody>
      </p:sp>
      <p:sp>
        <p:nvSpPr>
          <p:cNvPr id="32777" name="Text Box 17"/>
          <p:cNvSpPr txBox="1">
            <a:spLocks noChangeArrowheads="1"/>
          </p:cNvSpPr>
          <p:nvPr/>
        </p:nvSpPr>
        <p:spPr bwMode="auto">
          <a:xfrm>
            <a:off x="533400" y="685800"/>
            <a:ext cx="8305800" cy="641350"/>
          </a:xfrm>
          <a:prstGeom prst="rect">
            <a:avLst/>
          </a:prstGeom>
          <a:solidFill>
            <a:srgbClr val="FFFF99"/>
          </a:solidFill>
          <a:ln w="9525">
            <a:noFill/>
            <a:miter lim="800000"/>
            <a:headEnd/>
            <a:tailEnd/>
          </a:ln>
        </p:spPr>
        <p:txBody>
          <a:bodyPr>
            <a:spAutoFit/>
          </a:bodyPr>
          <a:lstStyle/>
          <a:p>
            <a:pPr>
              <a:spcBef>
                <a:spcPct val="50000"/>
              </a:spcBef>
            </a:pPr>
            <a:r>
              <a:rPr lang="zh-CN" altLang="en-US">
                <a:ea typeface="宋体" pitchFamily="2" charset="-122"/>
              </a:rPr>
              <a:t>空间是把具有一定性质的元素的结合称为空间。如线性空间，距离空间，</a:t>
            </a:r>
            <a:r>
              <a:rPr lang="en-US" altLang="zh-CN">
                <a:ea typeface="宋体" pitchFamily="2" charset="-122"/>
              </a:rPr>
              <a:t>Banach </a:t>
            </a:r>
            <a:r>
              <a:rPr lang="zh-CN" altLang="en-US">
                <a:ea typeface="宋体" pitchFamily="2" charset="-122"/>
              </a:rPr>
              <a:t>空间，及</a:t>
            </a:r>
            <a:r>
              <a:rPr lang="en-US" altLang="zh-CN">
                <a:ea typeface="宋体" pitchFamily="2" charset="-122"/>
              </a:rPr>
              <a:t>Hilbert</a:t>
            </a:r>
            <a:r>
              <a:rPr lang="zh-CN" altLang="en-US">
                <a:ea typeface="宋体" pitchFamily="2" charset="-122"/>
              </a:rPr>
              <a:t>空间。</a:t>
            </a:r>
          </a:p>
        </p:txBody>
      </p:sp>
      <p:sp>
        <p:nvSpPr>
          <p:cNvPr id="32778" name="Rectangle 18"/>
          <p:cNvSpPr>
            <a:spLocks noChangeArrowheads="1"/>
          </p:cNvSpPr>
          <p:nvPr/>
        </p:nvSpPr>
        <p:spPr bwMode="auto">
          <a:xfrm>
            <a:off x="533400" y="1447800"/>
            <a:ext cx="8153400" cy="366713"/>
          </a:xfrm>
          <a:prstGeom prst="rect">
            <a:avLst/>
          </a:prstGeom>
          <a:noFill/>
          <a:ln w="9525">
            <a:noFill/>
            <a:miter lim="800000"/>
            <a:headEnd/>
            <a:tailEnd/>
          </a:ln>
        </p:spPr>
        <p:txBody>
          <a:bodyPr>
            <a:spAutoFit/>
          </a:bodyPr>
          <a:lstStyle/>
          <a:p>
            <a:r>
              <a:rPr lang="en-US" altLang="zh-CN">
                <a:ea typeface="宋体" pitchFamily="2" charset="-122"/>
              </a:rPr>
              <a:t>Hilbert</a:t>
            </a:r>
            <a:r>
              <a:rPr lang="zh-CN" altLang="en-US">
                <a:ea typeface="宋体" pitchFamily="2" charset="-122"/>
              </a:rPr>
              <a:t>空间是一个具有内积运算的完备的线性赋范空间。有如下特征：</a:t>
            </a:r>
          </a:p>
        </p:txBody>
      </p:sp>
      <p:graphicFrame>
        <p:nvGraphicFramePr>
          <p:cNvPr id="32770" name="Object 19"/>
          <p:cNvGraphicFramePr>
            <a:graphicFrameLocks noChangeAspect="1"/>
          </p:cNvGraphicFramePr>
          <p:nvPr/>
        </p:nvGraphicFramePr>
        <p:xfrm>
          <a:off x="1282700" y="2135188"/>
          <a:ext cx="4903788" cy="993775"/>
        </p:xfrm>
        <a:graphic>
          <a:graphicData uri="http://schemas.openxmlformats.org/presentationml/2006/ole">
            <p:oleObj spid="_x0000_s12290" name="公式" r:id="rId3" imgW="2247840" imgH="507960" progId="Equation.3">
              <p:embed/>
            </p:oleObj>
          </a:graphicData>
        </a:graphic>
      </p:graphicFrame>
      <p:graphicFrame>
        <p:nvGraphicFramePr>
          <p:cNvPr id="32771" name="Object 20"/>
          <p:cNvGraphicFramePr>
            <a:graphicFrameLocks noChangeAspect="1"/>
          </p:cNvGraphicFramePr>
          <p:nvPr/>
        </p:nvGraphicFramePr>
        <p:xfrm>
          <a:off x="609600" y="3352800"/>
          <a:ext cx="2438400" cy="365125"/>
        </p:xfrm>
        <a:graphic>
          <a:graphicData uri="http://schemas.openxmlformats.org/presentationml/2006/ole">
            <p:oleObj spid="_x0000_s12291" name="Equation" r:id="rId4" imgW="1358640" imgH="203040" progId="Equation.3">
              <p:embed/>
            </p:oleObj>
          </a:graphicData>
        </a:graphic>
      </p:graphicFrame>
      <p:sp>
        <p:nvSpPr>
          <p:cNvPr id="32779" name="Line 21"/>
          <p:cNvSpPr>
            <a:spLocks noChangeShapeType="1"/>
          </p:cNvSpPr>
          <p:nvPr/>
        </p:nvSpPr>
        <p:spPr bwMode="auto">
          <a:xfrm>
            <a:off x="6477000" y="2667000"/>
            <a:ext cx="457200" cy="0"/>
          </a:xfrm>
          <a:prstGeom prst="line">
            <a:avLst/>
          </a:prstGeom>
          <a:noFill/>
          <a:ln w="38100">
            <a:solidFill>
              <a:schemeClr val="tx1"/>
            </a:solidFill>
            <a:round/>
            <a:headEnd/>
            <a:tailEnd type="triangle" w="med" len="med"/>
          </a:ln>
        </p:spPr>
        <p:txBody>
          <a:bodyPr/>
          <a:lstStyle/>
          <a:p>
            <a:endParaRPr lang="zh-CN" altLang="en-US"/>
          </a:p>
        </p:txBody>
      </p:sp>
      <p:sp>
        <p:nvSpPr>
          <p:cNvPr id="32780" name="Rectangle 22"/>
          <p:cNvSpPr>
            <a:spLocks noChangeArrowheads="1"/>
          </p:cNvSpPr>
          <p:nvPr/>
        </p:nvSpPr>
        <p:spPr bwMode="auto">
          <a:xfrm>
            <a:off x="7162800" y="2438400"/>
            <a:ext cx="1200150" cy="396875"/>
          </a:xfrm>
          <a:prstGeom prst="rect">
            <a:avLst/>
          </a:prstGeom>
          <a:noFill/>
          <a:ln w="9525">
            <a:noFill/>
            <a:miter lim="800000"/>
            <a:headEnd/>
            <a:tailEnd/>
          </a:ln>
        </p:spPr>
        <p:txBody>
          <a:bodyPr wrap="none">
            <a:spAutoFit/>
          </a:bodyPr>
          <a:lstStyle/>
          <a:p>
            <a:r>
              <a:rPr lang="zh-CN" altLang="en-US" sz="2000">
                <a:ea typeface="宋体" pitchFamily="2" charset="-122"/>
              </a:rPr>
              <a:t>线性空间</a:t>
            </a:r>
          </a:p>
        </p:txBody>
      </p:sp>
      <p:sp>
        <p:nvSpPr>
          <p:cNvPr id="32781" name="Text Box 23"/>
          <p:cNvSpPr txBox="1">
            <a:spLocks noChangeArrowheads="1"/>
          </p:cNvSpPr>
          <p:nvPr/>
        </p:nvSpPr>
        <p:spPr bwMode="auto">
          <a:xfrm>
            <a:off x="3276600" y="3352800"/>
            <a:ext cx="3200400" cy="366713"/>
          </a:xfrm>
          <a:prstGeom prst="rect">
            <a:avLst/>
          </a:prstGeom>
          <a:noFill/>
          <a:ln w="9525">
            <a:noFill/>
            <a:miter lim="800000"/>
            <a:headEnd/>
            <a:tailEnd/>
          </a:ln>
        </p:spPr>
        <p:txBody>
          <a:bodyPr>
            <a:spAutoFit/>
          </a:bodyPr>
          <a:lstStyle/>
          <a:p>
            <a:pPr>
              <a:spcBef>
                <a:spcPct val="50000"/>
              </a:spcBef>
            </a:pPr>
            <a:r>
              <a:rPr lang="zh-CN" altLang="en-US">
                <a:ea typeface="宋体" pitchFamily="2" charset="-122"/>
              </a:rPr>
              <a:t>；且满足 范数三公理</a:t>
            </a:r>
          </a:p>
        </p:txBody>
      </p:sp>
      <p:graphicFrame>
        <p:nvGraphicFramePr>
          <p:cNvPr id="32772" name="Object 24"/>
          <p:cNvGraphicFramePr>
            <a:graphicFrameLocks noChangeAspect="1"/>
          </p:cNvGraphicFramePr>
          <p:nvPr/>
        </p:nvGraphicFramePr>
        <p:xfrm>
          <a:off x="838200" y="4038600"/>
          <a:ext cx="5803900" cy="515938"/>
        </p:xfrm>
        <a:graphic>
          <a:graphicData uri="http://schemas.openxmlformats.org/presentationml/2006/ole">
            <p:oleObj spid="_x0000_s12292" name="Equation" r:id="rId5" imgW="2857320" imgH="253800" progId="Equation.3">
              <p:embed/>
            </p:oleObj>
          </a:graphicData>
        </a:graphic>
      </p:graphicFrame>
      <p:sp>
        <p:nvSpPr>
          <p:cNvPr id="32782" name="Line 25"/>
          <p:cNvSpPr>
            <a:spLocks noChangeShapeType="1"/>
          </p:cNvSpPr>
          <p:nvPr/>
        </p:nvSpPr>
        <p:spPr bwMode="auto">
          <a:xfrm>
            <a:off x="6781800" y="4267200"/>
            <a:ext cx="457200" cy="0"/>
          </a:xfrm>
          <a:prstGeom prst="line">
            <a:avLst/>
          </a:prstGeom>
          <a:noFill/>
          <a:ln w="38100">
            <a:solidFill>
              <a:schemeClr val="tx1"/>
            </a:solidFill>
            <a:round/>
            <a:headEnd/>
            <a:tailEnd type="triangle" w="med" len="med"/>
          </a:ln>
        </p:spPr>
        <p:txBody>
          <a:bodyPr/>
          <a:lstStyle/>
          <a:p>
            <a:endParaRPr lang="zh-CN" altLang="en-US"/>
          </a:p>
        </p:txBody>
      </p:sp>
      <p:sp>
        <p:nvSpPr>
          <p:cNvPr id="32783" name="Rectangle 26"/>
          <p:cNvSpPr>
            <a:spLocks noChangeArrowheads="1"/>
          </p:cNvSpPr>
          <p:nvPr/>
        </p:nvSpPr>
        <p:spPr bwMode="auto">
          <a:xfrm>
            <a:off x="7315200" y="4038600"/>
            <a:ext cx="1555750" cy="366713"/>
          </a:xfrm>
          <a:prstGeom prst="rect">
            <a:avLst/>
          </a:prstGeom>
          <a:noFill/>
          <a:ln w="9525">
            <a:noFill/>
            <a:miter lim="800000"/>
            <a:headEnd/>
            <a:tailEnd/>
          </a:ln>
        </p:spPr>
        <p:txBody>
          <a:bodyPr wrap="none">
            <a:spAutoFit/>
          </a:bodyPr>
          <a:lstStyle/>
          <a:p>
            <a:r>
              <a:rPr lang="zh-CN" altLang="en-US">
                <a:ea typeface="宋体" pitchFamily="2" charset="-122"/>
              </a:rPr>
              <a:t>线性赋范空间</a:t>
            </a:r>
          </a:p>
        </p:txBody>
      </p:sp>
      <p:sp>
        <p:nvSpPr>
          <p:cNvPr id="32784" name="Text Box 27"/>
          <p:cNvSpPr txBox="1">
            <a:spLocks noChangeArrowheads="1"/>
          </p:cNvSpPr>
          <p:nvPr/>
        </p:nvSpPr>
        <p:spPr bwMode="auto">
          <a:xfrm>
            <a:off x="457200" y="4953000"/>
            <a:ext cx="4724400" cy="366713"/>
          </a:xfrm>
          <a:prstGeom prst="rect">
            <a:avLst/>
          </a:prstGeom>
          <a:noFill/>
          <a:ln w="9525">
            <a:noFill/>
            <a:miter lim="800000"/>
            <a:headEnd/>
            <a:tailEnd/>
          </a:ln>
        </p:spPr>
        <p:txBody>
          <a:bodyPr>
            <a:spAutoFit/>
          </a:bodyPr>
          <a:lstStyle/>
          <a:p>
            <a:pPr>
              <a:spcBef>
                <a:spcPct val="50000"/>
              </a:spcBef>
            </a:pPr>
            <a:r>
              <a:rPr lang="en-US" altLang="zh-CN">
                <a:ea typeface="宋体" pitchFamily="2" charset="-122"/>
              </a:rPr>
              <a:t>Where</a:t>
            </a:r>
            <a:r>
              <a:rPr lang="zh-CN" altLang="en-US">
                <a:ea typeface="宋体" pitchFamily="2" charset="-122"/>
              </a:rPr>
              <a:t>范数       可以有不同的定义，如向量</a:t>
            </a:r>
            <a:endParaRPr lang="en-US" altLang="zh-CN">
              <a:ea typeface="宋体" pitchFamily="2" charset="-122"/>
            </a:endParaRPr>
          </a:p>
        </p:txBody>
      </p:sp>
      <p:graphicFrame>
        <p:nvGraphicFramePr>
          <p:cNvPr id="32773" name="Object 28"/>
          <p:cNvGraphicFramePr>
            <a:graphicFrameLocks noChangeAspect="1"/>
          </p:cNvGraphicFramePr>
          <p:nvPr/>
        </p:nvGraphicFramePr>
        <p:xfrm>
          <a:off x="1752600" y="4953000"/>
          <a:ext cx="247650" cy="330200"/>
        </p:xfrm>
        <a:graphic>
          <a:graphicData uri="http://schemas.openxmlformats.org/presentationml/2006/ole">
            <p:oleObj spid="_x0000_s12293" name="Equation" r:id="rId6" imgW="190440" imgH="253800" progId="Equation.3">
              <p:embed/>
            </p:oleObj>
          </a:graphicData>
        </a:graphic>
      </p:graphicFrame>
      <p:graphicFrame>
        <p:nvGraphicFramePr>
          <p:cNvPr id="32774" name="Object 29"/>
          <p:cNvGraphicFramePr>
            <a:graphicFrameLocks noChangeAspect="1"/>
          </p:cNvGraphicFramePr>
          <p:nvPr/>
        </p:nvGraphicFramePr>
        <p:xfrm>
          <a:off x="4953000" y="4953000"/>
          <a:ext cx="1143000" cy="354013"/>
        </p:xfrm>
        <a:graphic>
          <a:graphicData uri="http://schemas.openxmlformats.org/presentationml/2006/ole">
            <p:oleObj spid="_x0000_s12294" name="Equation" r:id="rId7" imgW="698400" imgH="215640" progId="Equation.3">
              <p:embed/>
            </p:oleObj>
          </a:graphicData>
        </a:graphic>
      </p:graphicFrame>
      <p:graphicFrame>
        <p:nvGraphicFramePr>
          <p:cNvPr id="32775" name="Object 30"/>
          <p:cNvGraphicFramePr>
            <a:graphicFrameLocks noChangeAspect="1"/>
          </p:cNvGraphicFramePr>
          <p:nvPr/>
        </p:nvGraphicFramePr>
        <p:xfrm>
          <a:off x="838200" y="5638800"/>
          <a:ext cx="7556500" cy="533400"/>
        </p:xfrm>
        <a:graphic>
          <a:graphicData uri="http://schemas.openxmlformats.org/presentationml/2006/ole">
            <p:oleObj spid="_x0000_s12295" name="Equation" r:id="rId8" imgW="3543120" imgH="291960" progId="Equation.3">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4"/>
          <p:cNvSpPr txBox="1">
            <a:spLocks noChangeArrowheads="1"/>
          </p:cNvSpPr>
          <p:nvPr/>
        </p:nvSpPr>
        <p:spPr bwMode="auto">
          <a:xfrm>
            <a:off x="3352800" y="228600"/>
            <a:ext cx="1905000" cy="457200"/>
          </a:xfrm>
          <a:prstGeom prst="rect">
            <a:avLst/>
          </a:prstGeom>
          <a:noFill/>
          <a:ln w="9525">
            <a:noFill/>
            <a:miter lim="800000"/>
            <a:headEnd/>
            <a:tailEnd/>
          </a:ln>
        </p:spPr>
        <p:txBody>
          <a:bodyPr>
            <a:spAutoFit/>
          </a:bodyPr>
          <a:lstStyle/>
          <a:p>
            <a:pPr>
              <a:spcBef>
                <a:spcPct val="50000"/>
              </a:spcBef>
            </a:pPr>
            <a:r>
              <a:rPr lang="en-US" altLang="zh-CN" sz="2400">
                <a:solidFill>
                  <a:schemeClr val="accent2"/>
                </a:solidFill>
                <a:ea typeface="宋体" pitchFamily="2" charset="-122"/>
              </a:rPr>
              <a:t>Hilbert </a:t>
            </a:r>
            <a:r>
              <a:rPr lang="zh-CN" altLang="en-US" sz="2400">
                <a:solidFill>
                  <a:schemeClr val="accent2"/>
                </a:solidFill>
                <a:ea typeface="宋体" pitchFamily="2" charset="-122"/>
              </a:rPr>
              <a:t>空间</a:t>
            </a:r>
          </a:p>
        </p:txBody>
      </p:sp>
      <p:sp>
        <p:nvSpPr>
          <p:cNvPr id="33796" name="Text Box 5"/>
          <p:cNvSpPr txBox="1">
            <a:spLocks noChangeArrowheads="1"/>
          </p:cNvSpPr>
          <p:nvPr/>
        </p:nvSpPr>
        <p:spPr bwMode="auto">
          <a:xfrm>
            <a:off x="762000" y="990600"/>
            <a:ext cx="7924800" cy="396875"/>
          </a:xfrm>
          <a:prstGeom prst="rect">
            <a:avLst/>
          </a:prstGeom>
          <a:noFill/>
          <a:ln w="9525">
            <a:noFill/>
            <a:miter lim="800000"/>
            <a:headEnd/>
            <a:tailEnd/>
          </a:ln>
        </p:spPr>
        <p:txBody>
          <a:bodyPr>
            <a:spAutoFit/>
          </a:bodyPr>
          <a:lstStyle/>
          <a:p>
            <a:pPr>
              <a:spcBef>
                <a:spcPct val="50000"/>
              </a:spcBef>
            </a:pPr>
            <a:r>
              <a:rPr lang="zh-CN" altLang="en-US" sz="2000">
                <a:ea typeface="宋体" pitchFamily="2" charset="-122"/>
              </a:rPr>
              <a:t>内积 </a:t>
            </a:r>
            <a:r>
              <a:rPr lang="en-US" altLang="zh-CN" sz="2000">
                <a:ea typeface="宋体" pitchFamily="2" charset="-122"/>
              </a:rPr>
              <a:t>x </a:t>
            </a:r>
            <a:r>
              <a:rPr lang="zh-CN" altLang="en-US" sz="2000">
                <a:ea typeface="宋体" pitchFamily="2" charset="-122"/>
              </a:rPr>
              <a:t>与 </a:t>
            </a:r>
            <a:r>
              <a:rPr lang="en-US" altLang="zh-CN" sz="2000">
                <a:ea typeface="宋体" pitchFamily="2" charset="-122"/>
              </a:rPr>
              <a:t>y </a:t>
            </a:r>
            <a:r>
              <a:rPr lang="zh-CN" altLang="en-US" sz="2000">
                <a:ea typeface="宋体" pitchFamily="2" charset="-122"/>
              </a:rPr>
              <a:t>内积定义为一个数， 记为 </a:t>
            </a:r>
            <a:r>
              <a:rPr lang="en-US" altLang="zh-CN" sz="2000">
                <a:ea typeface="宋体" pitchFamily="2" charset="-122"/>
              </a:rPr>
              <a:t>〈x, y〉, </a:t>
            </a:r>
            <a:r>
              <a:rPr lang="zh-CN" altLang="en-US" sz="2000">
                <a:ea typeface="宋体" pitchFamily="2" charset="-122"/>
              </a:rPr>
              <a:t>满足内积四公理：</a:t>
            </a:r>
          </a:p>
        </p:txBody>
      </p:sp>
      <p:graphicFrame>
        <p:nvGraphicFramePr>
          <p:cNvPr id="33794" name="Object 6"/>
          <p:cNvGraphicFramePr>
            <a:graphicFrameLocks noChangeAspect="1"/>
          </p:cNvGraphicFramePr>
          <p:nvPr/>
        </p:nvGraphicFramePr>
        <p:xfrm>
          <a:off x="1752600" y="1687513"/>
          <a:ext cx="4343400" cy="2682875"/>
        </p:xfrm>
        <a:graphic>
          <a:graphicData uri="http://schemas.openxmlformats.org/presentationml/2006/ole">
            <p:oleObj spid="_x0000_s13314" name="Equation" r:id="rId3" imgW="1726920" imgH="1066680" progId="Equation.3">
              <p:embed/>
            </p:oleObj>
          </a:graphicData>
        </a:graphic>
      </p:graphicFrame>
      <p:sp>
        <p:nvSpPr>
          <p:cNvPr id="33797" name="Text Box 8"/>
          <p:cNvSpPr txBox="1">
            <a:spLocks noChangeArrowheads="1"/>
          </p:cNvSpPr>
          <p:nvPr/>
        </p:nvSpPr>
        <p:spPr bwMode="auto">
          <a:xfrm>
            <a:off x="457200" y="4648200"/>
            <a:ext cx="8229600" cy="457200"/>
          </a:xfrm>
          <a:prstGeom prst="rect">
            <a:avLst/>
          </a:prstGeom>
          <a:noFill/>
          <a:ln w="9525">
            <a:noFill/>
            <a:miter lim="800000"/>
            <a:headEnd/>
            <a:tailEnd/>
          </a:ln>
        </p:spPr>
        <p:txBody>
          <a:bodyPr>
            <a:spAutoFit/>
          </a:bodyPr>
          <a:lstStyle/>
          <a:p>
            <a:pPr>
              <a:spcBef>
                <a:spcPct val="50000"/>
              </a:spcBef>
            </a:pPr>
            <a:r>
              <a:rPr lang="en-US" altLang="zh-CN" sz="2400">
                <a:solidFill>
                  <a:schemeClr val="accent2"/>
                </a:solidFill>
                <a:latin typeface="宋体" pitchFamily="2" charset="-122"/>
                <a:ea typeface="宋体" pitchFamily="2" charset="-122"/>
              </a:rPr>
              <a:t>Hilbert </a:t>
            </a:r>
            <a:r>
              <a:rPr lang="zh-CN" altLang="en-US" sz="2400">
                <a:solidFill>
                  <a:schemeClr val="accent2"/>
                </a:solidFill>
                <a:latin typeface="宋体" pitchFamily="2" charset="-122"/>
                <a:ea typeface="宋体" pitchFamily="2" charset="-122"/>
              </a:rPr>
              <a:t>空间是一切抽象空间与</a:t>
            </a:r>
            <a:r>
              <a:rPr lang="en-US" altLang="zh-CN" sz="2400">
                <a:solidFill>
                  <a:schemeClr val="accent2"/>
                </a:solidFill>
                <a:latin typeface="宋体" pitchFamily="2" charset="-122"/>
                <a:ea typeface="宋体" pitchFamily="2" charset="-122"/>
              </a:rPr>
              <a:t>Euclid</a:t>
            </a:r>
            <a:r>
              <a:rPr lang="zh-CN" altLang="en-US" sz="2400">
                <a:solidFill>
                  <a:schemeClr val="accent2"/>
                </a:solidFill>
                <a:latin typeface="宋体" pitchFamily="2" charset="-122"/>
                <a:ea typeface="宋体" pitchFamily="2" charset="-122"/>
              </a:rPr>
              <a:t>空间最相近似的空间</a:t>
            </a:r>
            <a:endParaRPr lang="en-US" altLang="zh-CN" sz="2400">
              <a:solidFill>
                <a:schemeClr val="accent2"/>
              </a:solidFill>
              <a:latin typeface="宋体" pitchFamily="2" charset="-122"/>
              <a:ea typeface="宋体" pitchFamily="2" charset="-122"/>
            </a:endParaRPr>
          </a:p>
        </p:txBody>
      </p:sp>
      <p:sp>
        <p:nvSpPr>
          <p:cNvPr id="33798" name="Text Box 9"/>
          <p:cNvSpPr txBox="1">
            <a:spLocks noChangeArrowheads="1"/>
          </p:cNvSpPr>
          <p:nvPr/>
        </p:nvSpPr>
        <p:spPr bwMode="auto">
          <a:xfrm>
            <a:off x="533400" y="5410200"/>
            <a:ext cx="6934200" cy="457200"/>
          </a:xfrm>
          <a:prstGeom prst="rect">
            <a:avLst/>
          </a:prstGeom>
          <a:noFill/>
          <a:ln w="9525">
            <a:noFill/>
            <a:miter lim="800000"/>
            <a:headEnd/>
            <a:tailEnd/>
          </a:ln>
        </p:spPr>
        <p:txBody>
          <a:bodyPr>
            <a:spAutoFit/>
          </a:bodyPr>
          <a:lstStyle/>
          <a:p>
            <a:pPr>
              <a:spcBef>
                <a:spcPct val="50000"/>
              </a:spcBef>
            </a:pPr>
            <a:r>
              <a:rPr lang="zh-CN" altLang="en-US" sz="2400">
                <a:latin typeface="宋体" pitchFamily="2" charset="-122"/>
                <a:ea typeface="宋体" pitchFamily="2" charset="-122"/>
              </a:rPr>
              <a:t>简单地说， </a:t>
            </a:r>
            <a:r>
              <a:rPr lang="en-US" altLang="zh-CN" sz="2400">
                <a:latin typeface="宋体" pitchFamily="2" charset="-122"/>
                <a:ea typeface="宋体" pitchFamily="2" charset="-122"/>
              </a:rPr>
              <a:t>Hilbert </a:t>
            </a:r>
            <a:r>
              <a:rPr lang="zh-CN" altLang="en-US" sz="2400">
                <a:latin typeface="宋体" pitchFamily="2" charset="-122"/>
                <a:ea typeface="宋体" pitchFamily="2" charset="-122"/>
              </a:rPr>
              <a:t>空间是一个完备的内积空间</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Text Box 2"/>
          <p:cNvSpPr txBox="1">
            <a:spLocks noChangeArrowheads="1"/>
          </p:cNvSpPr>
          <p:nvPr/>
        </p:nvSpPr>
        <p:spPr bwMode="auto">
          <a:xfrm>
            <a:off x="609600" y="228600"/>
            <a:ext cx="4419600" cy="457200"/>
          </a:xfrm>
          <a:prstGeom prst="rect">
            <a:avLst/>
          </a:prstGeom>
          <a:noFill/>
          <a:ln w="9525">
            <a:noFill/>
            <a:miter lim="800000"/>
            <a:headEnd/>
            <a:tailEnd/>
          </a:ln>
        </p:spPr>
        <p:txBody>
          <a:bodyPr>
            <a:spAutoFit/>
          </a:bodyPr>
          <a:lstStyle/>
          <a:p>
            <a:pPr>
              <a:spcBef>
                <a:spcPct val="50000"/>
              </a:spcBef>
            </a:pPr>
            <a:r>
              <a:rPr lang="en-US" altLang="zh-CN" sz="2400">
                <a:solidFill>
                  <a:schemeClr val="accent2"/>
                </a:solidFill>
                <a:ea typeface="宋体" pitchFamily="2" charset="-122"/>
              </a:rPr>
              <a:t>Homogeneous Hilbert problem</a:t>
            </a:r>
          </a:p>
        </p:txBody>
      </p:sp>
      <p:sp>
        <p:nvSpPr>
          <p:cNvPr id="34824" name="Text Box 17"/>
          <p:cNvSpPr txBox="1">
            <a:spLocks noChangeArrowheads="1"/>
          </p:cNvSpPr>
          <p:nvPr/>
        </p:nvSpPr>
        <p:spPr bwMode="auto">
          <a:xfrm>
            <a:off x="228600" y="2209800"/>
            <a:ext cx="8305800" cy="1098550"/>
          </a:xfrm>
          <a:prstGeom prst="rect">
            <a:avLst/>
          </a:prstGeom>
          <a:noFill/>
          <a:ln w="9525">
            <a:noFill/>
            <a:miter lim="800000"/>
            <a:headEnd/>
            <a:tailEnd/>
          </a:ln>
        </p:spPr>
        <p:txBody>
          <a:bodyPr>
            <a:spAutoFit/>
          </a:bodyPr>
          <a:lstStyle/>
          <a:p>
            <a:pPr>
              <a:lnSpc>
                <a:spcPct val="165000"/>
              </a:lnSpc>
              <a:spcBef>
                <a:spcPct val="50000"/>
              </a:spcBef>
            </a:pPr>
            <a:r>
              <a:rPr lang="en-US" altLang="zh-CN" sz="2000">
                <a:ea typeface="宋体" pitchFamily="2" charset="-122"/>
              </a:rPr>
              <a:t>Where P(z) is an arbitrary polynomial. If we in addition require F(z) </a:t>
            </a:r>
            <a:r>
              <a:rPr lang="en-US" altLang="zh-CN" sz="2000">
                <a:ea typeface="宋体" pitchFamily="2" charset="-122"/>
                <a:sym typeface="Symbol" pitchFamily="18" charset="2"/>
              </a:rPr>
              <a:t> 0 as </a:t>
            </a:r>
          </a:p>
        </p:txBody>
      </p:sp>
      <p:graphicFrame>
        <p:nvGraphicFramePr>
          <p:cNvPr id="34818" name="Object 18"/>
          <p:cNvGraphicFramePr>
            <a:graphicFrameLocks noChangeAspect="1"/>
          </p:cNvGraphicFramePr>
          <p:nvPr/>
        </p:nvGraphicFramePr>
        <p:xfrm>
          <a:off x="838200" y="2895600"/>
          <a:ext cx="838200" cy="439738"/>
        </p:xfrm>
        <a:graphic>
          <a:graphicData uri="http://schemas.openxmlformats.org/presentationml/2006/ole">
            <p:oleObj spid="_x0000_s14338" name="Equation" r:id="rId3" imgW="482400" imgH="253800" progId="Equation.3">
              <p:embed/>
            </p:oleObj>
          </a:graphicData>
        </a:graphic>
      </p:graphicFrame>
      <p:sp>
        <p:nvSpPr>
          <p:cNvPr id="34825" name="Text Box 19"/>
          <p:cNvSpPr txBox="1">
            <a:spLocks noChangeArrowheads="1"/>
          </p:cNvSpPr>
          <p:nvPr/>
        </p:nvSpPr>
        <p:spPr bwMode="auto">
          <a:xfrm>
            <a:off x="1828800" y="2895600"/>
            <a:ext cx="45720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then P(z) is a constant. Because </a:t>
            </a:r>
          </a:p>
        </p:txBody>
      </p:sp>
      <p:sp>
        <p:nvSpPr>
          <p:cNvPr id="34826" name="Text Box 20"/>
          <p:cNvSpPr txBox="1">
            <a:spLocks noChangeArrowheads="1"/>
          </p:cNvSpPr>
          <p:nvPr/>
        </p:nvSpPr>
        <p:spPr bwMode="auto">
          <a:xfrm>
            <a:off x="381000" y="5029200"/>
            <a:ext cx="8382000" cy="1416050"/>
          </a:xfrm>
          <a:prstGeom prst="rect">
            <a:avLst/>
          </a:prstGeom>
          <a:noFill/>
          <a:ln w="9525">
            <a:noFill/>
            <a:miter lim="800000"/>
            <a:headEnd/>
            <a:tailEnd/>
          </a:ln>
        </p:spPr>
        <p:txBody>
          <a:bodyPr>
            <a:spAutoFit/>
          </a:bodyPr>
          <a:lstStyle/>
          <a:p>
            <a:pPr>
              <a:lnSpc>
                <a:spcPct val="145000"/>
              </a:lnSpc>
              <a:spcBef>
                <a:spcPct val="50000"/>
              </a:spcBef>
            </a:pPr>
            <a:r>
              <a:rPr lang="en-US" altLang="zh-CN" sz="2000">
                <a:ea typeface="宋体" pitchFamily="2" charset="-122"/>
              </a:rPr>
              <a:t>It should be noticed that as X(z) has weak singularity at the ends of arc, F(z) will have such singularity unless P(z) has zeros at one or both of the points a, b.  </a:t>
            </a:r>
          </a:p>
        </p:txBody>
      </p:sp>
      <p:graphicFrame>
        <p:nvGraphicFramePr>
          <p:cNvPr id="34819" name="Object 21"/>
          <p:cNvGraphicFramePr>
            <a:graphicFrameLocks noChangeAspect="1"/>
          </p:cNvGraphicFramePr>
          <p:nvPr/>
        </p:nvGraphicFramePr>
        <p:xfrm>
          <a:off x="6705600" y="1600200"/>
          <a:ext cx="2133600" cy="422275"/>
        </p:xfrm>
        <a:graphic>
          <a:graphicData uri="http://schemas.openxmlformats.org/presentationml/2006/ole">
            <p:oleObj spid="_x0000_s14339" name="Equation" r:id="rId4" imgW="977760" imgH="228600" progId="Equation.3">
              <p:embed/>
            </p:oleObj>
          </a:graphicData>
        </a:graphic>
      </p:graphicFrame>
      <p:sp>
        <p:nvSpPr>
          <p:cNvPr id="34827" name="Rectangle 23"/>
          <p:cNvSpPr>
            <a:spLocks noChangeArrowheads="1"/>
          </p:cNvSpPr>
          <p:nvPr/>
        </p:nvSpPr>
        <p:spPr bwMode="auto">
          <a:xfrm>
            <a:off x="381000" y="914400"/>
            <a:ext cx="6985000" cy="396875"/>
          </a:xfrm>
          <a:prstGeom prst="rect">
            <a:avLst/>
          </a:prstGeom>
          <a:noFill/>
          <a:ln w="9525">
            <a:noFill/>
            <a:miter lim="800000"/>
            <a:headEnd/>
            <a:tailEnd/>
          </a:ln>
        </p:spPr>
        <p:txBody>
          <a:bodyPr wrap="none">
            <a:spAutoFit/>
          </a:bodyPr>
          <a:lstStyle/>
          <a:p>
            <a:pPr>
              <a:spcBef>
                <a:spcPct val="50000"/>
              </a:spcBef>
            </a:pPr>
            <a:r>
              <a:rPr lang="en-US" altLang="zh-CN" sz="2000">
                <a:ea typeface="宋体" pitchFamily="2" charset="-122"/>
              </a:rPr>
              <a:t>The general solution to the homogeneous Hilbert problem is </a:t>
            </a:r>
          </a:p>
        </p:txBody>
      </p:sp>
      <p:sp>
        <p:nvSpPr>
          <p:cNvPr id="34828" name="Freeform 24"/>
          <p:cNvSpPr>
            <a:spLocks/>
          </p:cNvSpPr>
          <p:nvPr/>
        </p:nvSpPr>
        <p:spPr bwMode="auto">
          <a:xfrm>
            <a:off x="8188325" y="3421063"/>
            <a:ext cx="152400" cy="914400"/>
          </a:xfrm>
          <a:custGeom>
            <a:avLst/>
            <a:gdLst>
              <a:gd name="T0" fmla="*/ 0 w 96"/>
              <a:gd name="T1" fmla="*/ 0 h 576"/>
              <a:gd name="T2" fmla="*/ 241935022 w 96"/>
              <a:gd name="T3" fmla="*/ 604837442 h 576"/>
              <a:gd name="T4" fmla="*/ 0 w 96"/>
              <a:gd name="T5" fmla="*/ 1451609782 h 576"/>
              <a:gd name="T6" fmla="*/ 0 60000 65536"/>
              <a:gd name="T7" fmla="*/ 0 60000 65536"/>
              <a:gd name="T8" fmla="*/ 0 60000 65536"/>
              <a:gd name="T9" fmla="*/ 0 w 96"/>
              <a:gd name="T10" fmla="*/ 0 h 576"/>
              <a:gd name="T11" fmla="*/ 96 w 96"/>
              <a:gd name="T12" fmla="*/ 576 h 576"/>
            </a:gdLst>
            <a:ahLst/>
            <a:cxnLst>
              <a:cxn ang="T6">
                <a:pos x="T0" y="T1"/>
              </a:cxn>
              <a:cxn ang="T7">
                <a:pos x="T2" y="T3"/>
              </a:cxn>
              <a:cxn ang="T8">
                <a:pos x="T4" y="T5"/>
              </a:cxn>
            </a:cxnLst>
            <a:rect l="T9" t="T10" r="T11" b="T12"/>
            <a:pathLst>
              <a:path w="96" h="576">
                <a:moveTo>
                  <a:pt x="0" y="0"/>
                </a:moveTo>
                <a:cubicBezTo>
                  <a:pt x="48" y="72"/>
                  <a:pt x="96" y="144"/>
                  <a:pt x="96" y="240"/>
                </a:cubicBezTo>
                <a:cubicBezTo>
                  <a:pt x="96" y="336"/>
                  <a:pt x="16" y="512"/>
                  <a:pt x="0" y="576"/>
                </a:cubicBezTo>
              </a:path>
            </a:pathLst>
          </a:custGeom>
          <a:noFill/>
          <a:ln w="28575">
            <a:solidFill>
              <a:schemeClr val="tx1"/>
            </a:solidFill>
            <a:round/>
            <a:headEnd/>
            <a:tailEnd/>
          </a:ln>
        </p:spPr>
        <p:txBody>
          <a:bodyPr/>
          <a:lstStyle/>
          <a:p>
            <a:endParaRPr lang="zh-CN" altLang="en-US">
              <a:ea typeface="宋体" pitchFamily="2" charset="-122"/>
            </a:endParaRPr>
          </a:p>
        </p:txBody>
      </p:sp>
      <p:sp>
        <p:nvSpPr>
          <p:cNvPr id="34829" name="Line 25"/>
          <p:cNvSpPr>
            <a:spLocks noChangeShapeType="1"/>
          </p:cNvSpPr>
          <p:nvPr/>
        </p:nvSpPr>
        <p:spPr bwMode="auto">
          <a:xfrm flipH="1">
            <a:off x="7029450" y="4335463"/>
            <a:ext cx="1158875" cy="517525"/>
          </a:xfrm>
          <a:prstGeom prst="line">
            <a:avLst/>
          </a:prstGeom>
          <a:noFill/>
          <a:ln w="28575">
            <a:solidFill>
              <a:schemeClr val="tx1"/>
            </a:solidFill>
            <a:round/>
            <a:headEnd/>
            <a:tailEnd/>
          </a:ln>
        </p:spPr>
        <p:txBody>
          <a:bodyPr/>
          <a:lstStyle/>
          <a:p>
            <a:endParaRPr lang="zh-CN" altLang="en-US"/>
          </a:p>
        </p:txBody>
      </p:sp>
      <p:sp>
        <p:nvSpPr>
          <p:cNvPr id="34830" name="Freeform 26"/>
          <p:cNvSpPr>
            <a:spLocks/>
          </p:cNvSpPr>
          <p:nvPr/>
        </p:nvSpPr>
        <p:spPr bwMode="auto">
          <a:xfrm>
            <a:off x="7562850" y="2935288"/>
            <a:ext cx="1346200" cy="1854200"/>
          </a:xfrm>
          <a:custGeom>
            <a:avLst/>
            <a:gdLst>
              <a:gd name="T0" fmla="*/ 241935030 w 848"/>
              <a:gd name="T1" fmla="*/ 2147483647 h 1168"/>
              <a:gd name="T2" fmla="*/ 0 w 848"/>
              <a:gd name="T3" fmla="*/ 1592738481 h 1168"/>
              <a:gd name="T4" fmla="*/ 241935030 w 848"/>
              <a:gd name="T5" fmla="*/ 504031238 h 1168"/>
              <a:gd name="T6" fmla="*/ 1209675049 w 848"/>
              <a:gd name="T7" fmla="*/ 141128741 h 1168"/>
              <a:gd name="T8" fmla="*/ 2056447702 w 848"/>
              <a:gd name="T9" fmla="*/ 1350803582 h 1168"/>
              <a:gd name="T10" fmla="*/ 1693545306 w 848"/>
              <a:gd name="T11" fmla="*/ 2147483647 h 1168"/>
              <a:gd name="T12" fmla="*/ 846772653 w 848"/>
              <a:gd name="T13" fmla="*/ 2147483647 h 1168"/>
              <a:gd name="T14" fmla="*/ 241935030 w 848"/>
              <a:gd name="T15" fmla="*/ 2147483647 h 1168"/>
              <a:gd name="T16" fmla="*/ 0 60000 65536"/>
              <a:gd name="T17" fmla="*/ 0 60000 65536"/>
              <a:gd name="T18" fmla="*/ 0 60000 65536"/>
              <a:gd name="T19" fmla="*/ 0 60000 65536"/>
              <a:gd name="T20" fmla="*/ 0 60000 65536"/>
              <a:gd name="T21" fmla="*/ 0 60000 65536"/>
              <a:gd name="T22" fmla="*/ 0 60000 65536"/>
              <a:gd name="T23" fmla="*/ 0 60000 65536"/>
              <a:gd name="T24" fmla="*/ 0 w 848"/>
              <a:gd name="T25" fmla="*/ 0 h 1168"/>
              <a:gd name="T26" fmla="*/ 848 w 848"/>
              <a:gd name="T27" fmla="*/ 1168 h 11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48" h="1168">
                <a:moveTo>
                  <a:pt x="96" y="968"/>
                </a:moveTo>
                <a:cubicBezTo>
                  <a:pt x="40" y="880"/>
                  <a:pt x="0" y="760"/>
                  <a:pt x="0" y="632"/>
                </a:cubicBezTo>
                <a:cubicBezTo>
                  <a:pt x="0" y="504"/>
                  <a:pt x="16" y="296"/>
                  <a:pt x="96" y="200"/>
                </a:cubicBezTo>
                <a:cubicBezTo>
                  <a:pt x="176" y="104"/>
                  <a:pt x="360" y="0"/>
                  <a:pt x="480" y="56"/>
                </a:cubicBezTo>
                <a:cubicBezTo>
                  <a:pt x="600" y="112"/>
                  <a:pt x="784" y="376"/>
                  <a:pt x="816" y="536"/>
                </a:cubicBezTo>
                <a:cubicBezTo>
                  <a:pt x="848" y="696"/>
                  <a:pt x="752" y="912"/>
                  <a:pt x="672" y="1016"/>
                </a:cubicBezTo>
                <a:cubicBezTo>
                  <a:pt x="592" y="1120"/>
                  <a:pt x="432" y="1168"/>
                  <a:pt x="336" y="1160"/>
                </a:cubicBezTo>
                <a:cubicBezTo>
                  <a:pt x="240" y="1152"/>
                  <a:pt x="152" y="1056"/>
                  <a:pt x="96" y="968"/>
                </a:cubicBezTo>
                <a:close/>
              </a:path>
            </a:pathLst>
          </a:custGeom>
          <a:noFill/>
          <a:ln w="9525">
            <a:solidFill>
              <a:schemeClr val="tx1"/>
            </a:solidFill>
            <a:round/>
            <a:headEnd/>
            <a:tailEnd/>
          </a:ln>
        </p:spPr>
        <p:txBody>
          <a:bodyPr/>
          <a:lstStyle/>
          <a:p>
            <a:endParaRPr lang="zh-CN" altLang="en-US">
              <a:ea typeface="宋体" pitchFamily="2" charset="-122"/>
            </a:endParaRPr>
          </a:p>
        </p:txBody>
      </p:sp>
      <p:sp>
        <p:nvSpPr>
          <p:cNvPr id="34831" name="Text Box 27"/>
          <p:cNvSpPr txBox="1">
            <a:spLocks noChangeArrowheads="1"/>
          </p:cNvSpPr>
          <p:nvPr/>
        </p:nvSpPr>
        <p:spPr bwMode="auto">
          <a:xfrm>
            <a:off x="8153400" y="3138488"/>
            <a:ext cx="304800" cy="274637"/>
          </a:xfrm>
          <a:prstGeom prst="rect">
            <a:avLst/>
          </a:prstGeom>
          <a:noFill/>
          <a:ln w="9525">
            <a:noFill/>
            <a:miter lim="800000"/>
            <a:headEnd/>
            <a:tailEnd/>
          </a:ln>
        </p:spPr>
        <p:txBody>
          <a:bodyPr>
            <a:spAutoFit/>
          </a:bodyPr>
          <a:lstStyle/>
          <a:p>
            <a:pPr>
              <a:spcBef>
                <a:spcPct val="50000"/>
              </a:spcBef>
            </a:pPr>
            <a:r>
              <a:rPr lang="en-US" altLang="zh-CN" sz="1200">
                <a:ea typeface="宋体" pitchFamily="2" charset="-122"/>
              </a:rPr>
              <a:t>a</a:t>
            </a:r>
          </a:p>
        </p:txBody>
      </p:sp>
      <p:sp>
        <p:nvSpPr>
          <p:cNvPr id="34832" name="Text Box 28"/>
          <p:cNvSpPr txBox="1">
            <a:spLocks noChangeArrowheads="1"/>
          </p:cNvSpPr>
          <p:nvPr/>
        </p:nvSpPr>
        <p:spPr bwMode="auto">
          <a:xfrm>
            <a:off x="8229600" y="4205288"/>
            <a:ext cx="228600" cy="274637"/>
          </a:xfrm>
          <a:prstGeom prst="rect">
            <a:avLst/>
          </a:prstGeom>
          <a:noFill/>
          <a:ln w="9525">
            <a:noFill/>
            <a:miter lim="800000"/>
            <a:headEnd/>
            <a:tailEnd/>
          </a:ln>
        </p:spPr>
        <p:txBody>
          <a:bodyPr>
            <a:spAutoFit/>
          </a:bodyPr>
          <a:lstStyle/>
          <a:p>
            <a:pPr>
              <a:spcBef>
                <a:spcPct val="50000"/>
              </a:spcBef>
            </a:pPr>
            <a:r>
              <a:rPr lang="en-US" altLang="zh-CN" sz="1200">
                <a:ea typeface="宋体" pitchFamily="2" charset="-122"/>
              </a:rPr>
              <a:t>b</a:t>
            </a:r>
          </a:p>
        </p:txBody>
      </p:sp>
      <p:sp>
        <p:nvSpPr>
          <p:cNvPr id="34833" name="Line 29"/>
          <p:cNvSpPr>
            <a:spLocks noChangeShapeType="1"/>
          </p:cNvSpPr>
          <p:nvPr/>
        </p:nvSpPr>
        <p:spPr bwMode="auto">
          <a:xfrm flipV="1">
            <a:off x="8170863" y="4697413"/>
            <a:ext cx="304800" cy="76200"/>
          </a:xfrm>
          <a:prstGeom prst="line">
            <a:avLst/>
          </a:prstGeom>
          <a:noFill/>
          <a:ln w="9525">
            <a:solidFill>
              <a:schemeClr val="tx1"/>
            </a:solidFill>
            <a:round/>
            <a:headEnd/>
            <a:tailEnd type="triangle" w="med" len="med"/>
          </a:ln>
        </p:spPr>
        <p:txBody>
          <a:bodyPr/>
          <a:lstStyle/>
          <a:p>
            <a:endParaRPr lang="zh-CN" altLang="en-US"/>
          </a:p>
        </p:txBody>
      </p:sp>
      <p:sp>
        <p:nvSpPr>
          <p:cNvPr id="34834" name="Text Box 30"/>
          <p:cNvSpPr txBox="1">
            <a:spLocks noChangeArrowheads="1"/>
          </p:cNvSpPr>
          <p:nvPr/>
        </p:nvSpPr>
        <p:spPr bwMode="auto">
          <a:xfrm>
            <a:off x="8382000" y="4662488"/>
            <a:ext cx="304800" cy="366712"/>
          </a:xfrm>
          <a:prstGeom prst="rect">
            <a:avLst/>
          </a:prstGeom>
          <a:noFill/>
          <a:ln w="9525">
            <a:noFill/>
            <a:miter lim="800000"/>
            <a:headEnd/>
            <a:tailEnd/>
          </a:ln>
        </p:spPr>
        <p:txBody>
          <a:bodyPr>
            <a:spAutoFit/>
          </a:bodyPr>
          <a:lstStyle/>
          <a:p>
            <a:pPr>
              <a:spcBef>
                <a:spcPct val="50000"/>
              </a:spcBef>
            </a:pPr>
            <a:r>
              <a:rPr lang="en-US" altLang="zh-CN">
                <a:ea typeface="宋体" pitchFamily="2" charset="-122"/>
              </a:rPr>
              <a:t>p</a:t>
            </a:r>
          </a:p>
        </p:txBody>
      </p:sp>
      <p:sp>
        <p:nvSpPr>
          <p:cNvPr id="34835" name="Line 31"/>
          <p:cNvSpPr>
            <a:spLocks noChangeShapeType="1"/>
          </p:cNvSpPr>
          <p:nvPr/>
        </p:nvSpPr>
        <p:spPr bwMode="auto">
          <a:xfrm>
            <a:off x="8288338" y="3567113"/>
            <a:ext cx="76200" cy="228600"/>
          </a:xfrm>
          <a:prstGeom prst="line">
            <a:avLst/>
          </a:prstGeom>
          <a:noFill/>
          <a:ln w="9525">
            <a:solidFill>
              <a:schemeClr val="tx1"/>
            </a:solidFill>
            <a:round/>
            <a:headEnd/>
            <a:tailEnd type="triangle" w="med" len="med"/>
          </a:ln>
        </p:spPr>
        <p:txBody>
          <a:bodyPr/>
          <a:lstStyle/>
          <a:p>
            <a:endParaRPr lang="zh-CN" altLang="en-US"/>
          </a:p>
        </p:txBody>
      </p:sp>
      <p:sp>
        <p:nvSpPr>
          <p:cNvPr id="34836" name="Text Box 32"/>
          <p:cNvSpPr txBox="1">
            <a:spLocks noChangeArrowheads="1"/>
          </p:cNvSpPr>
          <p:nvPr/>
        </p:nvSpPr>
        <p:spPr bwMode="auto">
          <a:xfrm>
            <a:off x="8382000" y="3671888"/>
            <a:ext cx="304800" cy="304800"/>
          </a:xfrm>
          <a:prstGeom prst="rect">
            <a:avLst/>
          </a:prstGeom>
          <a:noFill/>
          <a:ln w="9525">
            <a:noFill/>
            <a:miter lim="800000"/>
            <a:headEnd/>
            <a:tailEnd/>
          </a:ln>
        </p:spPr>
        <p:txBody>
          <a:bodyPr>
            <a:spAutoFit/>
          </a:bodyPr>
          <a:lstStyle/>
          <a:p>
            <a:pPr>
              <a:spcBef>
                <a:spcPct val="50000"/>
              </a:spcBef>
            </a:pPr>
            <a:r>
              <a:rPr lang="en-US" altLang="zh-CN" sz="1400">
                <a:ea typeface="宋体" pitchFamily="2" charset="-122"/>
              </a:rPr>
              <a:t>L</a:t>
            </a:r>
          </a:p>
        </p:txBody>
      </p:sp>
      <p:sp>
        <p:nvSpPr>
          <p:cNvPr id="34837" name="Text Box 33"/>
          <p:cNvSpPr txBox="1">
            <a:spLocks noChangeArrowheads="1"/>
          </p:cNvSpPr>
          <p:nvPr/>
        </p:nvSpPr>
        <p:spPr bwMode="auto">
          <a:xfrm>
            <a:off x="7086600" y="4433888"/>
            <a:ext cx="457200" cy="304800"/>
          </a:xfrm>
          <a:prstGeom prst="rect">
            <a:avLst/>
          </a:prstGeom>
          <a:noFill/>
          <a:ln w="9525">
            <a:noFill/>
            <a:miter lim="800000"/>
            <a:headEnd/>
            <a:tailEnd/>
          </a:ln>
        </p:spPr>
        <p:txBody>
          <a:bodyPr>
            <a:spAutoFit/>
          </a:bodyPr>
          <a:lstStyle/>
          <a:p>
            <a:pPr>
              <a:spcBef>
                <a:spcPct val="50000"/>
              </a:spcBef>
            </a:pPr>
            <a:r>
              <a:rPr lang="en-US" altLang="zh-CN" sz="1400">
                <a:ea typeface="宋体" pitchFamily="2" charset="-122"/>
              </a:rPr>
              <a:t>L</a:t>
            </a:r>
            <a:r>
              <a:rPr lang="en-US" altLang="zh-CN" sz="1400">
                <a:ea typeface="宋体" pitchFamily="2" charset="-122"/>
                <a:sym typeface="Symbol" pitchFamily="18" charset="2"/>
              </a:rPr>
              <a:t></a:t>
            </a:r>
          </a:p>
        </p:txBody>
      </p:sp>
      <p:sp>
        <p:nvSpPr>
          <p:cNvPr id="34838" name="Text Box 34"/>
          <p:cNvSpPr txBox="1">
            <a:spLocks noChangeArrowheads="1"/>
          </p:cNvSpPr>
          <p:nvPr/>
        </p:nvSpPr>
        <p:spPr bwMode="auto">
          <a:xfrm>
            <a:off x="7645400" y="4198938"/>
            <a:ext cx="228600" cy="366712"/>
          </a:xfrm>
          <a:prstGeom prst="rect">
            <a:avLst/>
          </a:prstGeom>
          <a:noFill/>
          <a:ln w="9525">
            <a:noFill/>
            <a:miter lim="800000"/>
            <a:headEnd/>
            <a:tailEnd/>
          </a:ln>
        </p:spPr>
        <p:txBody>
          <a:bodyPr>
            <a:spAutoFit/>
          </a:bodyPr>
          <a:lstStyle/>
          <a:p>
            <a:pPr>
              <a:spcBef>
                <a:spcPct val="50000"/>
              </a:spcBef>
            </a:pPr>
            <a:r>
              <a:rPr lang="en-US" altLang="zh-CN">
                <a:ea typeface="宋体" pitchFamily="2" charset="-122"/>
              </a:rPr>
              <a:t>t</a:t>
            </a:r>
          </a:p>
        </p:txBody>
      </p:sp>
      <p:sp>
        <p:nvSpPr>
          <p:cNvPr id="34839" name="Oval 35"/>
          <p:cNvSpPr>
            <a:spLocks noChangeArrowheads="1"/>
          </p:cNvSpPr>
          <p:nvPr/>
        </p:nvSpPr>
        <p:spPr bwMode="auto">
          <a:xfrm>
            <a:off x="7716838" y="4489450"/>
            <a:ext cx="76200" cy="76200"/>
          </a:xfrm>
          <a:prstGeom prst="ellipse">
            <a:avLst/>
          </a:prstGeom>
          <a:solidFill>
            <a:srgbClr val="FF3300"/>
          </a:solidFill>
          <a:ln w="9525">
            <a:solidFill>
              <a:srgbClr val="FF3300"/>
            </a:solidFill>
            <a:round/>
            <a:headEnd/>
            <a:tailEnd/>
          </a:ln>
        </p:spPr>
        <p:txBody>
          <a:bodyPr wrap="none" anchor="ctr"/>
          <a:lstStyle/>
          <a:p>
            <a:endParaRPr lang="zh-CN" altLang="en-US">
              <a:ea typeface="宋体" pitchFamily="2" charset="-122"/>
            </a:endParaRPr>
          </a:p>
        </p:txBody>
      </p:sp>
      <p:graphicFrame>
        <p:nvGraphicFramePr>
          <p:cNvPr id="34820" name="Object 36"/>
          <p:cNvGraphicFramePr>
            <a:graphicFrameLocks noChangeAspect="1"/>
          </p:cNvGraphicFramePr>
          <p:nvPr/>
        </p:nvGraphicFramePr>
        <p:xfrm>
          <a:off x="6019800" y="228600"/>
          <a:ext cx="2819400" cy="423863"/>
        </p:xfrm>
        <a:graphic>
          <a:graphicData uri="http://schemas.openxmlformats.org/presentationml/2006/ole">
            <p:oleObj spid="_x0000_s14340" name="Equation" r:id="rId5" imgW="1549080" imgH="228600" progId="Equation.3">
              <p:embed/>
            </p:oleObj>
          </a:graphicData>
        </a:graphic>
      </p:graphicFrame>
      <p:graphicFrame>
        <p:nvGraphicFramePr>
          <p:cNvPr id="34821" name="Object 37"/>
          <p:cNvGraphicFramePr>
            <a:graphicFrameLocks noChangeAspect="1"/>
          </p:cNvGraphicFramePr>
          <p:nvPr/>
        </p:nvGraphicFramePr>
        <p:xfrm>
          <a:off x="1066800" y="1600200"/>
          <a:ext cx="4876800" cy="468313"/>
        </p:xfrm>
        <a:graphic>
          <a:graphicData uri="http://schemas.openxmlformats.org/presentationml/2006/ole">
            <p:oleObj spid="_x0000_s14341" name="Equation" r:id="rId6" imgW="2577960" imgH="228600" progId="Equation.3">
              <p:embed/>
            </p:oleObj>
          </a:graphicData>
        </a:graphic>
      </p:graphicFrame>
      <p:graphicFrame>
        <p:nvGraphicFramePr>
          <p:cNvPr id="34822" name="Object 38"/>
          <p:cNvGraphicFramePr>
            <a:graphicFrameLocks noChangeAspect="1"/>
          </p:cNvGraphicFramePr>
          <p:nvPr/>
        </p:nvGraphicFramePr>
        <p:xfrm>
          <a:off x="990600" y="3962400"/>
          <a:ext cx="4343400" cy="606425"/>
        </p:xfrm>
        <a:graphic>
          <a:graphicData uri="http://schemas.openxmlformats.org/presentationml/2006/ole">
            <p:oleObj spid="_x0000_s14342" name="Equation" r:id="rId7" imgW="2260440" imgH="291960" progId="Equation.3">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Text Box 5"/>
          <p:cNvSpPr txBox="1">
            <a:spLocks noChangeArrowheads="1"/>
          </p:cNvSpPr>
          <p:nvPr/>
        </p:nvSpPr>
        <p:spPr bwMode="auto">
          <a:xfrm>
            <a:off x="2057400" y="152400"/>
            <a:ext cx="4419600" cy="457200"/>
          </a:xfrm>
          <a:prstGeom prst="rect">
            <a:avLst/>
          </a:prstGeom>
          <a:noFill/>
          <a:ln w="9525">
            <a:noFill/>
            <a:miter lim="800000"/>
            <a:headEnd/>
            <a:tailEnd/>
          </a:ln>
        </p:spPr>
        <p:txBody>
          <a:bodyPr>
            <a:spAutoFit/>
          </a:bodyPr>
          <a:lstStyle/>
          <a:p>
            <a:pPr>
              <a:spcBef>
                <a:spcPct val="50000"/>
              </a:spcBef>
            </a:pPr>
            <a:r>
              <a:rPr lang="en-US" altLang="zh-CN" sz="2400">
                <a:solidFill>
                  <a:schemeClr val="accent2"/>
                </a:solidFill>
                <a:ea typeface="宋体" pitchFamily="2" charset="-122"/>
              </a:rPr>
              <a:t>Homogeneous Hilbert problem</a:t>
            </a:r>
          </a:p>
        </p:txBody>
      </p:sp>
      <p:sp>
        <p:nvSpPr>
          <p:cNvPr id="35847" name="Text Box 6"/>
          <p:cNvSpPr txBox="1">
            <a:spLocks noChangeArrowheads="1"/>
          </p:cNvSpPr>
          <p:nvPr/>
        </p:nvSpPr>
        <p:spPr bwMode="auto">
          <a:xfrm>
            <a:off x="381000" y="1143000"/>
            <a:ext cx="8610600" cy="1511300"/>
          </a:xfrm>
          <a:prstGeom prst="rect">
            <a:avLst/>
          </a:prstGeom>
          <a:noFill/>
          <a:ln w="9525">
            <a:noFill/>
            <a:miter lim="800000"/>
            <a:headEnd/>
            <a:tailEnd/>
          </a:ln>
        </p:spPr>
        <p:txBody>
          <a:bodyPr>
            <a:spAutoFit/>
          </a:bodyPr>
          <a:lstStyle/>
          <a:p>
            <a:pPr>
              <a:lnSpc>
                <a:spcPct val="155000"/>
              </a:lnSpc>
              <a:spcBef>
                <a:spcPct val="50000"/>
              </a:spcBef>
            </a:pPr>
            <a:r>
              <a:rPr lang="en-US" altLang="zh-CN" sz="2000" dirty="0">
                <a:ea typeface="宋体" pitchFamily="2" charset="-122"/>
              </a:rPr>
              <a:t>Hence, by putting P(z) = (z-a)Q(z), P(z) = (z-b)Q(z) or P(z) = (z-a)(z-b)Q(z), where Q(z) is a polynomial, a set of </a:t>
            </a:r>
            <a:r>
              <a:rPr lang="en-US" altLang="zh-CN" sz="2000" dirty="0" err="1">
                <a:ea typeface="宋体" pitchFamily="2" charset="-122"/>
              </a:rPr>
              <a:t>Plemelj</a:t>
            </a:r>
            <a:r>
              <a:rPr lang="en-US" altLang="zh-CN" sz="2000" dirty="0">
                <a:ea typeface="宋体" pitchFamily="2" charset="-122"/>
              </a:rPr>
              <a:t> function can be defined which satisfy the relation    </a:t>
            </a:r>
          </a:p>
        </p:txBody>
      </p:sp>
      <p:graphicFrame>
        <p:nvGraphicFramePr>
          <p:cNvPr id="35842" name="Object 7"/>
          <p:cNvGraphicFramePr>
            <a:graphicFrameLocks noChangeAspect="1"/>
          </p:cNvGraphicFramePr>
          <p:nvPr/>
        </p:nvGraphicFramePr>
        <p:xfrm>
          <a:off x="1571604" y="2214554"/>
          <a:ext cx="2133600" cy="406400"/>
        </p:xfrm>
        <a:graphic>
          <a:graphicData uri="http://schemas.openxmlformats.org/presentationml/2006/ole">
            <p:oleObj spid="_x0000_s15362" name="Equation" r:id="rId3" imgW="977760" imgH="228600" progId="Equation.3">
              <p:embed/>
            </p:oleObj>
          </a:graphicData>
        </a:graphic>
      </p:graphicFrame>
      <p:sp>
        <p:nvSpPr>
          <p:cNvPr id="35848" name="Text Box 8"/>
          <p:cNvSpPr txBox="1">
            <a:spLocks noChangeArrowheads="1"/>
          </p:cNvSpPr>
          <p:nvPr/>
        </p:nvSpPr>
        <p:spPr bwMode="auto">
          <a:xfrm>
            <a:off x="3929058" y="2214554"/>
            <a:ext cx="3810000" cy="396875"/>
          </a:xfrm>
          <a:prstGeom prst="rect">
            <a:avLst/>
          </a:prstGeom>
          <a:noFill/>
          <a:ln w="9525">
            <a:noFill/>
            <a:miter lim="800000"/>
            <a:headEnd/>
            <a:tailEnd/>
          </a:ln>
        </p:spPr>
        <p:txBody>
          <a:bodyPr>
            <a:spAutoFit/>
          </a:bodyPr>
          <a:lstStyle/>
          <a:p>
            <a:pPr>
              <a:spcBef>
                <a:spcPct val="50000"/>
              </a:spcBef>
            </a:pPr>
            <a:r>
              <a:rPr lang="en-US" altLang="zh-CN" sz="2000" dirty="0">
                <a:ea typeface="宋体" pitchFamily="2" charset="-122"/>
              </a:rPr>
              <a:t>having either a zero or a weak</a:t>
            </a:r>
          </a:p>
        </p:txBody>
      </p:sp>
      <p:sp>
        <p:nvSpPr>
          <p:cNvPr id="35849" name="Text Box 9"/>
          <p:cNvSpPr txBox="1">
            <a:spLocks noChangeArrowheads="1"/>
          </p:cNvSpPr>
          <p:nvPr/>
        </p:nvSpPr>
        <p:spPr bwMode="auto">
          <a:xfrm>
            <a:off x="3357554" y="2714620"/>
            <a:ext cx="2590800" cy="396875"/>
          </a:xfrm>
          <a:prstGeom prst="rect">
            <a:avLst/>
          </a:prstGeom>
          <a:noFill/>
          <a:ln w="9525">
            <a:noFill/>
            <a:miter lim="800000"/>
            <a:headEnd/>
            <a:tailEnd/>
          </a:ln>
        </p:spPr>
        <p:txBody>
          <a:bodyPr>
            <a:spAutoFit/>
          </a:bodyPr>
          <a:lstStyle/>
          <a:p>
            <a:pPr>
              <a:spcBef>
                <a:spcPct val="50000"/>
              </a:spcBef>
            </a:pPr>
            <a:r>
              <a:rPr lang="en-US" altLang="zh-CN" sz="2000" dirty="0">
                <a:ea typeface="宋体" pitchFamily="2" charset="-122"/>
              </a:rPr>
              <a:t>The functions are</a:t>
            </a:r>
          </a:p>
        </p:txBody>
      </p:sp>
      <p:graphicFrame>
        <p:nvGraphicFramePr>
          <p:cNvPr id="35843" name="Object 10"/>
          <p:cNvGraphicFramePr>
            <a:graphicFrameLocks noChangeAspect="1"/>
          </p:cNvGraphicFramePr>
          <p:nvPr/>
        </p:nvGraphicFramePr>
        <p:xfrm>
          <a:off x="2000232" y="3571876"/>
          <a:ext cx="5105400" cy="968375"/>
        </p:xfrm>
        <a:graphic>
          <a:graphicData uri="http://schemas.openxmlformats.org/presentationml/2006/ole">
            <p:oleObj spid="_x0000_s15363" name="Equation" r:id="rId4" imgW="2412720" imgH="482400" progId="Equation.3">
              <p:embed/>
            </p:oleObj>
          </a:graphicData>
        </a:graphic>
      </p:graphicFrame>
      <p:sp>
        <p:nvSpPr>
          <p:cNvPr id="35853" name="Text Box 15"/>
          <p:cNvSpPr txBox="1">
            <a:spLocks noChangeArrowheads="1"/>
          </p:cNvSpPr>
          <p:nvPr/>
        </p:nvSpPr>
        <p:spPr bwMode="auto">
          <a:xfrm>
            <a:off x="285720" y="4714884"/>
            <a:ext cx="8686800" cy="1373188"/>
          </a:xfrm>
          <a:prstGeom prst="rect">
            <a:avLst/>
          </a:prstGeom>
          <a:noFill/>
          <a:ln w="9525">
            <a:noFill/>
            <a:miter lim="800000"/>
            <a:headEnd/>
            <a:tailEnd/>
          </a:ln>
        </p:spPr>
        <p:txBody>
          <a:bodyPr>
            <a:spAutoFit/>
          </a:bodyPr>
          <a:lstStyle/>
          <a:p>
            <a:pPr>
              <a:lnSpc>
                <a:spcPct val="140000"/>
              </a:lnSpc>
              <a:spcBef>
                <a:spcPct val="50000"/>
              </a:spcBef>
            </a:pPr>
            <a:r>
              <a:rPr lang="en-US" altLang="zh-CN" sz="2000" dirty="0">
                <a:ea typeface="宋体" pitchFamily="2" charset="-122"/>
              </a:rPr>
              <a:t>The product of these functions with an arbitrary polynomial yields the general solution to the homogeneous Hilbert problem with the appropriate behavior at the ends of the arc.  </a:t>
            </a:r>
          </a:p>
        </p:txBody>
      </p:sp>
      <p:sp>
        <p:nvSpPr>
          <p:cNvPr id="35854" name="Rectangle 16"/>
          <p:cNvSpPr>
            <a:spLocks noChangeArrowheads="1"/>
          </p:cNvSpPr>
          <p:nvPr/>
        </p:nvSpPr>
        <p:spPr bwMode="auto">
          <a:xfrm>
            <a:off x="457200" y="2717800"/>
            <a:ext cx="3062288" cy="396875"/>
          </a:xfrm>
          <a:prstGeom prst="rect">
            <a:avLst/>
          </a:prstGeom>
          <a:noFill/>
          <a:ln w="9525">
            <a:noFill/>
            <a:miter lim="800000"/>
            <a:headEnd/>
            <a:tailEnd/>
          </a:ln>
        </p:spPr>
        <p:txBody>
          <a:bodyPr wrap="none">
            <a:spAutoFit/>
          </a:bodyPr>
          <a:lstStyle/>
          <a:p>
            <a:pPr>
              <a:spcBef>
                <a:spcPct val="50000"/>
              </a:spcBef>
            </a:pPr>
            <a:r>
              <a:rPr lang="en-US" altLang="zh-CN" sz="2000">
                <a:ea typeface="宋体" pitchFamily="2" charset="-122"/>
              </a:rPr>
              <a:t>singularity at a given end.</a:t>
            </a:r>
          </a:p>
        </p:txBody>
      </p:sp>
      <p:graphicFrame>
        <p:nvGraphicFramePr>
          <p:cNvPr id="35845" name="Object 17"/>
          <p:cNvGraphicFramePr>
            <a:graphicFrameLocks noChangeAspect="1"/>
          </p:cNvGraphicFramePr>
          <p:nvPr/>
        </p:nvGraphicFramePr>
        <p:xfrm>
          <a:off x="1676400" y="685800"/>
          <a:ext cx="4876800" cy="381000"/>
        </p:xfrm>
        <a:graphic>
          <a:graphicData uri="http://schemas.openxmlformats.org/presentationml/2006/ole">
            <p:oleObj spid="_x0000_s15365" name="Equation" r:id="rId5" imgW="2577960" imgH="228600" progId="Equation.3">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Text Box 5"/>
          <p:cNvSpPr txBox="1">
            <a:spLocks noChangeArrowheads="1"/>
          </p:cNvSpPr>
          <p:nvPr/>
        </p:nvSpPr>
        <p:spPr bwMode="auto">
          <a:xfrm>
            <a:off x="1828800" y="152400"/>
            <a:ext cx="4419600" cy="457200"/>
          </a:xfrm>
          <a:prstGeom prst="rect">
            <a:avLst/>
          </a:prstGeom>
          <a:noFill/>
          <a:ln w="9525">
            <a:noFill/>
            <a:miter lim="800000"/>
            <a:headEnd/>
            <a:tailEnd/>
          </a:ln>
        </p:spPr>
        <p:txBody>
          <a:bodyPr>
            <a:spAutoFit/>
          </a:bodyPr>
          <a:lstStyle/>
          <a:p>
            <a:pPr>
              <a:spcBef>
                <a:spcPct val="50000"/>
              </a:spcBef>
            </a:pPr>
            <a:r>
              <a:rPr lang="en-US" altLang="zh-CN" sz="2400">
                <a:solidFill>
                  <a:schemeClr val="accent2"/>
                </a:solidFill>
                <a:ea typeface="宋体" pitchFamily="2" charset="-122"/>
              </a:rPr>
              <a:t>The Hilbert problem for an arc</a:t>
            </a:r>
          </a:p>
        </p:txBody>
      </p:sp>
      <p:sp>
        <p:nvSpPr>
          <p:cNvPr id="36872" name="Text Box 6"/>
          <p:cNvSpPr txBox="1">
            <a:spLocks noChangeArrowheads="1"/>
          </p:cNvSpPr>
          <p:nvPr/>
        </p:nvSpPr>
        <p:spPr bwMode="auto">
          <a:xfrm>
            <a:off x="457200" y="685800"/>
            <a:ext cx="48768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The more general Hilbert problem</a:t>
            </a:r>
          </a:p>
        </p:txBody>
      </p:sp>
      <p:graphicFrame>
        <p:nvGraphicFramePr>
          <p:cNvPr id="36866" name="Object 7"/>
          <p:cNvGraphicFramePr>
            <a:graphicFrameLocks noChangeAspect="1"/>
          </p:cNvGraphicFramePr>
          <p:nvPr/>
        </p:nvGraphicFramePr>
        <p:xfrm>
          <a:off x="2667000" y="1143000"/>
          <a:ext cx="3810000" cy="460375"/>
        </p:xfrm>
        <a:graphic>
          <a:graphicData uri="http://schemas.openxmlformats.org/presentationml/2006/ole">
            <p:oleObj spid="_x0000_s16386" name="Equation" r:id="rId3" imgW="1892160" imgH="228600" progId="Equation.3">
              <p:embed/>
            </p:oleObj>
          </a:graphicData>
        </a:graphic>
      </p:graphicFrame>
      <p:sp>
        <p:nvSpPr>
          <p:cNvPr id="36873" name="Text Box 8"/>
          <p:cNvSpPr txBox="1">
            <a:spLocks noChangeArrowheads="1"/>
          </p:cNvSpPr>
          <p:nvPr/>
        </p:nvSpPr>
        <p:spPr bwMode="auto">
          <a:xfrm>
            <a:off x="381000" y="1600200"/>
            <a:ext cx="8610600" cy="946150"/>
          </a:xfrm>
          <a:prstGeom prst="rect">
            <a:avLst/>
          </a:prstGeom>
          <a:noFill/>
          <a:ln w="9525">
            <a:noFill/>
            <a:miter lim="800000"/>
            <a:headEnd/>
            <a:tailEnd/>
          </a:ln>
        </p:spPr>
        <p:txBody>
          <a:bodyPr>
            <a:spAutoFit/>
          </a:bodyPr>
          <a:lstStyle/>
          <a:p>
            <a:pPr>
              <a:lnSpc>
                <a:spcPct val="140000"/>
              </a:lnSpc>
              <a:spcBef>
                <a:spcPct val="50000"/>
              </a:spcBef>
            </a:pPr>
            <a:r>
              <a:rPr lang="en-US" altLang="zh-CN" sz="2000">
                <a:ea typeface="宋体" pitchFamily="2" charset="-122"/>
              </a:rPr>
              <a:t>Where k is a constant and F(z) a sectionally analytic function in the plane cut along the single arc L with a pole of order k at infinity.</a:t>
            </a:r>
          </a:p>
        </p:txBody>
      </p:sp>
      <p:sp>
        <p:nvSpPr>
          <p:cNvPr id="36874" name="Text Box 9"/>
          <p:cNvSpPr txBox="1">
            <a:spLocks noChangeArrowheads="1"/>
          </p:cNvSpPr>
          <p:nvPr/>
        </p:nvSpPr>
        <p:spPr bwMode="auto">
          <a:xfrm>
            <a:off x="381000" y="2590800"/>
            <a:ext cx="8153400" cy="946150"/>
          </a:xfrm>
          <a:prstGeom prst="rect">
            <a:avLst/>
          </a:prstGeom>
          <a:noFill/>
          <a:ln w="9525">
            <a:noFill/>
            <a:miter lim="800000"/>
            <a:headEnd/>
            <a:tailEnd/>
          </a:ln>
        </p:spPr>
        <p:txBody>
          <a:bodyPr>
            <a:spAutoFit/>
          </a:bodyPr>
          <a:lstStyle/>
          <a:p>
            <a:pPr>
              <a:lnSpc>
                <a:spcPct val="140000"/>
              </a:lnSpc>
              <a:spcBef>
                <a:spcPct val="50000"/>
              </a:spcBef>
            </a:pPr>
            <a:r>
              <a:rPr lang="en-US" altLang="zh-CN" sz="2000">
                <a:ea typeface="宋体" pitchFamily="2" charset="-122"/>
              </a:rPr>
              <a:t>Again, dividing through by the basic Plemelj function X(z), the boundary condition on L become</a:t>
            </a:r>
          </a:p>
        </p:txBody>
      </p:sp>
      <p:graphicFrame>
        <p:nvGraphicFramePr>
          <p:cNvPr id="36867" name="Object 10"/>
          <p:cNvGraphicFramePr>
            <a:graphicFrameLocks noChangeAspect="1"/>
          </p:cNvGraphicFramePr>
          <p:nvPr/>
        </p:nvGraphicFramePr>
        <p:xfrm>
          <a:off x="3276600" y="3657600"/>
          <a:ext cx="2667000" cy="796925"/>
        </p:xfrm>
        <a:graphic>
          <a:graphicData uri="http://schemas.openxmlformats.org/presentationml/2006/ole">
            <p:oleObj spid="_x0000_s16387" name="Equation" r:id="rId4" imgW="1485720" imgH="444240" progId="Equation.3">
              <p:embed/>
            </p:oleObj>
          </a:graphicData>
        </a:graphic>
      </p:graphicFrame>
      <p:sp>
        <p:nvSpPr>
          <p:cNvPr id="36875" name="Text Box 11"/>
          <p:cNvSpPr txBox="1">
            <a:spLocks noChangeArrowheads="1"/>
          </p:cNvSpPr>
          <p:nvPr/>
        </p:nvSpPr>
        <p:spPr bwMode="auto">
          <a:xfrm>
            <a:off x="304800" y="4800600"/>
            <a:ext cx="685800" cy="396875"/>
          </a:xfrm>
          <a:prstGeom prst="rect">
            <a:avLst/>
          </a:prstGeom>
          <a:solidFill>
            <a:srgbClr val="FFFF99"/>
          </a:solidFill>
          <a:ln w="9525">
            <a:noFill/>
            <a:miter lim="800000"/>
            <a:headEnd/>
            <a:tailEnd/>
          </a:ln>
        </p:spPr>
        <p:txBody>
          <a:bodyPr wrap="square">
            <a:spAutoFit/>
          </a:bodyPr>
          <a:lstStyle/>
          <a:p>
            <a:pPr>
              <a:spcBef>
                <a:spcPct val="50000"/>
              </a:spcBef>
            </a:pPr>
            <a:r>
              <a:rPr lang="en-US" altLang="zh-CN" sz="2000" dirty="0" smtClean="0">
                <a:ea typeface="宋体" pitchFamily="2" charset="-122"/>
              </a:rPr>
              <a:t>Let</a:t>
            </a:r>
            <a:endParaRPr lang="en-US" altLang="zh-CN" sz="2000" dirty="0">
              <a:ea typeface="宋体" pitchFamily="2" charset="-122"/>
              <a:sym typeface="Symbol" pitchFamily="18" charset="2"/>
            </a:endParaRPr>
          </a:p>
        </p:txBody>
      </p:sp>
      <p:graphicFrame>
        <p:nvGraphicFramePr>
          <p:cNvPr id="36868" name="Object 12"/>
          <p:cNvGraphicFramePr>
            <a:graphicFrameLocks noChangeAspect="1"/>
          </p:cNvGraphicFramePr>
          <p:nvPr/>
        </p:nvGraphicFramePr>
        <p:xfrm>
          <a:off x="3733800" y="4800600"/>
          <a:ext cx="2362200" cy="442913"/>
        </p:xfrm>
        <a:graphic>
          <a:graphicData uri="http://schemas.openxmlformats.org/presentationml/2006/ole">
            <p:oleObj spid="_x0000_s16388" name="Equation" r:id="rId5" imgW="1143000" imgH="228600" progId="Equation.3">
              <p:embed/>
            </p:oleObj>
          </a:graphicData>
        </a:graphic>
      </p:graphicFrame>
      <p:sp>
        <p:nvSpPr>
          <p:cNvPr id="36876" name="Text Box 13"/>
          <p:cNvSpPr txBox="1">
            <a:spLocks noChangeArrowheads="1"/>
          </p:cNvSpPr>
          <p:nvPr/>
        </p:nvSpPr>
        <p:spPr bwMode="auto">
          <a:xfrm>
            <a:off x="533400" y="5867400"/>
            <a:ext cx="12192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then</a:t>
            </a:r>
          </a:p>
        </p:txBody>
      </p:sp>
      <p:graphicFrame>
        <p:nvGraphicFramePr>
          <p:cNvPr id="36869" name="Object 14"/>
          <p:cNvGraphicFramePr>
            <a:graphicFrameLocks noChangeAspect="1"/>
          </p:cNvGraphicFramePr>
          <p:nvPr/>
        </p:nvGraphicFramePr>
        <p:xfrm>
          <a:off x="1714480" y="5857892"/>
          <a:ext cx="4135372" cy="500066"/>
        </p:xfrm>
        <a:graphic>
          <a:graphicData uri="http://schemas.openxmlformats.org/presentationml/2006/ole">
            <p:oleObj spid="_x0000_s16389" name="Equation" r:id="rId6" imgW="1892160" imgH="228600" progId="Equation.3">
              <p:embed/>
            </p:oleObj>
          </a:graphicData>
        </a:graphic>
      </p:graphicFrame>
      <p:graphicFrame>
        <p:nvGraphicFramePr>
          <p:cNvPr id="36870" name="Object 23"/>
          <p:cNvGraphicFramePr>
            <a:graphicFrameLocks noChangeAspect="1"/>
          </p:cNvGraphicFramePr>
          <p:nvPr/>
        </p:nvGraphicFramePr>
        <p:xfrm>
          <a:off x="6705600" y="609600"/>
          <a:ext cx="2133600" cy="406400"/>
        </p:xfrm>
        <a:graphic>
          <a:graphicData uri="http://schemas.openxmlformats.org/presentationml/2006/ole">
            <p:oleObj spid="_x0000_s16390" name="Equation" r:id="rId7" imgW="977760" imgH="228600" progId="Equation.3">
              <p:embed/>
            </p:oleObj>
          </a:graphicData>
        </a:graphic>
      </p:graphicFrame>
      <p:graphicFrame>
        <p:nvGraphicFramePr>
          <p:cNvPr id="13" name="对象 12"/>
          <p:cNvGraphicFramePr>
            <a:graphicFrameLocks noChangeAspect="1"/>
          </p:cNvGraphicFramePr>
          <p:nvPr/>
        </p:nvGraphicFramePr>
        <p:xfrm>
          <a:off x="1143000" y="4648200"/>
          <a:ext cx="1447800" cy="723900"/>
        </p:xfrm>
        <a:graphic>
          <a:graphicData uri="http://schemas.openxmlformats.org/presentationml/2006/ole">
            <p:oleObj spid="_x0000_s16391" name="公式" r:id="rId8" imgW="838080" imgH="419040" progId="Equation.3">
              <p:embed/>
            </p:oleObj>
          </a:graphicData>
        </a:graphic>
      </p:graphicFrame>
      <p:sp>
        <p:nvSpPr>
          <p:cNvPr id="14" name="TextBox 13"/>
          <p:cNvSpPr txBox="1"/>
          <p:nvPr/>
        </p:nvSpPr>
        <p:spPr>
          <a:xfrm>
            <a:off x="2895600" y="4800600"/>
            <a:ext cx="762000" cy="369332"/>
          </a:xfrm>
          <a:prstGeom prst="rect">
            <a:avLst/>
          </a:prstGeom>
          <a:noFill/>
        </p:spPr>
        <p:txBody>
          <a:bodyPr wrap="square" rtlCol="0">
            <a:spAutoFit/>
          </a:bodyPr>
          <a:lstStyle/>
          <a:p>
            <a:r>
              <a:rPr lang="en-US" altLang="zh-CN" dirty="0" smtClean="0"/>
              <a:t>and</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6" name="Text Box 2"/>
          <p:cNvSpPr txBox="1">
            <a:spLocks noChangeArrowheads="1"/>
          </p:cNvSpPr>
          <p:nvPr/>
        </p:nvSpPr>
        <p:spPr bwMode="auto">
          <a:xfrm>
            <a:off x="1828800" y="152400"/>
            <a:ext cx="4419600" cy="457200"/>
          </a:xfrm>
          <a:prstGeom prst="rect">
            <a:avLst/>
          </a:prstGeom>
          <a:noFill/>
          <a:ln w="9525">
            <a:noFill/>
            <a:miter lim="800000"/>
            <a:headEnd/>
            <a:tailEnd/>
          </a:ln>
        </p:spPr>
        <p:txBody>
          <a:bodyPr>
            <a:spAutoFit/>
          </a:bodyPr>
          <a:lstStyle/>
          <a:p>
            <a:pPr>
              <a:spcBef>
                <a:spcPct val="50000"/>
              </a:spcBef>
            </a:pPr>
            <a:r>
              <a:rPr lang="en-US" altLang="zh-CN" sz="2400">
                <a:solidFill>
                  <a:schemeClr val="accent2"/>
                </a:solidFill>
                <a:ea typeface="宋体" pitchFamily="2" charset="-122"/>
              </a:rPr>
              <a:t>The Hilbert problem for an arc</a:t>
            </a:r>
          </a:p>
        </p:txBody>
      </p:sp>
      <p:sp>
        <p:nvSpPr>
          <p:cNvPr id="37897" name="Text Box 3"/>
          <p:cNvSpPr txBox="1">
            <a:spLocks noChangeArrowheads="1"/>
          </p:cNvSpPr>
          <p:nvPr/>
        </p:nvSpPr>
        <p:spPr bwMode="auto">
          <a:xfrm>
            <a:off x="457200" y="685800"/>
            <a:ext cx="48768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The more general Hilbert problem</a:t>
            </a:r>
          </a:p>
        </p:txBody>
      </p:sp>
      <p:graphicFrame>
        <p:nvGraphicFramePr>
          <p:cNvPr id="37890" name="Object 4"/>
          <p:cNvGraphicFramePr>
            <a:graphicFrameLocks noChangeAspect="1"/>
          </p:cNvGraphicFramePr>
          <p:nvPr/>
        </p:nvGraphicFramePr>
        <p:xfrm>
          <a:off x="1143000" y="1219200"/>
          <a:ext cx="3810000" cy="460375"/>
        </p:xfrm>
        <a:graphic>
          <a:graphicData uri="http://schemas.openxmlformats.org/presentationml/2006/ole">
            <p:oleObj spid="_x0000_s17410" name="Equation" r:id="rId3" imgW="1892160" imgH="228600" progId="Equation.3">
              <p:embed/>
            </p:oleObj>
          </a:graphicData>
        </a:graphic>
      </p:graphicFrame>
      <p:sp>
        <p:nvSpPr>
          <p:cNvPr id="37898" name="Text Box 8"/>
          <p:cNvSpPr txBox="1">
            <a:spLocks noChangeArrowheads="1"/>
          </p:cNvSpPr>
          <p:nvPr/>
        </p:nvSpPr>
        <p:spPr bwMode="auto">
          <a:xfrm>
            <a:off x="533400" y="1905000"/>
            <a:ext cx="838200" cy="396875"/>
          </a:xfrm>
          <a:prstGeom prst="rect">
            <a:avLst/>
          </a:prstGeom>
          <a:solidFill>
            <a:srgbClr val="FFFF99"/>
          </a:solidFill>
          <a:ln w="9525">
            <a:noFill/>
            <a:miter lim="800000"/>
            <a:headEnd/>
            <a:tailEnd/>
          </a:ln>
        </p:spPr>
        <p:txBody>
          <a:bodyPr wrap="square">
            <a:spAutoFit/>
          </a:bodyPr>
          <a:lstStyle/>
          <a:p>
            <a:pPr>
              <a:spcBef>
                <a:spcPct val="50000"/>
              </a:spcBef>
            </a:pPr>
            <a:r>
              <a:rPr lang="en-US" altLang="zh-CN" sz="2000" dirty="0" smtClean="0">
                <a:ea typeface="宋体" pitchFamily="2" charset="-122"/>
              </a:rPr>
              <a:t>Let  </a:t>
            </a:r>
            <a:r>
              <a:rPr lang="en-US" altLang="zh-CN" sz="2000" dirty="0" smtClean="0">
                <a:ea typeface="宋体" pitchFamily="2" charset="-122"/>
                <a:sym typeface="Symbol" pitchFamily="18" charset="2"/>
              </a:rPr>
              <a:t>  </a:t>
            </a:r>
            <a:endParaRPr lang="en-US" altLang="zh-CN" sz="2000" dirty="0">
              <a:ea typeface="宋体" pitchFamily="2" charset="-122"/>
              <a:sym typeface="Symbol" pitchFamily="18" charset="2"/>
            </a:endParaRPr>
          </a:p>
        </p:txBody>
      </p:sp>
      <p:graphicFrame>
        <p:nvGraphicFramePr>
          <p:cNvPr id="37891" name="Object 9"/>
          <p:cNvGraphicFramePr>
            <a:graphicFrameLocks noChangeAspect="1"/>
          </p:cNvGraphicFramePr>
          <p:nvPr/>
        </p:nvGraphicFramePr>
        <p:xfrm>
          <a:off x="2895600" y="1905000"/>
          <a:ext cx="2133600" cy="427038"/>
        </p:xfrm>
        <a:graphic>
          <a:graphicData uri="http://schemas.openxmlformats.org/presentationml/2006/ole">
            <p:oleObj spid="_x0000_s17411" name="Equation" r:id="rId4" imgW="1143000" imgH="228600" progId="Equation.3">
              <p:embed/>
            </p:oleObj>
          </a:graphicData>
        </a:graphic>
      </p:graphicFrame>
      <p:sp>
        <p:nvSpPr>
          <p:cNvPr id="37899" name="Text Box 10"/>
          <p:cNvSpPr txBox="1">
            <a:spLocks noChangeArrowheads="1"/>
          </p:cNvSpPr>
          <p:nvPr/>
        </p:nvSpPr>
        <p:spPr bwMode="auto">
          <a:xfrm>
            <a:off x="500034" y="2643182"/>
            <a:ext cx="1219200" cy="396875"/>
          </a:xfrm>
          <a:prstGeom prst="rect">
            <a:avLst/>
          </a:prstGeom>
          <a:noFill/>
          <a:ln w="9525">
            <a:noFill/>
            <a:miter lim="800000"/>
            <a:headEnd/>
            <a:tailEnd/>
          </a:ln>
        </p:spPr>
        <p:txBody>
          <a:bodyPr>
            <a:spAutoFit/>
          </a:bodyPr>
          <a:lstStyle/>
          <a:p>
            <a:pPr>
              <a:spcBef>
                <a:spcPct val="50000"/>
              </a:spcBef>
            </a:pPr>
            <a:r>
              <a:rPr lang="en-US" altLang="zh-CN" sz="2000" dirty="0">
                <a:ea typeface="宋体" pitchFamily="2" charset="-122"/>
              </a:rPr>
              <a:t>then</a:t>
            </a:r>
          </a:p>
        </p:txBody>
      </p:sp>
      <p:graphicFrame>
        <p:nvGraphicFramePr>
          <p:cNvPr id="37892" name="Object 11"/>
          <p:cNvGraphicFramePr>
            <a:graphicFrameLocks noChangeAspect="1"/>
          </p:cNvGraphicFramePr>
          <p:nvPr/>
        </p:nvGraphicFramePr>
        <p:xfrm>
          <a:off x="1600200" y="2667000"/>
          <a:ext cx="3505200" cy="423863"/>
        </p:xfrm>
        <a:graphic>
          <a:graphicData uri="http://schemas.openxmlformats.org/presentationml/2006/ole">
            <p:oleObj spid="_x0000_s17412" name="Equation" r:id="rId5" imgW="1892160" imgH="228600" progId="Equation.3">
              <p:embed/>
            </p:oleObj>
          </a:graphicData>
        </a:graphic>
      </p:graphicFrame>
      <p:graphicFrame>
        <p:nvGraphicFramePr>
          <p:cNvPr id="37893" name="Object 12"/>
          <p:cNvGraphicFramePr>
            <a:graphicFrameLocks noChangeAspect="1"/>
          </p:cNvGraphicFramePr>
          <p:nvPr/>
        </p:nvGraphicFramePr>
        <p:xfrm>
          <a:off x="2971800" y="4114800"/>
          <a:ext cx="4572000" cy="814398"/>
        </p:xfrm>
        <a:graphic>
          <a:graphicData uri="http://schemas.openxmlformats.org/presentationml/2006/ole">
            <p:oleObj spid="_x0000_s17413" name="Equation" r:id="rId6" imgW="1714320" imgH="393480" progId="Equation.3">
              <p:embed/>
            </p:oleObj>
          </a:graphicData>
        </a:graphic>
      </p:graphicFrame>
      <p:sp>
        <p:nvSpPr>
          <p:cNvPr id="37900" name="Text Box 13"/>
          <p:cNvSpPr txBox="1">
            <a:spLocks noChangeArrowheads="1"/>
          </p:cNvSpPr>
          <p:nvPr/>
        </p:nvSpPr>
        <p:spPr bwMode="auto">
          <a:xfrm>
            <a:off x="533400" y="4876800"/>
            <a:ext cx="21336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So one can have</a:t>
            </a:r>
          </a:p>
        </p:txBody>
      </p:sp>
      <p:graphicFrame>
        <p:nvGraphicFramePr>
          <p:cNvPr id="37894" name="Object 14"/>
          <p:cNvGraphicFramePr>
            <a:graphicFrameLocks noChangeAspect="1"/>
          </p:cNvGraphicFramePr>
          <p:nvPr/>
        </p:nvGraphicFramePr>
        <p:xfrm>
          <a:off x="914400" y="5486400"/>
          <a:ext cx="7921625" cy="895350"/>
        </p:xfrm>
        <a:graphic>
          <a:graphicData uri="http://schemas.openxmlformats.org/presentationml/2006/ole">
            <p:oleObj spid="_x0000_s17414" name="Equation" r:id="rId7" imgW="3225600" imgH="419040" progId="Equation.3">
              <p:embed/>
            </p:oleObj>
          </a:graphicData>
        </a:graphic>
      </p:graphicFrame>
      <p:graphicFrame>
        <p:nvGraphicFramePr>
          <p:cNvPr id="37895" name="Object 15"/>
          <p:cNvGraphicFramePr>
            <a:graphicFrameLocks noChangeAspect="1"/>
          </p:cNvGraphicFramePr>
          <p:nvPr/>
        </p:nvGraphicFramePr>
        <p:xfrm>
          <a:off x="3428992" y="3429000"/>
          <a:ext cx="5105400" cy="442913"/>
        </p:xfrm>
        <a:graphic>
          <a:graphicData uri="http://schemas.openxmlformats.org/presentationml/2006/ole">
            <p:oleObj spid="_x0000_s17415" name="公式" r:id="rId8" imgW="1879560" imgH="228600" progId="Equation.3">
              <p:embed/>
            </p:oleObj>
          </a:graphicData>
        </a:graphic>
      </p:graphicFrame>
      <p:sp>
        <p:nvSpPr>
          <p:cNvPr id="37901" name="Text Box 16"/>
          <p:cNvSpPr txBox="1">
            <a:spLocks noChangeArrowheads="1"/>
          </p:cNvSpPr>
          <p:nvPr/>
        </p:nvSpPr>
        <p:spPr bwMode="auto">
          <a:xfrm>
            <a:off x="533400" y="3429000"/>
            <a:ext cx="28956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For the Hilbert problem</a:t>
            </a:r>
          </a:p>
        </p:txBody>
      </p:sp>
      <p:sp>
        <p:nvSpPr>
          <p:cNvPr id="37902" name="Text Box 17"/>
          <p:cNvSpPr txBox="1">
            <a:spLocks noChangeArrowheads="1"/>
          </p:cNvSpPr>
          <p:nvPr/>
        </p:nvSpPr>
        <p:spPr bwMode="auto">
          <a:xfrm>
            <a:off x="609600" y="4114800"/>
            <a:ext cx="17526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Its solution is</a:t>
            </a:r>
          </a:p>
        </p:txBody>
      </p:sp>
      <p:graphicFrame>
        <p:nvGraphicFramePr>
          <p:cNvPr id="37903" name="Object 10"/>
          <p:cNvGraphicFramePr>
            <a:graphicFrameLocks noChangeAspect="1"/>
          </p:cNvGraphicFramePr>
          <p:nvPr/>
        </p:nvGraphicFramePr>
        <p:xfrm>
          <a:off x="5943600" y="990600"/>
          <a:ext cx="2667000" cy="796925"/>
        </p:xfrm>
        <a:graphic>
          <a:graphicData uri="http://schemas.openxmlformats.org/presentationml/2006/ole">
            <p:oleObj spid="_x0000_s17416" name="Equation" r:id="rId9" imgW="1485720" imgH="444240" progId="Equation.3">
              <p:embed/>
            </p:oleObj>
          </a:graphicData>
        </a:graphic>
      </p:graphicFrame>
      <p:graphicFrame>
        <p:nvGraphicFramePr>
          <p:cNvPr id="37904" name="Object 16"/>
          <p:cNvGraphicFramePr>
            <a:graphicFrameLocks noChangeAspect="1"/>
          </p:cNvGraphicFramePr>
          <p:nvPr/>
        </p:nvGraphicFramePr>
        <p:xfrm>
          <a:off x="1524000" y="1828800"/>
          <a:ext cx="1172029" cy="647700"/>
        </p:xfrm>
        <a:graphic>
          <a:graphicData uri="http://schemas.openxmlformats.org/presentationml/2006/ole">
            <p:oleObj spid="_x0000_s17417" name="公式" r:id="rId10" imgW="838080" imgH="419040" progId="Equation.3">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Text Box 4"/>
          <p:cNvSpPr txBox="1">
            <a:spLocks noChangeArrowheads="1"/>
          </p:cNvSpPr>
          <p:nvPr/>
        </p:nvSpPr>
        <p:spPr bwMode="auto">
          <a:xfrm>
            <a:off x="1828800" y="152400"/>
            <a:ext cx="4267200" cy="457200"/>
          </a:xfrm>
          <a:prstGeom prst="rect">
            <a:avLst/>
          </a:prstGeom>
          <a:noFill/>
          <a:ln w="9525">
            <a:noFill/>
            <a:miter lim="800000"/>
            <a:headEnd/>
            <a:tailEnd/>
          </a:ln>
        </p:spPr>
        <p:txBody>
          <a:bodyPr>
            <a:spAutoFit/>
          </a:bodyPr>
          <a:lstStyle/>
          <a:p>
            <a:pPr>
              <a:spcBef>
                <a:spcPct val="50000"/>
              </a:spcBef>
            </a:pPr>
            <a:r>
              <a:rPr lang="en-US" altLang="zh-CN" sz="2400">
                <a:solidFill>
                  <a:schemeClr val="accent2"/>
                </a:solidFill>
                <a:ea typeface="宋体" pitchFamily="2" charset="-122"/>
              </a:rPr>
              <a:t>The Hilbert problem for an arc</a:t>
            </a:r>
          </a:p>
        </p:txBody>
      </p:sp>
      <p:sp>
        <p:nvSpPr>
          <p:cNvPr id="38918" name="Text Box 5"/>
          <p:cNvSpPr txBox="1">
            <a:spLocks noChangeArrowheads="1"/>
          </p:cNvSpPr>
          <p:nvPr/>
        </p:nvSpPr>
        <p:spPr bwMode="auto">
          <a:xfrm>
            <a:off x="457200" y="838200"/>
            <a:ext cx="41148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The more general Hilbert problem</a:t>
            </a:r>
          </a:p>
        </p:txBody>
      </p:sp>
      <p:graphicFrame>
        <p:nvGraphicFramePr>
          <p:cNvPr id="38914" name="Object 6"/>
          <p:cNvGraphicFramePr>
            <a:graphicFrameLocks noChangeAspect="1"/>
          </p:cNvGraphicFramePr>
          <p:nvPr/>
        </p:nvGraphicFramePr>
        <p:xfrm>
          <a:off x="4800600" y="762000"/>
          <a:ext cx="3810000" cy="460375"/>
        </p:xfrm>
        <a:graphic>
          <a:graphicData uri="http://schemas.openxmlformats.org/presentationml/2006/ole">
            <p:oleObj spid="_x0000_s18434" name="Equation" r:id="rId3" imgW="1892160" imgH="228600" progId="Equation.3">
              <p:embed/>
            </p:oleObj>
          </a:graphicData>
        </a:graphic>
      </p:graphicFrame>
      <p:graphicFrame>
        <p:nvGraphicFramePr>
          <p:cNvPr id="38915" name="Object 7"/>
          <p:cNvGraphicFramePr>
            <a:graphicFrameLocks noChangeAspect="1"/>
          </p:cNvGraphicFramePr>
          <p:nvPr/>
        </p:nvGraphicFramePr>
        <p:xfrm>
          <a:off x="2438400" y="1447800"/>
          <a:ext cx="5334000" cy="741363"/>
        </p:xfrm>
        <a:graphic>
          <a:graphicData uri="http://schemas.openxmlformats.org/presentationml/2006/ole">
            <p:oleObj spid="_x0000_s18435" name="Equation" r:id="rId4" imgW="2450880" imgH="419040" progId="Equation.3">
              <p:embed/>
            </p:oleObj>
          </a:graphicData>
        </a:graphic>
      </p:graphicFrame>
      <p:sp>
        <p:nvSpPr>
          <p:cNvPr id="38919" name="Text Box 8"/>
          <p:cNvSpPr txBox="1">
            <a:spLocks noChangeArrowheads="1"/>
          </p:cNvSpPr>
          <p:nvPr/>
        </p:nvSpPr>
        <p:spPr bwMode="auto">
          <a:xfrm>
            <a:off x="533400" y="1524000"/>
            <a:ext cx="19050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Its solution is</a:t>
            </a:r>
          </a:p>
        </p:txBody>
      </p:sp>
      <p:sp>
        <p:nvSpPr>
          <p:cNvPr id="38920" name="Text Box 9"/>
          <p:cNvSpPr txBox="1">
            <a:spLocks noChangeArrowheads="1"/>
          </p:cNvSpPr>
          <p:nvPr/>
        </p:nvSpPr>
        <p:spPr bwMode="auto">
          <a:xfrm>
            <a:off x="381000" y="2362200"/>
            <a:ext cx="8458200" cy="3082925"/>
          </a:xfrm>
          <a:prstGeom prst="rect">
            <a:avLst/>
          </a:prstGeom>
          <a:noFill/>
          <a:ln w="9525">
            <a:noFill/>
            <a:miter lim="800000"/>
            <a:headEnd/>
            <a:tailEnd/>
          </a:ln>
        </p:spPr>
        <p:txBody>
          <a:bodyPr>
            <a:spAutoFit/>
          </a:bodyPr>
          <a:lstStyle/>
          <a:p>
            <a:pPr>
              <a:lnSpc>
                <a:spcPct val="155000"/>
              </a:lnSpc>
              <a:spcBef>
                <a:spcPct val="50000"/>
              </a:spcBef>
            </a:pPr>
            <a:r>
              <a:rPr lang="en-US" altLang="zh-CN" sz="2000">
                <a:ea typeface="宋体" pitchFamily="2" charset="-122"/>
              </a:rPr>
              <a:t>It can be seen that if </a:t>
            </a:r>
            <a:r>
              <a:rPr lang="en-US" altLang="zh-CN" sz="2000" i="1">
                <a:ea typeface="宋体" pitchFamily="2" charset="-122"/>
              </a:rPr>
              <a:t>f</a:t>
            </a:r>
            <a:r>
              <a:rPr lang="en-US" altLang="zh-CN" sz="2000">
                <a:ea typeface="宋体" pitchFamily="2" charset="-122"/>
              </a:rPr>
              <a:t>(t) satisfies the Holder condition on L, this is the general solution to the Hilbert problem. </a:t>
            </a:r>
            <a:r>
              <a:rPr lang="en-US" altLang="zh-CN" sz="2000">
                <a:solidFill>
                  <a:srgbClr val="FF3300"/>
                </a:solidFill>
                <a:ea typeface="宋体" pitchFamily="2" charset="-122"/>
              </a:rPr>
              <a:t>If F(z) has a pole of order k at infinity then P(z) is an arbitrary polynomial of degree k+1</a:t>
            </a:r>
            <a:r>
              <a:rPr lang="en-US" altLang="zh-CN" sz="2000">
                <a:ea typeface="宋体" pitchFamily="2" charset="-122"/>
              </a:rPr>
              <a:t>.</a:t>
            </a:r>
          </a:p>
          <a:p>
            <a:pPr>
              <a:lnSpc>
                <a:spcPct val="155000"/>
              </a:lnSpc>
              <a:spcBef>
                <a:spcPct val="50000"/>
              </a:spcBef>
            </a:pPr>
            <a:r>
              <a:rPr lang="en-US" altLang="zh-CN" sz="2000">
                <a:ea typeface="宋体" pitchFamily="2" charset="-122"/>
              </a:rPr>
              <a:t>Again, it should be noted that F(z) has weak singularities at the end points </a:t>
            </a:r>
            <a:r>
              <a:rPr lang="en-US" altLang="zh-CN" sz="2000" i="1">
                <a:ea typeface="宋体" pitchFamily="2" charset="-122"/>
              </a:rPr>
              <a:t>a </a:t>
            </a:r>
            <a:r>
              <a:rPr lang="en-US" altLang="zh-CN" sz="2000">
                <a:ea typeface="宋体" pitchFamily="2" charset="-122"/>
              </a:rPr>
              <a:t>and </a:t>
            </a:r>
            <a:r>
              <a:rPr lang="en-US" altLang="zh-CN" sz="2000" i="1">
                <a:ea typeface="宋体" pitchFamily="2" charset="-122"/>
              </a:rPr>
              <a:t>b</a:t>
            </a:r>
            <a:r>
              <a:rPr lang="en-US" altLang="zh-CN" sz="2000">
                <a:ea typeface="宋体" pitchFamily="2" charset="-122"/>
              </a:rPr>
              <a:t>, however, one or both of these may be removed by use of the appropriate Plemelj function </a:t>
            </a:r>
          </a:p>
        </p:txBody>
      </p:sp>
      <p:graphicFrame>
        <p:nvGraphicFramePr>
          <p:cNvPr id="38916" name="Object 10"/>
          <p:cNvGraphicFramePr>
            <a:graphicFrameLocks noChangeAspect="1"/>
          </p:cNvGraphicFramePr>
          <p:nvPr/>
        </p:nvGraphicFramePr>
        <p:xfrm>
          <a:off x="2209800" y="5556250"/>
          <a:ext cx="4572000" cy="866775"/>
        </p:xfrm>
        <a:graphic>
          <a:graphicData uri="http://schemas.openxmlformats.org/presentationml/2006/ole">
            <p:oleObj spid="_x0000_s18436" name="Equation" r:id="rId5" imgW="2412720" imgH="482400" progId="Equation.3">
              <p:embed/>
            </p:oleObj>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8" name="Text Box 2"/>
          <p:cNvSpPr txBox="1">
            <a:spLocks noChangeArrowheads="1"/>
          </p:cNvSpPr>
          <p:nvPr/>
        </p:nvSpPr>
        <p:spPr bwMode="auto">
          <a:xfrm>
            <a:off x="1828800" y="152400"/>
            <a:ext cx="4267200" cy="457200"/>
          </a:xfrm>
          <a:prstGeom prst="rect">
            <a:avLst/>
          </a:prstGeom>
          <a:noFill/>
          <a:ln w="9525">
            <a:noFill/>
            <a:miter lim="800000"/>
            <a:headEnd/>
            <a:tailEnd/>
          </a:ln>
        </p:spPr>
        <p:txBody>
          <a:bodyPr>
            <a:spAutoFit/>
          </a:bodyPr>
          <a:lstStyle/>
          <a:p>
            <a:pPr>
              <a:spcBef>
                <a:spcPct val="50000"/>
              </a:spcBef>
            </a:pPr>
            <a:r>
              <a:rPr lang="en-US" altLang="zh-CN" sz="2400">
                <a:solidFill>
                  <a:schemeClr val="accent2"/>
                </a:solidFill>
                <a:ea typeface="宋体" pitchFamily="2" charset="-122"/>
              </a:rPr>
              <a:t>The Hilbert problem for arcs</a:t>
            </a:r>
          </a:p>
        </p:txBody>
      </p:sp>
      <p:sp>
        <p:nvSpPr>
          <p:cNvPr id="39949" name="Text Box 3"/>
          <p:cNvSpPr txBox="1">
            <a:spLocks noChangeArrowheads="1"/>
          </p:cNvSpPr>
          <p:nvPr/>
        </p:nvSpPr>
        <p:spPr bwMode="auto">
          <a:xfrm>
            <a:off x="457200" y="838200"/>
            <a:ext cx="41148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The more general Hilbert problem</a:t>
            </a:r>
          </a:p>
        </p:txBody>
      </p:sp>
      <p:graphicFrame>
        <p:nvGraphicFramePr>
          <p:cNvPr id="39938" name="Object 4"/>
          <p:cNvGraphicFramePr>
            <a:graphicFrameLocks noChangeAspect="1"/>
          </p:cNvGraphicFramePr>
          <p:nvPr/>
        </p:nvGraphicFramePr>
        <p:xfrm>
          <a:off x="4800600" y="762000"/>
          <a:ext cx="3810000" cy="460375"/>
        </p:xfrm>
        <a:graphic>
          <a:graphicData uri="http://schemas.openxmlformats.org/presentationml/2006/ole">
            <p:oleObj spid="_x0000_s19458" name="Equation" r:id="rId3" imgW="1892160" imgH="228600" progId="Equation.3">
              <p:embed/>
            </p:oleObj>
          </a:graphicData>
        </a:graphic>
      </p:graphicFrame>
      <p:graphicFrame>
        <p:nvGraphicFramePr>
          <p:cNvPr id="39939" name="Object 5"/>
          <p:cNvGraphicFramePr>
            <a:graphicFrameLocks noChangeAspect="1"/>
          </p:cNvGraphicFramePr>
          <p:nvPr/>
        </p:nvGraphicFramePr>
        <p:xfrm>
          <a:off x="2438400" y="1447800"/>
          <a:ext cx="5334000" cy="741363"/>
        </p:xfrm>
        <a:graphic>
          <a:graphicData uri="http://schemas.openxmlformats.org/presentationml/2006/ole">
            <p:oleObj spid="_x0000_s19459" name="Equation" r:id="rId4" imgW="2450880" imgH="419040" progId="Equation.3">
              <p:embed/>
            </p:oleObj>
          </a:graphicData>
        </a:graphic>
      </p:graphicFrame>
      <p:sp>
        <p:nvSpPr>
          <p:cNvPr id="39950" name="Text Box 6"/>
          <p:cNvSpPr txBox="1">
            <a:spLocks noChangeArrowheads="1"/>
          </p:cNvSpPr>
          <p:nvPr/>
        </p:nvSpPr>
        <p:spPr bwMode="auto">
          <a:xfrm>
            <a:off x="533400" y="1524000"/>
            <a:ext cx="19050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Its solution is</a:t>
            </a:r>
          </a:p>
        </p:txBody>
      </p:sp>
      <p:sp>
        <p:nvSpPr>
          <p:cNvPr id="39951" name="Text Box 9"/>
          <p:cNvSpPr txBox="1">
            <a:spLocks noChangeArrowheads="1"/>
          </p:cNvSpPr>
          <p:nvPr/>
        </p:nvSpPr>
        <p:spPr bwMode="auto">
          <a:xfrm>
            <a:off x="285720" y="2357430"/>
            <a:ext cx="8458200" cy="967957"/>
          </a:xfrm>
          <a:prstGeom prst="rect">
            <a:avLst/>
          </a:prstGeom>
          <a:noFill/>
          <a:ln w="9525">
            <a:noFill/>
            <a:miter lim="800000"/>
            <a:headEnd/>
            <a:tailEnd/>
          </a:ln>
        </p:spPr>
        <p:txBody>
          <a:bodyPr>
            <a:spAutoFit/>
          </a:bodyPr>
          <a:lstStyle/>
          <a:p>
            <a:pPr>
              <a:lnSpc>
                <a:spcPct val="150000"/>
              </a:lnSpc>
              <a:spcBef>
                <a:spcPct val="50000"/>
              </a:spcBef>
            </a:pPr>
            <a:r>
              <a:rPr lang="en-US" altLang="zh-CN" sz="2000" dirty="0">
                <a:solidFill>
                  <a:srgbClr val="FF3300"/>
                </a:solidFill>
                <a:ea typeface="宋体" pitchFamily="2" charset="-122"/>
              </a:rPr>
              <a:t>In the case </a:t>
            </a:r>
            <a:r>
              <a:rPr lang="en-US" altLang="zh-CN" sz="2000" dirty="0" smtClean="0">
                <a:solidFill>
                  <a:srgbClr val="FF3300"/>
                </a:solidFill>
                <a:ea typeface="宋体" pitchFamily="2" charset="-122"/>
              </a:rPr>
              <a:t>that </a:t>
            </a:r>
            <a:r>
              <a:rPr lang="en-US" altLang="zh-CN" sz="2000" dirty="0">
                <a:solidFill>
                  <a:srgbClr val="FF3300"/>
                </a:solidFill>
                <a:ea typeface="宋体" pitchFamily="2" charset="-122"/>
              </a:rPr>
              <a:t>L is the union of n distinct arcs</a:t>
            </a:r>
            <a:r>
              <a:rPr lang="en-US" altLang="zh-CN" sz="2000" dirty="0">
                <a:ea typeface="宋体" pitchFamily="2" charset="-122"/>
              </a:rPr>
              <a:t> with ends </a:t>
            </a:r>
            <a:r>
              <a:rPr lang="en-US" altLang="zh-CN" sz="2000" dirty="0" err="1">
                <a:ea typeface="宋体" pitchFamily="2" charset="-122"/>
              </a:rPr>
              <a:t>a</a:t>
            </a:r>
            <a:r>
              <a:rPr lang="en-US" altLang="zh-CN" sz="2000" baseline="-25000" dirty="0" err="1">
                <a:ea typeface="宋体" pitchFamily="2" charset="-122"/>
              </a:rPr>
              <a:t>k</a:t>
            </a:r>
            <a:r>
              <a:rPr lang="en-US" altLang="zh-CN" sz="2000" dirty="0">
                <a:ea typeface="宋体" pitchFamily="2" charset="-122"/>
              </a:rPr>
              <a:t>, </a:t>
            </a:r>
            <a:r>
              <a:rPr lang="en-US" altLang="zh-CN" sz="2000" dirty="0" err="1">
                <a:ea typeface="宋体" pitchFamily="2" charset="-122"/>
              </a:rPr>
              <a:t>b</a:t>
            </a:r>
            <a:r>
              <a:rPr lang="en-US" altLang="zh-CN" sz="2000" baseline="-25000" dirty="0" err="1">
                <a:ea typeface="宋体" pitchFamily="2" charset="-122"/>
              </a:rPr>
              <a:t>k</a:t>
            </a:r>
            <a:r>
              <a:rPr lang="en-US" altLang="zh-CN" sz="2000" dirty="0">
                <a:ea typeface="宋体" pitchFamily="2" charset="-122"/>
              </a:rPr>
              <a:t> for k = 1,2, …n. in this case, the basic </a:t>
            </a:r>
            <a:r>
              <a:rPr lang="en-US" altLang="zh-CN" sz="2000" dirty="0" err="1">
                <a:ea typeface="宋体" pitchFamily="2" charset="-122"/>
              </a:rPr>
              <a:t>Plemelj</a:t>
            </a:r>
            <a:r>
              <a:rPr lang="en-US" altLang="zh-CN" sz="2000" dirty="0">
                <a:ea typeface="宋体" pitchFamily="2" charset="-122"/>
              </a:rPr>
              <a:t> function can be written as </a:t>
            </a:r>
          </a:p>
        </p:txBody>
      </p:sp>
      <p:graphicFrame>
        <p:nvGraphicFramePr>
          <p:cNvPr id="39940" name="Object 11"/>
          <p:cNvGraphicFramePr>
            <a:graphicFrameLocks noChangeAspect="1"/>
          </p:cNvGraphicFramePr>
          <p:nvPr/>
        </p:nvGraphicFramePr>
        <p:xfrm>
          <a:off x="1143000" y="3810000"/>
          <a:ext cx="4800600" cy="1066800"/>
        </p:xfrm>
        <a:graphic>
          <a:graphicData uri="http://schemas.openxmlformats.org/presentationml/2006/ole">
            <p:oleObj spid="_x0000_s19460" name="Equation" r:id="rId5" imgW="1879560" imgH="431640" progId="Equation.3">
              <p:embed/>
            </p:oleObj>
          </a:graphicData>
        </a:graphic>
      </p:graphicFrame>
      <p:sp>
        <p:nvSpPr>
          <p:cNvPr id="39952" name="Text Box 12"/>
          <p:cNvSpPr txBox="1">
            <a:spLocks noChangeArrowheads="1"/>
          </p:cNvSpPr>
          <p:nvPr/>
        </p:nvSpPr>
        <p:spPr bwMode="auto">
          <a:xfrm>
            <a:off x="533400" y="5562600"/>
            <a:ext cx="32004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where</a:t>
            </a:r>
          </a:p>
        </p:txBody>
      </p:sp>
      <p:graphicFrame>
        <p:nvGraphicFramePr>
          <p:cNvPr id="39941" name="Object 13"/>
          <p:cNvGraphicFramePr>
            <a:graphicFrameLocks noChangeAspect="1"/>
          </p:cNvGraphicFramePr>
          <p:nvPr/>
        </p:nvGraphicFramePr>
        <p:xfrm>
          <a:off x="1524000" y="5410200"/>
          <a:ext cx="2209800" cy="736600"/>
        </p:xfrm>
        <a:graphic>
          <a:graphicData uri="http://schemas.openxmlformats.org/presentationml/2006/ole">
            <p:oleObj spid="_x0000_s19461" name="Equation" r:id="rId6" imgW="952200" imgH="317160" progId="Equation.3">
              <p:embed/>
            </p:oleObj>
          </a:graphicData>
        </a:graphic>
      </p:graphicFrame>
      <p:sp>
        <p:nvSpPr>
          <p:cNvPr id="39953" name="Oval 14"/>
          <p:cNvSpPr>
            <a:spLocks noChangeArrowheads="1"/>
          </p:cNvSpPr>
          <p:nvPr/>
        </p:nvSpPr>
        <p:spPr bwMode="auto">
          <a:xfrm>
            <a:off x="6781800" y="3733800"/>
            <a:ext cx="1981200" cy="182880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39954" name="Freeform 15"/>
          <p:cNvSpPr>
            <a:spLocks/>
          </p:cNvSpPr>
          <p:nvPr/>
        </p:nvSpPr>
        <p:spPr bwMode="auto">
          <a:xfrm>
            <a:off x="7391400" y="4191000"/>
            <a:ext cx="457200" cy="533400"/>
          </a:xfrm>
          <a:custGeom>
            <a:avLst/>
            <a:gdLst>
              <a:gd name="T0" fmla="*/ 0 w 240"/>
              <a:gd name="T1" fmla="*/ 0 h 528"/>
              <a:gd name="T2" fmla="*/ 348386430 w 240"/>
              <a:gd name="T3" fmla="*/ 97973848 h 528"/>
              <a:gd name="T4" fmla="*/ 696772861 w 240"/>
              <a:gd name="T5" fmla="*/ 293920564 h 528"/>
              <a:gd name="T6" fmla="*/ 870966017 w 240"/>
              <a:gd name="T7" fmla="*/ 538855231 h 528"/>
              <a:gd name="T8" fmla="*/ 0 60000 65536"/>
              <a:gd name="T9" fmla="*/ 0 60000 65536"/>
              <a:gd name="T10" fmla="*/ 0 60000 65536"/>
              <a:gd name="T11" fmla="*/ 0 60000 65536"/>
              <a:gd name="T12" fmla="*/ 0 w 240"/>
              <a:gd name="T13" fmla="*/ 0 h 528"/>
              <a:gd name="T14" fmla="*/ 240 w 240"/>
              <a:gd name="T15" fmla="*/ 528 h 528"/>
            </a:gdLst>
            <a:ahLst/>
            <a:cxnLst>
              <a:cxn ang="T8">
                <a:pos x="T0" y="T1"/>
              </a:cxn>
              <a:cxn ang="T9">
                <a:pos x="T2" y="T3"/>
              </a:cxn>
              <a:cxn ang="T10">
                <a:pos x="T4" y="T5"/>
              </a:cxn>
              <a:cxn ang="T11">
                <a:pos x="T6" y="T7"/>
              </a:cxn>
            </a:cxnLst>
            <a:rect l="T12" t="T13" r="T14" b="T15"/>
            <a:pathLst>
              <a:path w="240" h="528">
                <a:moveTo>
                  <a:pt x="0" y="0"/>
                </a:moveTo>
                <a:cubicBezTo>
                  <a:pt x="32" y="24"/>
                  <a:pt x="64" y="48"/>
                  <a:pt x="96" y="96"/>
                </a:cubicBezTo>
                <a:cubicBezTo>
                  <a:pt x="128" y="144"/>
                  <a:pt x="168" y="216"/>
                  <a:pt x="192" y="288"/>
                </a:cubicBezTo>
                <a:cubicBezTo>
                  <a:pt x="216" y="360"/>
                  <a:pt x="232" y="488"/>
                  <a:pt x="240" y="528"/>
                </a:cubicBezTo>
              </a:path>
            </a:pathLst>
          </a:custGeom>
          <a:noFill/>
          <a:ln w="9525">
            <a:solidFill>
              <a:schemeClr val="tx1"/>
            </a:solidFill>
            <a:round/>
            <a:headEnd/>
            <a:tailEnd/>
          </a:ln>
        </p:spPr>
        <p:txBody>
          <a:bodyPr/>
          <a:lstStyle/>
          <a:p>
            <a:endParaRPr lang="zh-CN" altLang="en-US">
              <a:ea typeface="宋体" pitchFamily="2" charset="-122"/>
            </a:endParaRPr>
          </a:p>
        </p:txBody>
      </p:sp>
      <p:sp>
        <p:nvSpPr>
          <p:cNvPr id="39955" name="Freeform 17"/>
          <p:cNvSpPr>
            <a:spLocks/>
          </p:cNvSpPr>
          <p:nvPr/>
        </p:nvSpPr>
        <p:spPr bwMode="auto">
          <a:xfrm>
            <a:off x="7239000" y="4648200"/>
            <a:ext cx="228600" cy="457200"/>
          </a:xfrm>
          <a:custGeom>
            <a:avLst/>
            <a:gdLst>
              <a:gd name="T0" fmla="*/ 0 w 144"/>
              <a:gd name="T1" fmla="*/ 0 h 288"/>
              <a:gd name="T2" fmla="*/ 241934997 w 144"/>
              <a:gd name="T3" fmla="*/ 483869993 h 288"/>
              <a:gd name="T4" fmla="*/ 362902445 w 144"/>
              <a:gd name="T5" fmla="*/ 725804891 h 288"/>
              <a:gd name="T6" fmla="*/ 0 60000 65536"/>
              <a:gd name="T7" fmla="*/ 0 60000 65536"/>
              <a:gd name="T8" fmla="*/ 0 60000 65536"/>
              <a:gd name="T9" fmla="*/ 0 w 144"/>
              <a:gd name="T10" fmla="*/ 0 h 288"/>
              <a:gd name="T11" fmla="*/ 144 w 144"/>
              <a:gd name="T12" fmla="*/ 288 h 288"/>
            </a:gdLst>
            <a:ahLst/>
            <a:cxnLst>
              <a:cxn ang="T6">
                <a:pos x="T0" y="T1"/>
              </a:cxn>
              <a:cxn ang="T7">
                <a:pos x="T2" y="T3"/>
              </a:cxn>
              <a:cxn ang="T8">
                <a:pos x="T4" y="T5"/>
              </a:cxn>
            </a:cxnLst>
            <a:rect l="T9" t="T10" r="T11" b="T12"/>
            <a:pathLst>
              <a:path w="144" h="288">
                <a:moveTo>
                  <a:pt x="0" y="0"/>
                </a:moveTo>
                <a:cubicBezTo>
                  <a:pt x="36" y="72"/>
                  <a:pt x="72" y="144"/>
                  <a:pt x="96" y="192"/>
                </a:cubicBezTo>
                <a:cubicBezTo>
                  <a:pt x="120" y="240"/>
                  <a:pt x="136" y="280"/>
                  <a:pt x="144" y="288"/>
                </a:cubicBezTo>
              </a:path>
            </a:pathLst>
          </a:custGeom>
          <a:noFill/>
          <a:ln w="9525">
            <a:solidFill>
              <a:schemeClr val="tx1"/>
            </a:solidFill>
            <a:round/>
            <a:headEnd/>
            <a:tailEnd/>
          </a:ln>
        </p:spPr>
        <p:txBody>
          <a:bodyPr/>
          <a:lstStyle/>
          <a:p>
            <a:endParaRPr lang="zh-CN" altLang="en-US">
              <a:ea typeface="宋体" pitchFamily="2" charset="-122"/>
            </a:endParaRPr>
          </a:p>
        </p:txBody>
      </p:sp>
      <p:sp>
        <p:nvSpPr>
          <p:cNvPr id="39956" name="Freeform 18"/>
          <p:cNvSpPr>
            <a:spLocks/>
          </p:cNvSpPr>
          <p:nvPr/>
        </p:nvSpPr>
        <p:spPr bwMode="auto">
          <a:xfrm>
            <a:off x="8229600" y="4495800"/>
            <a:ext cx="177800" cy="381000"/>
          </a:xfrm>
          <a:custGeom>
            <a:avLst/>
            <a:gdLst>
              <a:gd name="T0" fmla="*/ 0 w 112"/>
              <a:gd name="T1" fmla="*/ 0 h 240"/>
              <a:gd name="T2" fmla="*/ 241935033 w 112"/>
              <a:gd name="T3" fmla="*/ 241935038 h 240"/>
              <a:gd name="T4" fmla="*/ 241935033 w 112"/>
              <a:gd name="T5" fmla="*/ 604837545 h 240"/>
              <a:gd name="T6" fmla="*/ 0 60000 65536"/>
              <a:gd name="T7" fmla="*/ 0 60000 65536"/>
              <a:gd name="T8" fmla="*/ 0 60000 65536"/>
              <a:gd name="T9" fmla="*/ 0 w 112"/>
              <a:gd name="T10" fmla="*/ 0 h 240"/>
              <a:gd name="T11" fmla="*/ 112 w 112"/>
              <a:gd name="T12" fmla="*/ 240 h 240"/>
            </a:gdLst>
            <a:ahLst/>
            <a:cxnLst>
              <a:cxn ang="T6">
                <a:pos x="T0" y="T1"/>
              </a:cxn>
              <a:cxn ang="T7">
                <a:pos x="T2" y="T3"/>
              </a:cxn>
              <a:cxn ang="T8">
                <a:pos x="T4" y="T5"/>
              </a:cxn>
            </a:cxnLst>
            <a:rect l="T9" t="T10" r="T11" b="T12"/>
            <a:pathLst>
              <a:path w="112" h="240">
                <a:moveTo>
                  <a:pt x="0" y="0"/>
                </a:moveTo>
                <a:cubicBezTo>
                  <a:pt x="40" y="28"/>
                  <a:pt x="80" y="56"/>
                  <a:pt x="96" y="96"/>
                </a:cubicBezTo>
                <a:cubicBezTo>
                  <a:pt x="112" y="136"/>
                  <a:pt x="104" y="188"/>
                  <a:pt x="96" y="240"/>
                </a:cubicBezTo>
              </a:path>
            </a:pathLst>
          </a:custGeom>
          <a:noFill/>
          <a:ln w="9525">
            <a:solidFill>
              <a:schemeClr val="tx1"/>
            </a:solidFill>
            <a:round/>
            <a:headEnd/>
            <a:tailEnd/>
          </a:ln>
        </p:spPr>
        <p:txBody>
          <a:bodyPr/>
          <a:lstStyle/>
          <a:p>
            <a:endParaRPr lang="zh-CN" altLang="en-US">
              <a:ea typeface="宋体" pitchFamily="2" charset="-122"/>
            </a:endParaRPr>
          </a:p>
        </p:txBody>
      </p:sp>
      <p:graphicFrame>
        <p:nvGraphicFramePr>
          <p:cNvPr id="39942" name="Object 21"/>
          <p:cNvGraphicFramePr>
            <a:graphicFrameLocks noChangeAspect="1"/>
          </p:cNvGraphicFramePr>
          <p:nvPr/>
        </p:nvGraphicFramePr>
        <p:xfrm>
          <a:off x="7162800" y="4343400"/>
          <a:ext cx="215900" cy="304800"/>
        </p:xfrm>
        <a:graphic>
          <a:graphicData uri="http://schemas.openxmlformats.org/presentationml/2006/ole">
            <p:oleObj spid="_x0000_s19462" name="Equation" r:id="rId7" imgW="152280" imgH="215640" progId="Equation.3">
              <p:embed/>
            </p:oleObj>
          </a:graphicData>
        </a:graphic>
      </p:graphicFrame>
      <p:graphicFrame>
        <p:nvGraphicFramePr>
          <p:cNvPr id="39943" name="Object 22"/>
          <p:cNvGraphicFramePr>
            <a:graphicFrameLocks noChangeAspect="1"/>
          </p:cNvGraphicFramePr>
          <p:nvPr/>
        </p:nvGraphicFramePr>
        <p:xfrm>
          <a:off x="7467600" y="5029200"/>
          <a:ext cx="198438" cy="304800"/>
        </p:xfrm>
        <a:graphic>
          <a:graphicData uri="http://schemas.openxmlformats.org/presentationml/2006/ole">
            <p:oleObj spid="_x0000_s19463" name="Equation" r:id="rId8" imgW="139680" imgH="215640" progId="Equation.3">
              <p:embed/>
            </p:oleObj>
          </a:graphicData>
        </a:graphic>
      </p:graphicFrame>
      <p:graphicFrame>
        <p:nvGraphicFramePr>
          <p:cNvPr id="39944" name="Object 23"/>
          <p:cNvGraphicFramePr>
            <a:graphicFrameLocks noChangeAspect="1"/>
          </p:cNvGraphicFramePr>
          <p:nvPr/>
        </p:nvGraphicFramePr>
        <p:xfrm>
          <a:off x="7315200" y="3886200"/>
          <a:ext cx="252413" cy="304800"/>
        </p:xfrm>
        <a:graphic>
          <a:graphicData uri="http://schemas.openxmlformats.org/presentationml/2006/ole">
            <p:oleObj spid="_x0000_s19464" name="Equation" r:id="rId9" imgW="177480" imgH="215640" progId="Equation.3">
              <p:embed/>
            </p:oleObj>
          </a:graphicData>
        </a:graphic>
      </p:graphicFrame>
      <p:graphicFrame>
        <p:nvGraphicFramePr>
          <p:cNvPr id="39945" name="Object 24"/>
          <p:cNvGraphicFramePr>
            <a:graphicFrameLocks noChangeAspect="1"/>
          </p:cNvGraphicFramePr>
          <p:nvPr/>
        </p:nvGraphicFramePr>
        <p:xfrm>
          <a:off x="8077200" y="4191000"/>
          <a:ext cx="252413" cy="322263"/>
        </p:xfrm>
        <a:graphic>
          <a:graphicData uri="http://schemas.openxmlformats.org/presentationml/2006/ole">
            <p:oleObj spid="_x0000_s19465" name="Equation" r:id="rId10" imgW="177480" imgH="228600" progId="Equation.3">
              <p:embed/>
            </p:oleObj>
          </a:graphicData>
        </a:graphic>
      </p:graphicFrame>
      <p:graphicFrame>
        <p:nvGraphicFramePr>
          <p:cNvPr id="39946" name="Object 25"/>
          <p:cNvGraphicFramePr>
            <a:graphicFrameLocks noChangeAspect="1"/>
          </p:cNvGraphicFramePr>
          <p:nvPr/>
        </p:nvGraphicFramePr>
        <p:xfrm>
          <a:off x="7848600" y="4648200"/>
          <a:ext cx="234950" cy="304800"/>
        </p:xfrm>
        <a:graphic>
          <a:graphicData uri="http://schemas.openxmlformats.org/presentationml/2006/ole">
            <p:oleObj spid="_x0000_s19466" name="Equation" r:id="rId11" imgW="164880" imgH="215640" progId="Equation.3">
              <p:embed/>
            </p:oleObj>
          </a:graphicData>
        </a:graphic>
      </p:graphicFrame>
      <p:graphicFrame>
        <p:nvGraphicFramePr>
          <p:cNvPr id="39947" name="Object 26"/>
          <p:cNvGraphicFramePr>
            <a:graphicFrameLocks noChangeAspect="1"/>
          </p:cNvGraphicFramePr>
          <p:nvPr/>
        </p:nvGraphicFramePr>
        <p:xfrm>
          <a:off x="8382000" y="4800600"/>
          <a:ext cx="234950" cy="322263"/>
        </p:xfrm>
        <a:graphic>
          <a:graphicData uri="http://schemas.openxmlformats.org/presentationml/2006/ole">
            <p:oleObj spid="_x0000_s19467" name="Equation" r:id="rId12" imgW="164880" imgH="228600" progId="Equation.3">
              <p:embed/>
            </p:oleObj>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6" name="Text Box 4"/>
          <p:cNvSpPr txBox="1">
            <a:spLocks noChangeArrowheads="1"/>
          </p:cNvSpPr>
          <p:nvPr/>
        </p:nvSpPr>
        <p:spPr bwMode="auto">
          <a:xfrm>
            <a:off x="1828800" y="152400"/>
            <a:ext cx="4038600" cy="457200"/>
          </a:xfrm>
          <a:prstGeom prst="rect">
            <a:avLst/>
          </a:prstGeom>
          <a:noFill/>
          <a:ln w="9525">
            <a:noFill/>
            <a:miter lim="800000"/>
            <a:headEnd/>
            <a:tailEnd/>
          </a:ln>
        </p:spPr>
        <p:txBody>
          <a:bodyPr>
            <a:spAutoFit/>
          </a:bodyPr>
          <a:lstStyle/>
          <a:p>
            <a:pPr>
              <a:spcBef>
                <a:spcPct val="50000"/>
              </a:spcBef>
            </a:pPr>
            <a:r>
              <a:rPr lang="en-US" altLang="zh-CN" sz="2400">
                <a:solidFill>
                  <a:schemeClr val="accent2"/>
                </a:solidFill>
                <a:ea typeface="宋体" pitchFamily="2" charset="-122"/>
              </a:rPr>
              <a:t>The Hilbert problem for arcs</a:t>
            </a:r>
          </a:p>
        </p:txBody>
      </p:sp>
      <p:sp>
        <p:nvSpPr>
          <p:cNvPr id="40967" name="Text Box 5"/>
          <p:cNvSpPr txBox="1">
            <a:spLocks noChangeArrowheads="1"/>
          </p:cNvSpPr>
          <p:nvPr/>
        </p:nvSpPr>
        <p:spPr bwMode="auto">
          <a:xfrm>
            <a:off x="304800" y="685800"/>
            <a:ext cx="76200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Then the solution to the Hilbert problem with boundary conditions </a:t>
            </a:r>
          </a:p>
        </p:txBody>
      </p:sp>
      <p:graphicFrame>
        <p:nvGraphicFramePr>
          <p:cNvPr id="40962" name="Object 6"/>
          <p:cNvGraphicFramePr>
            <a:graphicFrameLocks noChangeAspect="1"/>
          </p:cNvGraphicFramePr>
          <p:nvPr/>
        </p:nvGraphicFramePr>
        <p:xfrm>
          <a:off x="2571736" y="1219200"/>
          <a:ext cx="3448064" cy="538163"/>
        </p:xfrm>
        <a:graphic>
          <a:graphicData uri="http://schemas.openxmlformats.org/presentationml/2006/ole">
            <p:oleObj spid="_x0000_s20482" name="Equation" r:id="rId3" imgW="1346040" imgH="228600" progId="Equation.3">
              <p:embed/>
            </p:oleObj>
          </a:graphicData>
        </a:graphic>
      </p:graphicFrame>
      <p:sp>
        <p:nvSpPr>
          <p:cNvPr id="40968" name="Text Box 8"/>
          <p:cNvSpPr txBox="1">
            <a:spLocks noChangeArrowheads="1"/>
          </p:cNvSpPr>
          <p:nvPr/>
        </p:nvSpPr>
        <p:spPr bwMode="auto">
          <a:xfrm>
            <a:off x="381000" y="2133600"/>
            <a:ext cx="19812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on the arc L is </a:t>
            </a:r>
          </a:p>
        </p:txBody>
      </p:sp>
      <p:graphicFrame>
        <p:nvGraphicFramePr>
          <p:cNvPr id="40963" name="Object 9"/>
          <p:cNvGraphicFramePr>
            <a:graphicFrameLocks noChangeAspect="1"/>
          </p:cNvGraphicFramePr>
          <p:nvPr/>
        </p:nvGraphicFramePr>
        <p:xfrm>
          <a:off x="2285984" y="2000240"/>
          <a:ext cx="5181600" cy="754063"/>
        </p:xfrm>
        <a:graphic>
          <a:graphicData uri="http://schemas.openxmlformats.org/presentationml/2006/ole">
            <p:oleObj spid="_x0000_s20483" name="Equation" r:id="rId4" imgW="2450880" imgH="419040" progId="Equation.3">
              <p:embed/>
            </p:oleObj>
          </a:graphicData>
        </a:graphic>
      </p:graphicFrame>
      <p:sp>
        <p:nvSpPr>
          <p:cNvPr id="40969" name="Text Box 10"/>
          <p:cNvSpPr txBox="1">
            <a:spLocks noChangeArrowheads="1"/>
          </p:cNvSpPr>
          <p:nvPr/>
        </p:nvSpPr>
        <p:spPr bwMode="auto">
          <a:xfrm>
            <a:off x="381000" y="3200400"/>
            <a:ext cx="32004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Where X(z) is defined by </a:t>
            </a:r>
          </a:p>
        </p:txBody>
      </p:sp>
      <p:graphicFrame>
        <p:nvGraphicFramePr>
          <p:cNvPr id="40964" name="Object 11"/>
          <p:cNvGraphicFramePr>
            <a:graphicFrameLocks noChangeAspect="1"/>
          </p:cNvGraphicFramePr>
          <p:nvPr/>
        </p:nvGraphicFramePr>
        <p:xfrm>
          <a:off x="3581400" y="3048000"/>
          <a:ext cx="3657600" cy="803275"/>
        </p:xfrm>
        <a:graphic>
          <a:graphicData uri="http://schemas.openxmlformats.org/presentationml/2006/ole">
            <p:oleObj spid="_x0000_s20484" name="Equation" r:id="rId5" imgW="1879560" imgH="431640" progId="Equation.3">
              <p:embed/>
            </p:oleObj>
          </a:graphicData>
        </a:graphic>
      </p:graphicFrame>
      <p:sp>
        <p:nvSpPr>
          <p:cNvPr id="40970" name="Text Box 12"/>
          <p:cNvSpPr txBox="1">
            <a:spLocks noChangeArrowheads="1"/>
          </p:cNvSpPr>
          <p:nvPr/>
        </p:nvSpPr>
        <p:spPr bwMode="auto">
          <a:xfrm>
            <a:off x="304800" y="4038600"/>
            <a:ext cx="8458200" cy="1511300"/>
          </a:xfrm>
          <a:prstGeom prst="rect">
            <a:avLst/>
          </a:prstGeom>
          <a:noFill/>
          <a:ln w="9525">
            <a:noFill/>
            <a:miter lim="800000"/>
            <a:headEnd/>
            <a:tailEnd/>
          </a:ln>
        </p:spPr>
        <p:txBody>
          <a:bodyPr>
            <a:spAutoFit/>
          </a:bodyPr>
          <a:lstStyle/>
          <a:p>
            <a:pPr>
              <a:lnSpc>
                <a:spcPct val="155000"/>
              </a:lnSpc>
              <a:spcBef>
                <a:spcPct val="50000"/>
              </a:spcBef>
            </a:pPr>
            <a:r>
              <a:rPr lang="en-US" altLang="zh-CN" sz="2000">
                <a:ea typeface="宋体" pitchFamily="2" charset="-122"/>
              </a:rPr>
              <a:t>And if zeros are required at the ends c</a:t>
            </a:r>
            <a:r>
              <a:rPr lang="en-US" altLang="zh-CN" sz="2000" baseline="-25000">
                <a:ea typeface="宋体" pitchFamily="2" charset="-122"/>
              </a:rPr>
              <a:t>k</a:t>
            </a:r>
            <a:r>
              <a:rPr lang="en-US" altLang="zh-CN" sz="2000">
                <a:ea typeface="宋体" pitchFamily="2" charset="-122"/>
              </a:rPr>
              <a:t>, for k = 1, 2, 3,…p, we amend the above solution by using the appropriate </a:t>
            </a:r>
            <a:r>
              <a:rPr lang="en-US" altLang="zh-CN" sz="2000">
                <a:solidFill>
                  <a:srgbClr val="FF3300"/>
                </a:solidFill>
                <a:ea typeface="宋体" pitchFamily="2" charset="-122"/>
              </a:rPr>
              <a:t>Plemelj</a:t>
            </a:r>
            <a:r>
              <a:rPr lang="en-US" altLang="zh-CN" sz="2000">
                <a:ea typeface="宋体" pitchFamily="2" charset="-122"/>
              </a:rPr>
              <a:t> function in place of X(z) namely, in </a:t>
            </a:r>
            <a:r>
              <a:rPr lang="en-US" altLang="zh-CN" sz="2000">
                <a:solidFill>
                  <a:srgbClr val="FF3300"/>
                </a:solidFill>
                <a:ea typeface="宋体" pitchFamily="2" charset="-122"/>
              </a:rPr>
              <a:t>Muskhelishvili’s</a:t>
            </a:r>
            <a:r>
              <a:rPr lang="en-US" altLang="zh-CN" sz="2000">
                <a:ea typeface="宋体" pitchFamily="2" charset="-122"/>
              </a:rPr>
              <a:t> notion</a:t>
            </a:r>
          </a:p>
        </p:txBody>
      </p:sp>
      <p:graphicFrame>
        <p:nvGraphicFramePr>
          <p:cNvPr id="40965" name="Object 14"/>
          <p:cNvGraphicFramePr>
            <a:graphicFrameLocks noChangeAspect="1"/>
          </p:cNvGraphicFramePr>
          <p:nvPr/>
        </p:nvGraphicFramePr>
        <p:xfrm>
          <a:off x="2057400" y="5715000"/>
          <a:ext cx="5257800" cy="546100"/>
        </p:xfrm>
        <a:graphic>
          <a:graphicData uri="http://schemas.openxmlformats.org/presentationml/2006/ole">
            <p:oleObj spid="_x0000_s20485" name="Equation" r:id="rId6" imgW="2323800" imgH="241200" progId="Equation.3">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8" name="Rectangle 6"/>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074" name="Object 5"/>
          <p:cNvGraphicFramePr>
            <a:graphicFrameLocks noChangeAspect="1"/>
          </p:cNvGraphicFramePr>
          <p:nvPr/>
        </p:nvGraphicFramePr>
        <p:xfrm>
          <a:off x="1071538" y="1571612"/>
          <a:ext cx="2144716" cy="1065413"/>
        </p:xfrm>
        <a:graphic>
          <a:graphicData uri="http://schemas.openxmlformats.org/presentationml/2006/ole">
            <p:oleObj spid="_x0000_s52226" name="Equation" r:id="rId3" imgW="977760" imgH="482400" progId="Equation.3">
              <p:embed/>
            </p:oleObj>
          </a:graphicData>
        </a:graphic>
      </p:graphicFrame>
      <p:sp>
        <p:nvSpPr>
          <p:cNvPr id="3089" name="Text Box 7"/>
          <p:cNvSpPr txBox="1">
            <a:spLocks noChangeArrowheads="1"/>
          </p:cNvSpPr>
          <p:nvPr/>
        </p:nvSpPr>
        <p:spPr bwMode="auto">
          <a:xfrm>
            <a:off x="285720" y="1000108"/>
            <a:ext cx="1800225" cy="396875"/>
          </a:xfrm>
          <a:prstGeom prst="rect">
            <a:avLst/>
          </a:prstGeom>
          <a:noFill/>
          <a:ln w="9525">
            <a:noFill/>
            <a:miter lim="800000"/>
            <a:headEnd/>
            <a:tailEnd/>
          </a:ln>
        </p:spPr>
        <p:txBody>
          <a:bodyPr>
            <a:spAutoFit/>
          </a:bodyPr>
          <a:lstStyle/>
          <a:p>
            <a:pPr>
              <a:spcBef>
                <a:spcPct val="50000"/>
              </a:spcBef>
            </a:pPr>
            <a:r>
              <a:rPr lang="en-US" altLang="zh-CN" sz="2000" dirty="0"/>
              <a:t>According to</a:t>
            </a:r>
          </a:p>
        </p:txBody>
      </p:sp>
      <p:sp>
        <p:nvSpPr>
          <p:cNvPr id="3090" name="Rectangle 9"/>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075" name="Object 8"/>
          <p:cNvGraphicFramePr>
            <a:graphicFrameLocks noChangeAspect="1"/>
          </p:cNvGraphicFramePr>
          <p:nvPr/>
        </p:nvGraphicFramePr>
        <p:xfrm>
          <a:off x="611188" y="4221163"/>
          <a:ext cx="5499100" cy="936625"/>
        </p:xfrm>
        <a:graphic>
          <a:graphicData uri="http://schemas.openxmlformats.org/presentationml/2006/ole">
            <p:oleObj spid="_x0000_s52227" name="Equation" r:id="rId4" imgW="2997000" imgH="533160" progId="Equation.3">
              <p:embed/>
            </p:oleObj>
          </a:graphicData>
        </a:graphic>
      </p:graphicFrame>
      <p:grpSp>
        <p:nvGrpSpPr>
          <p:cNvPr id="2" name="Group 10"/>
          <p:cNvGrpSpPr>
            <a:grpSpLocks noChangeAspect="1"/>
          </p:cNvGrpSpPr>
          <p:nvPr/>
        </p:nvGrpSpPr>
        <p:grpSpPr bwMode="auto">
          <a:xfrm>
            <a:off x="4077922" y="1"/>
            <a:ext cx="5066078" cy="4143380"/>
            <a:chOff x="2152" y="3291"/>
            <a:chExt cx="8500" cy="6660"/>
          </a:xfrm>
        </p:grpSpPr>
        <p:sp>
          <p:nvSpPr>
            <p:cNvPr id="3096" name="AutoShape 11"/>
            <p:cNvSpPr>
              <a:spLocks noChangeAspect="1" noChangeArrowheads="1"/>
            </p:cNvSpPr>
            <p:nvPr/>
          </p:nvSpPr>
          <p:spPr bwMode="auto">
            <a:xfrm>
              <a:off x="2152" y="3291"/>
              <a:ext cx="8500" cy="6660"/>
            </a:xfrm>
            <a:prstGeom prst="rect">
              <a:avLst/>
            </a:prstGeom>
            <a:noFill/>
            <a:ln w="9525">
              <a:noFill/>
              <a:miter lim="800000"/>
              <a:headEnd/>
              <a:tailEnd/>
            </a:ln>
          </p:spPr>
          <p:txBody>
            <a:bodyPr/>
            <a:lstStyle/>
            <a:p>
              <a:endParaRPr lang="zh-CN" altLang="en-US"/>
            </a:p>
          </p:txBody>
        </p:sp>
        <p:sp>
          <p:nvSpPr>
            <p:cNvPr id="3097" name="Line 12"/>
            <p:cNvSpPr>
              <a:spLocks noChangeShapeType="1"/>
            </p:cNvSpPr>
            <p:nvPr/>
          </p:nvSpPr>
          <p:spPr bwMode="auto">
            <a:xfrm flipV="1">
              <a:off x="3592" y="4296"/>
              <a:ext cx="5655" cy="4320"/>
            </a:xfrm>
            <a:prstGeom prst="line">
              <a:avLst/>
            </a:prstGeom>
            <a:noFill/>
            <a:ln w="9525">
              <a:solidFill>
                <a:srgbClr val="000000"/>
              </a:solidFill>
              <a:prstDash val="dash"/>
              <a:round/>
              <a:headEnd/>
              <a:tailEnd type="triangle" w="sm" len="med"/>
            </a:ln>
          </p:spPr>
          <p:txBody>
            <a:bodyPr/>
            <a:lstStyle/>
            <a:p>
              <a:endParaRPr lang="zh-CN" altLang="en-US"/>
            </a:p>
          </p:txBody>
        </p:sp>
        <p:sp>
          <p:nvSpPr>
            <p:cNvPr id="3098" name="Line 13"/>
            <p:cNvSpPr>
              <a:spLocks noChangeShapeType="1"/>
            </p:cNvSpPr>
            <p:nvPr/>
          </p:nvSpPr>
          <p:spPr bwMode="auto">
            <a:xfrm flipH="1" flipV="1">
              <a:off x="4687" y="5061"/>
              <a:ext cx="2055" cy="2880"/>
            </a:xfrm>
            <a:prstGeom prst="line">
              <a:avLst/>
            </a:prstGeom>
            <a:noFill/>
            <a:ln w="9525">
              <a:solidFill>
                <a:srgbClr val="000000"/>
              </a:solidFill>
              <a:prstDash val="dash"/>
              <a:round/>
              <a:headEnd/>
              <a:tailEnd type="triangle" w="sm" len="med"/>
            </a:ln>
          </p:spPr>
          <p:txBody>
            <a:bodyPr/>
            <a:lstStyle/>
            <a:p>
              <a:endParaRPr lang="zh-CN" altLang="en-US"/>
            </a:p>
          </p:txBody>
        </p:sp>
        <p:sp>
          <p:nvSpPr>
            <p:cNvPr id="3099" name="Line 14"/>
            <p:cNvSpPr>
              <a:spLocks noChangeShapeType="1"/>
            </p:cNvSpPr>
            <p:nvPr/>
          </p:nvSpPr>
          <p:spPr bwMode="auto">
            <a:xfrm flipV="1">
              <a:off x="4192" y="6711"/>
              <a:ext cx="4590" cy="180"/>
            </a:xfrm>
            <a:prstGeom prst="line">
              <a:avLst/>
            </a:prstGeom>
            <a:noFill/>
            <a:ln w="9525">
              <a:solidFill>
                <a:srgbClr val="000000"/>
              </a:solidFill>
              <a:prstDash val="dash"/>
              <a:round/>
              <a:headEnd/>
              <a:tailEnd/>
            </a:ln>
          </p:spPr>
          <p:txBody>
            <a:bodyPr/>
            <a:lstStyle/>
            <a:p>
              <a:endParaRPr lang="zh-CN" altLang="en-US"/>
            </a:p>
          </p:txBody>
        </p:sp>
        <p:sp>
          <p:nvSpPr>
            <p:cNvPr id="3100" name="Line 15"/>
            <p:cNvSpPr>
              <a:spLocks noChangeShapeType="1"/>
            </p:cNvSpPr>
            <p:nvPr/>
          </p:nvSpPr>
          <p:spPr bwMode="auto">
            <a:xfrm>
              <a:off x="2367" y="6891"/>
              <a:ext cx="510" cy="1"/>
            </a:xfrm>
            <a:prstGeom prst="line">
              <a:avLst/>
            </a:prstGeom>
            <a:noFill/>
            <a:ln w="9525">
              <a:solidFill>
                <a:srgbClr val="000000"/>
              </a:solidFill>
              <a:round/>
              <a:headEnd/>
              <a:tailEnd type="triangle" w="med" len="med"/>
            </a:ln>
          </p:spPr>
          <p:txBody>
            <a:bodyPr/>
            <a:lstStyle/>
            <a:p>
              <a:endParaRPr lang="zh-CN" altLang="en-US"/>
            </a:p>
          </p:txBody>
        </p:sp>
        <p:sp>
          <p:nvSpPr>
            <p:cNvPr id="3101" name="Line 16"/>
            <p:cNvSpPr>
              <a:spLocks noChangeShapeType="1"/>
            </p:cNvSpPr>
            <p:nvPr/>
          </p:nvSpPr>
          <p:spPr bwMode="auto">
            <a:xfrm>
              <a:off x="9972" y="6711"/>
              <a:ext cx="510" cy="1"/>
            </a:xfrm>
            <a:prstGeom prst="line">
              <a:avLst/>
            </a:prstGeom>
            <a:noFill/>
            <a:ln w="9525">
              <a:solidFill>
                <a:srgbClr val="000000"/>
              </a:solidFill>
              <a:round/>
              <a:headEnd type="triangle" w="med" len="med"/>
              <a:tailEnd/>
            </a:ln>
          </p:spPr>
          <p:txBody>
            <a:bodyPr/>
            <a:lstStyle/>
            <a:p>
              <a:endParaRPr lang="zh-CN" altLang="en-US"/>
            </a:p>
          </p:txBody>
        </p:sp>
        <p:sp>
          <p:nvSpPr>
            <p:cNvPr id="3102" name="Line 17"/>
            <p:cNvSpPr>
              <a:spLocks noChangeShapeType="1"/>
            </p:cNvSpPr>
            <p:nvPr/>
          </p:nvSpPr>
          <p:spPr bwMode="auto">
            <a:xfrm>
              <a:off x="6472" y="3471"/>
              <a:ext cx="1" cy="540"/>
            </a:xfrm>
            <a:prstGeom prst="line">
              <a:avLst/>
            </a:prstGeom>
            <a:noFill/>
            <a:ln w="12700">
              <a:solidFill>
                <a:srgbClr val="000000"/>
              </a:solidFill>
              <a:round/>
              <a:headEnd/>
              <a:tailEnd type="triangle" w="med" len="med"/>
            </a:ln>
          </p:spPr>
          <p:txBody>
            <a:bodyPr/>
            <a:lstStyle/>
            <a:p>
              <a:endParaRPr lang="zh-CN" altLang="en-US"/>
            </a:p>
          </p:txBody>
        </p:sp>
        <p:sp>
          <p:nvSpPr>
            <p:cNvPr id="3103" name="Line 18"/>
            <p:cNvSpPr>
              <a:spLocks noChangeShapeType="1"/>
            </p:cNvSpPr>
            <p:nvPr/>
          </p:nvSpPr>
          <p:spPr bwMode="auto">
            <a:xfrm>
              <a:off x="6492" y="9141"/>
              <a:ext cx="1" cy="540"/>
            </a:xfrm>
            <a:prstGeom prst="line">
              <a:avLst/>
            </a:prstGeom>
            <a:noFill/>
            <a:ln w="12700">
              <a:solidFill>
                <a:srgbClr val="000000"/>
              </a:solidFill>
              <a:round/>
              <a:headEnd type="triangle" w="med" len="med"/>
              <a:tailEnd/>
            </a:ln>
          </p:spPr>
          <p:txBody>
            <a:bodyPr/>
            <a:lstStyle/>
            <a:p>
              <a:endParaRPr lang="zh-CN" altLang="en-US"/>
            </a:p>
          </p:txBody>
        </p:sp>
        <p:graphicFrame>
          <p:nvGraphicFramePr>
            <p:cNvPr id="3078" name="Object 19"/>
            <p:cNvGraphicFramePr>
              <a:graphicFrameLocks noChangeAspect="1"/>
            </p:cNvGraphicFramePr>
            <p:nvPr/>
          </p:nvGraphicFramePr>
          <p:xfrm>
            <a:off x="10030" y="6171"/>
            <a:ext cx="392" cy="470"/>
          </p:xfrm>
          <a:graphic>
            <a:graphicData uri="http://schemas.openxmlformats.org/presentationml/2006/ole">
              <p:oleObj spid="_x0000_s52230" name="Equation" r:id="rId5" imgW="190440" imgH="228600" progId="Equation.3">
                <p:embed/>
              </p:oleObj>
            </a:graphicData>
          </a:graphic>
        </p:graphicFrame>
        <p:sp>
          <p:nvSpPr>
            <p:cNvPr id="3104" name="Line 20"/>
            <p:cNvSpPr>
              <a:spLocks noChangeShapeType="1"/>
            </p:cNvSpPr>
            <p:nvPr/>
          </p:nvSpPr>
          <p:spPr bwMode="auto">
            <a:xfrm flipV="1">
              <a:off x="6652" y="5856"/>
              <a:ext cx="540" cy="420"/>
            </a:xfrm>
            <a:prstGeom prst="line">
              <a:avLst/>
            </a:prstGeom>
            <a:noFill/>
            <a:ln w="19050">
              <a:solidFill>
                <a:srgbClr val="000000"/>
              </a:solidFill>
              <a:round/>
              <a:headEnd/>
              <a:tailEnd type="triangle" w="sm" len="med"/>
            </a:ln>
          </p:spPr>
          <p:txBody>
            <a:bodyPr/>
            <a:lstStyle/>
            <a:p>
              <a:endParaRPr lang="zh-CN" altLang="en-US"/>
            </a:p>
          </p:txBody>
        </p:sp>
        <p:sp>
          <p:nvSpPr>
            <p:cNvPr id="3105" name="Line 21"/>
            <p:cNvSpPr>
              <a:spLocks noChangeShapeType="1"/>
            </p:cNvSpPr>
            <p:nvPr/>
          </p:nvSpPr>
          <p:spPr bwMode="auto">
            <a:xfrm>
              <a:off x="6367" y="5346"/>
              <a:ext cx="445" cy="705"/>
            </a:xfrm>
            <a:prstGeom prst="line">
              <a:avLst/>
            </a:prstGeom>
            <a:noFill/>
            <a:ln w="19050">
              <a:solidFill>
                <a:srgbClr val="000000"/>
              </a:solidFill>
              <a:round/>
              <a:headEnd/>
              <a:tailEnd type="triangle" w="sm" len="med"/>
            </a:ln>
          </p:spPr>
          <p:txBody>
            <a:bodyPr/>
            <a:lstStyle/>
            <a:p>
              <a:endParaRPr lang="zh-CN" altLang="en-US"/>
            </a:p>
          </p:txBody>
        </p:sp>
        <p:graphicFrame>
          <p:nvGraphicFramePr>
            <p:cNvPr id="3079" name="Object 22"/>
            <p:cNvGraphicFramePr>
              <a:graphicFrameLocks noChangeAspect="1"/>
            </p:cNvGraphicFramePr>
            <p:nvPr/>
          </p:nvGraphicFramePr>
          <p:xfrm>
            <a:off x="9352" y="4551"/>
            <a:ext cx="324" cy="360"/>
          </p:xfrm>
          <a:graphic>
            <a:graphicData uri="http://schemas.openxmlformats.org/presentationml/2006/ole">
              <p:oleObj spid="_x0000_s52231" name="Equation" r:id="rId6" imgW="126720" imgH="139680" progId="Equation.3">
                <p:embed/>
              </p:oleObj>
            </a:graphicData>
          </a:graphic>
        </p:graphicFrame>
        <p:graphicFrame>
          <p:nvGraphicFramePr>
            <p:cNvPr id="3080" name="Object 23"/>
            <p:cNvGraphicFramePr>
              <a:graphicFrameLocks noChangeAspect="1"/>
            </p:cNvGraphicFramePr>
            <p:nvPr/>
          </p:nvGraphicFramePr>
          <p:xfrm>
            <a:off x="4957" y="4851"/>
            <a:ext cx="272" cy="360"/>
          </p:xfrm>
          <a:graphic>
            <a:graphicData uri="http://schemas.openxmlformats.org/presentationml/2006/ole">
              <p:oleObj spid="_x0000_s52232" name="Equation" r:id="rId7" imgW="139680" imgH="164880" progId="Equation.3">
                <p:embed/>
              </p:oleObj>
            </a:graphicData>
          </a:graphic>
        </p:graphicFrame>
        <p:sp>
          <p:nvSpPr>
            <p:cNvPr id="3106" name="Freeform 24"/>
            <p:cNvSpPr>
              <a:spLocks/>
            </p:cNvSpPr>
            <p:nvPr/>
          </p:nvSpPr>
          <p:spPr bwMode="auto">
            <a:xfrm rot="-426476">
              <a:off x="8042" y="5426"/>
              <a:ext cx="441" cy="1325"/>
            </a:xfrm>
            <a:custGeom>
              <a:avLst/>
              <a:gdLst>
                <a:gd name="T0" fmla="*/ 0 w 368"/>
                <a:gd name="T1" fmla="*/ 0 h 900"/>
                <a:gd name="T2" fmla="*/ 170 w 368"/>
                <a:gd name="T3" fmla="*/ 180 h 900"/>
                <a:gd name="T4" fmla="*/ 340 w 368"/>
                <a:gd name="T5" fmla="*/ 540 h 900"/>
                <a:gd name="T6" fmla="*/ 340 w 368"/>
                <a:gd name="T7" fmla="*/ 900 h 900"/>
                <a:gd name="T8" fmla="*/ 0 60000 65536"/>
                <a:gd name="T9" fmla="*/ 0 60000 65536"/>
                <a:gd name="T10" fmla="*/ 0 60000 65536"/>
                <a:gd name="T11" fmla="*/ 0 60000 65536"/>
                <a:gd name="T12" fmla="*/ 0 w 368"/>
                <a:gd name="T13" fmla="*/ 0 h 900"/>
                <a:gd name="T14" fmla="*/ 368 w 368"/>
                <a:gd name="T15" fmla="*/ 900 h 900"/>
              </a:gdLst>
              <a:ahLst/>
              <a:cxnLst>
                <a:cxn ang="T8">
                  <a:pos x="T0" y="T1"/>
                </a:cxn>
                <a:cxn ang="T9">
                  <a:pos x="T2" y="T3"/>
                </a:cxn>
                <a:cxn ang="T10">
                  <a:pos x="T4" y="T5"/>
                </a:cxn>
                <a:cxn ang="T11">
                  <a:pos x="T6" y="T7"/>
                </a:cxn>
              </a:cxnLst>
              <a:rect l="T12" t="T13" r="T14" b="T15"/>
              <a:pathLst>
                <a:path w="368" h="900">
                  <a:moveTo>
                    <a:pt x="0" y="0"/>
                  </a:moveTo>
                  <a:cubicBezTo>
                    <a:pt x="56" y="45"/>
                    <a:pt x="113" y="90"/>
                    <a:pt x="170" y="180"/>
                  </a:cubicBezTo>
                  <a:cubicBezTo>
                    <a:pt x="227" y="270"/>
                    <a:pt x="312" y="420"/>
                    <a:pt x="340" y="540"/>
                  </a:cubicBezTo>
                  <a:cubicBezTo>
                    <a:pt x="368" y="660"/>
                    <a:pt x="340" y="840"/>
                    <a:pt x="340" y="900"/>
                  </a:cubicBezTo>
                </a:path>
              </a:pathLst>
            </a:custGeom>
            <a:noFill/>
            <a:ln w="9525">
              <a:solidFill>
                <a:srgbClr val="000000"/>
              </a:solidFill>
              <a:prstDash val="dash"/>
              <a:round/>
              <a:headEnd/>
              <a:tailEnd/>
            </a:ln>
          </p:spPr>
          <p:txBody>
            <a:bodyPr/>
            <a:lstStyle/>
            <a:p>
              <a:endParaRPr lang="zh-CN" altLang="en-US"/>
            </a:p>
          </p:txBody>
        </p:sp>
        <p:sp>
          <p:nvSpPr>
            <p:cNvPr id="3107" name="Freeform 25"/>
            <p:cNvSpPr>
              <a:spLocks/>
            </p:cNvSpPr>
            <p:nvPr/>
          </p:nvSpPr>
          <p:spPr bwMode="auto">
            <a:xfrm>
              <a:off x="2662" y="3831"/>
              <a:ext cx="7650" cy="5580"/>
            </a:xfrm>
            <a:custGeom>
              <a:avLst/>
              <a:gdLst>
                <a:gd name="T0" fmla="*/ 227 w 6064"/>
                <a:gd name="T1" fmla="*/ 180 h 5550"/>
                <a:gd name="T2" fmla="*/ 1757 w 6064"/>
                <a:gd name="T3" fmla="*/ 360 h 5550"/>
                <a:gd name="T4" fmla="*/ 2947 w 6064"/>
                <a:gd name="T5" fmla="*/ 180 h 5550"/>
                <a:gd name="T6" fmla="*/ 4817 w 6064"/>
                <a:gd name="T7" fmla="*/ 360 h 5550"/>
                <a:gd name="T8" fmla="*/ 5667 w 6064"/>
                <a:gd name="T9" fmla="*/ 360 h 5550"/>
                <a:gd name="T10" fmla="*/ 5837 w 6064"/>
                <a:gd name="T11" fmla="*/ 1980 h 5550"/>
                <a:gd name="T12" fmla="*/ 5667 w 6064"/>
                <a:gd name="T13" fmla="*/ 3060 h 5550"/>
                <a:gd name="T14" fmla="*/ 5837 w 6064"/>
                <a:gd name="T15" fmla="*/ 4320 h 5550"/>
                <a:gd name="T16" fmla="*/ 5667 w 6064"/>
                <a:gd name="T17" fmla="*/ 5400 h 5550"/>
                <a:gd name="T18" fmla="*/ 3457 w 6064"/>
                <a:gd name="T19" fmla="*/ 5220 h 5550"/>
                <a:gd name="T20" fmla="*/ 1757 w 6064"/>
                <a:gd name="T21" fmla="*/ 5220 h 5550"/>
                <a:gd name="T22" fmla="*/ 397 w 6064"/>
                <a:gd name="T23" fmla="*/ 5400 h 5550"/>
                <a:gd name="T24" fmla="*/ 397 w 6064"/>
                <a:gd name="T25" fmla="*/ 4320 h 5550"/>
                <a:gd name="T26" fmla="*/ 227 w 6064"/>
                <a:gd name="T27" fmla="*/ 2700 h 5550"/>
                <a:gd name="T28" fmla="*/ 397 w 6064"/>
                <a:gd name="T29" fmla="*/ 1440 h 5550"/>
                <a:gd name="T30" fmla="*/ 227 w 6064"/>
                <a:gd name="T31" fmla="*/ 180 h 55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064"/>
                <a:gd name="T49" fmla="*/ 0 h 5550"/>
                <a:gd name="T50" fmla="*/ 6064 w 6064"/>
                <a:gd name="T51" fmla="*/ 5550 h 55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064" h="5550">
                  <a:moveTo>
                    <a:pt x="227" y="180"/>
                  </a:moveTo>
                  <a:cubicBezTo>
                    <a:pt x="454" y="0"/>
                    <a:pt x="1304" y="360"/>
                    <a:pt x="1757" y="360"/>
                  </a:cubicBezTo>
                  <a:cubicBezTo>
                    <a:pt x="2210" y="360"/>
                    <a:pt x="2437" y="180"/>
                    <a:pt x="2947" y="180"/>
                  </a:cubicBezTo>
                  <a:cubicBezTo>
                    <a:pt x="3457" y="180"/>
                    <a:pt x="4364" y="330"/>
                    <a:pt x="4817" y="360"/>
                  </a:cubicBezTo>
                  <a:cubicBezTo>
                    <a:pt x="5270" y="390"/>
                    <a:pt x="5497" y="90"/>
                    <a:pt x="5667" y="360"/>
                  </a:cubicBezTo>
                  <a:cubicBezTo>
                    <a:pt x="5837" y="630"/>
                    <a:pt x="5837" y="1530"/>
                    <a:pt x="5837" y="1980"/>
                  </a:cubicBezTo>
                  <a:cubicBezTo>
                    <a:pt x="5837" y="2430"/>
                    <a:pt x="5667" y="2670"/>
                    <a:pt x="5667" y="3060"/>
                  </a:cubicBezTo>
                  <a:cubicBezTo>
                    <a:pt x="5667" y="3450"/>
                    <a:pt x="5837" y="3930"/>
                    <a:pt x="5837" y="4320"/>
                  </a:cubicBezTo>
                  <a:cubicBezTo>
                    <a:pt x="5837" y="4710"/>
                    <a:pt x="6064" y="5250"/>
                    <a:pt x="5667" y="5400"/>
                  </a:cubicBezTo>
                  <a:cubicBezTo>
                    <a:pt x="5270" y="5550"/>
                    <a:pt x="4109" y="5250"/>
                    <a:pt x="3457" y="5220"/>
                  </a:cubicBezTo>
                  <a:cubicBezTo>
                    <a:pt x="2805" y="5190"/>
                    <a:pt x="2267" y="5190"/>
                    <a:pt x="1757" y="5220"/>
                  </a:cubicBezTo>
                  <a:cubicBezTo>
                    <a:pt x="1247" y="5250"/>
                    <a:pt x="624" y="5550"/>
                    <a:pt x="397" y="5400"/>
                  </a:cubicBezTo>
                  <a:cubicBezTo>
                    <a:pt x="170" y="5250"/>
                    <a:pt x="425" y="4770"/>
                    <a:pt x="397" y="4320"/>
                  </a:cubicBezTo>
                  <a:cubicBezTo>
                    <a:pt x="369" y="3870"/>
                    <a:pt x="227" y="3180"/>
                    <a:pt x="227" y="2700"/>
                  </a:cubicBezTo>
                  <a:cubicBezTo>
                    <a:pt x="227" y="2220"/>
                    <a:pt x="397" y="1860"/>
                    <a:pt x="397" y="1440"/>
                  </a:cubicBezTo>
                  <a:cubicBezTo>
                    <a:pt x="397" y="1020"/>
                    <a:pt x="0" y="360"/>
                    <a:pt x="227" y="180"/>
                  </a:cubicBezTo>
                  <a:close/>
                </a:path>
              </a:pathLst>
            </a:custGeom>
            <a:noFill/>
            <a:ln w="9525">
              <a:solidFill>
                <a:srgbClr val="000000"/>
              </a:solidFill>
              <a:round/>
              <a:headEnd/>
              <a:tailEnd/>
            </a:ln>
          </p:spPr>
          <p:txBody>
            <a:bodyPr/>
            <a:lstStyle/>
            <a:p>
              <a:endParaRPr lang="zh-CN" altLang="en-US"/>
            </a:p>
          </p:txBody>
        </p:sp>
        <p:graphicFrame>
          <p:nvGraphicFramePr>
            <p:cNvPr id="3081" name="Object 26"/>
            <p:cNvGraphicFramePr>
              <a:graphicFrameLocks noChangeAspect="1"/>
            </p:cNvGraphicFramePr>
            <p:nvPr/>
          </p:nvGraphicFramePr>
          <p:xfrm>
            <a:off x="8492" y="5918"/>
            <a:ext cx="320" cy="293"/>
          </p:xfrm>
          <a:graphic>
            <a:graphicData uri="http://schemas.openxmlformats.org/presentationml/2006/ole">
              <p:oleObj spid="_x0000_s52233" name="Equation" r:id="rId8" imgW="152280" imgH="139680" progId="Equation.3">
                <p:embed/>
              </p:oleObj>
            </a:graphicData>
          </a:graphic>
        </p:graphicFrame>
        <p:sp>
          <p:nvSpPr>
            <p:cNvPr id="3108" name="Text Box 27"/>
            <p:cNvSpPr txBox="1">
              <a:spLocks noChangeArrowheads="1"/>
            </p:cNvSpPr>
            <p:nvPr/>
          </p:nvSpPr>
          <p:spPr bwMode="auto">
            <a:xfrm>
              <a:off x="8272" y="4371"/>
              <a:ext cx="680" cy="420"/>
            </a:xfrm>
            <a:prstGeom prst="rect">
              <a:avLst/>
            </a:prstGeom>
            <a:noFill/>
            <a:ln w="9525">
              <a:noFill/>
              <a:miter lim="800000"/>
              <a:headEnd/>
              <a:tailEnd/>
            </a:ln>
          </p:spPr>
          <p:txBody>
            <a:bodyPr/>
            <a:lstStyle/>
            <a:p>
              <a:pPr algn="just"/>
              <a:r>
                <a:rPr lang="en-US" altLang="zh-CN" sz="1000">
                  <a:latin typeface="Times New Roman" pitchFamily="18" charset="0"/>
                </a:rPr>
                <a:t>A</a:t>
              </a:r>
              <a:r>
                <a:rPr lang="en-US" altLang="zh-CN" sz="1000" baseline="-25000">
                  <a:latin typeface="Times New Roman" pitchFamily="18" charset="0"/>
                </a:rPr>
                <a:t>1</a:t>
              </a:r>
              <a:endParaRPr lang="en-US" altLang="zh-CN"/>
            </a:p>
          </p:txBody>
        </p:sp>
        <p:sp>
          <p:nvSpPr>
            <p:cNvPr id="3109" name="Text Box 28"/>
            <p:cNvSpPr txBox="1">
              <a:spLocks noChangeArrowheads="1"/>
            </p:cNvSpPr>
            <p:nvPr/>
          </p:nvSpPr>
          <p:spPr bwMode="auto">
            <a:xfrm>
              <a:off x="7627" y="4821"/>
              <a:ext cx="680" cy="540"/>
            </a:xfrm>
            <a:prstGeom prst="rect">
              <a:avLst/>
            </a:prstGeom>
            <a:noFill/>
            <a:ln w="9525">
              <a:noFill/>
              <a:miter lim="800000"/>
              <a:headEnd/>
              <a:tailEnd/>
            </a:ln>
          </p:spPr>
          <p:txBody>
            <a:bodyPr/>
            <a:lstStyle/>
            <a:p>
              <a:pPr algn="just"/>
              <a:r>
                <a:rPr lang="en-US" altLang="zh-CN" sz="1000">
                  <a:latin typeface="Times New Roman" pitchFamily="18" charset="0"/>
                </a:rPr>
                <a:t>B</a:t>
              </a:r>
              <a:r>
                <a:rPr lang="en-US" altLang="zh-CN" sz="1000" baseline="-25000">
                  <a:latin typeface="Times New Roman" pitchFamily="18" charset="0"/>
                </a:rPr>
                <a:t>1</a:t>
              </a:r>
              <a:endParaRPr lang="en-US" altLang="zh-CN"/>
            </a:p>
          </p:txBody>
        </p:sp>
        <p:sp>
          <p:nvSpPr>
            <p:cNvPr id="3110" name="Text Box 29"/>
            <p:cNvSpPr txBox="1">
              <a:spLocks noChangeArrowheads="1"/>
            </p:cNvSpPr>
            <p:nvPr/>
          </p:nvSpPr>
          <p:spPr bwMode="auto">
            <a:xfrm>
              <a:off x="7117" y="5181"/>
              <a:ext cx="680" cy="540"/>
            </a:xfrm>
            <a:prstGeom prst="rect">
              <a:avLst/>
            </a:prstGeom>
            <a:noFill/>
            <a:ln w="9525">
              <a:noFill/>
              <a:miter lim="800000"/>
              <a:headEnd/>
              <a:tailEnd/>
            </a:ln>
          </p:spPr>
          <p:txBody>
            <a:bodyPr/>
            <a:lstStyle/>
            <a:p>
              <a:pPr algn="just"/>
              <a:r>
                <a:rPr lang="en-US" altLang="zh-CN" sz="1000">
                  <a:latin typeface="Times New Roman" pitchFamily="18" charset="0"/>
                </a:rPr>
                <a:t>A</a:t>
              </a:r>
              <a:r>
                <a:rPr lang="en-US" altLang="zh-CN" sz="1000" baseline="-25000">
                  <a:latin typeface="Times New Roman" pitchFamily="18" charset="0"/>
                </a:rPr>
                <a:t>2</a:t>
              </a:r>
              <a:endParaRPr lang="en-US" altLang="zh-CN"/>
            </a:p>
          </p:txBody>
        </p:sp>
        <p:sp>
          <p:nvSpPr>
            <p:cNvPr id="3111" name="Text Box 30"/>
            <p:cNvSpPr txBox="1">
              <a:spLocks noChangeArrowheads="1"/>
            </p:cNvSpPr>
            <p:nvPr/>
          </p:nvSpPr>
          <p:spPr bwMode="auto">
            <a:xfrm>
              <a:off x="5912" y="6111"/>
              <a:ext cx="680" cy="540"/>
            </a:xfrm>
            <a:prstGeom prst="rect">
              <a:avLst/>
            </a:prstGeom>
            <a:noFill/>
            <a:ln w="9525">
              <a:noFill/>
              <a:miter lim="800000"/>
              <a:headEnd/>
              <a:tailEnd/>
            </a:ln>
          </p:spPr>
          <p:txBody>
            <a:bodyPr/>
            <a:lstStyle/>
            <a:p>
              <a:pPr algn="just"/>
              <a:r>
                <a:rPr lang="en-US" altLang="zh-CN" sz="1000">
                  <a:latin typeface="Times New Roman" pitchFamily="18" charset="0"/>
                </a:rPr>
                <a:t>B</a:t>
              </a:r>
              <a:r>
                <a:rPr lang="en-US" altLang="zh-CN" sz="1000" baseline="-25000">
                  <a:latin typeface="Times New Roman" pitchFamily="18" charset="0"/>
                </a:rPr>
                <a:t>2</a:t>
              </a:r>
              <a:endParaRPr lang="en-US" altLang="zh-CN"/>
            </a:p>
          </p:txBody>
        </p:sp>
        <p:sp>
          <p:nvSpPr>
            <p:cNvPr id="3112" name="Text Box 31"/>
            <p:cNvSpPr txBox="1">
              <a:spLocks noChangeArrowheads="1"/>
            </p:cNvSpPr>
            <p:nvPr/>
          </p:nvSpPr>
          <p:spPr bwMode="auto">
            <a:xfrm>
              <a:off x="5197" y="6731"/>
              <a:ext cx="680" cy="540"/>
            </a:xfrm>
            <a:prstGeom prst="rect">
              <a:avLst/>
            </a:prstGeom>
            <a:noFill/>
            <a:ln w="9525">
              <a:noFill/>
              <a:miter lim="800000"/>
              <a:headEnd/>
              <a:tailEnd/>
            </a:ln>
          </p:spPr>
          <p:txBody>
            <a:bodyPr/>
            <a:lstStyle/>
            <a:p>
              <a:pPr algn="just"/>
              <a:r>
                <a:rPr lang="en-US" altLang="zh-CN" sz="1000">
                  <a:latin typeface="Times New Roman" pitchFamily="18" charset="0"/>
                </a:rPr>
                <a:t>A</a:t>
              </a:r>
              <a:r>
                <a:rPr lang="en-US" altLang="zh-CN" sz="1000" baseline="-25000">
                  <a:latin typeface="Times New Roman" pitchFamily="18" charset="0"/>
                </a:rPr>
                <a:t>3</a:t>
              </a:r>
              <a:endParaRPr lang="en-US" altLang="zh-CN"/>
            </a:p>
          </p:txBody>
        </p:sp>
        <p:sp>
          <p:nvSpPr>
            <p:cNvPr id="3113" name="Text Box 32"/>
            <p:cNvSpPr txBox="1">
              <a:spLocks noChangeArrowheads="1"/>
            </p:cNvSpPr>
            <p:nvPr/>
          </p:nvSpPr>
          <p:spPr bwMode="auto">
            <a:xfrm>
              <a:off x="4607" y="7131"/>
              <a:ext cx="680" cy="540"/>
            </a:xfrm>
            <a:prstGeom prst="rect">
              <a:avLst/>
            </a:prstGeom>
            <a:noFill/>
            <a:ln w="9525">
              <a:noFill/>
              <a:miter lim="800000"/>
              <a:headEnd/>
              <a:tailEnd/>
            </a:ln>
          </p:spPr>
          <p:txBody>
            <a:bodyPr/>
            <a:lstStyle/>
            <a:p>
              <a:pPr algn="just"/>
              <a:r>
                <a:rPr lang="en-US" altLang="zh-CN" sz="1000">
                  <a:latin typeface="Times New Roman" pitchFamily="18" charset="0"/>
                </a:rPr>
                <a:t>B</a:t>
              </a:r>
              <a:r>
                <a:rPr lang="en-US" altLang="zh-CN" sz="1000" baseline="-25000">
                  <a:latin typeface="Times New Roman" pitchFamily="18" charset="0"/>
                </a:rPr>
                <a:t>3</a:t>
              </a:r>
              <a:endParaRPr lang="en-US" altLang="zh-CN"/>
            </a:p>
          </p:txBody>
        </p:sp>
        <p:sp>
          <p:nvSpPr>
            <p:cNvPr id="3114" name="Text Box 33"/>
            <p:cNvSpPr txBox="1">
              <a:spLocks noChangeArrowheads="1"/>
            </p:cNvSpPr>
            <p:nvPr/>
          </p:nvSpPr>
          <p:spPr bwMode="auto">
            <a:xfrm>
              <a:off x="3832" y="7506"/>
              <a:ext cx="850" cy="540"/>
            </a:xfrm>
            <a:prstGeom prst="rect">
              <a:avLst/>
            </a:prstGeom>
            <a:noFill/>
            <a:ln w="9525">
              <a:noFill/>
              <a:miter lim="800000"/>
              <a:headEnd/>
              <a:tailEnd/>
            </a:ln>
          </p:spPr>
          <p:txBody>
            <a:bodyPr/>
            <a:lstStyle/>
            <a:p>
              <a:pPr algn="just"/>
              <a:r>
                <a:rPr lang="en-US" altLang="zh-CN" sz="1000">
                  <a:latin typeface="Times New Roman" pitchFamily="18" charset="0"/>
                </a:rPr>
                <a:t>A</a:t>
              </a:r>
              <a:r>
                <a:rPr lang="en-US" altLang="zh-CN" sz="1000" baseline="-25000">
                  <a:latin typeface="Times New Roman" pitchFamily="18" charset="0"/>
                </a:rPr>
                <a:t>n</a:t>
              </a:r>
              <a:endParaRPr lang="en-US" altLang="zh-CN"/>
            </a:p>
          </p:txBody>
        </p:sp>
        <p:sp>
          <p:nvSpPr>
            <p:cNvPr id="3115" name="Text Box 34"/>
            <p:cNvSpPr txBox="1">
              <a:spLocks noChangeArrowheads="1"/>
            </p:cNvSpPr>
            <p:nvPr/>
          </p:nvSpPr>
          <p:spPr bwMode="auto">
            <a:xfrm>
              <a:off x="3387" y="8031"/>
              <a:ext cx="680" cy="540"/>
            </a:xfrm>
            <a:prstGeom prst="rect">
              <a:avLst/>
            </a:prstGeom>
            <a:noFill/>
            <a:ln w="9525">
              <a:noFill/>
              <a:miter lim="800000"/>
              <a:headEnd/>
              <a:tailEnd/>
            </a:ln>
          </p:spPr>
          <p:txBody>
            <a:bodyPr/>
            <a:lstStyle/>
            <a:p>
              <a:pPr algn="just"/>
              <a:r>
                <a:rPr lang="en-US" altLang="zh-CN" sz="1000">
                  <a:latin typeface="Times New Roman" pitchFamily="18" charset="0"/>
                </a:rPr>
                <a:t>B</a:t>
              </a:r>
              <a:r>
                <a:rPr lang="en-US" altLang="zh-CN" sz="1000" baseline="-25000">
                  <a:latin typeface="Times New Roman" pitchFamily="18" charset="0"/>
                </a:rPr>
                <a:t>n</a:t>
              </a:r>
              <a:endParaRPr lang="en-US" altLang="zh-CN"/>
            </a:p>
          </p:txBody>
        </p:sp>
        <p:sp>
          <p:nvSpPr>
            <p:cNvPr id="3116" name="Line 35"/>
            <p:cNvSpPr>
              <a:spLocks noChangeShapeType="1"/>
            </p:cNvSpPr>
            <p:nvPr/>
          </p:nvSpPr>
          <p:spPr bwMode="auto">
            <a:xfrm flipH="1">
              <a:off x="6367" y="5631"/>
              <a:ext cx="720" cy="540"/>
            </a:xfrm>
            <a:prstGeom prst="line">
              <a:avLst/>
            </a:prstGeom>
            <a:noFill/>
            <a:ln w="19050">
              <a:solidFill>
                <a:srgbClr val="000000"/>
              </a:solidFill>
              <a:round/>
              <a:headEnd/>
              <a:tailEnd type="triangle" w="sm" len="med"/>
            </a:ln>
          </p:spPr>
          <p:txBody>
            <a:bodyPr/>
            <a:lstStyle/>
            <a:p>
              <a:endParaRPr lang="zh-CN" altLang="en-US"/>
            </a:p>
          </p:txBody>
        </p:sp>
        <p:graphicFrame>
          <p:nvGraphicFramePr>
            <p:cNvPr id="3082" name="Object 36"/>
            <p:cNvGraphicFramePr>
              <a:graphicFrameLocks noChangeAspect="1"/>
            </p:cNvGraphicFramePr>
            <p:nvPr/>
          </p:nvGraphicFramePr>
          <p:xfrm>
            <a:off x="2332" y="6351"/>
            <a:ext cx="392" cy="470"/>
          </p:xfrm>
          <a:graphic>
            <a:graphicData uri="http://schemas.openxmlformats.org/presentationml/2006/ole">
              <p:oleObj spid="_x0000_s52234" name="Equation" r:id="rId9" imgW="190440" imgH="228600" progId="Equation.3">
                <p:embed/>
              </p:oleObj>
            </a:graphicData>
          </a:graphic>
        </p:graphicFrame>
        <p:graphicFrame>
          <p:nvGraphicFramePr>
            <p:cNvPr id="3083" name="Object 37"/>
            <p:cNvGraphicFramePr>
              <a:graphicFrameLocks noChangeAspect="1"/>
            </p:cNvGraphicFramePr>
            <p:nvPr/>
          </p:nvGraphicFramePr>
          <p:xfrm>
            <a:off x="6292" y="4911"/>
            <a:ext cx="360" cy="360"/>
          </p:xfrm>
          <a:graphic>
            <a:graphicData uri="http://schemas.openxmlformats.org/presentationml/2006/ole">
              <p:oleObj spid="_x0000_s52235" name="Equation" r:id="rId10" imgW="228600" imgH="228600" progId="Equation.3">
                <p:embed/>
              </p:oleObj>
            </a:graphicData>
          </a:graphic>
        </p:graphicFrame>
        <p:graphicFrame>
          <p:nvGraphicFramePr>
            <p:cNvPr id="3084" name="Object 38"/>
            <p:cNvGraphicFramePr>
              <a:graphicFrameLocks noChangeAspect="1"/>
            </p:cNvGraphicFramePr>
            <p:nvPr/>
          </p:nvGraphicFramePr>
          <p:xfrm>
            <a:off x="6187" y="5691"/>
            <a:ext cx="320" cy="360"/>
          </p:xfrm>
          <a:graphic>
            <a:graphicData uri="http://schemas.openxmlformats.org/presentationml/2006/ole">
              <p:oleObj spid="_x0000_s52236" name="Equation" r:id="rId11" imgW="203040" imgH="228600" progId="Equation.3">
                <p:embed/>
              </p:oleObj>
            </a:graphicData>
          </a:graphic>
        </p:graphicFrame>
        <p:graphicFrame>
          <p:nvGraphicFramePr>
            <p:cNvPr id="3085" name="Object 39"/>
            <p:cNvGraphicFramePr>
              <a:graphicFrameLocks noChangeAspect="1"/>
            </p:cNvGraphicFramePr>
            <p:nvPr/>
          </p:nvGraphicFramePr>
          <p:xfrm>
            <a:off x="6922" y="6141"/>
            <a:ext cx="340" cy="380"/>
          </p:xfrm>
          <a:graphic>
            <a:graphicData uri="http://schemas.openxmlformats.org/presentationml/2006/ole">
              <p:oleObj spid="_x0000_s52237" name="Equation" r:id="rId12" imgW="215640" imgH="241200" progId="Equation.3">
                <p:embed/>
              </p:oleObj>
            </a:graphicData>
          </a:graphic>
        </p:graphicFrame>
        <p:graphicFrame>
          <p:nvGraphicFramePr>
            <p:cNvPr id="3086" name="Object 40"/>
            <p:cNvGraphicFramePr>
              <a:graphicFrameLocks noChangeAspect="1"/>
            </p:cNvGraphicFramePr>
            <p:nvPr/>
          </p:nvGraphicFramePr>
          <p:xfrm>
            <a:off x="6652" y="9231"/>
            <a:ext cx="443" cy="540"/>
          </p:xfrm>
          <a:graphic>
            <a:graphicData uri="http://schemas.openxmlformats.org/presentationml/2006/ole">
              <p:oleObj spid="_x0000_s52238" name="Equation" r:id="rId13" imgW="177480" imgH="215640" progId="Equation.3">
                <p:embed/>
              </p:oleObj>
            </a:graphicData>
          </a:graphic>
        </p:graphicFrame>
        <p:graphicFrame>
          <p:nvGraphicFramePr>
            <p:cNvPr id="3087" name="Object 41"/>
            <p:cNvGraphicFramePr>
              <a:graphicFrameLocks noChangeAspect="1"/>
            </p:cNvGraphicFramePr>
            <p:nvPr/>
          </p:nvGraphicFramePr>
          <p:xfrm>
            <a:off x="6652" y="3471"/>
            <a:ext cx="443" cy="540"/>
          </p:xfrm>
          <a:graphic>
            <a:graphicData uri="http://schemas.openxmlformats.org/presentationml/2006/ole">
              <p:oleObj spid="_x0000_s52239" name="Equation" r:id="rId14" imgW="177480" imgH="215640" progId="Equation.3">
                <p:embed/>
              </p:oleObj>
            </a:graphicData>
          </a:graphic>
        </p:graphicFrame>
        <p:sp>
          <p:nvSpPr>
            <p:cNvPr id="3117" name="Arc 42"/>
            <p:cNvSpPr>
              <a:spLocks/>
            </p:cNvSpPr>
            <p:nvPr/>
          </p:nvSpPr>
          <p:spPr bwMode="auto">
            <a:xfrm rot="13469165" flipH="1">
              <a:off x="3622" y="7491"/>
              <a:ext cx="720" cy="953"/>
            </a:xfrm>
            <a:custGeom>
              <a:avLst/>
              <a:gdLst>
                <a:gd name="T0" fmla="*/ 580 w 21600"/>
                <a:gd name="T1" fmla="*/ 0 h 14297"/>
                <a:gd name="T2" fmla="*/ 718 w 21600"/>
                <a:gd name="T3" fmla="*/ 953 h 14297"/>
                <a:gd name="T4" fmla="*/ 0 w 21600"/>
                <a:gd name="T5" fmla="*/ 853 h 14297"/>
                <a:gd name="T6" fmla="*/ 0 60000 65536"/>
                <a:gd name="T7" fmla="*/ 0 60000 65536"/>
                <a:gd name="T8" fmla="*/ 0 60000 65536"/>
                <a:gd name="T9" fmla="*/ 0 w 21600"/>
                <a:gd name="T10" fmla="*/ 0 h 14297"/>
                <a:gd name="T11" fmla="*/ 21600 w 21600"/>
                <a:gd name="T12" fmla="*/ 14297 h 14297"/>
              </a:gdLst>
              <a:ahLst/>
              <a:cxnLst>
                <a:cxn ang="T6">
                  <a:pos x="T0" y="T1"/>
                </a:cxn>
                <a:cxn ang="T7">
                  <a:pos x="T2" y="T3"/>
                </a:cxn>
                <a:cxn ang="T8">
                  <a:pos x="T4" y="T5"/>
                </a:cxn>
              </a:cxnLst>
              <a:rect l="T9" t="T10" r="T11" b="T12"/>
              <a:pathLst>
                <a:path w="21600" h="14297" fill="none" extrusionOk="0">
                  <a:moveTo>
                    <a:pt x="17401" y="0"/>
                  </a:moveTo>
                  <a:cubicBezTo>
                    <a:pt x="20129" y="3709"/>
                    <a:pt x="21600" y="8192"/>
                    <a:pt x="21600" y="12796"/>
                  </a:cubicBezTo>
                  <a:cubicBezTo>
                    <a:pt x="21600" y="13296"/>
                    <a:pt x="21582" y="13797"/>
                    <a:pt x="21547" y="14296"/>
                  </a:cubicBezTo>
                </a:path>
                <a:path w="21600" h="14297" stroke="0" extrusionOk="0">
                  <a:moveTo>
                    <a:pt x="17401" y="0"/>
                  </a:moveTo>
                  <a:cubicBezTo>
                    <a:pt x="20129" y="3709"/>
                    <a:pt x="21600" y="8192"/>
                    <a:pt x="21600" y="12796"/>
                  </a:cubicBezTo>
                  <a:cubicBezTo>
                    <a:pt x="21600" y="13296"/>
                    <a:pt x="21582" y="13797"/>
                    <a:pt x="21547" y="14296"/>
                  </a:cubicBezTo>
                  <a:lnTo>
                    <a:pt x="0" y="12796"/>
                  </a:lnTo>
                  <a:close/>
                </a:path>
              </a:pathLst>
            </a:custGeom>
            <a:noFill/>
            <a:ln w="19050">
              <a:solidFill>
                <a:srgbClr val="000000"/>
              </a:solidFill>
              <a:round/>
              <a:headEnd/>
              <a:tailEnd/>
            </a:ln>
          </p:spPr>
          <p:txBody>
            <a:bodyPr/>
            <a:lstStyle/>
            <a:p>
              <a:endParaRPr lang="zh-CN" altLang="en-US"/>
            </a:p>
          </p:txBody>
        </p:sp>
        <p:sp>
          <p:nvSpPr>
            <p:cNvPr id="3118" name="Arc 43"/>
            <p:cNvSpPr>
              <a:spLocks/>
            </p:cNvSpPr>
            <p:nvPr/>
          </p:nvSpPr>
          <p:spPr bwMode="auto">
            <a:xfrm rot="2661185" flipH="1">
              <a:off x="4042" y="7881"/>
              <a:ext cx="720" cy="953"/>
            </a:xfrm>
            <a:custGeom>
              <a:avLst/>
              <a:gdLst>
                <a:gd name="T0" fmla="*/ 580 w 21600"/>
                <a:gd name="T1" fmla="*/ 0 h 14297"/>
                <a:gd name="T2" fmla="*/ 718 w 21600"/>
                <a:gd name="T3" fmla="*/ 953 h 14297"/>
                <a:gd name="T4" fmla="*/ 0 w 21600"/>
                <a:gd name="T5" fmla="*/ 853 h 14297"/>
                <a:gd name="T6" fmla="*/ 0 60000 65536"/>
                <a:gd name="T7" fmla="*/ 0 60000 65536"/>
                <a:gd name="T8" fmla="*/ 0 60000 65536"/>
                <a:gd name="T9" fmla="*/ 0 w 21600"/>
                <a:gd name="T10" fmla="*/ 0 h 14297"/>
                <a:gd name="T11" fmla="*/ 21600 w 21600"/>
                <a:gd name="T12" fmla="*/ 14297 h 14297"/>
              </a:gdLst>
              <a:ahLst/>
              <a:cxnLst>
                <a:cxn ang="T6">
                  <a:pos x="T0" y="T1"/>
                </a:cxn>
                <a:cxn ang="T7">
                  <a:pos x="T2" y="T3"/>
                </a:cxn>
                <a:cxn ang="T8">
                  <a:pos x="T4" y="T5"/>
                </a:cxn>
              </a:cxnLst>
              <a:rect l="T9" t="T10" r="T11" b="T12"/>
              <a:pathLst>
                <a:path w="21600" h="14297" fill="none" extrusionOk="0">
                  <a:moveTo>
                    <a:pt x="17401" y="0"/>
                  </a:moveTo>
                  <a:cubicBezTo>
                    <a:pt x="20129" y="3709"/>
                    <a:pt x="21600" y="8192"/>
                    <a:pt x="21600" y="12796"/>
                  </a:cubicBezTo>
                  <a:cubicBezTo>
                    <a:pt x="21600" y="13296"/>
                    <a:pt x="21582" y="13797"/>
                    <a:pt x="21547" y="14296"/>
                  </a:cubicBezTo>
                </a:path>
                <a:path w="21600" h="14297" stroke="0" extrusionOk="0">
                  <a:moveTo>
                    <a:pt x="17401" y="0"/>
                  </a:moveTo>
                  <a:cubicBezTo>
                    <a:pt x="20129" y="3709"/>
                    <a:pt x="21600" y="8192"/>
                    <a:pt x="21600" y="12796"/>
                  </a:cubicBezTo>
                  <a:cubicBezTo>
                    <a:pt x="21600" y="13296"/>
                    <a:pt x="21582" y="13797"/>
                    <a:pt x="21547" y="14296"/>
                  </a:cubicBezTo>
                  <a:lnTo>
                    <a:pt x="0" y="12796"/>
                  </a:lnTo>
                  <a:close/>
                </a:path>
              </a:pathLst>
            </a:custGeom>
            <a:noFill/>
            <a:ln w="19050">
              <a:solidFill>
                <a:srgbClr val="000000"/>
              </a:solidFill>
              <a:round/>
              <a:headEnd/>
              <a:tailEnd/>
            </a:ln>
          </p:spPr>
          <p:txBody>
            <a:bodyPr/>
            <a:lstStyle/>
            <a:p>
              <a:endParaRPr lang="zh-CN" altLang="en-US"/>
            </a:p>
          </p:txBody>
        </p:sp>
        <p:sp>
          <p:nvSpPr>
            <p:cNvPr id="3119" name="Arc 44"/>
            <p:cNvSpPr>
              <a:spLocks/>
            </p:cNvSpPr>
            <p:nvPr/>
          </p:nvSpPr>
          <p:spPr bwMode="auto">
            <a:xfrm rot="13573308" flipH="1">
              <a:off x="4753" y="6659"/>
              <a:ext cx="720" cy="794"/>
            </a:xfrm>
            <a:custGeom>
              <a:avLst/>
              <a:gdLst>
                <a:gd name="T0" fmla="*/ 631 w 21600"/>
                <a:gd name="T1" fmla="*/ 0 h 11919"/>
                <a:gd name="T2" fmla="*/ 718 w 21600"/>
                <a:gd name="T3" fmla="*/ 794 h 11919"/>
                <a:gd name="T4" fmla="*/ 0 w 21600"/>
                <a:gd name="T5" fmla="*/ 694 h 11919"/>
                <a:gd name="T6" fmla="*/ 0 60000 65536"/>
                <a:gd name="T7" fmla="*/ 0 60000 65536"/>
                <a:gd name="T8" fmla="*/ 0 60000 65536"/>
                <a:gd name="T9" fmla="*/ 0 w 21600"/>
                <a:gd name="T10" fmla="*/ 0 h 11919"/>
                <a:gd name="T11" fmla="*/ 21600 w 21600"/>
                <a:gd name="T12" fmla="*/ 11919 h 11919"/>
              </a:gdLst>
              <a:ahLst/>
              <a:cxnLst>
                <a:cxn ang="T6">
                  <a:pos x="T0" y="T1"/>
                </a:cxn>
                <a:cxn ang="T7">
                  <a:pos x="T2" y="T3"/>
                </a:cxn>
                <a:cxn ang="T8">
                  <a:pos x="T4" y="T5"/>
                </a:cxn>
              </a:cxnLst>
              <a:rect l="T9" t="T10" r="T11" b="T12"/>
              <a:pathLst>
                <a:path w="21600" h="11919" fill="none" extrusionOk="0">
                  <a:moveTo>
                    <a:pt x="18921" y="0"/>
                  </a:moveTo>
                  <a:cubicBezTo>
                    <a:pt x="20678" y="3191"/>
                    <a:pt x="21600" y="6775"/>
                    <a:pt x="21600" y="10418"/>
                  </a:cubicBezTo>
                  <a:cubicBezTo>
                    <a:pt x="21600" y="10918"/>
                    <a:pt x="21582" y="11419"/>
                    <a:pt x="21547" y="11918"/>
                  </a:cubicBezTo>
                </a:path>
                <a:path w="21600" h="11919" stroke="0" extrusionOk="0">
                  <a:moveTo>
                    <a:pt x="18921" y="0"/>
                  </a:moveTo>
                  <a:cubicBezTo>
                    <a:pt x="20678" y="3191"/>
                    <a:pt x="21600" y="6775"/>
                    <a:pt x="21600" y="10418"/>
                  </a:cubicBezTo>
                  <a:cubicBezTo>
                    <a:pt x="21600" y="10918"/>
                    <a:pt x="21582" y="11419"/>
                    <a:pt x="21547" y="11918"/>
                  </a:cubicBezTo>
                  <a:lnTo>
                    <a:pt x="0" y="10418"/>
                  </a:lnTo>
                  <a:close/>
                </a:path>
              </a:pathLst>
            </a:custGeom>
            <a:noFill/>
            <a:ln w="19050">
              <a:solidFill>
                <a:srgbClr val="000000"/>
              </a:solidFill>
              <a:round/>
              <a:headEnd/>
              <a:tailEnd/>
            </a:ln>
          </p:spPr>
          <p:txBody>
            <a:bodyPr/>
            <a:lstStyle/>
            <a:p>
              <a:endParaRPr lang="zh-CN" altLang="en-US"/>
            </a:p>
          </p:txBody>
        </p:sp>
        <p:sp>
          <p:nvSpPr>
            <p:cNvPr id="3120" name="Arc 45"/>
            <p:cNvSpPr>
              <a:spLocks/>
            </p:cNvSpPr>
            <p:nvPr/>
          </p:nvSpPr>
          <p:spPr bwMode="auto">
            <a:xfrm rot="2807571" flipH="1">
              <a:off x="5188" y="7109"/>
              <a:ext cx="720" cy="794"/>
            </a:xfrm>
            <a:custGeom>
              <a:avLst/>
              <a:gdLst>
                <a:gd name="T0" fmla="*/ 631 w 21600"/>
                <a:gd name="T1" fmla="*/ 0 h 11919"/>
                <a:gd name="T2" fmla="*/ 718 w 21600"/>
                <a:gd name="T3" fmla="*/ 794 h 11919"/>
                <a:gd name="T4" fmla="*/ 0 w 21600"/>
                <a:gd name="T5" fmla="*/ 694 h 11919"/>
                <a:gd name="T6" fmla="*/ 0 60000 65536"/>
                <a:gd name="T7" fmla="*/ 0 60000 65536"/>
                <a:gd name="T8" fmla="*/ 0 60000 65536"/>
                <a:gd name="T9" fmla="*/ 0 w 21600"/>
                <a:gd name="T10" fmla="*/ 0 h 11919"/>
                <a:gd name="T11" fmla="*/ 21600 w 21600"/>
                <a:gd name="T12" fmla="*/ 11919 h 11919"/>
              </a:gdLst>
              <a:ahLst/>
              <a:cxnLst>
                <a:cxn ang="T6">
                  <a:pos x="T0" y="T1"/>
                </a:cxn>
                <a:cxn ang="T7">
                  <a:pos x="T2" y="T3"/>
                </a:cxn>
                <a:cxn ang="T8">
                  <a:pos x="T4" y="T5"/>
                </a:cxn>
              </a:cxnLst>
              <a:rect l="T9" t="T10" r="T11" b="T12"/>
              <a:pathLst>
                <a:path w="21600" h="11919" fill="none" extrusionOk="0">
                  <a:moveTo>
                    <a:pt x="18921" y="0"/>
                  </a:moveTo>
                  <a:cubicBezTo>
                    <a:pt x="20678" y="3191"/>
                    <a:pt x="21600" y="6775"/>
                    <a:pt x="21600" y="10418"/>
                  </a:cubicBezTo>
                  <a:cubicBezTo>
                    <a:pt x="21600" y="10918"/>
                    <a:pt x="21582" y="11419"/>
                    <a:pt x="21547" y="11918"/>
                  </a:cubicBezTo>
                </a:path>
                <a:path w="21600" h="11919" stroke="0" extrusionOk="0">
                  <a:moveTo>
                    <a:pt x="18921" y="0"/>
                  </a:moveTo>
                  <a:cubicBezTo>
                    <a:pt x="20678" y="3191"/>
                    <a:pt x="21600" y="6775"/>
                    <a:pt x="21600" y="10418"/>
                  </a:cubicBezTo>
                  <a:cubicBezTo>
                    <a:pt x="21600" y="10918"/>
                    <a:pt x="21582" y="11419"/>
                    <a:pt x="21547" y="11918"/>
                  </a:cubicBezTo>
                  <a:lnTo>
                    <a:pt x="0" y="10418"/>
                  </a:lnTo>
                  <a:close/>
                </a:path>
              </a:pathLst>
            </a:custGeom>
            <a:noFill/>
            <a:ln w="19050">
              <a:solidFill>
                <a:srgbClr val="000000"/>
              </a:solidFill>
              <a:round/>
              <a:headEnd/>
              <a:tailEnd/>
            </a:ln>
          </p:spPr>
          <p:txBody>
            <a:bodyPr/>
            <a:lstStyle/>
            <a:p>
              <a:endParaRPr lang="zh-CN" altLang="en-US"/>
            </a:p>
          </p:txBody>
        </p:sp>
        <p:sp>
          <p:nvSpPr>
            <p:cNvPr id="3121" name="Arc 46"/>
            <p:cNvSpPr>
              <a:spLocks/>
            </p:cNvSpPr>
            <p:nvPr/>
          </p:nvSpPr>
          <p:spPr bwMode="auto">
            <a:xfrm rot="2807571" flipH="1">
              <a:off x="8215" y="4798"/>
              <a:ext cx="720" cy="794"/>
            </a:xfrm>
            <a:custGeom>
              <a:avLst/>
              <a:gdLst>
                <a:gd name="T0" fmla="*/ 631 w 21600"/>
                <a:gd name="T1" fmla="*/ 0 h 11919"/>
                <a:gd name="T2" fmla="*/ 718 w 21600"/>
                <a:gd name="T3" fmla="*/ 794 h 11919"/>
                <a:gd name="T4" fmla="*/ 0 w 21600"/>
                <a:gd name="T5" fmla="*/ 694 h 11919"/>
                <a:gd name="T6" fmla="*/ 0 60000 65536"/>
                <a:gd name="T7" fmla="*/ 0 60000 65536"/>
                <a:gd name="T8" fmla="*/ 0 60000 65536"/>
                <a:gd name="T9" fmla="*/ 0 w 21600"/>
                <a:gd name="T10" fmla="*/ 0 h 11919"/>
                <a:gd name="T11" fmla="*/ 21600 w 21600"/>
                <a:gd name="T12" fmla="*/ 11919 h 11919"/>
              </a:gdLst>
              <a:ahLst/>
              <a:cxnLst>
                <a:cxn ang="T6">
                  <a:pos x="T0" y="T1"/>
                </a:cxn>
                <a:cxn ang="T7">
                  <a:pos x="T2" y="T3"/>
                </a:cxn>
                <a:cxn ang="T8">
                  <a:pos x="T4" y="T5"/>
                </a:cxn>
              </a:cxnLst>
              <a:rect l="T9" t="T10" r="T11" b="T12"/>
              <a:pathLst>
                <a:path w="21600" h="11919" fill="none" extrusionOk="0">
                  <a:moveTo>
                    <a:pt x="18921" y="0"/>
                  </a:moveTo>
                  <a:cubicBezTo>
                    <a:pt x="20678" y="3191"/>
                    <a:pt x="21600" y="6775"/>
                    <a:pt x="21600" y="10418"/>
                  </a:cubicBezTo>
                  <a:cubicBezTo>
                    <a:pt x="21600" y="10918"/>
                    <a:pt x="21582" y="11419"/>
                    <a:pt x="21547" y="11918"/>
                  </a:cubicBezTo>
                </a:path>
                <a:path w="21600" h="11919" stroke="0" extrusionOk="0">
                  <a:moveTo>
                    <a:pt x="18921" y="0"/>
                  </a:moveTo>
                  <a:cubicBezTo>
                    <a:pt x="20678" y="3191"/>
                    <a:pt x="21600" y="6775"/>
                    <a:pt x="21600" y="10418"/>
                  </a:cubicBezTo>
                  <a:cubicBezTo>
                    <a:pt x="21600" y="10918"/>
                    <a:pt x="21582" y="11419"/>
                    <a:pt x="21547" y="11918"/>
                  </a:cubicBezTo>
                  <a:lnTo>
                    <a:pt x="0" y="10418"/>
                  </a:lnTo>
                  <a:close/>
                </a:path>
              </a:pathLst>
            </a:custGeom>
            <a:noFill/>
            <a:ln w="19050">
              <a:solidFill>
                <a:srgbClr val="000000"/>
              </a:solidFill>
              <a:round/>
              <a:headEnd/>
              <a:tailEnd/>
            </a:ln>
          </p:spPr>
          <p:txBody>
            <a:bodyPr/>
            <a:lstStyle/>
            <a:p>
              <a:endParaRPr lang="zh-CN" altLang="en-US"/>
            </a:p>
          </p:txBody>
        </p:sp>
        <p:sp>
          <p:nvSpPr>
            <p:cNvPr id="3122" name="Arc 47"/>
            <p:cNvSpPr>
              <a:spLocks/>
            </p:cNvSpPr>
            <p:nvPr/>
          </p:nvSpPr>
          <p:spPr bwMode="auto">
            <a:xfrm rot="13573308" flipH="1">
              <a:off x="7795" y="4333"/>
              <a:ext cx="720" cy="794"/>
            </a:xfrm>
            <a:custGeom>
              <a:avLst/>
              <a:gdLst>
                <a:gd name="T0" fmla="*/ 631 w 21600"/>
                <a:gd name="T1" fmla="*/ 0 h 11919"/>
                <a:gd name="T2" fmla="*/ 718 w 21600"/>
                <a:gd name="T3" fmla="*/ 794 h 11919"/>
                <a:gd name="T4" fmla="*/ 0 w 21600"/>
                <a:gd name="T5" fmla="*/ 694 h 11919"/>
                <a:gd name="T6" fmla="*/ 0 60000 65536"/>
                <a:gd name="T7" fmla="*/ 0 60000 65536"/>
                <a:gd name="T8" fmla="*/ 0 60000 65536"/>
                <a:gd name="T9" fmla="*/ 0 w 21600"/>
                <a:gd name="T10" fmla="*/ 0 h 11919"/>
                <a:gd name="T11" fmla="*/ 21600 w 21600"/>
                <a:gd name="T12" fmla="*/ 11919 h 11919"/>
              </a:gdLst>
              <a:ahLst/>
              <a:cxnLst>
                <a:cxn ang="T6">
                  <a:pos x="T0" y="T1"/>
                </a:cxn>
                <a:cxn ang="T7">
                  <a:pos x="T2" y="T3"/>
                </a:cxn>
                <a:cxn ang="T8">
                  <a:pos x="T4" y="T5"/>
                </a:cxn>
              </a:cxnLst>
              <a:rect l="T9" t="T10" r="T11" b="T12"/>
              <a:pathLst>
                <a:path w="21600" h="11919" fill="none" extrusionOk="0">
                  <a:moveTo>
                    <a:pt x="18921" y="0"/>
                  </a:moveTo>
                  <a:cubicBezTo>
                    <a:pt x="20678" y="3191"/>
                    <a:pt x="21600" y="6775"/>
                    <a:pt x="21600" y="10418"/>
                  </a:cubicBezTo>
                  <a:cubicBezTo>
                    <a:pt x="21600" y="10918"/>
                    <a:pt x="21582" y="11419"/>
                    <a:pt x="21547" y="11918"/>
                  </a:cubicBezTo>
                </a:path>
                <a:path w="21600" h="11919" stroke="0" extrusionOk="0">
                  <a:moveTo>
                    <a:pt x="18921" y="0"/>
                  </a:moveTo>
                  <a:cubicBezTo>
                    <a:pt x="20678" y="3191"/>
                    <a:pt x="21600" y="6775"/>
                    <a:pt x="21600" y="10418"/>
                  </a:cubicBezTo>
                  <a:cubicBezTo>
                    <a:pt x="21600" y="10918"/>
                    <a:pt x="21582" y="11419"/>
                    <a:pt x="21547" y="11918"/>
                  </a:cubicBezTo>
                  <a:lnTo>
                    <a:pt x="0" y="10418"/>
                  </a:lnTo>
                  <a:close/>
                </a:path>
              </a:pathLst>
            </a:custGeom>
            <a:noFill/>
            <a:ln w="19050">
              <a:solidFill>
                <a:srgbClr val="000000"/>
              </a:solidFill>
              <a:round/>
              <a:headEnd/>
              <a:tailEnd/>
            </a:ln>
          </p:spPr>
          <p:txBody>
            <a:bodyPr/>
            <a:lstStyle/>
            <a:p>
              <a:endParaRPr lang="zh-CN" altLang="en-US"/>
            </a:p>
          </p:txBody>
        </p:sp>
        <p:sp>
          <p:nvSpPr>
            <p:cNvPr id="3123" name="Freeform 48"/>
            <p:cNvSpPr>
              <a:spLocks/>
            </p:cNvSpPr>
            <p:nvPr/>
          </p:nvSpPr>
          <p:spPr bwMode="auto">
            <a:xfrm rot="778681">
              <a:off x="6457" y="5541"/>
              <a:ext cx="900" cy="1080"/>
            </a:xfrm>
            <a:custGeom>
              <a:avLst/>
              <a:gdLst>
                <a:gd name="T0" fmla="*/ 900 w 900"/>
                <a:gd name="T1" fmla="*/ 0 h 1080"/>
                <a:gd name="T2" fmla="*/ 540 w 900"/>
                <a:gd name="T3" fmla="*/ 540 h 1080"/>
                <a:gd name="T4" fmla="*/ 0 w 900"/>
                <a:gd name="T5" fmla="*/ 1080 h 1080"/>
                <a:gd name="T6" fmla="*/ 0 60000 65536"/>
                <a:gd name="T7" fmla="*/ 0 60000 65536"/>
                <a:gd name="T8" fmla="*/ 0 60000 65536"/>
                <a:gd name="T9" fmla="*/ 0 w 900"/>
                <a:gd name="T10" fmla="*/ 0 h 1080"/>
                <a:gd name="T11" fmla="*/ 900 w 900"/>
                <a:gd name="T12" fmla="*/ 1080 h 1080"/>
              </a:gdLst>
              <a:ahLst/>
              <a:cxnLst>
                <a:cxn ang="T6">
                  <a:pos x="T0" y="T1"/>
                </a:cxn>
                <a:cxn ang="T7">
                  <a:pos x="T2" y="T3"/>
                </a:cxn>
                <a:cxn ang="T8">
                  <a:pos x="T4" y="T5"/>
                </a:cxn>
              </a:cxnLst>
              <a:rect l="T9" t="T10" r="T11" b="T12"/>
              <a:pathLst>
                <a:path w="900" h="1080">
                  <a:moveTo>
                    <a:pt x="900" y="0"/>
                  </a:moveTo>
                  <a:cubicBezTo>
                    <a:pt x="795" y="180"/>
                    <a:pt x="690" y="360"/>
                    <a:pt x="540" y="540"/>
                  </a:cubicBezTo>
                  <a:cubicBezTo>
                    <a:pt x="390" y="720"/>
                    <a:pt x="195" y="900"/>
                    <a:pt x="0" y="1080"/>
                  </a:cubicBezTo>
                </a:path>
              </a:pathLst>
            </a:custGeom>
            <a:noFill/>
            <a:ln w="19050">
              <a:solidFill>
                <a:srgbClr val="000000"/>
              </a:solidFill>
              <a:round/>
              <a:headEnd/>
              <a:tailEnd/>
            </a:ln>
          </p:spPr>
          <p:txBody>
            <a:bodyPr/>
            <a:lstStyle/>
            <a:p>
              <a:endParaRPr lang="zh-CN" altLang="en-US"/>
            </a:p>
          </p:txBody>
        </p:sp>
        <p:sp>
          <p:nvSpPr>
            <p:cNvPr id="3124" name="Freeform 49"/>
            <p:cNvSpPr>
              <a:spLocks/>
            </p:cNvSpPr>
            <p:nvPr/>
          </p:nvSpPr>
          <p:spPr bwMode="auto">
            <a:xfrm rot="-10040500">
              <a:off x="6487" y="5511"/>
              <a:ext cx="900" cy="1080"/>
            </a:xfrm>
            <a:custGeom>
              <a:avLst/>
              <a:gdLst>
                <a:gd name="T0" fmla="*/ 900 w 900"/>
                <a:gd name="T1" fmla="*/ 0 h 1080"/>
                <a:gd name="T2" fmla="*/ 540 w 900"/>
                <a:gd name="T3" fmla="*/ 540 h 1080"/>
                <a:gd name="T4" fmla="*/ 0 w 900"/>
                <a:gd name="T5" fmla="*/ 1080 h 1080"/>
                <a:gd name="T6" fmla="*/ 0 60000 65536"/>
                <a:gd name="T7" fmla="*/ 0 60000 65536"/>
                <a:gd name="T8" fmla="*/ 0 60000 65536"/>
                <a:gd name="T9" fmla="*/ 0 w 900"/>
                <a:gd name="T10" fmla="*/ 0 h 1080"/>
                <a:gd name="T11" fmla="*/ 900 w 900"/>
                <a:gd name="T12" fmla="*/ 1080 h 1080"/>
              </a:gdLst>
              <a:ahLst/>
              <a:cxnLst>
                <a:cxn ang="T6">
                  <a:pos x="T0" y="T1"/>
                </a:cxn>
                <a:cxn ang="T7">
                  <a:pos x="T2" y="T3"/>
                </a:cxn>
                <a:cxn ang="T8">
                  <a:pos x="T4" y="T5"/>
                </a:cxn>
              </a:cxnLst>
              <a:rect l="T9" t="T10" r="T11" b="T12"/>
              <a:pathLst>
                <a:path w="900" h="1080">
                  <a:moveTo>
                    <a:pt x="900" y="0"/>
                  </a:moveTo>
                  <a:cubicBezTo>
                    <a:pt x="795" y="180"/>
                    <a:pt x="690" y="360"/>
                    <a:pt x="540" y="540"/>
                  </a:cubicBezTo>
                  <a:cubicBezTo>
                    <a:pt x="390" y="720"/>
                    <a:pt x="195" y="900"/>
                    <a:pt x="0" y="1080"/>
                  </a:cubicBezTo>
                </a:path>
              </a:pathLst>
            </a:custGeom>
            <a:noFill/>
            <a:ln w="19050">
              <a:solidFill>
                <a:srgbClr val="000000"/>
              </a:solidFill>
              <a:round/>
              <a:headEnd/>
              <a:tailEnd/>
            </a:ln>
          </p:spPr>
          <p:txBody>
            <a:bodyPr/>
            <a:lstStyle/>
            <a:p>
              <a:endParaRPr lang="zh-CN" altLang="en-US"/>
            </a:p>
          </p:txBody>
        </p:sp>
      </p:grpSp>
      <p:sp>
        <p:nvSpPr>
          <p:cNvPr id="3092" name="Rectangle 50"/>
          <p:cNvSpPr>
            <a:spLocks noChangeArrowheads="1"/>
          </p:cNvSpPr>
          <p:nvPr/>
        </p:nvSpPr>
        <p:spPr bwMode="auto">
          <a:xfrm>
            <a:off x="395288" y="2736850"/>
            <a:ext cx="3455987" cy="1006475"/>
          </a:xfrm>
          <a:prstGeom prst="rect">
            <a:avLst/>
          </a:prstGeom>
          <a:noFill/>
          <a:ln w="9525">
            <a:noFill/>
            <a:miter lim="800000"/>
            <a:headEnd/>
            <a:tailEnd/>
          </a:ln>
        </p:spPr>
        <p:txBody>
          <a:bodyPr anchor="ctr">
            <a:spAutoFit/>
          </a:bodyPr>
          <a:lstStyle/>
          <a:p>
            <a:r>
              <a:rPr lang="en-CA" altLang="zh-CN" sz="2000"/>
              <a:t>where </a:t>
            </a:r>
            <a:r>
              <a:rPr lang="en-CA" altLang="zh-CN" sz="2000" i="1"/>
              <a:t>l</a:t>
            </a:r>
            <a:r>
              <a:rPr lang="en-CA" altLang="zh-CN" sz="2000"/>
              <a:t> and </a:t>
            </a:r>
            <a:r>
              <a:rPr lang="en-CA" altLang="zh-CN" sz="2000" i="1"/>
              <a:t>m</a:t>
            </a:r>
            <a:r>
              <a:rPr lang="en-CA" altLang="zh-CN" sz="2000"/>
              <a:t> are the direction cosines of the normal line of the boundary,</a:t>
            </a:r>
            <a:r>
              <a:rPr lang="en-US" altLang="zh-CN" sz="2000"/>
              <a:t> </a:t>
            </a:r>
          </a:p>
        </p:txBody>
      </p:sp>
      <p:sp>
        <p:nvSpPr>
          <p:cNvPr id="3093" name="Rectangle 52"/>
          <p:cNvSpPr>
            <a:spLocks noChangeArrowheads="1"/>
          </p:cNvSpPr>
          <p:nvPr/>
        </p:nvSpPr>
        <p:spPr bwMode="auto">
          <a:xfrm>
            <a:off x="0" y="31575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076" name="Object 51"/>
          <p:cNvGraphicFramePr>
            <a:graphicFrameLocks noChangeAspect="1"/>
          </p:cNvGraphicFramePr>
          <p:nvPr/>
        </p:nvGraphicFramePr>
        <p:xfrm>
          <a:off x="1581150" y="5483225"/>
          <a:ext cx="5478463" cy="985838"/>
        </p:xfrm>
        <a:graphic>
          <a:graphicData uri="http://schemas.openxmlformats.org/presentationml/2006/ole">
            <p:oleObj spid="_x0000_s52228" name="Equation" r:id="rId15" imgW="2654280" imgH="533160" progId="Equation.3">
              <p:embed/>
            </p:oleObj>
          </a:graphicData>
        </a:graphic>
      </p:graphicFrame>
      <p:sp>
        <p:nvSpPr>
          <p:cNvPr id="3094" name="Rectangle 53"/>
          <p:cNvSpPr>
            <a:spLocks noChangeArrowheads="1"/>
          </p:cNvSpPr>
          <p:nvPr/>
        </p:nvSpPr>
        <p:spPr bwMode="auto">
          <a:xfrm>
            <a:off x="0" y="3700463"/>
            <a:ext cx="9144000" cy="0"/>
          </a:xfrm>
          <a:prstGeom prst="rect">
            <a:avLst/>
          </a:prstGeom>
          <a:noFill/>
          <a:ln w="9525">
            <a:noFill/>
            <a:miter lim="800000"/>
            <a:headEnd/>
            <a:tailEnd/>
          </a:ln>
        </p:spPr>
        <p:txBody>
          <a:bodyPr wrap="none" anchor="ctr">
            <a:spAutoFit/>
          </a:bodyPr>
          <a:lstStyle/>
          <a:p>
            <a:endParaRPr lang="zh-CN" altLang="en-US"/>
          </a:p>
        </p:txBody>
      </p:sp>
      <p:sp>
        <p:nvSpPr>
          <p:cNvPr id="3095" name="Line 54"/>
          <p:cNvSpPr>
            <a:spLocks noChangeShapeType="1"/>
          </p:cNvSpPr>
          <p:nvPr/>
        </p:nvSpPr>
        <p:spPr bwMode="auto">
          <a:xfrm>
            <a:off x="539750" y="5949950"/>
            <a:ext cx="647700" cy="0"/>
          </a:xfrm>
          <a:prstGeom prst="line">
            <a:avLst/>
          </a:prstGeom>
          <a:noFill/>
          <a:ln w="38100">
            <a:solidFill>
              <a:schemeClr val="tx1"/>
            </a:solidFill>
            <a:round/>
            <a:headEnd/>
            <a:tailEnd type="triangle" w="med" len="med"/>
          </a:ln>
        </p:spPr>
        <p:txBody>
          <a:bodyPr/>
          <a:lstStyle/>
          <a:p>
            <a:endParaRPr lang="zh-CN" altLang="en-US"/>
          </a:p>
        </p:txBody>
      </p:sp>
      <p:sp>
        <p:nvSpPr>
          <p:cNvPr id="53" name="TextBox 52"/>
          <p:cNvSpPr txBox="1"/>
          <p:nvPr/>
        </p:nvSpPr>
        <p:spPr>
          <a:xfrm>
            <a:off x="942464" y="103928"/>
            <a:ext cx="3286148" cy="523220"/>
          </a:xfrm>
          <a:prstGeom prst="rect">
            <a:avLst/>
          </a:prstGeom>
          <a:noFill/>
        </p:spPr>
        <p:txBody>
          <a:bodyPr wrap="square" rtlCol="0">
            <a:spAutoFit/>
          </a:bodyPr>
          <a:lstStyle/>
          <a:p>
            <a:r>
              <a:rPr lang="en-US" altLang="zh-CN" sz="2800" dirty="0" smtClean="0">
                <a:solidFill>
                  <a:srgbClr val="3333FF"/>
                </a:solidFill>
              </a:rPr>
              <a:t>Example </a:t>
            </a:r>
            <a:endParaRPr lang="zh-CN" altLang="en-US" sz="2800" dirty="0">
              <a:solidFill>
                <a:srgbClr val="3333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4" name="Text Box 4"/>
          <p:cNvSpPr txBox="1">
            <a:spLocks noChangeArrowheads="1"/>
          </p:cNvSpPr>
          <p:nvPr/>
        </p:nvSpPr>
        <p:spPr bwMode="auto">
          <a:xfrm>
            <a:off x="2133600" y="228600"/>
            <a:ext cx="3733800" cy="457200"/>
          </a:xfrm>
          <a:prstGeom prst="rect">
            <a:avLst/>
          </a:prstGeom>
          <a:solidFill>
            <a:srgbClr val="CCFF66"/>
          </a:solidFill>
          <a:ln w="9525">
            <a:noFill/>
            <a:miter lim="800000"/>
            <a:headEnd/>
            <a:tailEnd/>
          </a:ln>
        </p:spPr>
        <p:txBody>
          <a:bodyPr>
            <a:spAutoFit/>
          </a:bodyPr>
          <a:lstStyle/>
          <a:p>
            <a:pPr>
              <a:spcBef>
                <a:spcPct val="50000"/>
              </a:spcBef>
            </a:pPr>
            <a:r>
              <a:rPr lang="en-US" altLang="zh-CN" sz="2400">
                <a:ea typeface="宋体" pitchFamily="2" charset="-122"/>
              </a:rPr>
              <a:t>Evaluation of Line Integral</a:t>
            </a:r>
          </a:p>
        </p:txBody>
      </p:sp>
      <p:sp>
        <p:nvSpPr>
          <p:cNvPr id="41995" name="Text Box 5"/>
          <p:cNvSpPr txBox="1">
            <a:spLocks noChangeArrowheads="1"/>
          </p:cNvSpPr>
          <p:nvPr/>
        </p:nvSpPr>
        <p:spPr bwMode="auto">
          <a:xfrm>
            <a:off x="381000" y="1524000"/>
            <a:ext cx="83058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In the solution of the Hilbert problem, the following line integral occurs</a:t>
            </a:r>
          </a:p>
        </p:txBody>
      </p:sp>
      <p:graphicFrame>
        <p:nvGraphicFramePr>
          <p:cNvPr id="41986" name="Object 6"/>
          <p:cNvGraphicFramePr>
            <a:graphicFrameLocks noChangeAspect="1"/>
          </p:cNvGraphicFramePr>
          <p:nvPr/>
        </p:nvGraphicFramePr>
        <p:xfrm>
          <a:off x="533400" y="762000"/>
          <a:ext cx="4572000" cy="665163"/>
        </p:xfrm>
        <a:graphic>
          <a:graphicData uri="http://schemas.openxmlformats.org/presentationml/2006/ole">
            <p:oleObj spid="_x0000_s21506" name="Equation" r:id="rId3" imgW="2450880" imgH="419040" progId="Equation.3">
              <p:embed/>
            </p:oleObj>
          </a:graphicData>
        </a:graphic>
      </p:graphicFrame>
      <p:graphicFrame>
        <p:nvGraphicFramePr>
          <p:cNvPr id="41987" name="Object 7"/>
          <p:cNvGraphicFramePr>
            <a:graphicFrameLocks noChangeAspect="1"/>
          </p:cNvGraphicFramePr>
          <p:nvPr/>
        </p:nvGraphicFramePr>
        <p:xfrm>
          <a:off x="1143000" y="2057400"/>
          <a:ext cx="2590800" cy="822325"/>
        </p:xfrm>
        <a:graphic>
          <a:graphicData uri="http://schemas.openxmlformats.org/presentationml/2006/ole">
            <p:oleObj spid="_x0000_s21507" name="Equation" r:id="rId4" imgW="1320480" imgH="419040" progId="Equation.3">
              <p:embed/>
            </p:oleObj>
          </a:graphicData>
        </a:graphic>
      </p:graphicFrame>
      <p:sp>
        <p:nvSpPr>
          <p:cNvPr id="41996" name="Text Box 8"/>
          <p:cNvSpPr txBox="1">
            <a:spLocks noChangeArrowheads="1"/>
          </p:cNvSpPr>
          <p:nvPr/>
        </p:nvSpPr>
        <p:spPr bwMode="auto">
          <a:xfrm>
            <a:off x="609600" y="3124200"/>
            <a:ext cx="2971800" cy="366713"/>
          </a:xfrm>
          <a:prstGeom prst="rect">
            <a:avLst/>
          </a:prstGeom>
          <a:noFill/>
          <a:ln w="9525">
            <a:noFill/>
            <a:miter lim="800000"/>
            <a:headEnd/>
            <a:tailEnd/>
          </a:ln>
        </p:spPr>
        <p:txBody>
          <a:bodyPr>
            <a:spAutoFit/>
          </a:bodyPr>
          <a:lstStyle/>
          <a:p>
            <a:pPr>
              <a:spcBef>
                <a:spcPct val="50000"/>
              </a:spcBef>
            </a:pPr>
            <a:endParaRPr lang="zh-CN" altLang="en-US">
              <a:ea typeface="宋体" pitchFamily="2" charset="-122"/>
            </a:endParaRPr>
          </a:p>
        </p:txBody>
      </p:sp>
      <p:sp>
        <p:nvSpPr>
          <p:cNvPr id="41997" name="Text Box 9"/>
          <p:cNvSpPr txBox="1">
            <a:spLocks noChangeArrowheads="1"/>
          </p:cNvSpPr>
          <p:nvPr/>
        </p:nvSpPr>
        <p:spPr bwMode="auto">
          <a:xfrm>
            <a:off x="228600" y="3124200"/>
            <a:ext cx="8382000" cy="1046440"/>
          </a:xfrm>
          <a:prstGeom prst="rect">
            <a:avLst/>
          </a:prstGeom>
          <a:noFill/>
          <a:ln w="9525">
            <a:noFill/>
            <a:miter lim="800000"/>
            <a:headEnd/>
            <a:tailEnd/>
          </a:ln>
        </p:spPr>
        <p:txBody>
          <a:bodyPr>
            <a:spAutoFit/>
          </a:bodyPr>
          <a:lstStyle/>
          <a:p>
            <a:pPr>
              <a:lnSpc>
                <a:spcPct val="155000"/>
              </a:lnSpc>
              <a:spcBef>
                <a:spcPct val="50000"/>
              </a:spcBef>
            </a:pPr>
            <a:r>
              <a:rPr lang="en-US" altLang="zh-CN" sz="2000" dirty="0">
                <a:ea typeface="宋体" pitchFamily="2" charset="-122"/>
              </a:rPr>
              <a:t>Where L is the union of a finite number of arcs L</a:t>
            </a:r>
            <a:r>
              <a:rPr lang="en-US" altLang="zh-CN" sz="2000" baseline="-25000" dirty="0">
                <a:ea typeface="宋体" pitchFamily="2" charset="-122"/>
              </a:rPr>
              <a:t>1</a:t>
            </a:r>
            <a:r>
              <a:rPr lang="en-US" altLang="zh-CN" sz="2000" dirty="0">
                <a:ea typeface="宋体" pitchFamily="2" charset="-122"/>
              </a:rPr>
              <a:t>, L</a:t>
            </a:r>
            <a:r>
              <a:rPr lang="en-US" altLang="zh-CN" sz="2000" baseline="-25000" dirty="0">
                <a:ea typeface="宋体" pitchFamily="2" charset="-122"/>
              </a:rPr>
              <a:t>2</a:t>
            </a:r>
            <a:r>
              <a:rPr lang="en-US" altLang="zh-CN" sz="2000" dirty="0">
                <a:ea typeface="宋体" pitchFamily="2" charset="-122"/>
              </a:rPr>
              <a:t>, …, </a:t>
            </a:r>
            <a:r>
              <a:rPr lang="en-US" altLang="zh-CN" sz="2000" dirty="0" err="1">
                <a:ea typeface="宋体" pitchFamily="2" charset="-122"/>
              </a:rPr>
              <a:t>L</a:t>
            </a:r>
            <a:r>
              <a:rPr lang="en-US" altLang="zh-CN" sz="2000" baseline="-25000" dirty="0" err="1">
                <a:ea typeface="宋体" pitchFamily="2" charset="-122"/>
              </a:rPr>
              <a:t>n</a:t>
            </a:r>
            <a:r>
              <a:rPr lang="en-US" altLang="zh-CN" sz="2000" dirty="0">
                <a:ea typeface="宋体" pitchFamily="2" charset="-122"/>
              </a:rPr>
              <a:t>, and X(z) is the basic </a:t>
            </a:r>
            <a:r>
              <a:rPr lang="en-US" altLang="zh-CN" sz="2000" dirty="0" err="1">
                <a:ea typeface="宋体" pitchFamily="2" charset="-122"/>
              </a:rPr>
              <a:t>Plemelj</a:t>
            </a:r>
            <a:r>
              <a:rPr lang="en-US" altLang="zh-CN" sz="2000" dirty="0">
                <a:ea typeface="宋体" pitchFamily="2" charset="-122"/>
              </a:rPr>
              <a:t> function satisfying the </a:t>
            </a:r>
            <a:r>
              <a:rPr lang="en-US" altLang="zh-CN" sz="2000" dirty="0" smtClean="0">
                <a:ea typeface="宋体" pitchFamily="2" charset="-122"/>
              </a:rPr>
              <a:t>relation                                     </a:t>
            </a:r>
            <a:r>
              <a:rPr lang="en-US" altLang="zh-CN" sz="2000" dirty="0">
                <a:ea typeface="宋体" pitchFamily="2" charset="-122"/>
              </a:rPr>
              <a:t>on L</a:t>
            </a:r>
          </a:p>
        </p:txBody>
      </p:sp>
      <p:graphicFrame>
        <p:nvGraphicFramePr>
          <p:cNvPr id="41988" name="Object 10"/>
          <p:cNvGraphicFramePr>
            <a:graphicFrameLocks noChangeAspect="1"/>
          </p:cNvGraphicFramePr>
          <p:nvPr/>
        </p:nvGraphicFramePr>
        <p:xfrm>
          <a:off x="5486400" y="762000"/>
          <a:ext cx="3124200" cy="685800"/>
        </p:xfrm>
        <a:graphic>
          <a:graphicData uri="http://schemas.openxmlformats.org/presentationml/2006/ole">
            <p:oleObj spid="_x0000_s21508" name="Equation" r:id="rId5" imgW="1879560" imgH="431640" progId="Equation.3">
              <p:embed/>
            </p:oleObj>
          </a:graphicData>
        </a:graphic>
      </p:graphicFrame>
      <p:graphicFrame>
        <p:nvGraphicFramePr>
          <p:cNvPr id="41989" name="Object 11"/>
          <p:cNvGraphicFramePr>
            <a:graphicFrameLocks noChangeAspect="1"/>
          </p:cNvGraphicFramePr>
          <p:nvPr/>
        </p:nvGraphicFramePr>
        <p:xfrm>
          <a:off x="4357686" y="3714752"/>
          <a:ext cx="1905000" cy="392113"/>
        </p:xfrm>
        <a:graphic>
          <a:graphicData uri="http://schemas.openxmlformats.org/presentationml/2006/ole">
            <p:oleObj spid="_x0000_s21509" name="Equation" r:id="rId6" imgW="977760" imgH="228600" progId="Equation.3">
              <p:embed/>
            </p:oleObj>
          </a:graphicData>
        </a:graphic>
      </p:graphicFrame>
      <p:sp>
        <p:nvSpPr>
          <p:cNvPr id="41998" name="Text Box 12"/>
          <p:cNvSpPr txBox="1">
            <a:spLocks noChangeArrowheads="1"/>
          </p:cNvSpPr>
          <p:nvPr/>
        </p:nvSpPr>
        <p:spPr bwMode="auto">
          <a:xfrm>
            <a:off x="228600" y="4343400"/>
            <a:ext cx="8763000" cy="2227263"/>
          </a:xfrm>
          <a:prstGeom prst="rect">
            <a:avLst/>
          </a:prstGeom>
          <a:noFill/>
          <a:ln w="9525">
            <a:noFill/>
            <a:miter lim="800000"/>
            <a:headEnd/>
            <a:tailEnd/>
          </a:ln>
        </p:spPr>
        <p:txBody>
          <a:bodyPr>
            <a:spAutoFit/>
          </a:bodyPr>
          <a:lstStyle/>
          <a:p>
            <a:pPr>
              <a:lnSpc>
                <a:spcPct val="140000"/>
              </a:lnSpc>
              <a:spcBef>
                <a:spcPct val="50000"/>
              </a:spcBef>
            </a:pPr>
            <a:r>
              <a:rPr lang="en-US" altLang="zh-CN" sz="2000" dirty="0">
                <a:ea typeface="宋体" pitchFamily="2" charset="-122"/>
              </a:rPr>
              <a:t>f(t) on L may be expressed as the value on L of a function f(</a:t>
            </a:r>
            <a:r>
              <a:rPr lang="en-US" altLang="zh-CN" sz="2000" dirty="0">
                <a:ea typeface="宋体" pitchFamily="2" charset="-122"/>
                <a:sym typeface="Symbol" pitchFamily="18" charset="2"/>
              </a:rPr>
              <a:t>)</a:t>
            </a:r>
            <a:r>
              <a:rPr lang="en-US" altLang="zh-CN" sz="2000" dirty="0">
                <a:ea typeface="宋体" pitchFamily="2" charset="-122"/>
              </a:rPr>
              <a:t> which is analytic in the </a:t>
            </a:r>
            <a:r>
              <a:rPr lang="en-US" altLang="zh-CN" sz="2000" dirty="0" err="1">
                <a:ea typeface="宋体" pitchFamily="2" charset="-122"/>
              </a:rPr>
              <a:t>neighbourhood</a:t>
            </a:r>
            <a:r>
              <a:rPr lang="en-US" altLang="zh-CN" sz="2000" dirty="0">
                <a:ea typeface="宋体" pitchFamily="2" charset="-122"/>
              </a:rPr>
              <a:t> of L (say, if f(t) is a polynomial) then the </a:t>
            </a:r>
            <a:r>
              <a:rPr lang="en-US" altLang="zh-CN" sz="2000" dirty="0">
                <a:solidFill>
                  <a:schemeClr val="accent2"/>
                </a:solidFill>
                <a:ea typeface="宋体" pitchFamily="2" charset="-122"/>
              </a:rPr>
              <a:t>integral along each arc </a:t>
            </a:r>
            <a:r>
              <a:rPr lang="en-US" altLang="zh-CN" sz="2000" dirty="0" err="1">
                <a:solidFill>
                  <a:schemeClr val="accent2"/>
                </a:solidFill>
                <a:ea typeface="宋体" pitchFamily="2" charset="-122"/>
              </a:rPr>
              <a:t>L</a:t>
            </a:r>
            <a:r>
              <a:rPr lang="en-US" altLang="zh-CN" sz="2000" baseline="-25000" dirty="0" err="1">
                <a:solidFill>
                  <a:schemeClr val="accent2"/>
                </a:solidFill>
                <a:ea typeface="宋体" pitchFamily="2" charset="-122"/>
              </a:rPr>
              <a:t>k</a:t>
            </a:r>
            <a:r>
              <a:rPr lang="en-US" altLang="zh-CN" sz="2000" dirty="0">
                <a:solidFill>
                  <a:schemeClr val="accent2"/>
                </a:solidFill>
                <a:ea typeface="宋体" pitchFamily="2" charset="-122"/>
              </a:rPr>
              <a:t> may be expressed in terms of an integral along a </a:t>
            </a:r>
            <a:r>
              <a:rPr lang="en-US" altLang="zh-CN" sz="2000" dirty="0" err="1">
                <a:solidFill>
                  <a:schemeClr val="accent2"/>
                </a:solidFill>
                <a:ea typeface="宋体" pitchFamily="2" charset="-122"/>
              </a:rPr>
              <a:t>lacet</a:t>
            </a:r>
            <a:r>
              <a:rPr lang="en-US" altLang="zh-CN" sz="2000" dirty="0">
                <a:solidFill>
                  <a:schemeClr val="accent2"/>
                </a:solidFill>
                <a:ea typeface="宋体" pitchFamily="2" charset="-122"/>
              </a:rPr>
              <a:t> C</a:t>
            </a:r>
            <a:r>
              <a:rPr lang="en-US" altLang="zh-CN" sz="2000" baseline="-25000" dirty="0">
                <a:solidFill>
                  <a:schemeClr val="accent2"/>
                </a:solidFill>
                <a:ea typeface="宋体" pitchFamily="2" charset="-122"/>
              </a:rPr>
              <a:t>k</a:t>
            </a:r>
            <a:r>
              <a:rPr lang="en-US" altLang="zh-CN" sz="2000" dirty="0">
                <a:solidFill>
                  <a:schemeClr val="accent2"/>
                </a:solidFill>
                <a:ea typeface="宋体" pitchFamily="2" charset="-122"/>
              </a:rPr>
              <a:t> surrounding </a:t>
            </a:r>
            <a:r>
              <a:rPr lang="en-US" altLang="zh-CN" sz="2000" dirty="0" err="1">
                <a:solidFill>
                  <a:schemeClr val="accent2"/>
                </a:solidFill>
                <a:ea typeface="宋体" pitchFamily="2" charset="-122"/>
              </a:rPr>
              <a:t>L</a:t>
            </a:r>
            <a:r>
              <a:rPr lang="en-US" altLang="zh-CN" sz="2000" baseline="-25000" dirty="0" err="1">
                <a:solidFill>
                  <a:schemeClr val="accent2"/>
                </a:solidFill>
                <a:ea typeface="宋体" pitchFamily="2" charset="-122"/>
              </a:rPr>
              <a:t>k</a:t>
            </a:r>
            <a:r>
              <a:rPr lang="en-US" altLang="zh-CN" sz="2000" dirty="0">
                <a:ea typeface="宋体" pitchFamily="2" charset="-122"/>
              </a:rPr>
              <a:t>, and the integrals over the </a:t>
            </a:r>
            <a:r>
              <a:rPr lang="en-US" altLang="zh-CN" sz="2000" dirty="0" err="1">
                <a:ea typeface="宋体" pitchFamily="2" charset="-122"/>
              </a:rPr>
              <a:t>lacets</a:t>
            </a:r>
            <a:r>
              <a:rPr lang="en-US" altLang="zh-CN" sz="2000" dirty="0">
                <a:ea typeface="宋体" pitchFamily="2" charset="-122"/>
              </a:rPr>
              <a:t> evaluated by residue theory </a:t>
            </a:r>
          </a:p>
        </p:txBody>
      </p:sp>
      <p:sp>
        <p:nvSpPr>
          <p:cNvPr id="41999" name="Arc 16"/>
          <p:cNvSpPr>
            <a:spLocks/>
          </p:cNvSpPr>
          <p:nvPr/>
        </p:nvSpPr>
        <p:spPr bwMode="auto">
          <a:xfrm rot="-3103835">
            <a:off x="8006557" y="2302668"/>
            <a:ext cx="806450" cy="804863"/>
          </a:xfrm>
          <a:custGeom>
            <a:avLst/>
            <a:gdLst>
              <a:gd name="T0" fmla="*/ 168082862 w 43200"/>
              <a:gd name="T1" fmla="*/ 0 h 42780"/>
              <a:gd name="T2" fmla="*/ 2205230 w 43200"/>
              <a:gd name="T3" fmla="*/ 115649364 h 42780"/>
              <a:gd name="T4" fmla="*/ 140518896 w 43200"/>
              <a:gd name="T5" fmla="*/ 141048934 h 42780"/>
              <a:gd name="T6" fmla="*/ 0 60000 65536"/>
              <a:gd name="T7" fmla="*/ 0 60000 65536"/>
              <a:gd name="T8" fmla="*/ 0 60000 65536"/>
              <a:gd name="T9" fmla="*/ 0 w 43200"/>
              <a:gd name="T10" fmla="*/ 0 h 42780"/>
              <a:gd name="T11" fmla="*/ 43200 w 43200"/>
              <a:gd name="T12" fmla="*/ 42780 h 42780"/>
            </a:gdLst>
            <a:ahLst/>
            <a:cxnLst>
              <a:cxn ang="T6">
                <a:pos x="T0" y="T1"/>
              </a:cxn>
              <a:cxn ang="T7">
                <a:pos x="T2" y="T3"/>
              </a:cxn>
              <a:cxn ang="T8">
                <a:pos x="T4" y="T5"/>
              </a:cxn>
            </a:cxnLst>
            <a:rect l="T9" t="T10" r="T11" b="T12"/>
            <a:pathLst>
              <a:path w="43200" h="42780" fill="none" extrusionOk="0">
                <a:moveTo>
                  <a:pt x="25837" y="-1"/>
                </a:moveTo>
                <a:cubicBezTo>
                  <a:pt x="35932" y="2019"/>
                  <a:pt x="43200" y="10884"/>
                  <a:pt x="43200" y="21180"/>
                </a:cubicBezTo>
                <a:cubicBezTo>
                  <a:pt x="43200" y="33109"/>
                  <a:pt x="33529" y="42780"/>
                  <a:pt x="21600" y="42780"/>
                </a:cubicBezTo>
                <a:cubicBezTo>
                  <a:pt x="9670" y="42780"/>
                  <a:pt x="0" y="33109"/>
                  <a:pt x="0" y="21180"/>
                </a:cubicBezTo>
                <a:cubicBezTo>
                  <a:pt x="-1" y="19901"/>
                  <a:pt x="113" y="18624"/>
                  <a:pt x="339" y="17366"/>
                </a:cubicBezTo>
              </a:path>
              <a:path w="43200" h="42780" stroke="0" extrusionOk="0">
                <a:moveTo>
                  <a:pt x="25837" y="-1"/>
                </a:moveTo>
                <a:cubicBezTo>
                  <a:pt x="35932" y="2019"/>
                  <a:pt x="43200" y="10884"/>
                  <a:pt x="43200" y="21180"/>
                </a:cubicBezTo>
                <a:cubicBezTo>
                  <a:pt x="43200" y="33109"/>
                  <a:pt x="33529" y="42780"/>
                  <a:pt x="21600" y="42780"/>
                </a:cubicBezTo>
                <a:cubicBezTo>
                  <a:pt x="9670" y="42780"/>
                  <a:pt x="0" y="33109"/>
                  <a:pt x="0" y="21180"/>
                </a:cubicBezTo>
                <a:cubicBezTo>
                  <a:pt x="-1" y="19901"/>
                  <a:pt x="113" y="18624"/>
                  <a:pt x="339" y="17366"/>
                </a:cubicBezTo>
                <a:lnTo>
                  <a:pt x="21600" y="21180"/>
                </a:lnTo>
                <a:close/>
              </a:path>
            </a:pathLst>
          </a:custGeom>
          <a:noFill/>
          <a:ln w="9525">
            <a:solidFill>
              <a:schemeClr val="tx1"/>
            </a:solidFill>
            <a:round/>
            <a:headEnd/>
            <a:tailEnd/>
          </a:ln>
        </p:spPr>
        <p:txBody>
          <a:bodyPr wrap="none" anchor="ctr"/>
          <a:lstStyle/>
          <a:p>
            <a:endParaRPr lang="zh-CN" altLang="en-US">
              <a:ea typeface="宋体" pitchFamily="2" charset="-122"/>
            </a:endParaRPr>
          </a:p>
        </p:txBody>
      </p:sp>
      <p:sp>
        <p:nvSpPr>
          <p:cNvPr id="42000" name="Freeform 17"/>
          <p:cNvSpPr>
            <a:spLocks/>
          </p:cNvSpPr>
          <p:nvPr/>
        </p:nvSpPr>
        <p:spPr bwMode="auto">
          <a:xfrm>
            <a:off x="5314950" y="2247900"/>
            <a:ext cx="2819400" cy="165100"/>
          </a:xfrm>
          <a:custGeom>
            <a:avLst/>
            <a:gdLst>
              <a:gd name="T0" fmla="*/ 0 w 1776"/>
              <a:gd name="T1" fmla="*/ 141128758 h 104"/>
              <a:gd name="T2" fmla="*/ 2147483647 w 1776"/>
              <a:gd name="T3" fmla="*/ 20161250 h 104"/>
              <a:gd name="T4" fmla="*/ 2147483647 w 1776"/>
              <a:gd name="T5" fmla="*/ 262096272 h 104"/>
              <a:gd name="T6" fmla="*/ 0 60000 65536"/>
              <a:gd name="T7" fmla="*/ 0 60000 65536"/>
              <a:gd name="T8" fmla="*/ 0 60000 65536"/>
              <a:gd name="T9" fmla="*/ 0 w 1776"/>
              <a:gd name="T10" fmla="*/ 0 h 104"/>
              <a:gd name="T11" fmla="*/ 1776 w 1776"/>
              <a:gd name="T12" fmla="*/ 104 h 104"/>
            </a:gdLst>
            <a:ahLst/>
            <a:cxnLst>
              <a:cxn ang="T6">
                <a:pos x="T0" y="T1"/>
              </a:cxn>
              <a:cxn ang="T7">
                <a:pos x="T2" y="T3"/>
              </a:cxn>
              <a:cxn ang="T8">
                <a:pos x="T4" y="T5"/>
              </a:cxn>
            </a:cxnLst>
            <a:rect l="T9" t="T10" r="T11" b="T12"/>
            <a:pathLst>
              <a:path w="1776" h="104">
                <a:moveTo>
                  <a:pt x="0" y="56"/>
                </a:moveTo>
                <a:cubicBezTo>
                  <a:pt x="284" y="28"/>
                  <a:pt x="568" y="0"/>
                  <a:pt x="864" y="8"/>
                </a:cubicBezTo>
                <a:cubicBezTo>
                  <a:pt x="1160" y="16"/>
                  <a:pt x="1468" y="60"/>
                  <a:pt x="1776" y="104"/>
                </a:cubicBezTo>
              </a:path>
            </a:pathLst>
          </a:custGeom>
          <a:noFill/>
          <a:ln w="9525">
            <a:solidFill>
              <a:schemeClr val="tx1"/>
            </a:solidFill>
            <a:round/>
            <a:headEnd/>
            <a:tailEnd/>
          </a:ln>
        </p:spPr>
        <p:txBody>
          <a:bodyPr/>
          <a:lstStyle/>
          <a:p>
            <a:endParaRPr lang="zh-CN" altLang="en-US">
              <a:ea typeface="宋体" pitchFamily="2" charset="-122"/>
            </a:endParaRPr>
          </a:p>
        </p:txBody>
      </p:sp>
      <p:sp>
        <p:nvSpPr>
          <p:cNvPr id="42001" name="Freeform 18"/>
          <p:cNvSpPr>
            <a:spLocks/>
          </p:cNvSpPr>
          <p:nvPr/>
        </p:nvSpPr>
        <p:spPr bwMode="auto">
          <a:xfrm>
            <a:off x="5314950" y="2800350"/>
            <a:ext cx="2819400" cy="165100"/>
          </a:xfrm>
          <a:custGeom>
            <a:avLst/>
            <a:gdLst>
              <a:gd name="T0" fmla="*/ 0 w 1776"/>
              <a:gd name="T1" fmla="*/ 141128758 h 104"/>
              <a:gd name="T2" fmla="*/ 2147483647 w 1776"/>
              <a:gd name="T3" fmla="*/ 20161250 h 104"/>
              <a:gd name="T4" fmla="*/ 2147483647 w 1776"/>
              <a:gd name="T5" fmla="*/ 262096272 h 104"/>
              <a:gd name="T6" fmla="*/ 0 60000 65536"/>
              <a:gd name="T7" fmla="*/ 0 60000 65536"/>
              <a:gd name="T8" fmla="*/ 0 60000 65536"/>
              <a:gd name="T9" fmla="*/ 0 w 1776"/>
              <a:gd name="T10" fmla="*/ 0 h 104"/>
              <a:gd name="T11" fmla="*/ 1776 w 1776"/>
              <a:gd name="T12" fmla="*/ 104 h 104"/>
            </a:gdLst>
            <a:ahLst/>
            <a:cxnLst>
              <a:cxn ang="T6">
                <a:pos x="T0" y="T1"/>
              </a:cxn>
              <a:cxn ang="T7">
                <a:pos x="T2" y="T3"/>
              </a:cxn>
              <a:cxn ang="T8">
                <a:pos x="T4" y="T5"/>
              </a:cxn>
            </a:cxnLst>
            <a:rect l="T9" t="T10" r="T11" b="T12"/>
            <a:pathLst>
              <a:path w="1776" h="104">
                <a:moveTo>
                  <a:pt x="0" y="56"/>
                </a:moveTo>
                <a:cubicBezTo>
                  <a:pt x="284" y="28"/>
                  <a:pt x="568" y="0"/>
                  <a:pt x="864" y="8"/>
                </a:cubicBezTo>
                <a:cubicBezTo>
                  <a:pt x="1160" y="16"/>
                  <a:pt x="1468" y="60"/>
                  <a:pt x="1776" y="104"/>
                </a:cubicBezTo>
              </a:path>
            </a:pathLst>
          </a:custGeom>
          <a:noFill/>
          <a:ln w="9525">
            <a:solidFill>
              <a:schemeClr val="tx1"/>
            </a:solidFill>
            <a:round/>
            <a:headEnd/>
            <a:tailEnd/>
          </a:ln>
        </p:spPr>
        <p:txBody>
          <a:bodyPr/>
          <a:lstStyle/>
          <a:p>
            <a:endParaRPr lang="zh-CN" altLang="en-US">
              <a:ea typeface="宋体" pitchFamily="2" charset="-122"/>
            </a:endParaRPr>
          </a:p>
        </p:txBody>
      </p:sp>
      <p:sp>
        <p:nvSpPr>
          <p:cNvPr id="42002" name="Freeform 19"/>
          <p:cNvSpPr>
            <a:spLocks/>
          </p:cNvSpPr>
          <p:nvPr/>
        </p:nvSpPr>
        <p:spPr bwMode="auto">
          <a:xfrm>
            <a:off x="5029200" y="2438400"/>
            <a:ext cx="3352800" cy="228600"/>
          </a:xfrm>
          <a:custGeom>
            <a:avLst/>
            <a:gdLst>
              <a:gd name="T0" fmla="*/ 0 w 1776"/>
              <a:gd name="T1" fmla="*/ 270565674 h 104"/>
              <a:gd name="T2" fmla="*/ 2147483647 w 1776"/>
              <a:gd name="T3" fmla="*/ 38653189 h 104"/>
              <a:gd name="T4" fmla="*/ 2147483647 w 1776"/>
              <a:gd name="T5" fmla="*/ 502480375 h 104"/>
              <a:gd name="T6" fmla="*/ 0 60000 65536"/>
              <a:gd name="T7" fmla="*/ 0 60000 65536"/>
              <a:gd name="T8" fmla="*/ 0 60000 65536"/>
              <a:gd name="T9" fmla="*/ 0 w 1776"/>
              <a:gd name="T10" fmla="*/ 0 h 104"/>
              <a:gd name="T11" fmla="*/ 1776 w 1776"/>
              <a:gd name="T12" fmla="*/ 104 h 104"/>
            </a:gdLst>
            <a:ahLst/>
            <a:cxnLst>
              <a:cxn ang="T6">
                <a:pos x="T0" y="T1"/>
              </a:cxn>
              <a:cxn ang="T7">
                <a:pos x="T2" y="T3"/>
              </a:cxn>
              <a:cxn ang="T8">
                <a:pos x="T4" y="T5"/>
              </a:cxn>
            </a:cxnLst>
            <a:rect l="T9" t="T10" r="T11" b="T12"/>
            <a:pathLst>
              <a:path w="1776" h="104">
                <a:moveTo>
                  <a:pt x="0" y="56"/>
                </a:moveTo>
                <a:cubicBezTo>
                  <a:pt x="284" y="28"/>
                  <a:pt x="568" y="0"/>
                  <a:pt x="864" y="8"/>
                </a:cubicBezTo>
                <a:cubicBezTo>
                  <a:pt x="1160" y="16"/>
                  <a:pt x="1468" y="60"/>
                  <a:pt x="1776" y="104"/>
                </a:cubicBezTo>
              </a:path>
            </a:pathLst>
          </a:custGeom>
          <a:noFill/>
          <a:ln w="28575">
            <a:solidFill>
              <a:schemeClr val="tx1"/>
            </a:solidFill>
            <a:round/>
            <a:headEnd/>
            <a:tailEnd/>
          </a:ln>
        </p:spPr>
        <p:txBody>
          <a:bodyPr/>
          <a:lstStyle/>
          <a:p>
            <a:endParaRPr lang="zh-CN" altLang="en-US">
              <a:ea typeface="宋体" pitchFamily="2" charset="-122"/>
            </a:endParaRPr>
          </a:p>
        </p:txBody>
      </p:sp>
      <p:sp>
        <p:nvSpPr>
          <p:cNvPr id="42003" name="Arc 20"/>
          <p:cNvSpPr>
            <a:spLocks/>
          </p:cNvSpPr>
          <p:nvPr/>
        </p:nvSpPr>
        <p:spPr bwMode="auto">
          <a:xfrm rot="7173245">
            <a:off x="4613275" y="2185988"/>
            <a:ext cx="809625" cy="857250"/>
          </a:xfrm>
          <a:custGeom>
            <a:avLst/>
            <a:gdLst>
              <a:gd name="T0" fmla="*/ 170075538 w 43200"/>
              <a:gd name="T1" fmla="*/ 0 h 42780"/>
              <a:gd name="T2" fmla="*/ 4726242 w 43200"/>
              <a:gd name="T3" fmla="*/ 125990095 h 42780"/>
              <a:gd name="T4" fmla="*/ 142185279 w 43200"/>
              <a:gd name="T5" fmla="*/ 170422119 h 42780"/>
              <a:gd name="T6" fmla="*/ 0 60000 65536"/>
              <a:gd name="T7" fmla="*/ 0 60000 65536"/>
              <a:gd name="T8" fmla="*/ 0 60000 65536"/>
              <a:gd name="T9" fmla="*/ 0 w 43200"/>
              <a:gd name="T10" fmla="*/ 0 h 42780"/>
              <a:gd name="T11" fmla="*/ 43200 w 43200"/>
              <a:gd name="T12" fmla="*/ 42780 h 42780"/>
            </a:gdLst>
            <a:ahLst/>
            <a:cxnLst>
              <a:cxn ang="T6">
                <a:pos x="T0" y="T1"/>
              </a:cxn>
              <a:cxn ang="T7">
                <a:pos x="T2" y="T3"/>
              </a:cxn>
              <a:cxn ang="T8">
                <a:pos x="T4" y="T5"/>
              </a:cxn>
            </a:cxnLst>
            <a:rect l="T9" t="T10" r="T11" b="T12"/>
            <a:pathLst>
              <a:path w="43200" h="42780" fill="none" extrusionOk="0">
                <a:moveTo>
                  <a:pt x="25837" y="-1"/>
                </a:moveTo>
                <a:cubicBezTo>
                  <a:pt x="35932" y="2019"/>
                  <a:pt x="43200" y="10884"/>
                  <a:pt x="43200" y="21180"/>
                </a:cubicBezTo>
                <a:cubicBezTo>
                  <a:pt x="43200" y="33109"/>
                  <a:pt x="33529" y="42780"/>
                  <a:pt x="21600" y="42780"/>
                </a:cubicBezTo>
                <a:cubicBezTo>
                  <a:pt x="9670" y="42780"/>
                  <a:pt x="0" y="33109"/>
                  <a:pt x="0" y="21180"/>
                </a:cubicBezTo>
                <a:cubicBezTo>
                  <a:pt x="-1" y="19316"/>
                  <a:pt x="241" y="17459"/>
                  <a:pt x="717" y="15657"/>
                </a:cubicBezTo>
              </a:path>
              <a:path w="43200" h="42780" stroke="0" extrusionOk="0">
                <a:moveTo>
                  <a:pt x="25837" y="-1"/>
                </a:moveTo>
                <a:cubicBezTo>
                  <a:pt x="35932" y="2019"/>
                  <a:pt x="43200" y="10884"/>
                  <a:pt x="43200" y="21180"/>
                </a:cubicBezTo>
                <a:cubicBezTo>
                  <a:pt x="43200" y="33109"/>
                  <a:pt x="33529" y="42780"/>
                  <a:pt x="21600" y="42780"/>
                </a:cubicBezTo>
                <a:cubicBezTo>
                  <a:pt x="9670" y="42780"/>
                  <a:pt x="0" y="33109"/>
                  <a:pt x="0" y="21180"/>
                </a:cubicBezTo>
                <a:cubicBezTo>
                  <a:pt x="-1" y="19316"/>
                  <a:pt x="241" y="17459"/>
                  <a:pt x="717" y="15657"/>
                </a:cubicBezTo>
                <a:lnTo>
                  <a:pt x="21600" y="21180"/>
                </a:lnTo>
                <a:close/>
              </a:path>
            </a:pathLst>
          </a:custGeom>
          <a:noFill/>
          <a:ln w="9525">
            <a:solidFill>
              <a:schemeClr val="tx1"/>
            </a:solidFill>
            <a:round/>
            <a:headEnd/>
            <a:tailEnd/>
          </a:ln>
        </p:spPr>
        <p:txBody>
          <a:bodyPr wrap="none" anchor="ctr"/>
          <a:lstStyle/>
          <a:p>
            <a:endParaRPr lang="zh-CN" altLang="en-US">
              <a:ea typeface="宋体" pitchFamily="2" charset="-122"/>
            </a:endParaRPr>
          </a:p>
        </p:txBody>
      </p:sp>
      <p:graphicFrame>
        <p:nvGraphicFramePr>
          <p:cNvPr id="41990" name="Object 21"/>
          <p:cNvGraphicFramePr>
            <a:graphicFrameLocks noChangeAspect="1"/>
          </p:cNvGraphicFramePr>
          <p:nvPr/>
        </p:nvGraphicFramePr>
        <p:xfrm>
          <a:off x="4895850" y="2457450"/>
          <a:ext cx="385763" cy="495300"/>
        </p:xfrm>
        <a:graphic>
          <a:graphicData uri="http://schemas.openxmlformats.org/presentationml/2006/ole">
            <p:oleObj spid="_x0000_s21510" name="Equation" r:id="rId7" imgW="177480" imgH="228600" progId="Equation.3">
              <p:embed/>
            </p:oleObj>
          </a:graphicData>
        </a:graphic>
      </p:graphicFrame>
      <p:graphicFrame>
        <p:nvGraphicFramePr>
          <p:cNvPr id="41991" name="Object 22"/>
          <p:cNvGraphicFramePr>
            <a:graphicFrameLocks noChangeAspect="1"/>
          </p:cNvGraphicFramePr>
          <p:nvPr/>
        </p:nvGraphicFramePr>
        <p:xfrm>
          <a:off x="8286750" y="2628900"/>
          <a:ext cx="357188" cy="495300"/>
        </p:xfrm>
        <a:graphic>
          <a:graphicData uri="http://schemas.openxmlformats.org/presentationml/2006/ole">
            <p:oleObj spid="_x0000_s21511" name="Equation" r:id="rId8" imgW="164880" imgH="228600" progId="Equation.3">
              <p:embed/>
            </p:oleObj>
          </a:graphicData>
        </a:graphic>
      </p:graphicFrame>
      <p:graphicFrame>
        <p:nvGraphicFramePr>
          <p:cNvPr id="41992" name="Object 23"/>
          <p:cNvGraphicFramePr>
            <a:graphicFrameLocks noChangeAspect="1"/>
          </p:cNvGraphicFramePr>
          <p:nvPr/>
        </p:nvGraphicFramePr>
        <p:xfrm>
          <a:off x="6419850" y="2438400"/>
          <a:ext cx="327025" cy="419100"/>
        </p:xfrm>
        <a:graphic>
          <a:graphicData uri="http://schemas.openxmlformats.org/presentationml/2006/ole">
            <p:oleObj spid="_x0000_s21512" name="Equation" r:id="rId9" imgW="177480" imgH="228600" progId="Equation.3">
              <p:embed/>
            </p:oleObj>
          </a:graphicData>
        </a:graphic>
      </p:graphicFrame>
      <p:sp>
        <p:nvSpPr>
          <p:cNvPr id="42004" name="Line 24"/>
          <p:cNvSpPr>
            <a:spLocks noChangeShapeType="1"/>
          </p:cNvSpPr>
          <p:nvPr/>
        </p:nvSpPr>
        <p:spPr bwMode="auto">
          <a:xfrm flipV="1">
            <a:off x="6515100" y="2457450"/>
            <a:ext cx="209550" cy="0"/>
          </a:xfrm>
          <a:prstGeom prst="line">
            <a:avLst/>
          </a:prstGeom>
          <a:noFill/>
          <a:ln w="9525">
            <a:solidFill>
              <a:schemeClr val="tx1"/>
            </a:solidFill>
            <a:round/>
            <a:headEnd/>
            <a:tailEnd type="triangle" w="lg" len="med"/>
          </a:ln>
        </p:spPr>
        <p:txBody>
          <a:bodyPr/>
          <a:lstStyle/>
          <a:p>
            <a:endParaRPr lang="zh-CN" altLang="en-US"/>
          </a:p>
        </p:txBody>
      </p:sp>
      <p:graphicFrame>
        <p:nvGraphicFramePr>
          <p:cNvPr id="41993" name="Object 25"/>
          <p:cNvGraphicFramePr>
            <a:graphicFrameLocks noChangeAspect="1"/>
          </p:cNvGraphicFramePr>
          <p:nvPr/>
        </p:nvGraphicFramePr>
        <p:xfrm>
          <a:off x="5638800" y="1981200"/>
          <a:ext cx="406400" cy="457200"/>
        </p:xfrm>
        <a:graphic>
          <a:graphicData uri="http://schemas.openxmlformats.org/presentationml/2006/ole">
            <p:oleObj spid="_x0000_s21513" name="Equation" r:id="rId10" imgW="203040" imgH="228600" progId="Equation.3">
              <p:embed/>
            </p:oleObj>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22" name="Text Box 24"/>
          <p:cNvSpPr txBox="1">
            <a:spLocks noChangeArrowheads="1"/>
          </p:cNvSpPr>
          <p:nvPr/>
        </p:nvSpPr>
        <p:spPr bwMode="auto">
          <a:xfrm>
            <a:off x="457200" y="228600"/>
            <a:ext cx="3886200" cy="457200"/>
          </a:xfrm>
          <a:prstGeom prst="rect">
            <a:avLst/>
          </a:prstGeom>
          <a:solidFill>
            <a:srgbClr val="CCFF66"/>
          </a:solidFill>
          <a:ln w="9525">
            <a:noFill/>
            <a:miter lim="800000"/>
            <a:headEnd/>
            <a:tailEnd/>
          </a:ln>
        </p:spPr>
        <p:txBody>
          <a:bodyPr>
            <a:spAutoFit/>
          </a:bodyPr>
          <a:lstStyle/>
          <a:p>
            <a:pPr>
              <a:spcBef>
                <a:spcPct val="50000"/>
              </a:spcBef>
            </a:pPr>
            <a:r>
              <a:rPr lang="en-US" altLang="zh-CN" sz="2400">
                <a:ea typeface="宋体" pitchFamily="2" charset="-122"/>
              </a:rPr>
              <a:t>Evaluation of Line Integral</a:t>
            </a:r>
          </a:p>
        </p:txBody>
      </p:sp>
      <p:sp>
        <p:nvSpPr>
          <p:cNvPr id="43023" name="Text Box 26"/>
          <p:cNvSpPr txBox="1">
            <a:spLocks noChangeArrowheads="1"/>
          </p:cNvSpPr>
          <p:nvPr/>
        </p:nvSpPr>
        <p:spPr bwMode="auto">
          <a:xfrm>
            <a:off x="533400" y="914400"/>
            <a:ext cx="3581400" cy="974725"/>
          </a:xfrm>
          <a:prstGeom prst="rect">
            <a:avLst/>
          </a:prstGeom>
          <a:noFill/>
          <a:ln w="9525">
            <a:noFill/>
            <a:miter lim="800000"/>
            <a:headEnd/>
            <a:tailEnd/>
          </a:ln>
        </p:spPr>
        <p:txBody>
          <a:bodyPr>
            <a:spAutoFit/>
          </a:bodyPr>
          <a:lstStyle/>
          <a:p>
            <a:pPr>
              <a:lnSpc>
                <a:spcPct val="145000"/>
              </a:lnSpc>
              <a:spcBef>
                <a:spcPct val="50000"/>
              </a:spcBef>
            </a:pPr>
            <a:r>
              <a:rPr lang="en-US" altLang="zh-CN" sz="2000">
                <a:ea typeface="宋体" pitchFamily="2" charset="-122"/>
              </a:rPr>
              <a:t>Consider the contour integral around the lacet C</a:t>
            </a:r>
            <a:r>
              <a:rPr lang="en-US" altLang="zh-CN" sz="2000" baseline="-25000">
                <a:ea typeface="宋体" pitchFamily="2" charset="-122"/>
              </a:rPr>
              <a:t>k</a:t>
            </a:r>
            <a:r>
              <a:rPr lang="en-US" altLang="zh-CN" sz="2000">
                <a:ea typeface="宋体" pitchFamily="2" charset="-122"/>
              </a:rPr>
              <a:t>, then </a:t>
            </a:r>
          </a:p>
        </p:txBody>
      </p:sp>
      <p:graphicFrame>
        <p:nvGraphicFramePr>
          <p:cNvPr id="43010" name="Object 27"/>
          <p:cNvGraphicFramePr>
            <a:graphicFrameLocks noChangeAspect="1"/>
          </p:cNvGraphicFramePr>
          <p:nvPr/>
        </p:nvGraphicFramePr>
        <p:xfrm>
          <a:off x="533400" y="2286000"/>
          <a:ext cx="8001000" cy="1600200"/>
        </p:xfrm>
        <a:graphic>
          <a:graphicData uri="http://schemas.openxmlformats.org/presentationml/2006/ole">
            <p:oleObj spid="_x0000_s22530" name="Equation" r:id="rId3" imgW="3670200" imgH="965160" progId="Equation.3">
              <p:embed/>
            </p:oleObj>
          </a:graphicData>
        </a:graphic>
      </p:graphicFrame>
      <p:sp>
        <p:nvSpPr>
          <p:cNvPr id="43024" name="Text Box 28"/>
          <p:cNvSpPr txBox="1">
            <a:spLocks noChangeArrowheads="1"/>
          </p:cNvSpPr>
          <p:nvPr/>
        </p:nvSpPr>
        <p:spPr bwMode="auto">
          <a:xfrm>
            <a:off x="304800" y="3886200"/>
            <a:ext cx="8458200" cy="914400"/>
          </a:xfrm>
          <a:prstGeom prst="rect">
            <a:avLst/>
          </a:prstGeom>
          <a:noFill/>
          <a:ln w="9525">
            <a:noFill/>
            <a:miter lim="800000"/>
            <a:headEnd/>
            <a:tailEnd/>
          </a:ln>
        </p:spPr>
        <p:txBody>
          <a:bodyPr>
            <a:spAutoFit/>
          </a:bodyPr>
          <a:lstStyle/>
          <a:p>
            <a:pPr>
              <a:lnSpc>
                <a:spcPct val="135000"/>
              </a:lnSpc>
              <a:spcBef>
                <a:spcPct val="50000"/>
              </a:spcBef>
            </a:pPr>
            <a:r>
              <a:rPr lang="en-US" altLang="zh-CN" sz="2000" dirty="0">
                <a:ea typeface="宋体" pitchFamily="2" charset="-122"/>
              </a:rPr>
              <a:t>Now assuming f(</a:t>
            </a:r>
            <a:r>
              <a:rPr lang="en-US" altLang="zh-CN" sz="2000" dirty="0">
                <a:ea typeface="宋体" pitchFamily="2" charset="-122"/>
                <a:sym typeface="Symbol" pitchFamily="18" charset="2"/>
              </a:rPr>
              <a:t>) is bounded near the ends </a:t>
            </a:r>
            <a:r>
              <a:rPr lang="en-US" altLang="zh-CN" sz="2000" dirty="0" err="1">
                <a:ea typeface="宋体" pitchFamily="2" charset="-122"/>
                <a:sym typeface="Symbol" pitchFamily="18" charset="2"/>
              </a:rPr>
              <a:t>a</a:t>
            </a:r>
            <a:r>
              <a:rPr lang="en-US" altLang="zh-CN" sz="2000" baseline="-25000" dirty="0" err="1">
                <a:ea typeface="宋体" pitchFamily="2" charset="-122"/>
                <a:sym typeface="Symbol" pitchFamily="18" charset="2"/>
              </a:rPr>
              <a:t>k</a:t>
            </a:r>
            <a:r>
              <a:rPr lang="en-US" altLang="zh-CN" sz="2000" dirty="0">
                <a:ea typeface="宋体" pitchFamily="2" charset="-122"/>
                <a:sym typeface="Symbol" pitchFamily="18" charset="2"/>
              </a:rPr>
              <a:t> and </a:t>
            </a:r>
            <a:r>
              <a:rPr lang="en-US" altLang="zh-CN" sz="2000" dirty="0" err="1">
                <a:ea typeface="宋体" pitchFamily="2" charset="-122"/>
                <a:sym typeface="Symbol" pitchFamily="18" charset="2"/>
              </a:rPr>
              <a:t>b</a:t>
            </a:r>
            <a:r>
              <a:rPr lang="en-US" altLang="zh-CN" sz="2000" baseline="-25000" dirty="0" err="1">
                <a:ea typeface="宋体" pitchFamily="2" charset="-122"/>
                <a:sym typeface="Symbol" pitchFamily="18" charset="2"/>
              </a:rPr>
              <a:t>k</a:t>
            </a:r>
            <a:r>
              <a:rPr lang="en-US" altLang="zh-CN" sz="2000" dirty="0">
                <a:ea typeface="宋体" pitchFamily="2" charset="-122"/>
                <a:sym typeface="Symbol" pitchFamily="18" charset="2"/>
              </a:rPr>
              <a:t>, it may be shown that the second and fourth integrals above tend to zero as             , </a:t>
            </a:r>
            <a:r>
              <a:rPr lang="en-US" altLang="zh-CN" sz="2000" dirty="0" smtClean="0">
                <a:ea typeface="宋体" pitchFamily="2" charset="-122"/>
                <a:sym typeface="Symbol" pitchFamily="18" charset="2"/>
              </a:rPr>
              <a:t>  so   </a:t>
            </a:r>
            <a:endParaRPr lang="en-US" altLang="zh-CN" sz="2000" dirty="0">
              <a:ea typeface="宋体" pitchFamily="2" charset="-122"/>
              <a:sym typeface="Symbol" pitchFamily="18" charset="2"/>
            </a:endParaRPr>
          </a:p>
        </p:txBody>
      </p:sp>
      <p:graphicFrame>
        <p:nvGraphicFramePr>
          <p:cNvPr id="43011" name="Object 29"/>
          <p:cNvGraphicFramePr>
            <a:graphicFrameLocks noChangeAspect="1"/>
          </p:cNvGraphicFramePr>
          <p:nvPr/>
        </p:nvGraphicFramePr>
        <p:xfrm>
          <a:off x="5500694" y="4429132"/>
          <a:ext cx="762000" cy="358775"/>
        </p:xfrm>
        <a:graphic>
          <a:graphicData uri="http://schemas.openxmlformats.org/presentationml/2006/ole">
            <p:oleObj spid="_x0000_s22531" name="Equation" r:id="rId4" imgW="431640" imgH="203040" progId="Equation.3">
              <p:embed/>
            </p:oleObj>
          </a:graphicData>
        </a:graphic>
      </p:graphicFrame>
      <p:graphicFrame>
        <p:nvGraphicFramePr>
          <p:cNvPr id="43012" name="Object 31"/>
          <p:cNvGraphicFramePr>
            <a:graphicFrameLocks noChangeAspect="1"/>
          </p:cNvGraphicFramePr>
          <p:nvPr/>
        </p:nvGraphicFramePr>
        <p:xfrm>
          <a:off x="381000" y="4876800"/>
          <a:ext cx="8464550" cy="838200"/>
        </p:xfrm>
        <a:graphic>
          <a:graphicData uri="http://schemas.openxmlformats.org/presentationml/2006/ole">
            <p:oleObj spid="_x0000_s22532" name="Equation" r:id="rId5" imgW="4165560" imgH="419040" progId="Equation.3">
              <p:embed/>
            </p:oleObj>
          </a:graphicData>
        </a:graphic>
      </p:graphicFrame>
      <p:graphicFrame>
        <p:nvGraphicFramePr>
          <p:cNvPr id="43013" name="Object 32"/>
          <p:cNvGraphicFramePr>
            <a:graphicFrameLocks noChangeAspect="1"/>
          </p:cNvGraphicFramePr>
          <p:nvPr/>
        </p:nvGraphicFramePr>
        <p:xfrm>
          <a:off x="4800600" y="304800"/>
          <a:ext cx="1752600" cy="381000"/>
        </p:xfrm>
        <a:graphic>
          <a:graphicData uri="http://schemas.openxmlformats.org/presentationml/2006/ole">
            <p:oleObj spid="_x0000_s22533" name="Equation" r:id="rId6" imgW="977760" imgH="228600" progId="Equation.3">
              <p:embed/>
            </p:oleObj>
          </a:graphicData>
        </a:graphic>
      </p:graphicFrame>
      <p:graphicFrame>
        <p:nvGraphicFramePr>
          <p:cNvPr id="43014" name="Object 34"/>
          <p:cNvGraphicFramePr>
            <a:graphicFrameLocks noChangeAspect="1"/>
          </p:cNvGraphicFramePr>
          <p:nvPr/>
        </p:nvGraphicFramePr>
        <p:xfrm>
          <a:off x="1143000" y="5943600"/>
          <a:ext cx="4611688" cy="685800"/>
        </p:xfrm>
        <a:graphic>
          <a:graphicData uri="http://schemas.openxmlformats.org/presentationml/2006/ole">
            <p:oleObj spid="_x0000_s22534" name="Equation" r:id="rId7" imgW="2311200" imgH="419040" progId="Equation.3">
              <p:embed/>
            </p:oleObj>
          </a:graphicData>
        </a:graphic>
      </p:graphicFrame>
      <p:graphicFrame>
        <p:nvGraphicFramePr>
          <p:cNvPr id="43015" name="Object 35"/>
          <p:cNvGraphicFramePr>
            <a:graphicFrameLocks noChangeAspect="1"/>
          </p:cNvGraphicFramePr>
          <p:nvPr/>
        </p:nvGraphicFramePr>
        <p:xfrm>
          <a:off x="6781800" y="228600"/>
          <a:ext cx="2057400" cy="652463"/>
        </p:xfrm>
        <a:graphic>
          <a:graphicData uri="http://schemas.openxmlformats.org/presentationml/2006/ole">
            <p:oleObj spid="_x0000_s22535" name="Equation" r:id="rId8" imgW="1320480" imgH="419040" progId="Equation.3">
              <p:embed/>
            </p:oleObj>
          </a:graphicData>
        </a:graphic>
      </p:graphicFrame>
      <p:sp>
        <p:nvSpPr>
          <p:cNvPr id="43025" name="Arc 37"/>
          <p:cNvSpPr>
            <a:spLocks/>
          </p:cNvSpPr>
          <p:nvPr/>
        </p:nvSpPr>
        <p:spPr bwMode="auto">
          <a:xfrm rot="-3103835">
            <a:off x="8067675" y="1433513"/>
            <a:ext cx="517525" cy="546100"/>
          </a:xfrm>
          <a:custGeom>
            <a:avLst/>
            <a:gdLst>
              <a:gd name="T0" fmla="*/ 44420676 w 43200"/>
              <a:gd name="T1" fmla="*/ 0 h 42780"/>
              <a:gd name="T2" fmla="*/ 582815 w 43200"/>
              <a:gd name="T3" fmla="*/ 36123761 h 42780"/>
              <a:gd name="T4" fmla="*/ 37136179 w 43200"/>
              <a:gd name="T5" fmla="*/ 44057476 h 42780"/>
              <a:gd name="T6" fmla="*/ 0 60000 65536"/>
              <a:gd name="T7" fmla="*/ 0 60000 65536"/>
              <a:gd name="T8" fmla="*/ 0 60000 65536"/>
              <a:gd name="T9" fmla="*/ 0 w 43200"/>
              <a:gd name="T10" fmla="*/ 0 h 42780"/>
              <a:gd name="T11" fmla="*/ 43200 w 43200"/>
              <a:gd name="T12" fmla="*/ 42780 h 42780"/>
            </a:gdLst>
            <a:ahLst/>
            <a:cxnLst>
              <a:cxn ang="T6">
                <a:pos x="T0" y="T1"/>
              </a:cxn>
              <a:cxn ang="T7">
                <a:pos x="T2" y="T3"/>
              </a:cxn>
              <a:cxn ang="T8">
                <a:pos x="T4" y="T5"/>
              </a:cxn>
            </a:cxnLst>
            <a:rect l="T9" t="T10" r="T11" b="T12"/>
            <a:pathLst>
              <a:path w="43200" h="42780" fill="none" extrusionOk="0">
                <a:moveTo>
                  <a:pt x="25837" y="-1"/>
                </a:moveTo>
                <a:cubicBezTo>
                  <a:pt x="35932" y="2019"/>
                  <a:pt x="43200" y="10884"/>
                  <a:pt x="43200" y="21180"/>
                </a:cubicBezTo>
                <a:cubicBezTo>
                  <a:pt x="43200" y="33109"/>
                  <a:pt x="33529" y="42780"/>
                  <a:pt x="21600" y="42780"/>
                </a:cubicBezTo>
                <a:cubicBezTo>
                  <a:pt x="9670" y="42780"/>
                  <a:pt x="0" y="33109"/>
                  <a:pt x="0" y="21180"/>
                </a:cubicBezTo>
                <a:cubicBezTo>
                  <a:pt x="-1" y="19901"/>
                  <a:pt x="113" y="18624"/>
                  <a:pt x="339" y="17366"/>
                </a:cubicBezTo>
              </a:path>
              <a:path w="43200" h="42780" stroke="0" extrusionOk="0">
                <a:moveTo>
                  <a:pt x="25837" y="-1"/>
                </a:moveTo>
                <a:cubicBezTo>
                  <a:pt x="35932" y="2019"/>
                  <a:pt x="43200" y="10884"/>
                  <a:pt x="43200" y="21180"/>
                </a:cubicBezTo>
                <a:cubicBezTo>
                  <a:pt x="43200" y="33109"/>
                  <a:pt x="33529" y="42780"/>
                  <a:pt x="21600" y="42780"/>
                </a:cubicBezTo>
                <a:cubicBezTo>
                  <a:pt x="9670" y="42780"/>
                  <a:pt x="0" y="33109"/>
                  <a:pt x="0" y="21180"/>
                </a:cubicBezTo>
                <a:cubicBezTo>
                  <a:pt x="-1" y="19901"/>
                  <a:pt x="113" y="18624"/>
                  <a:pt x="339" y="17366"/>
                </a:cubicBezTo>
                <a:lnTo>
                  <a:pt x="21600" y="21180"/>
                </a:lnTo>
                <a:close/>
              </a:path>
            </a:pathLst>
          </a:custGeom>
          <a:noFill/>
          <a:ln w="9525">
            <a:solidFill>
              <a:schemeClr val="tx1"/>
            </a:solidFill>
            <a:round/>
            <a:headEnd/>
            <a:tailEnd/>
          </a:ln>
        </p:spPr>
        <p:txBody>
          <a:bodyPr wrap="none" anchor="ctr"/>
          <a:lstStyle/>
          <a:p>
            <a:endParaRPr lang="zh-CN" altLang="en-US">
              <a:ea typeface="宋体" pitchFamily="2" charset="-122"/>
            </a:endParaRPr>
          </a:p>
        </p:txBody>
      </p:sp>
      <p:sp>
        <p:nvSpPr>
          <p:cNvPr id="43026" name="Freeform 38"/>
          <p:cNvSpPr>
            <a:spLocks/>
          </p:cNvSpPr>
          <p:nvPr/>
        </p:nvSpPr>
        <p:spPr bwMode="auto">
          <a:xfrm>
            <a:off x="5029200" y="1314450"/>
            <a:ext cx="3124200" cy="209550"/>
          </a:xfrm>
          <a:custGeom>
            <a:avLst/>
            <a:gdLst>
              <a:gd name="T0" fmla="*/ 0 w 1776"/>
              <a:gd name="T1" fmla="*/ 227351672 h 104"/>
              <a:gd name="T2" fmla="*/ 2147483647 w 1776"/>
              <a:gd name="T3" fmla="*/ 32478233 h 104"/>
              <a:gd name="T4" fmla="*/ 2147483647 w 1776"/>
              <a:gd name="T5" fmla="*/ 422223103 h 104"/>
              <a:gd name="T6" fmla="*/ 0 60000 65536"/>
              <a:gd name="T7" fmla="*/ 0 60000 65536"/>
              <a:gd name="T8" fmla="*/ 0 60000 65536"/>
              <a:gd name="T9" fmla="*/ 0 w 1776"/>
              <a:gd name="T10" fmla="*/ 0 h 104"/>
              <a:gd name="T11" fmla="*/ 1776 w 1776"/>
              <a:gd name="T12" fmla="*/ 104 h 104"/>
            </a:gdLst>
            <a:ahLst/>
            <a:cxnLst>
              <a:cxn ang="T6">
                <a:pos x="T0" y="T1"/>
              </a:cxn>
              <a:cxn ang="T7">
                <a:pos x="T2" y="T3"/>
              </a:cxn>
              <a:cxn ang="T8">
                <a:pos x="T4" y="T5"/>
              </a:cxn>
            </a:cxnLst>
            <a:rect l="T9" t="T10" r="T11" b="T12"/>
            <a:pathLst>
              <a:path w="1776" h="104">
                <a:moveTo>
                  <a:pt x="0" y="56"/>
                </a:moveTo>
                <a:cubicBezTo>
                  <a:pt x="284" y="28"/>
                  <a:pt x="568" y="0"/>
                  <a:pt x="864" y="8"/>
                </a:cubicBezTo>
                <a:cubicBezTo>
                  <a:pt x="1160" y="16"/>
                  <a:pt x="1468" y="60"/>
                  <a:pt x="1776" y="104"/>
                </a:cubicBezTo>
              </a:path>
            </a:pathLst>
          </a:custGeom>
          <a:noFill/>
          <a:ln w="9525">
            <a:solidFill>
              <a:schemeClr val="tx1"/>
            </a:solidFill>
            <a:round/>
            <a:headEnd/>
            <a:tailEnd/>
          </a:ln>
        </p:spPr>
        <p:txBody>
          <a:bodyPr/>
          <a:lstStyle/>
          <a:p>
            <a:endParaRPr lang="zh-CN" altLang="en-US">
              <a:ea typeface="宋体" pitchFamily="2" charset="-122"/>
            </a:endParaRPr>
          </a:p>
        </p:txBody>
      </p:sp>
      <p:sp>
        <p:nvSpPr>
          <p:cNvPr id="43027" name="Freeform 39"/>
          <p:cNvSpPr>
            <a:spLocks/>
          </p:cNvSpPr>
          <p:nvPr/>
        </p:nvSpPr>
        <p:spPr bwMode="auto">
          <a:xfrm>
            <a:off x="5029200" y="1704975"/>
            <a:ext cx="3157538" cy="200025"/>
          </a:xfrm>
          <a:custGeom>
            <a:avLst/>
            <a:gdLst>
              <a:gd name="T0" fmla="*/ 0 w 1776"/>
              <a:gd name="T1" fmla="*/ 207152813 h 104"/>
              <a:gd name="T2" fmla="*/ 2147483647 w 1776"/>
              <a:gd name="T3" fmla="*/ 29594082 h 104"/>
              <a:gd name="T4" fmla="*/ 2147483647 w 1776"/>
              <a:gd name="T5" fmla="*/ 384711552 h 104"/>
              <a:gd name="T6" fmla="*/ 0 60000 65536"/>
              <a:gd name="T7" fmla="*/ 0 60000 65536"/>
              <a:gd name="T8" fmla="*/ 0 60000 65536"/>
              <a:gd name="T9" fmla="*/ 0 w 1776"/>
              <a:gd name="T10" fmla="*/ 0 h 104"/>
              <a:gd name="T11" fmla="*/ 1776 w 1776"/>
              <a:gd name="T12" fmla="*/ 104 h 104"/>
            </a:gdLst>
            <a:ahLst/>
            <a:cxnLst>
              <a:cxn ang="T6">
                <a:pos x="T0" y="T1"/>
              </a:cxn>
              <a:cxn ang="T7">
                <a:pos x="T2" y="T3"/>
              </a:cxn>
              <a:cxn ang="T8">
                <a:pos x="T4" y="T5"/>
              </a:cxn>
            </a:cxnLst>
            <a:rect l="T9" t="T10" r="T11" b="T12"/>
            <a:pathLst>
              <a:path w="1776" h="104">
                <a:moveTo>
                  <a:pt x="0" y="56"/>
                </a:moveTo>
                <a:cubicBezTo>
                  <a:pt x="284" y="28"/>
                  <a:pt x="568" y="0"/>
                  <a:pt x="864" y="8"/>
                </a:cubicBezTo>
                <a:cubicBezTo>
                  <a:pt x="1160" y="16"/>
                  <a:pt x="1468" y="60"/>
                  <a:pt x="1776" y="104"/>
                </a:cubicBezTo>
              </a:path>
            </a:pathLst>
          </a:custGeom>
          <a:noFill/>
          <a:ln w="9525">
            <a:solidFill>
              <a:schemeClr val="tx1"/>
            </a:solidFill>
            <a:round/>
            <a:headEnd/>
            <a:tailEnd/>
          </a:ln>
        </p:spPr>
        <p:txBody>
          <a:bodyPr/>
          <a:lstStyle/>
          <a:p>
            <a:endParaRPr lang="zh-CN" altLang="en-US">
              <a:ea typeface="宋体" pitchFamily="2" charset="-122"/>
            </a:endParaRPr>
          </a:p>
        </p:txBody>
      </p:sp>
      <p:sp>
        <p:nvSpPr>
          <p:cNvPr id="43028" name="Freeform 40"/>
          <p:cNvSpPr>
            <a:spLocks/>
          </p:cNvSpPr>
          <p:nvPr/>
        </p:nvSpPr>
        <p:spPr bwMode="auto">
          <a:xfrm>
            <a:off x="4933950" y="1447800"/>
            <a:ext cx="3352800" cy="228600"/>
          </a:xfrm>
          <a:custGeom>
            <a:avLst/>
            <a:gdLst>
              <a:gd name="T0" fmla="*/ 0 w 1776"/>
              <a:gd name="T1" fmla="*/ 270565674 h 104"/>
              <a:gd name="T2" fmla="*/ 2147483647 w 1776"/>
              <a:gd name="T3" fmla="*/ 38653189 h 104"/>
              <a:gd name="T4" fmla="*/ 2147483647 w 1776"/>
              <a:gd name="T5" fmla="*/ 502480375 h 104"/>
              <a:gd name="T6" fmla="*/ 0 60000 65536"/>
              <a:gd name="T7" fmla="*/ 0 60000 65536"/>
              <a:gd name="T8" fmla="*/ 0 60000 65536"/>
              <a:gd name="T9" fmla="*/ 0 w 1776"/>
              <a:gd name="T10" fmla="*/ 0 h 104"/>
              <a:gd name="T11" fmla="*/ 1776 w 1776"/>
              <a:gd name="T12" fmla="*/ 104 h 104"/>
            </a:gdLst>
            <a:ahLst/>
            <a:cxnLst>
              <a:cxn ang="T6">
                <a:pos x="T0" y="T1"/>
              </a:cxn>
              <a:cxn ang="T7">
                <a:pos x="T2" y="T3"/>
              </a:cxn>
              <a:cxn ang="T8">
                <a:pos x="T4" y="T5"/>
              </a:cxn>
            </a:cxnLst>
            <a:rect l="T9" t="T10" r="T11" b="T12"/>
            <a:pathLst>
              <a:path w="1776" h="104">
                <a:moveTo>
                  <a:pt x="0" y="56"/>
                </a:moveTo>
                <a:cubicBezTo>
                  <a:pt x="284" y="28"/>
                  <a:pt x="568" y="0"/>
                  <a:pt x="864" y="8"/>
                </a:cubicBezTo>
                <a:cubicBezTo>
                  <a:pt x="1160" y="16"/>
                  <a:pt x="1468" y="60"/>
                  <a:pt x="1776" y="104"/>
                </a:cubicBezTo>
              </a:path>
            </a:pathLst>
          </a:custGeom>
          <a:noFill/>
          <a:ln w="28575">
            <a:solidFill>
              <a:schemeClr val="tx1"/>
            </a:solidFill>
            <a:round/>
            <a:headEnd/>
            <a:tailEnd/>
          </a:ln>
        </p:spPr>
        <p:txBody>
          <a:bodyPr/>
          <a:lstStyle/>
          <a:p>
            <a:endParaRPr lang="zh-CN" altLang="en-US">
              <a:ea typeface="宋体" pitchFamily="2" charset="-122"/>
            </a:endParaRPr>
          </a:p>
        </p:txBody>
      </p:sp>
      <p:graphicFrame>
        <p:nvGraphicFramePr>
          <p:cNvPr id="43016" name="Object 42"/>
          <p:cNvGraphicFramePr>
            <a:graphicFrameLocks noChangeAspect="1"/>
          </p:cNvGraphicFramePr>
          <p:nvPr/>
        </p:nvGraphicFramePr>
        <p:xfrm>
          <a:off x="4591050" y="1309688"/>
          <a:ext cx="385763" cy="495300"/>
        </p:xfrm>
        <a:graphic>
          <a:graphicData uri="http://schemas.openxmlformats.org/presentationml/2006/ole">
            <p:oleObj spid="_x0000_s22536" name="Equation" r:id="rId9" imgW="177480" imgH="228600" progId="Equation.3">
              <p:embed/>
            </p:oleObj>
          </a:graphicData>
        </a:graphic>
      </p:graphicFrame>
      <p:graphicFrame>
        <p:nvGraphicFramePr>
          <p:cNvPr id="43017" name="Object 43"/>
          <p:cNvGraphicFramePr>
            <a:graphicFrameLocks noChangeAspect="1"/>
          </p:cNvGraphicFramePr>
          <p:nvPr/>
        </p:nvGraphicFramePr>
        <p:xfrm>
          <a:off x="8220075" y="1481138"/>
          <a:ext cx="357188" cy="495300"/>
        </p:xfrm>
        <a:graphic>
          <a:graphicData uri="http://schemas.openxmlformats.org/presentationml/2006/ole">
            <p:oleObj spid="_x0000_s22537" name="Equation" r:id="rId10" imgW="164880" imgH="228600" progId="Equation.3">
              <p:embed/>
            </p:oleObj>
          </a:graphicData>
        </a:graphic>
      </p:graphicFrame>
      <p:graphicFrame>
        <p:nvGraphicFramePr>
          <p:cNvPr id="43018" name="Object 44"/>
          <p:cNvGraphicFramePr>
            <a:graphicFrameLocks noChangeAspect="1"/>
          </p:cNvGraphicFramePr>
          <p:nvPr/>
        </p:nvGraphicFramePr>
        <p:xfrm>
          <a:off x="5710238" y="1390650"/>
          <a:ext cx="327025" cy="419100"/>
        </p:xfrm>
        <a:graphic>
          <a:graphicData uri="http://schemas.openxmlformats.org/presentationml/2006/ole">
            <p:oleObj spid="_x0000_s22538" name="Equation" r:id="rId11" imgW="177480" imgH="228600" progId="Equation.3">
              <p:embed/>
            </p:oleObj>
          </a:graphicData>
        </a:graphic>
      </p:graphicFrame>
      <p:sp>
        <p:nvSpPr>
          <p:cNvPr id="43029" name="Line 45"/>
          <p:cNvSpPr>
            <a:spLocks noChangeShapeType="1"/>
          </p:cNvSpPr>
          <p:nvPr/>
        </p:nvSpPr>
        <p:spPr bwMode="auto">
          <a:xfrm flipV="1">
            <a:off x="6419850" y="1466850"/>
            <a:ext cx="209550" cy="0"/>
          </a:xfrm>
          <a:prstGeom prst="line">
            <a:avLst/>
          </a:prstGeom>
          <a:noFill/>
          <a:ln w="9525">
            <a:solidFill>
              <a:schemeClr val="tx1"/>
            </a:solidFill>
            <a:round/>
            <a:headEnd/>
            <a:tailEnd type="triangle" w="lg" len="med"/>
          </a:ln>
        </p:spPr>
        <p:txBody>
          <a:bodyPr/>
          <a:lstStyle/>
          <a:p>
            <a:endParaRPr lang="zh-CN" altLang="en-US"/>
          </a:p>
        </p:txBody>
      </p:sp>
      <p:graphicFrame>
        <p:nvGraphicFramePr>
          <p:cNvPr id="43019" name="Object 46"/>
          <p:cNvGraphicFramePr>
            <a:graphicFrameLocks noChangeAspect="1"/>
          </p:cNvGraphicFramePr>
          <p:nvPr/>
        </p:nvGraphicFramePr>
        <p:xfrm>
          <a:off x="5672138" y="914400"/>
          <a:ext cx="406400" cy="457200"/>
        </p:xfrm>
        <a:graphic>
          <a:graphicData uri="http://schemas.openxmlformats.org/presentationml/2006/ole">
            <p:oleObj spid="_x0000_s22539" name="Equation" r:id="rId12" imgW="203040" imgH="228600" progId="Equation.3">
              <p:embed/>
            </p:oleObj>
          </a:graphicData>
        </a:graphic>
      </p:graphicFrame>
      <p:graphicFrame>
        <p:nvGraphicFramePr>
          <p:cNvPr id="43020" name="Object 47"/>
          <p:cNvGraphicFramePr>
            <a:graphicFrameLocks noChangeAspect="1"/>
          </p:cNvGraphicFramePr>
          <p:nvPr/>
        </p:nvGraphicFramePr>
        <p:xfrm>
          <a:off x="7448550" y="1219200"/>
          <a:ext cx="361950" cy="250825"/>
        </p:xfrm>
        <a:graphic>
          <a:graphicData uri="http://schemas.openxmlformats.org/presentationml/2006/ole">
            <p:oleObj spid="_x0000_s22540" name="Equation" r:id="rId13" imgW="241200" imgH="190440" progId="Equation.3">
              <p:embed/>
            </p:oleObj>
          </a:graphicData>
        </a:graphic>
      </p:graphicFrame>
      <p:graphicFrame>
        <p:nvGraphicFramePr>
          <p:cNvPr id="43021" name="Object 48"/>
          <p:cNvGraphicFramePr>
            <a:graphicFrameLocks noChangeAspect="1"/>
          </p:cNvGraphicFramePr>
          <p:nvPr/>
        </p:nvGraphicFramePr>
        <p:xfrm>
          <a:off x="7372350" y="1600200"/>
          <a:ext cx="361950" cy="250825"/>
        </p:xfrm>
        <a:graphic>
          <a:graphicData uri="http://schemas.openxmlformats.org/presentationml/2006/ole">
            <p:oleObj spid="_x0000_s22541" name="Equation" r:id="rId14" imgW="241200" imgH="190440" progId="Equation.3">
              <p:embed/>
            </p:oleObj>
          </a:graphicData>
        </a:graphic>
      </p:graphicFrame>
      <p:sp>
        <p:nvSpPr>
          <p:cNvPr id="43030" name="Line 49"/>
          <p:cNvSpPr>
            <a:spLocks noChangeShapeType="1"/>
          </p:cNvSpPr>
          <p:nvPr/>
        </p:nvSpPr>
        <p:spPr bwMode="auto">
          <a:xfrm>
            <a:off x="457200" y="6248400"/>
            <a:ext cx="381000" cy="0"/>
          </a:xfrm>
          <a:prstGeom prst="line">
            <a:avLst/>
          </a:prstGeom>
          <a:noFill/>
          <a:ln w="57150">
            <a:solidFill>
              <a:schemeClr val="tx1"/>
            </a:solidFill>
            <a:round/>
            <a:headEnd/>
            <a:tailEnd type="triangle" w="med" len="med"/>
          </a:ln>
        </p:spPr>
        <p:txBody>
          <a:bodyPr/>
          <a:lstStyle/>
          <a:p>
            <a:endParaRPr lang="zh-CN" altLang="en-US"/>
          </a:p>
        </p:txBody>
      </p:sp>
      <p:sp>
        <p:nvSpPr>
          <p:cNvPr id="43031" name="Text Box 50"/>
          <p:cNvSpPr txBox="1">
            <a:spLocks noChangeArrowheads="1"/>
          </p:cNvSpPr>
          <p:nvPr/>
        </p:nvSpPr>
        <p:spPr bwMode="auto">
          <a:xfrm>
            <a:off x="6096000" y="6172200"/>
            <a:ext cx="2590800" cy="396875"/>
          </a:xfrm>
          <a:prstGeom prst="rect">
            <a:avLst/>
          </a:prstGeom>
          <a:noFill/>
          <a:ln w="9525">
            <a:noFill/>
            <a:miter lim="800000"/>
            <a:headEnd/>
            <a:tailEnd/>
          </a:ln>
        </p:spPr>
        <p:txBody>
          <a:bodyPr>
            <a:spAutoFit/>
          </a:bodyPr>
          <a:lstStyle/>
          <a:p>
            <a:pPr>
              <a:spcBef>
                <a:spcPct val="50000"/>
              </a:spcBef>
            </a:pPr>
            <a:r>
              <a:rPr lang="en-US" altLang="zh-CN" sz="2000">
                <a:solidFill>
                  <a:schemeClr val="accent2"/>
                </a:solidFill>
                <a:ea typeface="宋体" pitchFamily="2" charset="-122"/>
              </a:rPr>
              <a:t>Note: </a:t>
            </a:r>
            <a:r>
              <a:rPr lang="en-US" altLang="zh-CN" sz="2000">
                <a:solidFill>
                  <a:schemeClr val="accent2"/>
                </a:solidFill>
                <a:ea typeface="宋体" pitchFamily="2" charset="-122"/>
                <a:sym typeface="Symbol" pitchFamily="18" charset="2"/>
              </a:rPr>
              <a:t> is on lacet C</a:t>
            </a:r>
          </a:p>
        </p:txBody>
      </p:sp>
      <p:sp>
        <p:nvSpPr>
          <p:cNvPr id="43032" name="Line 51"/>
          <p:cNvSpPr>
            <a:spLocks noChangeShapeType="1"/>
          </p:cNvSpPr>
          <p:nvPr/>
        </p:nvSpPr>
        <p:spPr bwMode="auto">
          <a:xfrm>
            <a:off x="5972175" y="1333500"/>
            <a:ext cx="228600" cy="0"/>
          </a:xfrm>
          <a:prstGeom prst="line">
            <a:avLst/>
          </a:prstGeom>
          <a:noFill/>
          <a:ln w="9525">
            <a:solidFill>
              <a:schemeClr val="tx1"/>
            </a:solidFill>
            <a:round/>
            <a:headEnd/>
            <a:tailEnd type="triangle" w="lg" len="med"/>
          </a:ln>
        </p:spPr>
        <p:txBody>
          <a:bodyPr/>
          <a:lstStyle/>
          <a:p>
            <a:endParaRPr lang="zh-CN" altLang="en-US"/>
          </a:p>
        </p:txBody>
      </p:sp>
      <p:sp>
        <p:nvSpPr>
          <p:cNvPr id="43033" name="Arc 52"/>
          <p:cNvSpPr>
            <a:spLocks/>
          </p:cNvSpPr>
          <p:nvPr/>
        </p:nvSpPr>
        <p:spPr bwMode="auto">
          <a:xfrm rot="7325237">
            <a:off x="4624387" y="1328738"/>
            <a:ext cx="517525" cy="546100"/>
          </a:xfrm>
          <a:custGeom>
            <a:avLst/>
            <a:gdLst>
              <a:gd name="T0" fmla="*/ 44420676 w 43200"/>
              <a:gd name="T1" fmla="*/ 0 h 42780"/>
              <a:gd name="T2" fmla="*/ 582815 w 43200"/>
              <a:gd name="T3" fmla="*/ 36123761 h 42780"/>
              <a:gd name="T4" fmla="*/ 37136179 w 43200"/>
              <a:gd name="T5" fmla="*/ 44057476 h 42780"/>
              <a:gd name="T6" fmla="*/ 0 60000 65536"/>
              <a:gd name="T7" fmla="*/ 0 60000 65536"/>
              <a:gd name="T8" fmla="*/ 0 60000 65536"/>
              <a:gd name="T9" fmla="*/ 0 w 43200"/>
              <a:gd name="T10" fmla="*/ 0 h 42780"/>
              <a:gd name="T11" fmla="*/ 43200 w 43200"/>
              <a:gd name="T12" fmla="*/ 42780 h 42780"/>
            </a:gdLst>
            <a:ahLst/>
            <a:cxnLst>
              <a:cxn ang="T6">
                <a:pos x="T0" y="T1"/>
              </a:cxn>
              <a:cxn ang="T7">
                <a:pos x="T2" y="T3"/>
              </a:cxn>
              <a:cxn ang="T8">
                <a:pos x="T4" y="T5"/>
              </a:cxn>
            </a:cxnLst>
            <a:rect l="T9" t="T10" r="T11" b="T12"/>
            <a:pathLst>
              <a:path w="43200" h="42780" fill="none" extrusionOk="0">
                <a:moveTo>
                  <a:pt x="25837" y="-1"/>
                </a:moveTo>
                <a:cubicBezTo>
                  <a:pt x="35932" y="2019"/>
                  <a:pt x="43200" y="10884"/>
                  <a:pt x="43200" y="21180"/>
                </a:cubicBezTo>
                <a:cubicBezTo>
                  <a:pt x="43200" y="33109"/>
                  <a:pt x="33529" y="42780"/>
                  <a:pt x="21600" y="42780"/>
                </a:cubicBezTo>
                <a:cubicBezTo>
                  <a:pt x="9670" y="42780"/>
                  <a:pt x="0" y="33109"/>
                  <a:pt x="0" y="21180"/>
                </a:cubicBezTo>
                <a:cubicBezTo>
                  <a:pt x="-1" y="19901"/>
                  <a:pt x="113" y="18624"/>
                  <a:pt x="339" y="17366"/>
                </a:cubicBezTo>
              </a:path>
              <a:path w="43200" h="42780" stroke="0" extrusionOk="0">
                <a:moveTo>
                  <a:pt x="25837" y="-1"/>
                </a:moveTo>
                <a:cubicBezTo>
                  <a:pt x="35932" y="2019"/>
                  <a:pt x="43200" y="10884"/>
                  <a:pt x="43200" y="21180"/>
                </a:cubicBezTo>
                <a:cubicBezTo>
                  <a:pt x="43200" y="33109"/>
                  <a:pt x="33529" y="42780"/>
                  <a:pt x="21600" y="42780"/>
                </a:cubicBezTo>
                <a:cubicBezTo>
                  <a:pt x="9670" y="42780"/>
                  <a:pt x="0" y="33109"/>
                  <a:pt x="0" y="21180"/>
                </a:cubicBezTo>
                <a:cubicBezTo>
                  <a:pt x="-1" y="19901"/>
                  <a:pt x="113" y="18624"/>
                  <a:pt x="339" y="17366"/>
                </a:cubicBezTo>
                <a:lnTo>
                  <a:pt x="21600" y="21180"/>
                </a:lnTo>
                <a:close/>
              </a:path>
            </a:pathLst>
          </a:custGeom>
          <a:noFill/>
          <a:ln w="9525">
            <a:solidFill>
              <a:schemeClr val="tx1"/>
            </a:solidFill>
            <a:round/>
            <a:headEnd/>
            <a:tailEnd/>
          </a:ln>
        </p:spPr>
        <p:txBody>
          <a:bodyPr wrap="none" anchor="ctr"/>
          <a:lstStyle/>
          <a:p>
            <a:endParaRPr lang="zh-CN" altLang="en-US">
              <a:ea typeface="宋体"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2"/>
          <p:cNvSpPr txBox="1">
            <a:spLocks noChangeArrowheads="1"/>
          </p:cNvSpPr>
          <p:nvPr/>
        </p:nvSpPr>
        <p:spPr bwMode="auto">
          <a:xfrm>
            <a:off x="3048000" y="228600"/>
            <a:ext cx="3048000" cy="519113"/>
          </a:xfrm>
          <a:prstGeom prst="rect">
            <a:avLst/>
          </a:prstGeom>
          <a:solidFill>
            <a:srgbClr val="CCFF66"/>
          </a:solidFill>
          <a:ln w="9525">
            <a:noFill/>
            <a:miter lim="800000"/>
            <a:headEnd/>
            <a:tailEnd/>
          </a:ln>
        </p:spPr>
        <p:txBody>
          <a:bodyPr>
            <a:spAutoFit/>
          </a:bodyPr>
          <a:lstStyle/>
          <a:p>
            <a:pPr>
              <a:spcBef>
                <a:spcPct val="50000"/>
              </a:spcBef>
            </a:pPr>
            <a:r>
              <a:rPr lang="en-US" altLang="zh-CN" sz="2800">
                <a:ea typeface="宋体" charset="-122"/>
              </a:rPr>
              <a:t>Cauchy integrals</a:t>
            </a:r>
          </a:p>
        </p:txBody>
      </p:sp>
      <p:sp>
        <p:nvSpPr>
          <p:cNvPr id="16389" name="Text Box 10"/>
          <p:cNvSpPr txBox="1">
            <a:spLocks noChangeArrowheads="1"/>
          </p:cNvSpPr>
          <p:nvPr/>
        </p:nvSpPr>
        <p:spPr bwMode="auto">
          <a:xfrm>
            <a:off x="381000" y="1143000"/>
            <a:ext cx="5943600" cy="1325563"/>
          </a:xfrm>
          <a:prstGeom prst="rect">
            <a:avLst/>
          </a:prstGeom>
          <a:noFill/>
          <a:ln w="9525">
            <a:noFill/>
            <a:miter lim="800000"/>
            <a:headEnd/>
            <a:tailEnd/>
          </a:ln>
        </p:spPr>
        <p:txBody>
          <a:bodyPr>
            <a:spAutoFit/>
          </a:bodyPr>
          <a:lstStyle/>
          <a:p>
            <a:pPr>
              <a:lnSpc>
                <a:spcPct val="135000"/>
              </a:lnSpc>
              <a:spcBef>
                <a:spcPct val="50000"/>
              </a:spcBef>
            </a:pPr>
            <a:r>
              <a:rPr lang="en-US" altLang="zh-CN" sz="2000">
                <a:ea typeface="宋体" charset="-122"/>
              </a:rPr>
              <a:t>(b) Suppose </a:t>
            </a:r>
            <a:r>
              <a:rPr lang="en-US" altLang="zh-CN" sz="2000">
                <a:solidFill>
                  <a:schemeClr val="accent2"/>
                </a:solidFill>
                <a:ea typeface="宋体" charset="-122"/>
              </a:rPr>
              <a:t>U(z) is analytic in S</a:t>
            </a:r>
            <a:r>
              <a:rPr lang="en-US" altLang="zh-CN" sz="2000" baseline="30000">
                <a:solidFill>
                  <a:schemeClr val="accent2"/>
                </a:solidFill>
                <a:ea typeface="宋体" charset="-122"/>
              </a:rPr>
              <a:t>-</a:t>
            </a:r>
            <a:r>
              <a:rPr lang="en-US" altLang="zh-CN" sz="2000" baseline="30000">
                <a:ea typeface="宋体" charset="-122"/>
              </a:rPr>
              <a:t>.</a:t>
            </a:r>
            <a:r>
              <a:rPr lang="en-US" altLang="zh-CN" sz="2000">
                <a:ea typeface="宋体" charset="-122"/>
              </a:rPr>
              <a:t> including the point at infinity and continuous on C (anticlockwise sense), then</a:t>
            </a:r>
          </a:p>
        </p:txBody>
      </p:sp>
      <p:graphicFrame>
        <p:nvGraphicFramePr>
          <p:cNvPr id="16386" name="Object 16"/>
          <p:cNvGraphicFramePr>
            <a:graphicFrameLocks noChangeAspect="1"/>
          </p:cNvGraphicFramePr>
          <p:nvPr/>
        </p:nvGraphicFramePr>
        <p:xfrm>
          <a:off x="609600" y="3429000"/>
          <a:ext cx="6932613" cy="2208213"/>
        </p:xfrm>
        <a:graphic>
          <a:graphicData uri="http://schemas.openxmlformats.org/presentationml/2006/ole">
            <p:oleObj spid="_x0000_s48130" name="Equation" r:id="rId3" imgW="3047760" imgH="1117440" progId="Equation.3">
              <p:embed/>
            </p:oleObj>
          </a:graphicData>
        </a:graphic>
      </p:graphicFrame>
      <p:graphicFrame>
        <p:nvGraphicFramePr>
          <p:cNvPr id="16387" name="Object 17"/>
          <p:cNvGraphicFramePr>
            <a:graphicFrameLocks noChangeAspect="1"/>
          </p:cNvGraphicFramePr>
          <p:nvPr/>
        </p:nvGraphicFramePr>
        <p:xfrm>
          <a:off x="6477000" y="914400"/>
          <a:ext cx="2438400" cy="2155825"/>
        </p:xfrm>
        <a:graphic>
          <a:graphicData uri="http://schemas.openxmlformats.org/presentationml/2006/ole">
            <p:oleObj spid="_x0000_s48131" name="位图图像" r:id="rId4" imgW="1724266" imgH="1523810" progId="PBrush">
              <p:embed/>
            </p:oleObj>
          </a:graphicData>
        </a:graphic>
      </p:graphicFrame>
      <p:sp>
        <p:nvSpPr>
          <p:cNvPr id="16390" name="Oval 18"/>
          <p:cNvSpPr>
            <a:spLocks noChangeArrowheads="1"/>
          </p:cNvSpPr>
          <p:nvPr/>
        </p:nvSpPr>
        <p:spPr bwMode="auto">
          <a:xfrm>
            <a:off x="7848600" y="2057400"/>
            <a:ext cx="76200" cy="76200"/>
          </a:xfrm>
          <a:prstGeom prst="ellipse">
            <a:avLst/>
          </a:prstGeom>
          <a:solidFill>
            <a:srgbClr val="FF3300"/>
          </a:solidFill>
          <a:ln w="9525">
            <a:solidFill>
              <a:schemeClr val="tx1"/>
            </a:solidFill>
            <a:round/>
            <a:headEnd/>
            <a:tailEnd/>
          </a:ln>
        </p:spPr>
        <p:txBody>
          <a:bodyPr wrap="none" anchor="ctr"/>
          <a:lstStyle/>
          <a:p>
            <a:endParaRPr lang="zh-CN" altLang="en-US">
              <a:ea typeface="宋体" charset="-122"/>
            </a:endParaRPr>
          </a:p>
        </p:txBody>
      </p:sp>
      <p:sp>
        <p:nvSpPr>
          <p:cNvPr id="16391" name="Text Box 19"/>
          <p:cNvSpPr txBox="1">
            <a:spLocks noChangeArrowheads="1"/>
          </p:cNvSpPr>
          <p:nvPr/>
        </p:nvSpPr>
        <p:spPr bwMode="auto">
          <a:xfrm>
            <a:off x="7924800" y="1828800"/>
            <a:ext cx="457200" cy="366713"/>
          </a:xfrm>
          <a:prstGeom prst="rect">
            <a:avLst/>
          </a:prstGeom>
          <a:noFill/>
          <a:ln w="9525">
            <a:noFill/>
            <a:miter lim="800000"/>
            <a:headEnd/>
            <a:tailEnd/>
          </a:ln>
        </p:spPr>
        <p:txBody>
          <a:bodyPr>
            <a:spAutoFit/>
          </a:bodyPr>
          <a:lstStyle/>
          <a:p>
            <a:pPr>
              <a:spcBef>
                <a:spcPct val="50000"/>
              </a:spcBef>
            </a:pPr>
            <a:r>
              <a:rPr lang="en-US" altLang="zh-CN">
                <a:ea typeface="宋体" charset="-122"/>
              </a:rPr>
              <a:t>z</a:t>
            </a:r>
            <a:r>
              <a:rPr lang="en-US" altLang="zh-CN" baseline="-25000">
                <a:ea typeface="宋体" charset="-122"/>
              </a:rPr>
              <a:t>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6" name="Text Box 5"/>
          <p:cNvSpPr txBox="1">
            <a:spLocks noChangeArrowheads="1"/>
          </p:cNvSpPr>
          <p:nvPr/>
        </p:nvSpPr>
        <p:spPr bwMode="auto">
          <a:xfrm>
            <a:off x="381000" y="304800"/>
            <a:ext cx="3810000" cy="457200"/>
          </a:xfrm>
          <a:prstGeom prst="rect">
            <a:avLst/>
          </a:prstGeom>
          <a:solidFill>
            <a:srgbClr val="CCFF66"/>
          </a:solidFill>
          <a:ln w="9525">
            <a:noFill/>
            <a:miter lim="800000"/>
            <a:headEnd/>
            <a:tailEnd/>
          </a:ln>
        </p:spPr>
        <p:txBody>
          <a:bodyPr>
            <a:spAutoFit/>
          </a:bodyPr>
          <a:lstStyle/>
          <a:p>
            <a:pPr>
              <a:spcBef>
                <a:spcPct val="50000"/>
              </a:spcBef>
            </a:pPr>
            <a:r>
              <a:rPr lang="en-US" altLang="zh-CN" sz="2400">
                <a:ea typeface="宋体" pitchFamily="2" charset="-122"/>
              </a:rPr>
              <a:t>Evaluation of Line Integral</a:t>
            </a:r>
          </a:p>
        </p:txBody>
      </p:sp>
      <p:sp>
        <p:nvSpPr>
          <p:cNvPr id="44047" name="Text Box 6"/>
          <p:cNvSpPr txBox="1">
            <a:spLocks noChangeArrowheads="1"/>
          </p:cNvSpPr>
          <p:nvPr/>
        </p:nvSpPr>
        <p:spPr bwMode="auto">
          <a:xfrm>
            <a:off x="381000" y="990600"/>
            <a:ext cx="8382000" cy="1525588"/>
          </a:xfrm>
          <a:prstGeom prst="rect">
            <a:avLst/>
          </a:prstGeom>
          <a:noFill/>
          <a:ln w="9525">
            <a:noFill/>
            <a:miter lim="800000"/>
            <a:headEnd/>
            <a:tailEnd/>
          </a:ln>
        </p:spPr>
        <p:txBody>
          <a:bodyPr>
            <a:spAutoFit/>
          </a:bodyPr>
          <a:lstStyle/>
          <a:p>
            <a:pPr>
              <a:lnSpc>
                <a:spcPct val="140000"/>
              </a:lnSpc>
              <a:spcBef>
                <a:spcPct val="50000"/>
              </a:spcBef>
            </a:pPr>
            <a:r>
              <a:rPr lang="en-US" altLang="zh-CN" sz="2000">
                <a:ea typeface="宋体" pitchFamily="2" charset="-122"/>
              </a:rPr>
              <a:t>Where C is the union of the lacet C</a:t>
            </a:r>
            <a:r>
              <a:rPr lang="en-US" altLang="zh-CN" sz="2000" baseline="-25000">
                <a:ea typeface="宋体" pitchFamily="2" charset="-122"/>
              </a:rPr>
              <a:t>1</a:t>
            </a:r>
            <a:r>
              <a:rPr lang="en-US" altLang="zh-CN" sz="2000">
                <a:ea typeface="宋体" pitchFamily="2" charset="-122"/>
              </a:rPr>
              <a:t>, C</a:t>
            </a:r>
            <a:r>
              <a:rPr lang="en-US" altLang="zh-CN" sz="2000" baseline="-25000">
                <a:ea typeface="宋体" pitchFamily="2" charset="-122"/>
              </a:rPr>
              <a:t>2</a:t>
            </a:r>
            <a:r>
              <a:rPr lang="en-US" altLang="zh-CN" sz="2000">
                <a:ea typeface="宋体" pitchFamily="2" charset="-122"/>
              </a:rPr>
              <a:t>, …, C</a:t>
            </a:r>
            <a:r>
              <a:rPr lang="en-US" altLang="zh-CN" sz="2000" baseline="-25000">
                <a:ea typeface="宋体" pitchFamily="2" charset="-122"/>
              </a:rPr>
              <a:t>n</a:t>
            </a:r>
            <a:r>
              <a:rPr lang="en-US" altLang="zh-CN" sz="2000">
                <a:ea typeface="宋体" pitchFamily="2" charset="-122"/>
              </a:rPr>
              <a:t>. This latter integral may be evaluated by using the residue theory</a:t>
            </a:r>
            <a:r>
              <a:rPr lang="en-US" altLang="zh-CN" sz="2000">
                <a:ea typeface="宋体" pitchFamily="2" charset="-122"/>
                <a:sym typeface="Symbol" pitchFamily="18" charset="2"/>
              </a:rPr>
              <a:t>, for the function                  </a:t>
            </a:r>
          </a:p>
          <a:p>
            <a:pPr>
              <a:lnSpc>
                <a:spcPct val="140000"/>
              </a:lnSpc>
              <a:spcBef>
                <a:spcPct val="50000"/>
              </a:spcBef>
            </a:pPr>
            <a:r>
              <a:rPr lang="en-US" altLang="zh-CN" sz="2000">
                <a:ea typeface="宋体" pitchFamily="2" charset="-122"/>
                <a:sym typeface="Symbol" pitchFamily="18" charset="2"/>
              </a:rPr>
              <a:t>there are two poles </a:t>
            </a:r>
            <a:r>
              <a:rPr lang="en-US" altLang="zh-CN" sz="2000" i="1">
                <a:ea typeface="宋体" pitchFamily="2" charset="-122"/>
                <a:sym typeface="Symbol" pitchFamily="18" charset="2"/>
              </a:rPr>
              <a:t>z</a:t>
            </a:r>
            <a:r>
              <a:rPr lang="en-US" altLang="zh-CN" sz="2000">
                <a:ea typeface="宋体" pitchFamily="2" charset="-122"/>
                <a:sym typeface="Symbol" pitchFamily="18" charset="2"/>
              </a:rPr>
              <a:t> &amp;  situated outside the lacet, thus</a:t>
            </a:r>
            <a:endParaRPr lang="en-US" altLang="zh-CN" sz="2000">
              <a:ea typeface="宋体" pitchFamily="2" charset="-122"/>
            </a:endParaRPr>
          </a:p>
        </p:txBody>
      </p:sp>
      <p:graphicFrame>
        <p:nvGraphicFramePr>
          <p:cNvPr id="44035" name="Object 7"/>
          <p:cNvGraphicFramePr>
            <a:graphicFrameLocks noChangeAspect="1"/>
          </p:cNvGraphicFramePr>
          <p:nvPr/>
        </p:nvGraphicFramePr>
        <p:xfrm>
          <a:off x="641350" y="4500563"/>
          <a:ext cx="7202488" cy="849312"/>
        </p:xfrm>
        <a:graphic>
          <a:graphicData uri="http://schemas.openxmlformats.org/presentationml/2006/ole">
            <p:oleObj spid="_x0000_s23555" name="Equation" r:id="rId3" imgW="3251160" imgH="419040" progId="Equation.3">
              <p:embed/>
            </p:oleObj>
          </a:graphicData>
        </a:graphic>
      </p:graphicFrame>
      <p:graphicFrame>
        <p:nvGraphicFramePr>
          <p:cNvPr id="44036" name="Object 9"/>
          <p:cNvGraphicFramePr>
            <a:graphicFrameLocks noChangeAspect="1"/>
          </p:cNvGraphicFramePr>
          <p:nvPr/>
        </p:nvGraphicFramePr>
        <p:xfrm>
          <a:off x="6215074" y="1500174"/>
          <a:ext cx="1295400" cy="565150"/>
        </p:xfrm>
        <a:graphic>
          <a:graphicData uri="http://schemas.openxmlformats.org/presentationml/2006/ole">
            <p:oleObj spid="_x0000_s23556" name="Equation" r:id="rId4" imgW="787320" imgH="419040" progId="Equation.3">
              <p:embed/>
            </p:oleObj>
          </a:graphicData>
        </a:graphic>
      </p:graphicFrame>
      <p:sp>
        <p:nvSpPr>
          <p:cNvPr id="44048" name="Freeform 16"/>
          <p:cNvSpPr>
            <a:spLocks/>
          </p:cNvSpPr>
          <p:nvPr/>
        </p:nvSpPr>
        <p:spPr bwMode="auto">
          <a:xfrm>
            <a:off x="7315200" y="3276600"/>
            <a:ext cx="457200" cy="533400"/>
          </a:xfrm>
          <a:custGeom>
            <a:avLst/>
            <a:gdLst>
              <a:gd name="T0" fmla="*/ 0 w 240"/>
              <a:gd name="T1" fmla="*/ 0 h 528"/>
              <a:gd name="T2" fmla="*/ 348386430 w 240"/>
              <a:gd name="T3" fmla="*/ 97973848 h 528"/>
              <a:gd name="T4" fmla="*/ 696772861 w 240"/>
              <a:gd name="T5" fmla="*/ 293920564 h 528"/>
              <a:gd name="T6" fmla="*/ 870966017 w 240"/>
              <a:gd name="T7" fmla="*/ 538855231 h 528"/>
              <a:gd name="T8" fmla="*/ 0 60000 65536"/>
              <a:gd name="T9" fmla="*/ 0 60000 65536"/>
              <a:gd name="T10" fmla="*/ 0 60000 65536"/>
              <a:gd name="T11" fmla="*/ 0 60000 65536"/>
              <a:gd name="T12" fmla="*/ 0 w 240"/>
              <a:gd name="T13" fmla="*/ 0 h 528"/>
              <a:gd name="T14" fmla="*/ 240 w 240"/>
              <a:gd name="T15" fmla="*/ 528 h 528"/>
            </a:gdLst>
            <a:ahLst/>
            <a:cxnLst>
              <a:cxn ang="T8">
                <a:pos x="T0" y="T1"/>
              </a:cxn>
              <a:cxn ang="T9">
                <a:pos x="T2" y="T3"/>
              </a:cxn>
              <a:cxn ang="T10">
                <a:pos x="T4" y="T5"/>
              </a:cxn>
              <a:cxn ang="T11">
                <a:pos x="T6" y="T7"/>
              </a:cxn>
            </a:cxnLst>
            <a:rect l="T12" t="T13" r="T14" b="T15"/>
            <a:pathLst>
              <a:path w="240" h="528">
                <a:moveTo>
                  <a:pt x="0" y="0"/>
                </a:moveTo>
                <a:cubicBezTo>
                  <a:pt x="32" y="24"/>
                  <a:pt x="64" y="48"/>
                  <a:pt x="96" y="96"/>
                </a:cubicBezTo>
                <a:cubicBezTo>
                  <a:pt x="128" y="144"/>
                  <a:pt x="168" y="216"/>
                  <a:pt x="192" y="288"/>
                </a:cubicBezTo>
                <a:cubicBezTo>
                  <a:pt x="216" y="360"/>
                  <a:pt x="232" y="488"/>
                  <a:pt x="240" y="528"/>
                </a:cubicBezTo>
              </a:path>
            </a:pathLst>
          </a:custGeom>
          <a:noFill/>
          <a:ln w="9525">
            <a:solidFill>
              <a:schemeClr val="tx1"/>
            </a:solidFill>
            <a:round/>
            <a:headEnd/>
            <a:tailEnd/>
          </a:ln>
        </p:spPr>
        <p:txBody>
          <a:bodyPr/>
          <a:lstStyle/>
          <a:p>
            <a:endParaRPr lang="zh-CN" altLang="en-US">
              <a:ea typeface="宋体" pitchFamily="2" charset="-122"/>
            </a:endParaRPr>
          </a:p>
        </p:txBody>
      </p:sp>
      <p:sp>
        <p:nvSpPr>
          <p:cNvPr id="44049" name="Freeform 17"/>
          <p:cNvSpPr>
            <a:spLocks/>
          </p:cNvSpPr>
          <p:nvPr/>
        </p:nvSpPr>
        <p:spPr bwMode="auto">
          <a:xfrm>
            <a:off x="6705600" y="3352800"/>
            <a:ext cx="228600" cy="457200"/>
          </a:xfrm>
          <a:custGeom>
            <a:avLst/>
            <a:gdLst>
              <a:gd name="T0" fmla="*/ 0 w 144"/>
              <a:gd name="T1" fmla="*/ 0 h 288"/>
              <a:gd name="T2" fmla="*/ 241934997 w 144"/>
              <a:gd name="T3" fmla="*/ 483869993 h 288"/>
              <a:gd name="T4" fmla="*/ 362902445 w 144"/>
              <a:gd name="T5" fmla="*/ 725804891 h 288"/>
              <a:gd name="T6" fmla="*/ 0 60000 65536"/>
              <a:gd name="T7" fmla="*/ 0 60000 65536"/>
              <a:gd name="T8" fmla="*/ 0 60000 65536"/>
              <a:gd name="T9" fmla="*/ 0 w 144"/>
              <a:gd name="T10" fmla="*/ 0 h 288"/>
              <a:gd name="T11" fmla="*/ 144 w 144"/>
              <a:gd name="T12" fmla="*/ 288 h 288"/>
            </a:gdLst>
            <a:ahLst/>
            <a:cxnLst>
              <a:cxn ang="T6">
                <a:pos x="T0" y="T1"/>
              </a:cxn>
              <a:cxn ang="T7">
                <a:pos x="T2" y="T3"/>
              </a:cxn>
              <a:cxn ang="T8">
                <a:pos x="T4" y="T5"/>
              </a:cxn>
            </a:cxnLst>
            <a:rect l="T9" t="T10" r="T11" b="T12"/>
            <a:pathLst>
              <a:path w="144" h="288">
                <a:moveTo>
                  <a:pt x="0" y="0"/>
                </a:moveTo>
                <a:cubicBezTo>
                  <a:pt x="36" y="72"/>
                  <a:pt x="72" y="144"/>
                  <a:pt x="96" y="192"/>
                </a:cubicBezTo>
                <a:cubicBezTo>
                  <a:pt x="120" y="240"/>
                  <a:pt x="136" y="280"/>
                  <a:pt x="144" y="288"/>
                </a:cubicBezTo>
              </a:path>
            </a:pathLst>
          </a:custGeom>
          <a:noFill/>
          <a:ln w="9525">
            <a:solidFill>
              <a:schemeClr val="tx1"/>
            </a:solidFill>
            <a:round/>
            <a:headEnd/>
            <a:tailEnd/>
          </a:ln>
        </p:spPr>
        <p:txBody>
          <a:bodyPr/>
          <a:lstStyle/>
          <a:p>
            <a:endParaRPr lang="zh-CN" altLang="en-US">
              <a:ea typeface="宋体" pitchFamily="2" charset="-122"/>
            </a:endParaRPr>
          </a:p>
        </p:txBody>
      </p:sp>
      <p:sp>
        <p:nvSpPr>
          <p:cNvPr id="44050" name="Freeform 18"/>
          <p:cNvSpPr>
            <a:spLocks/>
          </p:cNvSpPr>
          <p:nvPr/>
        </p:nvSpPr>
        <p:spPr bwMode="auto">
          <a:xfrm>
            <a:off x="8610600" y="3352800"/>
            <a:ext cx="177800" cy="381000"/>
          </a:xfrm>
          <a:custGeom>
            <a:avLst/>
            <a:gdLst>
              <a:gd name="T0" fmla="*/ 0 w 112"/>
              <a:gd name="T1" fmla="*/ 0 h 240"/>
              <a:gd name="T2" fmla="*/ 241935033 w 112"/>
              <a:gd name="T3" fmla="*/ 241935038 h 240"/>
              <a:gd name="T4" fmla="*/ 241935033 w 112"/>
              <a:gd name="T5" fmla="*/ 604837545 h 240"/>
              <a:gd name="T6" fmla="*/ 0 60000 65536"/>
              <a:gd name="T7" fmla="*/ 0 60000 65536"/>
              <a:gd name="T8" fmla="*/ 0 60000 65536"/>
              <a:gd name="T9" fmla="*/ 0 w 112"/>
              <a:gd name="T10" fmla="*/ 0 h 240"/>
              <a:gd name="T11" fmla="*/ 112 w 112"/>
              <a:gd name="T12" fmla="*/ 240 h 240"/>
            </a:gdLst>
            <a:ahLst/>
            <a:cxnLst>
              <a:cxn ang="T6">
                <a:pos x="T0" y="T1"/>
              </a:cxn>
              <a:cxn ang="T7">
                <a:pos x="T2" y="T3"/>
              </a:cxn>
              <a:cxn ang="T8">
                <a:pos x="T4" y="T5"/>
              </a:cxn>
            </a:cxnLst>
            <a:rect l="T9" t="T10" r="T11" b="T12"/>
            <a:pathLst>
              <a:path w="112" h="240">
                <a:moveTo>
                  <a:pt x="0" y="0"/>
                </a:moveTo>
                <a:cubicBezTo>
                  <a:pt x="40" y="28"/>
                  <a:pt x="80" y="56"/>
                  <a:pt x="96" y="96"/>
                </a:cubicBezTo>
                <a:cubicBezTo>
                  <a:pt x="112" y="136"/>
                  <a:pt x="104" y="188"/>
                  <a:pt x="96" y="240"/>
                </a:cubicBezTo>
              </a:path>
            </a:pathLst>
          </a:custGeom>
          <a:noFill/>
          <a:ln w="9525">
            <a:solidFill>
              <a:schemeClr val="tx1"/>
            </a:solidFill>
            <a:round/>
            <a:headEnd/>
            <a:tailEnd/>
          </a:ln>
        </p:spPr>
        <p:txBody>
          <a:bodyPr/>
          <a:lstStyle/>
          <a:p>
            <a:endParaRPr lang="zh-CN" altLang="en-US">
              <a:ea typeface="宋体" pitchFamily="2" charset="-122"/>
            </a:endParaRPr>
          </a:p>
        </p:txBody>
      </p:sp>
      <p:graphicFrame>
        <p:nvGraphicFramePr>
          <p:cNvPr id="44037" name="Object 19"/>
          <p:cNvGraphicFramePr>
            <a:graphicFrameLocks noChangeAspect="1"/>
          </p:cNvGraphicFramePr>
          <p:nvPr/>
        </p:nvGraphicFramePr>
        <p:xfrm>
          <a:off x="6477000" y="2971800"/>
          <a:ext cx="215900" cy="304800"/>
        </p:xfrm>
        <a:graphic>
          <a:graphicData uri="http://schemas.openxmlformats.org/presentationml/2006/ole">
            <p:oleObj spid="_x0000_s23557" name="Equation" r:id="rId5" imgW="152280" imgH="215640" progId="Equation.3">
              <p:embed/>
            </p:oleObj>
          </a:graphicData>
        </a:graphic>
      </p:graphicFrame>
      <p:graphicFrame>
        <p:nvGraphicFramePr>
          <p:cNvPr id="44038" name="Object 20"/>
          <p:cNvGraphicFramePr>
            <a:graphicFrameLocks noChangeAspect="1"/>
          </p:cNvGraphicFramePr>
          <p:nvPr/>
        </p:nvGraphicFramePr>
        <p:xfrm>
          <a:off x="6781800" y="3810000"/>
          <a:ext cx="198438" cy="304800"/>
        </p:xfrm>
        <a:graphic>
          <a:graphicData uri="http://schemas.openxmlformats.org/presentationml/2006/ole">
            <p:oleObj spid="_x0000_s23558" name="Equation" r:id="rId6" imgW="139680" imgH="215640" progId="Equation.3">
              <p:embed/>
            </p:oleObj>
          </a:graphicData>
        </a:graphic>
      </p:graphicFrame>
      <p:graphicFrame>
        <p:nvGraphicFramePr>
          <p:cNvPr id="44039" name="Object 21"/>
          <p:cNvGraphicFramePr>
            <a:graphicFrameLocks noChangeAspect="1"/>
          </p:cNvGraphicFramePr>
          <p:nvPr/>
        </p:nvGraphicFramePr>
        <p:xfrm>
          <a:off x="7310438" y="3000375"/>
          <a:ext cx="252412" cy="304800"/>
        </p:xfrm>
        <a:graphic>
          <a:graphicData uri="http://schemas.openxmlformats.org/presentationml/2006/ole">
            <p:oleObj spid="_x0000_s23559" name="Equation" r:id="rId7" imgW="177480" imgH="215640" progId="Equation.3">
              <p:embed/>
            </p:oleObj>
          </a:graphicData>
        </a:graphic>
      </p:graphicFrame>
      <p:graphicFrame>
        <p:nvGraphicFramePr>
          <p:cNvPr id="44040" name="Object 22"/>
          <p:cNvGraphicFramePr>
            <a:graphicFrameLocks noChangeAspect="1"/>
          </p:cNvGraphicFramePr>
          <p:nvPr/>
        </p:nvGraphicFramePr>
        <p:xfrm>
          <a:off x="8305800" y="3124200"/>
          <a:ext cx="252413" cy="322263"/>
        </p:xfrm>
        <a:graphic>
          <a:graphicData uri="http://schemas.openxmlformats.org/presentationml/2006/ole">
            <p:oleObj spid="_x0000_s23560" name="Equation" r:id="rId8" imgW="177480" imgH="228600" progId="Equation.3">
              <p:embed/>
            </p:oleObj>
          </a:graphicData>
        </a:graphic>
      </p:graphicFrame>
      <p:graphicFrame>
        <p:nvGraphicFramePr>
          <p:cNvPr id="44041" name="Object 23"/>
          <p:cNvGraphicFramePr>
            <a:graphicFrameLocks noChangeAspect="1"/>
          </p:cNvGraphicFramePr>
          <p:nvPr/>
        </p:nvGraphicFramePr>
        <p:xfrm>
          <a:off x="7772400" y="3733800"/>
          <a:ext cx="234950" cy="304800"/>
        </p:xfrm>
        <a:graphic>
          <a:graphicData uri="http://schemas.openxmlformats.org/presentationml/2006/ole">
            <p:oleObj spid="_x0000_s23561" name="Equation" r:id="rId9" imgW="164880" imgH="215640" progId="Equation.3">
              <p:embed/>
            </p:oleObj>
          </a:graphicData>
        </a:graphic>
      </p:graphicFrame>
      <p:graphicFrame>
        <p:nvGraphicFramePr>
          <p:cNvPr id="44042" name="Object 24"/>
          <p:cNvGraphicFramePr>
            <a:graphicFrameLocks noChangeAspect="1"/>
          </p:cNvGraphicFramePr>
          <p:nvPr/>
        </p:nvGraphicFramePr>
        <p:xfrm>
          <a:off x="8610600" y="3733800"/>
          <a:ext cx="234950" cy="322263"/>
        </p:xfrm>
        <a:graphic>
          <a:graphicData uri="http://schemas.openxmlformats.org/presentationml/2006/ole">
            <p:oleObj spid="_x0000_s23562" name="Equation" r:id="rId10" imgW="164880" imgH="228600" progId="Equation.3">
              <p:embed/>
            </p:oleObj>
          </a:graphicData>
        </a:graphic>
      </p:graphicFrame>
      <p:sp>
        <p:nvSpPr>
          <p:cNvPr id="44051" name="Oval 25"/>
          <p:cNvSpPr>
            <a:spLocks noChangeArrowheads="1"/>
          </p:cNvSpPr>
          <p:nvPr/>
        </p:nvSpPr>
        <p:spPr bwMode="auto">
          <a:xfrm>
            <a:off x="6343650" y="2895600"/>
            <a:ext cx="762000" cy="1295400"/>
          </a:xfrm>
          <a:prstGeom prst="ellipse">
            <a:avLst/>
          </a:prstGeom>
          <a:noFill/>
          <a:ln w="9525">
            <a:solidFill>
              <a:schemeClr val="tx1"/>
            </a:solidFill>
            <a:round/>
            <a:headEnd/>
            <a:tailEnd/>
          </a:ln>
        </p:spPr>
        <p:txBody>
          <a:bodyPr wrap="none" anchor="ctr"/>
          <a:lstStyle/>
          <a:p>
            <a:endParaRPr lang="zh-CN" altLang="en-US">
              <a:ea typeface="宋体" pitchFamily="2" charset="-122"/>
            </a:endParaRPr>
          </a:p>
        </p:txBody>
      </p:sp>
      <p:sp>
        <p:nvSpPr>
          <p:cNvPr id="44052" name="Oval 26"/>
          <p:cNvSpPr>
            <a:spLocks noChangeArrowheads="1"/>
          </p:cNvSpPr>
          <p:nvPr/>
        </p:nvSpPr>
        <p:spPr bwMode="auto">
          <a:xfrm>
            <a:off x="7205663" y="2819400"/>
            <a:ext cx="914400" cy="1371600"/>
          </a:xfrm>
          <a:prstGeom prst="ellipse">
            <a:avLst/>
          </a:prstGeom>
          <a:noFill/>
          <a:ln w="9525">
            <a:solidFill>
              <a:schemeClr val="tx1"/>
            </a:solidFill>
            <a:round/>
            <a:headEnd/>
            <a:tailEnd/>
          </a:ln>
        </p:spPr>
        <p:txBody>
          <a:bodyPr wrap="none" anchor="ctr"/>
          <a:lstStyle/>
          <a:p>
            <a:endParaRPr lang="zh-CN" altLang="en-US">
              <a:ea typeface="宋体" pitchFamily="2" charset="-122"/>
            </a:endParaRPr>
          </a:p>
        </p:txBody>
      </p:sp>
      <p:sp>
        <p:nvSpPr>
          <p:cNvPr id="44053" name="Oval 27"/>
          <p:cNvSpPr>
            <a:spLocks noChangeArrowheads="1"/>
          </p:cNvSpPr>
          <p:nvPr/>
        </p:nvSpPr>
        <p:spPr bwMode="auto">
          <a:xfrm>
            <a:off x="8229600" y="3048000"/>
            <a:ext cx="762000" cy="1219200"/>
          </a:xfrm>
          <a:prstGeom prst="ellipse">
            <a:avLst/>
          </a:prstGeom>
          <a:noFill/>
          <a:ln w="9525">
            <a:solidFill>
              <a:schemeClr val="tx1"/>
            </a:solidFill>
            <a:round/>
            <a:headEnd/>
            <a:tailEnd/>
          </a:ln>
        </p:spPr>
        <p:txBody>
          <a:bodyPr wrap="none" anchor="ctr"/>
          <a:lstStyle/>
          <a:p>
            <a:endParaRPr lang="zh-CN" altLang="en-US">
              <a:ea typeface="宋体" pitchFamily="2" charset="-122"/>
            </a:endParaRPr>
          </a:p>
        </p:txBody>
      </p:sp>
      <p:sp>
        <p:nvSpPr>
          <p:cNvPr id="44054" name="Text Box 29"/>
          <p:cNvSpPr txBox="1">
            <a:spLocks noChangeArrowheads="1"/>
          </p:cNvSpPr>
          <p:nvPr/>
        </p:nvSpPr>
        <p:spPr bwMode="auto">
          <a:xfrm>
            <a:off x="6324600" y="2590800"/>
            <a:ext cx="533400" cy="366713"/>
          </a:xfrm>
          <a:prstGeom prst="rect">
            <a:avLst/>
          </a:prstGeom>
          <a:noFill/>
          <a:ln w="9525">
            <a:noFill/>
            <a:miter lim="800000"/>
            <a:headEnd/>
            <a:tailEnd/>
          </a:ln>
        </p:spPr>
        <p:txBody>
          <a:bodyPr>
            <a:spAutoFit/>
          </a:bodyPr>
          <a:lstStyle/>
          <a:p>
            <a:pPr>
              <a:spcBef>
                <a:spcPct val="50000"/>
              </a:spcBef>
            </a:pPr>
            <a:r>
              <a:rPr lang="en-US" altLang="zh-CN">
                <a:ea typeface="宋体" pitchFamily="2" charset="-122"/>
              </a:rPr>
              <a:t>C</a:t>
            </a:r>
            <a:r>
              <a:rPr lang="en-US" altLang="zh-CN" baseline="-25000">
                <a:ea typeface="宋体" pitchFamily="2" charset="-122"/>
              </a:rPr>
              <a:t>1</a:t>
            </a:r>
          </a:p>
        </p:txBody>
      </p:sp>
      <p:sp>
        <p:nvSpPr>
          <p:cNvPr id="44055" name="Text Box 30"/>
          <p:cNvSpPr txBox="1">
            <a:spLocks noChangeArrowheads="1"/>
          </p:cNvSpPr>
          <p:nvPr/>
        </p:nvSpPr>
        <p:spPr bwMode="auto">
          <a:xfrm>
            <a:off x="7453313" y="2466975"/>
            <a:ext cx="533400" cy="366713"/>
          </a:xfrm>
          <a:prstGeom prst="rect">
            <a:avLst/>
          </a:prstGeom>
          <a:noFill/>
          <a:ln w="9525">
            <a:noFill/>
            <a:miter lim="800000"/>
            <a:headEnd/>
            <a:tailEnd/>
          </a:ln>
        </p:spPr>
        <p:txBody>
          <a:bodyPr>
            <a:spAutoFit/>
          </a:bodyPr>
          <a:lstStyle/>
          <a:p>
            <a:pPr>
              <a:spcBef>
                <a:spcPct val="50000"/>
              </a:spcBef>
            </a:pPr>
            <a:r>
              <a:rPr lang="en-US" altLang="zh-CN">
                <a:ea typeface="宋体" pitchFamily="2" charset="-122"/>
              </a:rPr>
              <a:t>C</a:t>
            </a:r>
            <a:r>
              <a:rPr lang="en-US" altLang="zh-CN" baseline="-25000">
                <a:ea typeface="宋体" pitchFamily="2" charset="-122"/>
              </a:rPr>
              <a:t>2</a:t>
            </a:r>
          </a:p>
        </p:txBody>
      </p:sp>
      <p:sp>
        <p:nvSpPr>
          <p:cNvPr id="44056" name="Text Box 31"/>
          <p:cNvSpPr txBox="1">
            <a:spLocks noChangeArrowheads="1"/>
          </p:cNvSpPr>
          <p:nvPr/>
        </p:nvSpPr>
        <p:spPr bwMode="auto">
          <a:xfrm>
            <a:off x="8305800" y="2667000"/>
            <a:ext cx="533400" cy="366713"/>
          </a:xfrm>
          <a:prstGeom prst="rect">
            <a:avLst/>
          </a:prstGeom>
          <a:noFill/>
          <a:ln w="9525">
            <a:noFill/>
            <a:miter lim="800000"/>
            <a:headEnd/>
            <a:tailEnd/>
          </a:ln>
        </p:spPr>
        <p:txBody>
          <a:bodyPr>
            <a:spAutoFit/>
          </a:bodyPr>
          <a:lstStyle/>
          <a:p>
            <a:pPr>
              <a:spcBef>
                <a:spcPct val="50000"/>
              </a:spcBef>
            </a:pPr>
            <a:r>
              <a:rPr lang="en-US" altLang="zh-CN">
                <a:ea typeface="宋体" pitchFamily="2" charset="-122"/>
              </a:rPr>
              <a:t>C</a:t>
            </a:r>
            <a:r>
              <a:rPr lang="en-US" altLang="zh-CN" baseline="-25000">
                <a:ea typeface="宋体" pitchFamily="2" charset="-122"/>
              </a:rPr>
              <a:t>k</a:t>
            </a:r>
          </a:p>
        </p:txBody>
      </p:sp>
      <p:graphicFrame>
        <p:nvGraphicFramePr>
          <p:cNvPr id="44043" name="Object 33"/>
          <p:cNvGraphicFramePr>
            <a:graphicFrameLocks noChangeAspect="1"/>
          </p:cNvGraphicFramePr>
          <p:nvPr/>
        </p:nvGraphicFramePr>
        <p:xfrm>
          <a:off x="714348" y="2643182"/>
          <a:ext cx="4713288" cy="1627189"/>
        </p:xfrm>
        <a:graphic>
          <a:graphicData uri="http://schemas.openxmlformats.org/presentationml/2006/ole">
            <p:oleObj spid="_x0000_s23563" name="Equation" r:id="rId11" imgW="2361960" imgH="863280" progId="Equation.3">
              <p:embed/>
            </p:oleObj>
          </a:graphicData>
        </a:graphic>
      </p:graphicFrame>
      <p:graphicFrame>
        <p:nvGraphicFramePr>
          <p:cNvPr id="44044" name="Object 34"/>
          <p:cNvGraphicFramePr>
            <a:graphicFrameLocks noChangeAspect="1"/>
          </p:cNvGraphicFramePr>
          <p:nvPr/>
        </p:nvGraphicFramePr>
        <p:xfrm>
          <a:off x="2786050" y="5572140"/>
          <a:ext cx="4594225" cy="849313"/>
        </p:xfrm>
        <a:graphic>
          <a:graphicData uri="http://schemas.openxmlformats.org/presentationml/2006/ole">
            <p:oleObj spid="_x0000_s23564" name="Equation" r:id="rId12" imgW="2108160" imgH="419040" progId="Equation.3">
              <p:embed/>
            </p:oleObj>
          </a:graphicData>
        </a:graphic>
      </p:graphicFrame>
      <p:graphicFrame>
        <p:nvGraphicFramePr>
          <p:cNvPr id="44045" name="Object 35"/>
          <p:cNvGraphicFramePr>
            <a:graphicFrameLocks noChangeAspect="1"/>
          </p:cNvGraphicFramePr>
          <p:nvPr/>
        </p:nvGraphicFramePr>
        <p:xfrm>
          <a:off x="609600" y="5562600"/>
          <a:ext cx="2205038" cy="838200"/>
        </p:xfrm>
        <a:graphic>
          <a:graphicData uri="http://schemas.openxmlformats.org/presentationml/2006/ole">
            <p:oleObj spid="_x0000_s23565" name="Equation" r:id="rId13" imgW="952200" imgH="419040" progId="Equation.3">
              <p:embed/>
            </p:oleObj>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8" name="Text Box 5"/>
          <p:cNvSpPr txBox="1">
            <a:spLocks noChangeArrowheads="1"/>
          </p:cNvSpPr>
          <p:nvPr/>
        </p:nvSpPr>
        <p:spPr bwMode="auto">
          <a:xfrm>
            <a:off x="214282" y="285728"/>
            <a:ext cx="3810000" cy="457200"/>
          </a:xfrm>
          <a:prstGeom prst="rect">
            <a:avLst/>
          </a:prstGeom>
          <a:solidFill>
            <a:srgbClr val="CCFF66"/>
          </a:solidFill>
          <a:ln w="9525">
            <a:noFill/>
            <a:miter lim="800000"/>
            <a:headEnd/>
            <a:tailEnd/>
          </a:ln>
        </p:spPr>
        <p:txBody>
          <a:bodyPr>
            <a:spAutoFit/>
          </a:bodyPr>
          <a:lstStyle/>
          <a:p>
            <a:pPr>
              <a:spcBef>
                <a:spcPct val="50000"/>
              </a:spcBef>
            </a:pPr>
            <a:r>
              <a:rPr lang="en-US" altLang="zh-CN" sz="2400">
                <a:ea typeface="宋体" pitchFamily="2" charset="-122"/>
              </a:rPr>
              <a:t>Evaluation of Line Integral</a:t>
            </a:r>
          </a:p>
        </p:txBody>
      </p:sp>
      <p:sp>
        <p:nvSpPr>
          <p:cNvPr id="45069" name="Freeform 16"/>
          <p:cNvSpPr>
            <a:spLocks/>
          </p:cNvSpPr>
          <p:nvPr/>
        </p:nvSpPr>
        <p:spPr bwMode="auto">
          <a:xfrm>
            <a:off x="7162800" y="2057400"/>
            <a:ext cx="457200" cy="533400"/>
          </a:xfrm>
          <a:custGeom>
            <a:avLst/>
            <a:gdLst>
              <a:gd name="T0" fmla="*/ 0 w 240"/>
              <a:gd name="T1" fmla="*/ 0 h 528"/>
              <a:gd name="T2" fmla="*/ 348386430 w 240"/>
              <a:gd name="T3" fmla="*/ 97973848 h 528"/>
              <a:gd name="T4" fmla="*/ 696772861 w 240"/>
              <a:gd name="T5" fmla="*/ 293920564 h 528"/>
              <a:gd name="T6" fmla="*/ 870966017 w 240"/>
              <a:gd name="T7" fmla="*/ 538855231 h 528"/>
              <a:gd name="T8" fmla="*/ 0 60000 65536"/>
              <a:gd name="T9" fmla="*/ 0 60000 65536"/>
              <a:gd name="T10" fmla="*/ 0 60000 65536"/>
              <a:gd name="T11" fmla="*/ 0 60000 65536"/>
              <a:gd name="T12" fmla="*/ 0 w 240"/>
              <a:gd name="T13" fmla="*/ 0 h 528"/>
              <a:gd name="T14" fmla="*/ 240 w 240"/>
              <a:gd name="T15" fmla="*/ 528 h 528"/>
            </a:gdLst>
            <a:ahLst/>
            <a:cxnLst>
              <a:cxn ang="T8">
                <a:pos x="T0" y="T1"/>
              </a:cxn>
              <a:cxn ang="T9">
                <a:pos x="T2" y="T3"/>
              </a:cxn>
              <a:cxn ang="T10">
                <a:pos x="T4" y="T5"/>
              </a:cxn>
              <a:cxn ang="T11">
                <a:pos x="T6" y="T7"/>
              </a:cxn>
            </a:cxnLst>
            <a:rect l="T12" t="T13" r="T14" b="T15"/>
            <a:pathLst>
              <a:path w="240" h="528">
                <a:moveTo>
                  <a:pt x="0" y="0"/>
                </a:moveTo>
                <a:cubicBezTo>
                  <a:pt x="32" y="24"/>
                  <a:pt x="64" y="48"/>
                  <a:pt x="96" y="96"/>
                </a:cubicBezTo>
                <a:cubicBezTo>
                  <a:pt x="128" y="144"/>
                  <a:pt x="168" y="216"/>
                  <a:pt x="192" y="288"/>
                </a:cubicBezTo>
                <a:cubicBezTo>
                  <a:pt x="216" y="360"/>
                  <a:pt x="232" y="488"/>
                  <a:pt x="240" y="528"/>
                </a:cubicBezTo>
              </a:path>
            </a:pathLst>
          </a:custGeom>
          <a:noFill/>
          <a:ln w="9525">
            <a:solidFill>
              <a:schemeClr val="tx1"/>
            </a:solidFill>
            <a:round/>
            <a:headEnd/>
            <a:tailEnd/>
          </a:ln>
        </p:spPr>
        <p:txBody>
          <a:bodyPr/>
          <a:lstStyle/>
          <a:p>
            <a:endParaRPr lang="zh-CN" altLang="en-US">
              <a:ea typeface="宋体" pitchFamily="2" charset="-122"/>
            </a:endParaRPr>
          </a:p>
        </p:txBody>
      </p:sp>
      <p:sp>
        <p:nvSpPr>
          <p:cNvPr id="45070" name="Freeform 17"/>
          <p:cNvSpPr>
            <a:spLocks/>
          </p:cNvSpPr>
          <p:nvPr/>
        </p:nvSpPr>
        <p:spPr bwMode="auto">
          <a:xfrm>
            <a:off x="6553200" y="2133600"/>
            <a:ext cx="228600" cy="457200"/>
          </a:xfrm>
          <a:custGeom>
            <a:avLst/>
            <a:gdLst>
              <a:gd name="T0" fmla="*/ 0 w 144"/>
              <a:gd name="T1" fmla="*/ 0 h 288"/>
              <a:gd name="T2" fmla="*/ 241934997 w 144"/>
              <a:gd name="T3" fmla="*/ 483869993 h 288"/>
              <a:gd name="T4" fmla="*/ 362902445 w 144"/>
              <a:gd name="T5" fmla="*/ 725804891 h 288"/>
              <a:gd name="T6" fmla="*/ 0 60000 65536"/>
              <a:gd name="T7" fmla="*/ 0 60000 65536"/>
              <a:gd name="T8" fmla="*/ 0 60000 65536"/>
              <a:gd name="T9" fmla="*/ 0 w 144"/>
              <a:gd name="T10" fmla="*/ 0 h 288"/>
              <a:gd name="T11" fmla="*/ 144 w 144"/>
              <a:gd name="T12" fmla="*/ 288 h 288"/>
            </a:gdLst>
            <a:ahLst/>
            <a:cxnLst>
              <a:cxn ang="T6">
                <a:pos x="T0" y="T1"/>
              </a:cxn>
              <a:cxn ang="T7">
                <a:pos x="T2" y="T3"/>
              </a:cxn>
              <a:cxn ang="T8">
                <a:pos x="T4" y="T5"/>
              </a:cxn>
            </a:cxnLst>
            <a:rect l="T9" t="T10" r="T11" b="T12"/>
            <a:pathLst>
              <a:path w="144" h="288">
                <a:moveTo>
                  <a:pt x="0" y="0"/>
                </a:moveTo>
                <a:cubicBezTo>
                  <a:pt x="36" y="72"/>
                  <a:pt x="72" y="144"/>
                  <a:pt x="96" y="192"/>
                </a:cubicBezTo>
                <a:cubicBezTo>
                  <a:pt x="120" y="240"/>
                  <a:pt x="136" y="280"/>
                  <a:pt x="144" y="288"/>
                </a:cubicBezTo>
              </a:path>
            </a:pathLst>
          </a:custGeom>
          <a:noFill/>
          <a:ln w="9525">
            <a:solidFill>
              <a:schemeClr val="tx1"/>
            </a:solidFill>
            <a:round/>
            <a:headEnd/>
            <a:tailEnd/>
          </a:ln>
        </p:spPr>
        <p:txBody>
          <a:bodyPr/>
          <a:lstStyle/>
          <a:p>
            <a:endParaRPr lang="zh-CN" altLang="en-US">
              <a:ea typeface="宋体" pitchFamily="2" charset="-122"/>
            </a:endParaRPr>
          </a:p>
        </p:txBody>
      </p:sp>
      <p:sp>
        <p:nvSpPr>
          <p:cNvPr id="45071" name="Freeform 18"/>
          <p:cNvSpPr>
            <a:spLocks/>
          </p:cNvSpPr>
          <p:nvPr/>
        </p:nvSpPr>
        <p:spPr bwMode="auto">
          <a:xfrm>
            <a:off x="8458200" y="2133600"/>
            <a:ext cx="177800" cy="381000"/>
          </a:xfrm>
          <a:custGeom>
            <a:avLst/>
            <a:gdLst>
              <a:gd name="T0" fmla="*/ 0 w 112"/>
              <a:gd name="T1" fmla="*/ 0 h 240"/>
              <a:gd name="T2" fmla="*/ 241935033 w 112"/>
              <a:gd name="T3" fmla="*/ 241935038 h 240"/>
              <a:gd name="T4" fmla="*/ 241935033 w 112"/>
              <a:gd name="T5" fmla="*/ 604837545 h 240"/>
              <a:gd name="T6" fmla="*/ 0 60000 65536"/>
              <a:gd name="T7" fmla="*/ 0 60000 65536"/>
              <a:gd name="T8" fmla="*/ 0 60000 65536"/>
              <a:gd name="T9" fmla="*/ 0 w 112"/>
              <a:gd name="T10" fmla="*/ 0 h 240"/>
              <a:gd name="T11" fmla="*/ 112 w 112"/>
              <a:gd name="T12" fmla="*/ 240 h 240"/>
            </a:gdLst>
            <a:ahLst/>
            <a:cxnLst>
              <a:cxn ang="T6">
                <a:pos x="T0" y="T1"/>
              </a:cxn>
              <a:cxn ang="T7">
                <a:pos x="T2" y="T3"/>
              </a:cxn>
              <a:cxn ang="T8">
                <a:pos x="T4" y="T5"/>
              </a:cxn>
            </a:cxnLst>
            <a:rect l="T9" t="T10" r="T11" b="T12"/>
            <a:pathLst>
              <a:path w="112" h="240">
                <a:moveTo>
                  <a:pt x="0" y="0"/>
                </a:moveTo>
                <a:cubicBezTo>
                  <a:pt x="40" y="28"/>
                  <a:pt x="80" y="56"/>
                  <a:pt x="96" y="96"/>
                </a:cubicBezTo>
                <a:cubicBezTo>
                  <a:pt x="112" y="136"/>
                  <a:pt x="104" y="188"/>
                  <a:pt x="96" y="240"/>
                </a:cubicBezTo>
              </a:path>
            </a:pathLst>
          </a:custGeom>
          <a:noFill/>
          <a:ln w="9525">
            <a:solidFill>
              <a:schemeClr val="tx1"/>
            </a:solidFill>
            <a:round/>
            <a:headEnd/>
            <a:tailEnd/>
          </a:ln>
        </p:spPr>
        <p:txBody>
          <a:bodyPr/>
          <a:lstStyle/>
          <a:p>
            <a:endParaRPr lang="zh-CN" altLang="en-US">
              <a:ea typeface="宋体" pitchFamily="2" charset="-122"/>
            </a:endParaRPr>
          </a:p>
        </p:txBody>
      </p:sp>
      <p:graphicFrame>
        <p:nvGraphicFramePr>
          <p:cNvPr id="45059" name="Object 19"/>
          <p:cNvGraphicFramePr>
            <a:graphicFrameLocks noChangeAspect="1"/>
          </p:cNvGraphicFramePr>
          <p:nvPr/>
        </p:nvGraphicFramePr>
        <p:xfrm>
          <a:off x="6324600" y="1752600"/>
          <a:ext cx="215900" cy="304800"/>
        </p:xfrm>
        <a:graphic>
          <a:graphicData uri="http://schemas.openxmlformats.org/presentationml/2006/ole">
            <p:oleObj spid="_x0000_s24579" name="Equation" r:id="rId3" imgW="152280" imgH="215640" progId="Equation.3">
              <p:embed/>
            </p:oleObj>
          </a:graphicData>
        </a:graphic>
      </p:graphicFrame>
      <p:graphicFrame>
        <p:nvGraphicFramePr>
          <p:cNvPr id="45060" name="Object 20"/>
          <p:cNvGraphicFramePr>
            <a:graphicFrameLocks noChangeAspect="1"/>
          </p:cNvGraphicFramePr>
          <p:nvPr/>
        </p:nvGraphicFramePr>
        <p:xfrm>
          <a:off x="6629400" y="2590800"/>
          <a:ext cx="198438" cy="304800"/>
        </p:xfrm>
        <a:graphic>
          <a:graphicData uri="http://schemas.openxmlformats.org/presentationml/2006/ole">
            <p:oleObj spid="_x0000_s24580" name="Equation" r:id="rId4" imgW="139680" imgH="215640" progId="Equation.3">
              <p:embed/>
            </p:oleObj>
          </a:graphicData>
        </a:graphic>
      </p:graphicFrame>
      <p:graphicFrame>
        <p:nvGraphicFramePr>
          <p:cNvPr id="45061" name="Object 21"/>
          <p:cNvGraphicFramePr>
            <a:graphicFrameLocks noChangeAspect="1"/>
          </p:cNvGraphicFramePr>
          <p:nvPr/>
        </p:nvGraphicFramePr>
        <p:xfrm>
          <a:off x="7158038" y="1781175"/>
          <a:ext cx="252412" cy="304800"/>
        </p:xfrm>
        <a:graphic>
          <a:graphicData uri="http://schemas.openxmlformats.org/presentationml/2006/ole">
            <p:oleObj spid="_x0000_s24581" name="Equation" r:id="rId5" imgW="177480" imgH="215640" progId="Equation.3">
              <p:embed/>
            </p:oleObj>
          </a:graphicData>
        </a:graphic>
      </p:graphicFrame>
      <p:graphicFrame>
        <p:nvGraphicFramePr>
          <p:cNvPr id="45062" name="Object 22"/>
          <p:cNvGraphicFramePr>
            <a:graphicFrameLocks noChangeAspect="1"/>
          </p:cNvGraphicFramePr>
          <p:nvPr/>
        </p:nvGraphicFramePr>
        <p:xfrm>
          <a:off x="8153400" y="1905000"/>
          <a:ext cx="252413" cy="322263"/>
        </p:xfrm>
        <a:graphic>
          <a:graphicData uri="http://schemas.openxmlformats.org/presentationml/2006/ole">
            <p:oleObj spid="_x0000_s24582" name="Equation" r:id="rId6" imgW="177480" imgH="228600" progId="Equation.3">
              <p:embed/>
            </p:oleObj>
          </a:graphicData>
        </a:graphic>
      </p:graphicFrame>
      <p:graphicFrame>
        <p:nvGraphicFramePr>
          <p:cNvPr id="45063" name="Object 23"/>
          <p:cNvGraphicFramePr>
            <a:graphicFrameLocks noChangeAspect="1"/>
          </p:cNvGraphicFramePr>
          <p:nvPr/>
        </p:nvGraphicFramePr>
        <p:xfrm>
          <a:off x="7620000" y="2514600"/>
          <a:ext cx="234950" cy="304800"/>
        </p:xfrm>
        <a:graphic>
          <a:graphicData uri="http://schemas.openxmlformats.org/presentationml/2006/ole">
            <p:oleObj spid="_x0000_s24583" name="Equation" r:id="rId7" imgW="164880" imgH="215640" progId="Equation.3">
              <p:embed/>
            </p:oleObj>
          </a:graphicData>
        </a:graphic>
      </p:graphicFrame>
      <p:graphicFrame>
        <p:nvGraphicFramePr>
          <p:cNvPr id="45064" name="Object 24"/>
          <p:cNvGraphicFramePr>
            <a:graphicFrameLocks noChangeAspect="1"/>
          </p:cNvGraphicFramePr>
          <p:nvPr/>
        </p:nvGraphicFramePr>
        <p:xfrm>
          <a:off x="8458200" y="2514600"/>
          <a:ext cx="234950" cy="322263"/>
        </p:xfrm>
        <a:graphic>
          <a:graphicData uri="http://schemas.openxmlformats.org/presentationml/2006/ole">
            <p:oleObj spid="_x0000_s24584" name="Equation" r:id="rId8" imgW="164880" imgH="228600" progId="Equation.3">
              <p:embed/>
            </p:oleObj>
          </a:graphicData>
        </a:graphic>
      </p:graphicFrame>
      <p:sp>
        <p:nvSpPr>
          <p:cNvPr id="45072" name="Oval 25"/>
          <p:cNvSpPr>
            <a:spLocks noChangeArrowheads="1"/>
          </p:cNvSpPr>
          <p:nvPr/>
        </p:nvSpPr>
        <p:spPr bwMode="auto">
          <a:xfrm>
            <a:off x="6191250" y="1676400"/>
            <a:ext cx="762000" cy="1295400"/>
          </a:xfrm>
          <a:prstGeom prst="ellipse">
            <a:avLst/>
          </a:prstGeom>
          <a:noFill/>
          <a:ln w="9525">
            <a:solidFill>
              <a:schemeClr val="tx1"/>
            </a:solidFill>
            <a:round/>
            <a:headEnd/>
            <a:tailEnd/>
          </a:ln>
        </p:spPr>
        <p:txBody>
          <a:bodyPr wrap="none" anchor="ctr"/>
          <a:lstStyle/>
          <a:p>
            <a:endParaRPr lang="zh-CN" altLang="en-US">
              <a:ea typeface="宋体" pitchFamily="2" charset="-122"/>
            </a:endParaRPr>
          </a:p>
        </p:txBody>
      </p:sp>
      <p:sp>
        <p:nvSpPr>
          <p:cNvPr id="45073" name="Oval 26"/>
          <p:cNvSpPr>
            <a:spLocks noChangeArrowheads="1"/>
          </p:cNvSpPr>
          <p:nvPr/>
        </p:nvSpPr>
        <p:spPr bwMode="auto">
          <a:xfrm>
            <a:off x="7053263" y="1600200"/>
            <a:ext cx="914400" cy="1371600"/>
          </a:xfrm>
          <a:prstGeom prst="ellipse">
            <a:avLst/>
          </a:prstGeom>
          <a:noFill/>
          <a:ln w="9525">
            <a:solidFill>
              <a:schemeClr val="tx1"/>
            </a:solidFill>
            <a:round/>
            <a:headEnd/>
            <a:tailEnd/>
          </a:ln>
        </p:spPr>
        <p:txBody>
          <a:bodyPr wrap="none" anchor="ctr"/>
          <a:lstStyle/>
          <a:p>
            <a:endParaRPr lang="zh-CN" altLang="en-US">
              <a:ea typeface="宋体" pitchFamily="2" charset="-122"/>
            </a:endParaRPr>
          </a:p>
        </p:txBody>
      </p:sp>
      <p:sp>
        <p:nvSpPr>
          <p:cNvPr id="45074" name="Oval 27"/>
          <p:cNvSpPr>
            <a:spLocks noChangeArrowheads="1"/>
          </p:cNvSpPr>
          <p:nvPr/>
        </p:nvSpPr>
        <p:spPr bwMode="auto">
          <a:xfrm>
            <a:off x="8077200" y="1828800"/>
            <a:ext cx="762000" cy="1219200"/>
          </a:xfrm>
          <a:prstGeom prst="ellipse">
            <a:avLst/>
          </a:prstGeom>
          <a:noFill/>
          <a:ln w="9525">
            <a:solidFill>
              <a:schemeClr val="tx1"/>
            </a:solidFill>
            <a:round/>
            <a:headEnd/>
            <a:tailEnd/>
          </a:ln>
        </p:spPr>
        <p:txBody>
          <a:bodyPr wrap="none" anchor="ctr"/>
          <a:lstStyle/>
          <a:p>
            <a:endParaRPr lang="zh-CN" altLang="en-US">
              <a:ea typeface="宋体" pitchFamily="2" charset="-122"/>
            </a:endParaRPr>
          </a:p>
        </p:txBody>
      </p:sp>
      <p:sp>
        <p:nvSpPr>
          <p:cNvPr id="45075" name="Text Box 29"/>
          <p:cNvSpPr txBox="1">
            <a:spLocks noChangeArrowheads="1"/>
          </p:cNvSpPr>
          <p:nvPr/>
        </p:nvSpPr>
        <p:spPr bwMode="auto">
          <a:xfrm>
            <a:off x="6172200" y="1371600"/>
            <a:ext cx="533400" cy="366713"/>
          </a:xfrm>
          <a:prstGeom prst="rect">
            <a:avLst/>
          </a:prstGeom>
          <a:noFill/>
          <a:ln w="9525">
            <a:noFill/>
            <a:miter lim="800000"/>
            <a:headEnd/>
            <a:tailEnd/>
          </a:ln>
        </p:spPr>
        <p:txBody>
          <a:bodyPr>
            <a:spAutoFit/>
          </a:bodyPr>
          <a:lstStyle/>
          <a:p>
            <a:pPr>
              <a:spcBef>
                <a:spcPct val="50000"/>
              </a:spcBef>
            </a:pPr>
            <a:r>
              <a:rPr lang="en-US" altLang="zh-CN">
                <a:ea typeface="宋体" pitchFamily="2" charset="-122"/>
              </a:rPr>
              <a:t>C</a:t>
            </a:r>
            <a:r>
              <a:rPr lang="en-US" altLang="zh-CN" baseline="-25000">
                <a:ea typeface="宋体" pitchFamily="2" charset="-122"/>
              </a:rPr>
              <a:t>1</a:t>
            </a:r>
          </a:p>
        </p:txBody>
      </p:sp>
      <p:sp>
        <p:nvSpPr>
          <p:cNvPr id="45076" name="Text Box 30"/>
          <p:cNvSpPr txBox="1">
            <a:spLocks noChangeArrowheads="1"/>
          </p:cNvSpPr>
          <p:nvPr/>
        </p:nvSpPr>
        <p:spPr bwMode="auto">
          <a:xfrm>
            <a:off x="7300913" y="1247775"/>
            <a:ext cx="533400" cy="366713"/>
          </a:xfrm>
          <a:prstGeom prst="rect">
            <a:avLst/>
          </a:prstGeom>
          <a:noFill/>
          <a:ln w="9525">
            <a:noFill/>
            <a:miter lim="800000"/>
            <a:headEnd/>
            <a:tailEnd/>
          </a:ln>
        </p:spPr>
        <p:txBody>
          <a:bodyPr>
            <a:spAutoFit/>
          </a:bodyPr>
          <a:lstStyle/>
          <a:p>
            <a:pPr>
              <a:spcBef>
                <a:spcPct val="50000"/>
              </a:spcBef>
            </a:pPr>
            <a:r>
              <a:rPr lang="en-US" altLang="zh-CN">
                <a:ea typeface="宋体" pitchFamily="2" charset="-122"/>
              </a:rPr>
              <a:t>C</a:t>
            </a:r>
            <a:r>
              <a:rPr lang="en-US" altLang="zh-CN" baseline="-25000">
                <a:ea typeface="宋体" pitchFamily="2" charset="-122"/>
              </a:rPr>
              <a:t>2</a:t>
            </a:r>
          </a:p>
        </p:txBody>
      </p:sp>
      <p:sp>
        <p:nvSpPr>
          <p:cNvPr id="45077" name="Text Box 31"/>
          <p:cNvSpPr txBox="1">
            <a:spLocks noChangeArrowheads="1"/>
          </p:cNvSpPr>
          <p:nvPr/>
        </p:nvSpPr>
        <p:spPr bwMode="auto">
          <a:xfrm>
            <a:off x="8153400" y="1447800"/>
            <a:ext cx="533400" cy="366713"/>
          </a:xfrm>
          <a:prstGeom prst="rect">
            <a:avLst/>
          </a:prstGeom>
          <a:noFill/>
          <a:ln w="9525">
            <a:noFill/>
            <a:miter lim="800000"/>
            <a:headEnd/>
            <a:tailEnd/>
          </a:ln>
        </p:spPr>
        <p:txBody>
          <a:bodyPr>
            <a:spAutoFit/>
          </a:bodyPr>
          <a:lstStyle/>
          <a:p>
            <a:pPr>
              <a:spcBef>
                <a:spcPct val="50000"/>
              </a:spcBef>
            </a:pPr>
            <a:r>
              <a:rPr lang="en-US" altLang="zh-CN">
                <a:ea typeface="宋体" pitchFamily="2" charset="-122"/>
              </a:rPr>
              <a:t>C</a:t>
            </a:r>
            <a:r>
              <a:rPr lang="en-US" altLang="zh-CN" baseline="-25000">
                <a:ea typeface="宋体" pitchFamily="2" charset="-122"/>
              </a:rPr>
              <a:t>k</a:t>
            </a:r>
          </a:p>
        </p:txBody>
      </p:sp>
      <p:graphicFrame>
        <p:nvGraphicFramePr>
          <p:cNvPr id="45065" name="Object 34" descr="纸莎草纸"/>
          <p:cNvGraphicFramePr>
            <a:graphicFrameLocks noChangeAspect="1"/>
          </p:cNvGraphicFramePr>
          <p:nvPr/>
        </p:nvGraphicFramePr>
        <p:xfrm>
          <a:off x="942975" y="3733800"/>
          <a:ext cx="7308850" cy="849313"/>
        </p:xfrm>
        <a:graphic>
          <a:graphicData uri="http://schemas.openxmlformats.org/presentationml/2006/ole">
            <p:oleObj spid="_x0000_s24585" name="Equation" r:id="rId9" imgW="3073320" imgH="419040" progId="Equation.3">
              <p:embed/>
            </p:oleObj>
          </a:graphicData>
        </a:graphic>
      </p:graphicFrame>
      <p:graphicFrame>
        <p:nvGraphicFramePr>
          <p:cNvPr id="45066" name="Object 6" descr="纸莎草纸"/>
          <p:cNvGraphicFramePr>
            <a:graphicFrameLocks noChangeAspect="1"/>
          </p:cNvGraphicFramePr>
          <p:nvPr/>
        </p:nvGraphicFramePr>
        <p:xfrm>
          <a:off x="152400" y="1295400"/>
          <a:ext cx="5761038" cy="838200"/>
        </p:xfrm>
        <a:graphic>
          <a:graphicData uri="http://schemas.openxmlformats.org/presentationml/2006/ole">
            <p:oleObj spid="_x0000_s24586" name="Equation" r:id="rId10" imgW="2450880" imgH="419040" progId="Equation.3">
              <p:embed/>
            </p:oleObj>
          </a:graphicData>
        </a:graphic>
      </p:graphicFrame>
      <p:graphicFrame>
        <p:nvGraphicFramePr>
          <p:cNvPr id="45067" name="Object 10"/>
          <p:cNvGraphicFramePr>
            <a:graphicFrameLocks noChangeAspect="1"/>
          </p:cNvGraphicFramePr>
          <p:nvPr/>
        </p:nvGraphicFramePr>
        <p:xfrm>
          <a:off x="1524000" y="5105400"/>
          <a:ext cx="6635750" cy="866775"/>
        </p:xfrm>
        <a:graphic>
          <a:graphicData uri="http://schemas.openxmlformats.org/presentationml/2006/ole">
            <p:oleObj spid="_x0000_s24587" name="公式" r:id="rId11" imgW="3340080" imgH="457200" progId="Equation.3">
              <p:embed/>
            </p:oleObj>
          </a:graphicData>
        </a:graphic>
      </p:graphicFrame>
      <p:sp>
        <p:nvSpPr>
          <p:cNvPr id="45078" name="TextBox 26"/>
          <p:cNvSpPr txBox="1">
            <a:spLocks noChangeArrowheads="1"/>
          </p:cNvSpPr>
          <p:nvPr/>
        </p:nvSpPr>
        <p:spPr bwMode="auto">
          <a:xfrm>
            <a:off x="304800" y="5334000"/>
            <a:ext cx="1143000" cy="461963"/>
          </a:xfrm>
          <a:prstGeom prst="rect">
            <a:avLst/>
          </a:prstGeom>
          <a:noFill/>
          <a:ln w="9525">
            <a:noFill/>
            <a:miter lim="800000"/>
            <a:headEnd/>
            <a:tailEnd/>
          </a:ln>
        </p:spPr>
        <p:txBody>
          <a:bodyPr>
            <a:spAutoFit/>
          </a:bodyPr>
          <a:lstStyle/>
          <a:p>
            <a:r>
              <a:rPr lang="en-US" altLang="zh-CN" sz="2400">
                <a:ea typeface="宋体" pitchFamily="2" charset="-122"/>
              </a:rPr>
              <a:t>where</a:t>
            </a:r>
            <a:endParaRPr lang="zh-CN" altLang="en-US" sz="2400">
              <a:ea typeface="宋体" pitchFamily="2" charset="-122"/>
            </a:endParaRPr>
          </a:p>
        </p:txBody>
      </p:sp>
      <p:graphicFrame>
        <p:nvGraphicFramePr>
          <p:cNvPr id="45079" name="Object 6" descr="纸莎草纸"/>
          <p:cNvGraphicFramePr>
            <a:graphicFrameLocks noChangeAspect="1"/>
          </p:cNvGraphicFramePr>
          <p:nvPr/>
        </p:nvGraphicFramePr>
        <p:xfrm>
          <a:off x="890588" y="2438400"/>
          <a:ext cx="4759325" cy="777875"/>
        </p:xfrm>
        <a:graphic>
          <a:graphicData uri="http://schemas.openxmlformats.org/presentationml/2006/ole">
            <p:oleObj spid="_x0000_s24588" name="公式" r:id="rId12" imgW="2323800" imgH="419040" progId="Equation.3">
              <p:embed/>
            </p:oleObj>
          </a:graphicData>
        </a:graphic>
      </p:graphicFrame>
      <p:graphicFrame>
        <p:nvGraphicFramePr>
          <p:cNvPr id="24589" name="Object 34"/>
          <p:cNvGraphicFramePr>
            <a:graphicFrameLocks noChangeAspect="1"/>
          </p:cNvGraphicFramePr>
          <p:nvPr/>
        </p:nvGraphicFramePr>
        <p:xfrm>
          <a:off x="5666106" y="285728"/>
          <a:ext cx="3477894" cy="714379"/>
        </p:xfrm>
        <a:graphic>
          <a:graphicData uri="http://schemas.openxmlformats.org/presentationml/2006/ole">
            <p:oleObj spid="_x0000_s24589" name="Equation" r:id="rId13" imgW="2108160" imgH="419040" progId="Equation.3">
              <p:embed/>
            </p:oleObj>
          </a:graphicData>
        </a:graphic>
      </p:graphicFrame>
      <p:graphicFrame>
        <p:nvGraphicFramePr>
          <p:cNvPr id="24590" name="Object 35"/>
          <p:cNvGraphicFramePr>
            <a:graphicFrameLocks noChangeAspect="1"/>
          </p:cNvGraphicFramePr>
          <p:nvPr/>
        </p:nvGraphicFramePr>
        <p:xfrm>
          <a:off x="3857620" y="285728"/>
          <a:ext cx="1847848" cy="702422"/>
        </p:xfrm>
        <a:graphic>
          <a:graphicData uri="http://schemas.openxmlformats.org/presentationml/2006/ole">
            <p:oleObj spid="_x0000_s24590" name="Equation" r:id="rId14" imgW="952200" imgH="419040" progId="Equation.3">
              <p:embed/>
            </p:oleObj>
          </a:graphicData>
        </a:graphic>
      </p:graphicFrame>
      <p:cxnSp>
        <p:nvCxnSpPr>
          <p:cNvPr id="27" name="直接箭头连接符 26"/>
          <p:cNvCxnSpPr/>
          <p:nvPr/>
        </p:nvCxnSpPr>
        <p:spPr>
          <a:xfrm flipV="1">
            <a:off x="3428992" y="1000108"/>
            <a:ext cx="428628"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1042988" y="333375"/>
            <a:ext cx="3117850" cy="396875"/>
          </a:xfrm>
          <a:prstGeom prst="rect">
            <a:avLst/>
          </a:prstGeom>
          <a:noFill/>
          <a:ln w="9525">
            <a:noFill/>
            <a:miter lim="800000"/>
            <a:headEnd/>
            <a:tailEnd/>
          </a:ln>
        </p:spPr>
        <p:txBody>
          <a:bodyPr wrap="none" anchor="ctr">
            <a:spAutoFit/>
          </a:bodyPr>
          <a:lstStyle/>
          <a:p>
            <a:r>
              <a:rPr lang="en-US" altLang="zh-CN" sz="2000" b="1">
                <a:solidFill>
                  <a:srgbClr val="000099"/>
                </a:solidFill>
                <a:ea typeface="宋体" pitchFamily="2" charset="-122"/>
              </a:rPr>
              <a:t>Deformation of Contour</a:t>
            </a:r>
            <a:r>
              <a:rPr lang="en-US" altLang="zh-CN" sz="2000">
                <a:solidFill>
                  <a:srgbClr val="000099"/>
                </a:solidFill>
                <a:ea typeface="宋体" pitchFamily="2" charset="-122"/>
              </a:rPr>
              <a:t> </a:t>
            </a:r>
          </a:p>
        </p:txBody>
      </p:sp>
      <p:sp>
        <p:nvSpPr>
          <p:cNvPr id="53251" name="Rectangle 3"/>
          <p:cNvSpPr>
            <a:spLocks noChangeArrowheads="1"/>
          </p:cNvSpPr>
          <p:nvPr/>
        </p:nvSpPr>
        <p:spPr bwMode="auto">
          <a:xfrm>
            <a:off x="755650" y="1052513"/>
            <a:ext cx="7939088" cy="1616075"/>
          </a:xfrm>
          <a:prstGeom prst="rect">
            <a:avLst/>
          </a:prstGeom>
          <a:solidFill>
            <a:srgbClr val="F3FBA3"/>
          </a:solidFill>
          <a:ln w="9525">
            <a:noFill/>
            <a:miter lim="800000"/>
            <a:headEnd/>
            <a:tailEnd/>
          </a:ln>
        </p:spPr>
        <p:txBody>
          <a:bodyPr wrap="none" anchor="ctr">
            <a:spAutoFit/>
          </a:bodyPr>
          <a:lstStyle/>
          <a:p>
            <a:r>
              <a:rPr lang="en-US" altLang="zh-CN" sz="2000">
                <a:ea typeface="宋体" pitchFamily="2" charset="-122"/>
              </a:rPr>
              <a:t>Let          and          be two simple closed positively oriented contours </a:t>
            </a:r>
          </a:p>
          <a:p>
            <a:endParaRPr lang="en-US" altLang="zh-CN" sz="2000">
              <a:ea typeface="宋体" pitchFamily="2" charset="-122"/>
            </a:endParaRPr>
          </a:p>
          <a:p>
            <a:r>
              <a:rPr lang="en-US" altLang="zh-CN" sz="2000">
                <a:ea typeface="宋体" pitchFamily="2" charset="-122"/>
              </a:rPr>
              <a:t>such that          lies interior to       .  If  </a:t>
            </a:r>
            <a:r>
              <a:rPr lang="en-US" altLang="zh-CN" sz="2000">
                <a:latin typeface="Courier New" pitchFamily="49" charset="0"/>
                <a:ea typeface="宋体" pitchFamily="2" charset="-122"/>
                <a:cs typeface="Courier New" pitchFamily="49" charset="0"/>
              </a:rPr>
              <a:t>f(z)</a:t>
            </a:r>
            <a:r>
              <a:rPr lang="en-US" altLang="zh-CN" sz="2000">
                <a:ea typeface="宋体" pitchFamily="2" charset="-122"/>
              </a:rPr>
              <a:t>  is analytic in a domain </a:t>
            </a:r>
            <a:r>
              <a:rPr lang="en-US" altLang="zh-CN" sz="2000">
                <a:latin typeface="Courier New" pitchFamily="49" charset="0"/>
                <a:ea typeface="宋体" pitchFamily="2" charset="-122"/>
              </a:rPr>
              <a:t>D</a:t>
            </a:r>
            <a:r>
              <a:rPr lang="en-US" altLang="zh-CN" sz="2000">
                <a:ea typeface="宋体" pitchFamily="2" charset="-122"/>
              </a:rPr>
              <a:t> </a:t>
            </a:r>
          </a:p>
          <a:p>
            <a:endParaRPr lang="en-US" altLang="zh-CN" sz="2000">
              <a:ea typeface="宋体" pitchFamily="2" charset="-122"/>
            </a:endParaRPr>
          </a:p>
          <a:p>
            <a:r>
              <a:rPr lang="en-US" altLang="zh-CN" sz="2000">
                <a:ea typeface="宋体" pitchFamily="2" charset="-122"/>
              </a:rPr>
              <a:t>that contains both         and        and the region between them, then </a:t>
            </a:r>
          </a:p>
        </p:txBody>
      </p:sp>
      <p:pic>
        <p:nvPicPr>
          <p:cNvPr id="53252" name="Picture 4" descr="[Graphics:Images/CauchyGoursatMod_gr_32.gif]"/>
          <p:cNvPicPr>
            <a:picLocks noChangeAspect="1" noChangeArrowheads="1"/>
          </p:cNvPicPr>
          <p:nvPr/>
        </p:nvPicPr>
        <p:blipFill>
          <a:blip r:embed="rId2"/>
          <a:srcRect/>
          <a:stretch>
            <a:fillRect/>
          </a:stretch>
        </p:blipFill>
        <p:spPr bwMode="auto">
          <a:xfrm>
            <a:off x="1403350" y="1052513"/>
            <a:ext cx="360363" cy="360362"/>
          </a:xfrm>
          <a:prstGeom prst="rect">
            <a:avLst/>
          </a:prstGeom>
          <a:noFill/>
          <a:ln w="9525">
            <a:noFill/>
            <a:miter lim="800000"/>
            <a:headEnd/>
            <a:tailEnd/>
          </a:ln>
        </p:spPr>
      </p:pic>
      <p:pic>
        <p:nvPicPr>
          <p:cNvPr id="53253" name="Picture 5" descr="[Graphics:Images/CauchyGoursatMod_gr_33.gif]"/>
          <p:cNvPicPr>
            <a:picLocks noChangeAspect="1" noChangeArrowheads="1"/>
          </p:cNvPicPr>
          <p:nvPr/>
        </p:nvPicPr>
        <p:blipFill>
          <a:blip r:embed="rId3"/>
          <a:srcRect/>
          <a:stretch>
            <a:fillRect/>
          </a:stretch>
        </p:blipFill>
        <p:spPr bwMode="auto">
          <a:xfrm>
            <a:off x="2484438" y="1052513"/>
            <a:ext cx="358775" cy="358775"/>
          </a:xfrm>
          <a:prstGeom prst="rect">
            <a:avLst/>
          </a:prstGeom>
          <a:noFill/>
          <a:ln w="9525">
            <a:noFill/>
            <a:miter lim="800000"/>
            <a:headEnd/>
            <a:tailEnd/>
          </a:ln>
        </p:spPr>
      </p:pic>
      <p:pic>
        <p:nvPicPr>
          <p:cNvPr id="53254" name="Picture 6" descr="[Graphics:Images/CauchyGoursatMod_gr_34.gif]"/>
          <p:cNvPicPr>
            <a:picLocks noChangeAspect="1" noChangeArrowheads="1"/>
          </p:cNvPicPr>
          <p:nvPr/>
        </p:nvPicPr>
        <p:blipFill>
          <a:blip r:embed="rId2"/>
          <a:srcRect/>
          <a:stretch>
            <a:fillRect/>
          </a:stretch>
        </p:blipFill>
        <p:spPr bwMode="auto">
          <a:xfrm>
            <a:off x="2051050" y="1628775"/>
            <a:ext cx="373063" cy="373063"/>
          </a:xfrm>
          <a:prstGeom prst="rect">
            <a:avLst/>
          </a:prstGeom>
          <a:noFill/>
          <a:ln w="9525">
            <a:noFill/>
            <a:miter lim="800000"/>
            <a:headEnd/>
            <a:tailEnd/>
          </a:ln>
        </p:spPr>
      </p:pic>
      <p:pic>
        <p:nvPicPr>
          <p:cNvPr id="53255" name="Picture 7" descr="[Graphics:Images/CauchyGoursatMod_gr_35.gif]"/>
          <p:cNvPicPr>
            <a:picLocks noChangeAspect="1" noChangeArrowheads="1"/>
          </p:cNvPicPr>
          <p:nvPr/>
        </p:nvPicPr>
        <p:blipFill>
          <a:blip r:embed="rId3"/>
          <a:srcRect/>
          <a:stretch>
            <a:fillRect/>
          </a:stretch>
        </p:blipFill>
        <p:spPr bwMode="auto">
          <a:xfrm>
            <a:off x="4211638" y="1628775"/>
            <a:ext cx="347662" cy="347663"/>
          </a:xfrm>
          <a:prstGeom prst="rect">
            <a:avLst/>
          </a:prstGeom>
          <a:noFill/>
          <a:ln w="9525">
            <a:noFill/>
            <a:miter lim="800000"/>
            <a:headEnd/>
            <a:tailEnd/>
          </a:ln>
        </p:spPr>
      </p:pic>
      <p:pic>
        <p:nvPicPr>
          <p:cNvPr id="53256" name="Picture 8" descr="[Graphics:Images/CauchyGoursatMod_gr_36.gif]"/>
          <p:cNvPicPr>
            <a:picLocks noChangeAspect="1" noChangeArrowheads="1"/>
          </p:cNvPicPr>
          <p:nvPr/>
        </p:nvPicPr>
        <p:blipFill>
          <a:blip r:embed="rId4"/>
          <a:srcRect/>
          <a:stretch>
            <a:fillRect/>
          </a:stretch>
        </p:blipFill>
        <p:spPr bwMode="auto">
          <a:xfrm>
            <a:off x="2916238" y="2276475"/>
            <a:ext cx="431800" cy="366713"/>
          </a:xfrm>
          <a:prstGeom prst="rect">
            <a:avLst/>
          </a:prstGeom>
          <a:noFill/>
          <a:ln w="9525">
            <a:noFill/>
            <a:miter lim="800000"/>
            <a:headEnd/>
            <a:tailEnd/>
          </a:ln>
        </p:spPr>
      </p:pic>
      <p:pic>
        <p:nvPicPr>
          <p:cNvPr id="53257" name="Picture 9" descr="[Graphics:Images/CauchyGoursatMod_gr_37.gif]"/>
          <p:cNvPicPr>
            <a:picLocks noChangeAspect="1" noChangeArrowheads="1"/>
          </p:cNvPicPr>
          <p:nvPr/>
        </p:nvPicPr>
        <p:blipFill>
          <a:blip r:embed="rId3"/>
          <a:srcRect/>
          <a:stretch>
            <a:fillRect/>
          </a:stretch>
        </p:blipFill>
        <p:spPr bwMode="auto">
          <a:xfrm>
            <a:off x="3995738" y="2276475"/>
            <a:ext cx="360362" cy="360363"/>
          </a:xfrm>
          <a:prstGeom prst="rect">
            <a:avLst/>
          </a:prstGeom>
          <a:noFill/>
          <a:ln w="9525">
            <a:noFill/>
            <a:miter lim="800000"/>
            <a:headEnd/>
            <a:tailEnd/>
          </a:ln>
        </p:spPr>
      </p:pic>
      <p:pic>
        <p:nvPicPr>
          <p:cNvPr id="53258" name="Picture 10" descr="[Graphics:Images/CauchyGoursatMod_gr_38.gif]"/>
          <p:cNvPicPr>
            <a:picLocks noChangeAspect="1" noChangeArrowheads="1"/>
          </p:cNvPicPr>
          <p:nvPr/>
        </p:nvPicPr>
        <p:blipFill>
          <a:blip r:embed="rId5"/>
          <a:srcRect/>
          <a:stretch>
            <a:fillRect/>
          </a:stretch>
        </p:blipFill>
        <p:spPr bwMode="auto">
          <a:xfrm>
            <a:off x="1187450" y="2997200"/>
            <a:ext cx="4033838" cy="773113"/>
          </a:xfrm>
          <a:prstGeom prst="rect">
            <a:avLst/>
          </a:prstGeom>
          <a:noFill/>
          <a:ln w="9525">
            <a:noFill/>
            <a:miter lim="800000"/>
            <a:headEnd/>
            <a:tailEnd/>
          </a:ln>
        </p:spPr>
      </p:pic>
      <p:pic>
        <p:nvPicPr>
          <p:cNvPr id="53259" name="Picture 11"/>
          <p:cNvPicPr>
            <a:picLocks noChangeAspect="1" noChangeArrowheads="1"/>
          </p:cNvPicPr>
          <p:nvPr/>
        </p:nvPicPr>
        <p:blipFill>
          <a:blip r:embed="rId6"/>
          <a:srcRect/>
          <a:stretch>
            <a:fillRect/>
          </a:stretch>
        </p:blipFill>
        <p:spPr bwMode="auto">
          <a:xfrm>
            <a:off x="5292725" y="3860800"/>
            <a:ext cx="3573463" cy="256857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2124075" y="260350"/>
            <a:ext cx="5167313" cy="457200"/>
          </a:xfrm>
          <a:prstGeom prst="rect">
            <a:avLst/>
          </a:prstGeom>
          <a:solidFill>
            <a:schemeClr val="bg1"/>
          </a:solidFill>
          <a:ln w="9525">
            <a:noFill/>
            <a:miter lim="800000"/>
            <a:headEnd/>
            <a:tailEnd/>
          </a:ln>
        </p:spPr>
        <p:txBody>
          <a:bodyPr wrap="none" anchor="ctr">
            <a:spAutoFit/>
          </a:bodyPr>
          <a:lstStyle/>
          <a:p>
            <a:r>
              <a:rPr lang="en-US" altLang="zh-CN" sz="2400">
                <a:solidFill>
                  <a:schemeClr val="accent2"/>
                </a:solidFill>
                <a:ea typeface="宋体" pitchFamily="2" charset="-122"/>
              </a:rPr>
              <a:t>Extended Cauchy-Goursat Theorem</a:t>
            </a:r>
            <a:r>
              <a:rPr lang="en-US" altLang="zh-CN" sz="2400">
                <a:ea typeface="宋体" pitchFamily="2" charset="-122"/>
              </a:rPr>
              <a:t> </a:t>
            </a:r>
          </a:p>
        </p:txBody>
      </p:sp>
      <p:sp>
        <p:nvSpPr>
          <p:cNvPr id="54275" name="Rectangle 3"/>
          <p:cNvSpPr>
            <a:spLocks noChangeArrowheads="1"/>
          </p:cNvSpPr>
          <p:nvPr/>
        </p:nvSpPr>
        <p:spPr bwMode="auto">
          <a:xfrm>
            <a:off x="179388" y="908050"/>
            <a:ext cx="8601075" cy="2147888"/>
          </a:xfrm>
          <a:prstGeom prst="rect">
            <a:avLst/>
          </a:prstGeom>
          <a:noFill/>
          <a:ln w="9525">
            <a:noFill/>
            <a:miter lim="800000"/>
            <a:headEnd/>
            <a:tailEnd/>
          </a:ln>
        </p:spPr>
        <p:txBody>
          <a:bodyPr wrap="none" anchor="ctr">
            <a:spAutoFit/>
          </a:bodyPr>
          <a:lstStyle/>
          <a:p>
            <a:pPr>
              <a:lnSpc>
                <a:spcPct val="135000"/>
              </a:lnSpc>
            </a:pPr>
            <a:r>
              <a:rPr lang="en-US" altLang="zh-CN" sz="2000">
                <a:ea typeface="宋体" pitchFamily="2" charset="-122"/>
              </a:rPr>
              <a:t>Let                          be simple closed positively oriented contours with the </a:t>
            </a:r>
          </a:p>
          <a:p>
            <a:pPr>
              <a:lnSpc>
                <a:spcPct val="135000"/>
              </a:lnSpc>
            </a:pPr>
            <a:r>
              <a:rPr lang="en-US" altLang="zh-CN" sz="2000">
                <a:ea typeface="宋体" pitchFamily="2" charset="-122"/>
              </a:rPr>
              <a:t>property that        lies interior to </a:t>
            </a:r>
            <a:r>
              <a:rPr lang="en-US" altLang="zh-CN" sz="2000">
                <a:latin typeface="Courier New" pitchFamily="49" charset="0"/>
                <a:ea typeface="宋体" pitchFamily="2" charset="-122"/>
                <a:cs typeface="Courier New" pitchFamily="49" charset="0"/>
              </a:rPr>
              <a:t>C</a:t>
            </a:r>
            <a:r>
              <a:rPr lang="en-US" altLang="zh-CN" sz="2000">
                <a:ea typeface="宋体" pitchFamily="2" charset="-122"/>
              </a:rPr>
              <a:t> for                        and the set of interior to</a:t>
            </a:r>
          </a:p>
          <a:p>
            <a:pPr>
              <a:lnSpc>
                <a:spcPct val="135000"/>
              </a:lnSpc>
            </a:pPr>
            <a:r>
              <a:rPr lang="en-US" altLang="zh-CN" sz="2000">
                <a:ea typeface="宋体" pitchFamily="2" charset="-122"/>
              </a:rPr>
              <a:t>       has no points in common with the set interior to       if          .  Let  </a:t>
            </a:r>
            <a:r>
              <a:rPr lang="en-US" altLang="zh-CN" sz="2000">
                <a:latin typeface="Courier New" pitchFamily="49" charset="0"/>
                <a:ea typeface="宋体" pitchFamily="2" charset="-122"/>
              </a:rPr>
              <a:t>f(z)</a:t>
            </a:r>
          </a:p>
          <a:p>
            <a:pPr>
              <a:lnSpc>
                <a:spcPct val="135000"/>
              </a:lnSpc>
            </a:pPr>
            <a:r>
              <a:rPr lang="en-US" altLang="zh-CN" sz="2000">
                <a:ea typeface="宋体" pitchFamily="2" charset="-122"/>
              </a:rPr>
              <a:t>be analytic on a domain </a:t>
            </a:r>
            <a:r>
              <a:rPr lang="en-US" altLang="zh-CN" sz="2000" b="1">
                <a:latin typeface="Courier New" pitchFamily="49" charset="0"/>
                <a:ea typeface="宋体" pitchFamily="2" charset="-122"/>
              </a:rPr>
              <a:t>D</a:t>
            </a:r>
            <a:r>
              <a:rPr lang="en-US" altLang="zh-CN" sz="2000">
                <a:ea typeface="宋体" pitchFamily="2" charset="-122"/>
              </a:rPr>
              <a:t> that contains all the contours and the region </a:t>
            </a:r>
          </a:p>
          <a:p>
            <a:pPr>
              <a:lnSpc>
                <a:spcPct val="135000"/>
              </a:lnSpc>
            </a:pPr>
            <a:r>
              <a:rPr lang="en-US" altLang="zh-CN" sz="2000">
                <a:ea typeface="宋体" pitchFamily="2" charset="-122"/>
              </a:rPr>
              <a:t>between </a:t>
            </a:r>
            <a:r>
              <a:rPr lang="en-US" altLang="zh-CN" sz="2000">
                <a:latin typeface="Courier New" pitchFamily="49" charset="0"/>
                <a:ea typeface="宋体" pitchFamily="2" charset="-122"/>
              </a:rPr>
              <a:t>C</a:t>
            </a:r>
            <a:r>
              <a:rPr lang="en-US" altLang="zh-CN" sz="2000">
                <a:ea typeface="宋体" pitchFamily="2" charset="-122"/>
              </a:rPr>
              <a:t> and                             , then </a:t>
            </a:r>
          </a:p>
        </p:txBody>
      </p:sp>
      <p:pic>
        <p:nvPicPr>
          <p:cNvPr id="54276" name="Picture 4" descr="[Graphics:Images/CauchyGoursatMod_gr_63.gif]"/>
          <p:cNvPicPr>
            <a:picLocks noChangeAspect="1" noChangeArrowheads="1"/>
          </p:cNvPicPr>
          <p:nvPr/>
        </p:nvPicPr>
        <p:blipFill>
          <a:blip r:embed="rId2"/>
          <a:srcRect/>
          <a:stretch>
            <a:fillRect/>
          </a:stretch>
        </p:blipFill>
        <p:spPr bwMode="auto">
          <a:xfrm>
            <a:off x="755650" y="1052513"/>
            <a:ext cx="1584325" cy="263525"/>
          </a:xfrm>
          <a:prstGeom prst="rect">
            <a:avLst/>
          </a:prstGeom>
          <a:noFill/>
          <a:ln w="9525">
            <a:noFill/>
            <a:miter lim="800000"/>
            <a:headEnd/>
            <a:tailEnd/>
          </a:ln>
        </p:spPr>
      </p:pic>
      <p:pic>
        <p:nvPicPr>
          <p:cNvPr id="54277" name="Picture 5" descr="[Graphics:Images/CauchyGoursatMod_gr_64.gif]"/>
          <p:cNvPicPr>
            <a:picLocks noChangeAspect="1" noChangeArrowheads="1"/>
          </p:cNvPicPr>
          <p:nvPr/>
        </p:nvPicPr>
        <p:blipFill>
          <a:blip r:embed="rId3"/>
          <a:srcRect/>
          <a:stretch>
            <a:fillRect/>
          </a:stretch>
        </p:blipFill>
        <p:spPr bwMode="auto">
          <a:xfrm>
            <a:off x="1835150" y="1484313"/>
            <a:ext cx="287338" cy="271462"/>
          </a:xfrm>
          <a:prstGeom prst="rect">
            <a:avLst/>
          </a:prstGeom>
          <a:noFill/>
          <a:ln w="9525">
            <a:noFill/>
            <a:miter lim="800000"/>
            <a:headEnd/>
            <a:tailEnd/>
          </a:ln>
        </p:spPr>
      </p:pic>
      <p:pic>
        <p:nvPicPr>
          <p:cNvPr id="54278" name="Picture 6" descr="[Graphics:Images/CauchyGoursatMod_gr_65.gif]"/>
          <p:cNvPicPr>
            <a:picLocks noChangeAspect="1" noChangeArrowheads="1"/>
          </p:cNvPicPr>
          <p:nvPr/>
        </p:nvPicPr>
        <p:blipFill>
          <a:blip r:embed="rId4"/>
          <a:srcRect/>
          <a:stretch>
            <a:fillRect/>
          </a:stretch>
        </p:blipFill>
        <p:spPr bwMode="auto">
          <a:xfrm>
            <a:off x="4427538" y="1412875"/>
            <a:ext cx="1517650" cy="280988"/>
          </a:xfrm>
          <a:prstGeom prst="rect">
            <a:avLst/>
          </a:prstGeom>
          <a:noFill/>
          <a:ln w="9525">
            <a:noFill/>
            <a:miter lim="800000"/>
            <a:headEnd/>
            <a:tailEnd/>
          </a:ln>
        </p:spPr>
      </p:pic>
      <p:pic>
        <p:nvPicPr>
          <p:cNvPr id="54279" name="Picture 7" descr="[Graphics:Images/CauchyGoursatMod_gr_66.gif]"/>
          <p:cNvPicPr>
            <a:picLocks noChangeAspect="1" noChangeArrowheads="1"/>
          </p:cNvPicPr>
          <p:nvPr/>
        </p:nvPicPr>
        <p:blipFill>
          <a:blip r:embed="rId3"/>
          <a:srcRect/>
          <a:stretch>
            <a:fillRect/>
          </a:stretch>
        </p:blipFill>
        <p:spPr bwMode="auto">
          <a:xfrm>
            <a:off x="323850" y="1844675"/>
            <a:ext cx="287338" cy="271463"/>
          </a:xfrm>
          <a:prstGeom prst="rect">
            <a:avLst/>
          </a:prstGeom>
          <a:noFill/>
          <a:ln w="9525">
            <a:noFill/>
            <a:miter lim="800000"/>
            <a:headEnd/>
            <a:tailEnd/>
          </a:ln>
        </p:spPr>
      </p:pic>
      <p:pic>
        <p:nvPicPr>
          <p:cNvPr id="54280" name="Picture 8" descr="[Graphics:Images/CauchyGoursatMod_gr_67.gif]"/>
          <p:cNvPicPr>
            <a:picLocks noChangeAspect="1" noChangeArrowheads="1"/>
          </p:cNvPicPr>
          <p:nvPr/>
        </p:nvPicPr>
        <p:blipFill>
          <a:blip r:embed="rId5"/>
          <a:srcRect/>
          <a:stretch>
            <a:fillRect/>
          </a:stretch>
        </p:blipFill>
        <p:spPr bwMode="auto">
          <a:xfrm>
            <a:off x="6156325" y="1844675"/>
            <a:ext cx="298450" cy="315913"/>
          </a:xfrm>
          <a:prstGeom prst="rect">
            <a:avLst/>
          </a:prstGeom>
          <a:noFill/>
          <a:ln w="9525">
            <a:noFill/>
            <a:miter lim="800000"/>
            <a:headEnd/>
            <a:tailEnd/>
          </a:ln>
        </p:spPr>
      </p:pic>
      <p:pic>
        <p:nvPicPr>
          <p:cNvPr id="54281" name="Picture 9" descr="[Graphics:Images/CauchyGoursatMod_gr_68.gif]"/>
          <p:cNvPicPr>
            <a:picLocks noChangeAspect="1" noChangeArrowheads="1"/>
          </p:cNvPicPr>
          <p:nvPr/>
        </p:nvPicPr>
        <p:blipFill>
          <a:blip r:embed="rId6"/>
          <a:srcRect/>
          <a:stretch>
            <a:fillRect/>
          </a:stretch>
        </p:blipFill>
        <p:spPr bwMode="auto">
          <a:xfrm>
            <a:off x="6804025" y="1844675"/>
            <a:ext cx="503238" cy="266700"/>
          </a:xfrm>
          <a:prstGeom prst="rect">
            <a:avLst/>
          </a:prstGeom>
          <a:noFill/>
          <a:ln w="9525">
            <a:noFill/>
            <a:miter lim="800000"/>
            <a:headEnd/>
            <a:tailEnd/>
          </a:ln>
        </p:spPr>
      </p:pic>
      <p:pic>
        <p:nvPicPr>
          <p:cNvPr id="54282" name="Picture 10" descr="[Graphics:Images/CauchyGoursatMod_gr_69.gif]"/>
          <p:cNvPicPr>
            <a:picLocks noChangeAspect="1" noChangeArrowheads="1"/>
          </p:cNvPicPr>
          <p:nvPr/>
        </p:nvPicPr>
        <p:blipFill>
          <a:blip r:embed="rId7"/>
          <a:srcRect/>
          <a:stretch>
            <a:fillRect/>
          </a:stretch>
        </p:blipFill>
        <p:spPr bwMode="auto">
          <a:xfrm>
            <a:off x="2124075" y="2708275"/>
            <a:ext cx="1682750" cy="282575"/>
          </a:xfrm>
          <a:prstGeom prst="rect">
            <a:avLst/>
          </a:prstGeom>
          <a:noFill/>
          <a:ln w="9525">
            <a:noFill/>
            <a:miter lim="800000"/>
            <a:headEnd/>
            <a:tailEnd/>
          </a:ln>
        </p:spPr>
      </p:pic>
      <p:pic>
        <p:nvPicPr>
          <p:cNvPr id="54283" name="Picture 11" descr="[Graphics:Images/CauchyGoursatMod_gr_70.gif]"/>
          <p:cNvPicPr>
            <a:picLocks noChangeAspect="1" noChangeArrowheads="1"/>
          </p:cNvPicPr>
          <p:nvPr/>
        </p:nvPicPr>
        <p:blipFill>
          <a:blip r:embed="rId8"/>
          <a:srcRect/>
          <a:stretch>
            <a:fillRect/>
          </a:stretch>
        </p:blipFill>
        <p:spPr bwMode="auto">
          <a:xfrm>
            <a:off x="611188" y="4508500"/>
            <a:ext cx="3889375" cy="782638"/>
          </a:xfrm>
          <a:prstGeom prst="rect">
            <a:avLst/>
          </a:prstGeom>
          <a:noFill/>
          <a:ln w="9525">
            <a:noFill/>
            <a:miter lim="800000"/>
            <a:headEnd/>
            <a:tailEnd/>
          </a:ln>
        </p:spPr>
      </p:pic>
      <p:pic>
        <p:nvPicPr>
          <p:cNvPr id="54284" name="Picture 12" descr="mat0626"/>
          <p:cNvPicPr>
            <a:picLocks noChangeAspect="1" noChangeArrowheads="1"/>
          </p:cNvPicPr>
          <p:nvPr/>
        </p:nvPicPr>
        <p:blipFill>
          <a:blip r:embed="rId9"/>
          <a:srcRect/>
          <a:stretch>
            <a:fillRect/>
          </a:stretch>
        </p:blipFill>
        <p:spPr bwMode="auto">
          <a:xfrm>
            <a:off x="5148263" y="3789363"/>
            <a:ext cx="3629025" cy="254317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2362200" y="228600"/>
            <a:ext cx="2727325" cy="457200"/>
          </a:xfrm>
          <a:prstGeom prst="rect">
            <a:avLst/>
          </a:prstGeom>
          <a:noFill/>
          <a:ln w="9525">
            <a:noFill/>
            <a:miter lim="800000"/>
            <a:headEnd/>
            <a:tailEnd/>
          </a:ln>
        </p:spPr>
        <p:txBody>
          <a:bodyPr wrap="none" anchor="ctr">
            <a:spAutoFit/>
          </a:bodyPr>
          <a:lstStyle/>
          <a:p>
            <a:r>
              <a:rPr lang="en-US" altLang="zh-CN" sz="2400">
                <a:solidFill>
                  <a:srgbClr val="FF0000"/>
                </a:solidFill>
                <a:ea typeface="宋体" pitchFamily="2" charset="-122"/>
              </a:rPr>
              <a:t>Residues at Poles</a:t>
            </a:r>
            <a:r>
              <a:rPr lang="en-US" altLang="zh-CN" sz="2400">
                <a:ea typeface="宋体" pitchFamily="2" charset="-122"/>
              </a:rPr>
              <a:t> </a:t>
            </a:r>
          </a:p>
        </p:txBody>
      </p:sp>
      <p:sp>
        <p:nvSpPr>
          <p:cNvPr id="55299" name="Rectangle 3"/>
          <p:cNvSpPr>
            <a:spLocks noChangeArrowheads="1"/>
          </p:cNvSpPr>
          <p:nvPr/>
        </p:nvSpPr>
        <p:spPr bwMode="auto">
          <a:xfrm>
            <a:off x="468313" y="1057275"/>
            <a:ext cx="5737225" cy="4054475"/>
          </a:xfrm>
          <a:prstGeom prst="rect">
            <a:avLst/>
          </a:prstGeom>
          <a:noFill/>
          <a:ln w="9525">
            <a:noFill/>
            <a:miter lim="800000"/>
            <a:headEnd/>
            <a:tailEnd/>
          </a:ln>
        </p:spPr>
        <p:txBody>
          <a:bodyPr anchor="ctr">
            <a:spAutoFit/>
          </a:bodyPr>
          <a:lstStyle/>
          <a:p>
            <a:r>
              <a:rPr lang="en-US" altLang="zh-CN" sz="2000">
                <a:solidFill>
                  <a:srgbClr val="0000FF"/>
                </a:solidFill>
                <a:ea typeface="宋体" pitchFamily="2" charset="-122"/>
              </a:rPr>
              <a:t>(i)  </a:t>
            </a:r>
            <a:r>
              <a:rPr lang="en-US" altLang="zh-CN" sz="2000">
                <a:ea typeface="宋体" pitchFamily="2" charset="-122"/>
              </a:rPr>
              <a:t>    If </a:t>
            </a:r>
            <a:r>
              <a:rPr lang="en-US" altLang="zh-CN" sz="2000">
                <a:latin typeface="Courier New" pitchFamily="49" charset="0"/>
                <a:ea typeface="宋体" pitchFamily="2" charset="-122"/>
                <a:cs typeface="Courier New" pitchFamily="49" charset="0"/>
              </a:rPr>
              <a:t>f(z)</a:t>
            </a:r>
            <a:r>
              <a:rPr lang="en-US" altLang="zh-CN" sz="2000">
                <a:ea typeface="宋体" pitchFamily="2" charset="-122"/>
              </a:rPr>
              <a:t> has a simple pole at      ,  then </a:t>
            </a:r>
          </a:p>
          <a:p>
            <a:r>
              <a:rPr lang="en-US" altLang="zh-CN" sz="2000">
                <a:ea typeface="宋体" pitchFamily="2" charset="-122"/>
              </a:rPr>
              <a:t>  </a:t>
            </a:r>
            <a:br>
              <a:rPr lang="en-US" altLang="zh-CN" sz="2000">
                <a:ea typeface="宋体" pitchFamily="2" charset="-122"/>
              </a:rPr>
            </a:br>
            <a:r>
              <a:rPr lang="en-US" altLang="zh-CN" sz="2000">
                <a:ea typeface="宋体" pitchFamily="2" charset="-122"/>
              </a:rPr>
              <a:t/>
            </a:r>
            <a:br>
              <a:rPr lang="en-US" altLang="zh-CN" sz="2000">
                <a:ea typeface="宋体" pitchFamily="2" charset="-122"/>
              </a:rPr>
            </a:br>
            <a:endParaRPr lang="en-US" altLang="zh-CN" sz="2000">
              <a:ea typeface="宋体" pitchFamily="2" charset="-122"/>
            </a:endParaRPr>
          </a:p>
          <a:p>
            <a:endParaRPr lang="en-US" altLang="zh-CN" sz="2000">
              <a:solidFill>
                <a:srgbClr val="0000FF"/>
              </a:solidFill>
              <a:ea typeface="宋体" pitchFamily="2" charset="-122"/>
            </a:endParaRPr>
          </a:p>
          <a:p>
            <a:r>
              <a:rPr lang="en-US" altLang="zh-CN" sz="2000">
                <a:solidFill>
                  <a:srgbClr val="0000FF"/>
                </a:solidFill>
                <a:ea typeface="宋体" pitchFamily="2" charset="-122"/>
              </a:rPr>
              <a:t>(ii) </a:t>
            </a:r>
            <a:r>
              <a:rPr lang="en-US" altLang="zh-CN" sz="2000">
                <a:ea typeface="宋体" pitchFamily="2" charset="-122"/>
              </a:rPr>
              <a:t>    If </a:t>
            </a:r>
            <a:r>
              <a:rPr lang="en-US" altLang="zh-CN" sz="2000">
                <a:latin typeface="Courier New" pitchFamily="49" charset="0"/>
                <a:ea typeface="宋体" pitchFamily="2" charset="-122"/>
              </a:rPr>
              <a:t>f(z)</a:t>
            </a:r>
            <a:r>
              <a:rPr lang="en-US" altLang="zh-CN" sz="2000">
                <a:ea typeface="宋体" pitchFamily="2" charset="-122"/>
              </a:rPr>
              <a:t> has a pole of order </a:t>
            </a:r>
            <a:r>
              <a:rPr lang="en-US" altLang="zh-CN" sz="2000">
                <a:latin typeface="Courier New" pitchFamily="49" charset="0"/>
                <a:ea typeface="宋体" pitchFamily="2" charset="-122"/>
              </a:rPr>
              <a:t>2</a:t>
            </a:r>
            <a:r>
              <a:rPr lang="en-US" altLang="zh-CN" sz="2000">
                <a:ea typeface="宋体" pitchFamily="2" charset="-122"/>
              </a:rPr>
              <a:t> at       ,  then   </a:t>
            </a:r>
          </a:p>
          <a:p>
            <a:r>
              <a:rPr lang="en-US" altLang="zh-CN" sz="2000">
                <a:ea typeface="宋体" pitchFamily="2" charset="-122"/>
              </a:rPr>
              <a:t>  </a:t>
            </a:r>
            <a:br>
              <a:rPr lang="en-US" altLang="zh-CN" sz="2000">
                <a:ea typeface="宋体" pitchFamily="2" charset="-122"/>
              </a:rPr>
            </a:br>
            <a:r>
              <a:rPr lang="en-US" altLang="zh-CN" sz="2000">
                <a:ea typeface="宋体" pitchFamily="2" charset="-122"/>
              </a:rPr>
              <a:t/>
            </a:r>
            <a:br>
              <a:rPr lang="en-US" altLang="zh-CN" sz="2000">
                <a:ea typeface="宋体" pitchFamily="2" charset="-122"/>
              </a:rPr>
            </a:br>
            <a:endParaRPr lang="en-US" altLang="zh-CN" sz="2000">
              <a:ea typeface="宋体" pitchFamily="2" charset="-122"/>
            </a:endParaRPr>
          </a:p>
          <a:p>
            <a:r>
              <a:rPr lang="en-US" altLang="zh-CN" sz="2000">
                <a:ea typeface="宋体" pitchFamily="2" charset="-122"/>
              </a:rPr>
              <a:t/>
            </a:r>
            <a:br>
              <a:rPr lang="en-US" altLang="zh-CN" sz="2000">
                <a:ea typeface="宋体" pitchFamily="2" charset="-122"/>
              </a:rPr>
            </a:br>
            <a:endParaRPr lang="en-US" altLang="zh-CN" sz="2000">
              <a:ea typeface="宋体" pitchFamily="2" charset="-122"/>
            </a:endParaRPr>
          </a:p>
          <a:p>
            <a:r>
              <a:rPr lang="en-US" altLang="zh-CN" sz="2000">
                <a:solidFill>
                  <a:srgbClr val="0000FF"/>
                </a:solidFill>
                <a:ea typeface="宋体" pitchFamily="2" charset="-122"/>
              </a:rPr>
              <a:t>(iii) </a:t>
            </a:r>
            <a:r>
              <a:rPr lang="en-US" altLang="zh-CN" sz="2000">
                <a:ea typeface="宋体" pitchFamily="2" charset="-122"/>
              </a:rPr>
              <a:t>    If </a:t>
            </a:r>
            <a:r>
              <a:rPr lang="en-US" altLang="zh-CN" sz="2000">
                <a:latin typeface="Courier New" pitchFamily="49" charset="0"/>
                <a:ea typeface="宋体" pitchFamily="2" charset="-122"/>
              </a:rPr>
              <a:t>f(z)</a:t>
            </a:r>
            <a:r>
              <a:rPr lang="en-US" altLang="zh-CN" sz="2000">
                <a:ea typeface="宋体" pitchFamily="2" charset="-122"/>
              </a:rPr>
              <a:t> has a pole of order </a:t>
            </a:r>
            <a:r>
              <a:rPr lang="en-US" altLang="zh-CN" sz="2000">
                <a:latin typeface="Courier New" pitchFamily="49" charset="0"/>
                <a:ea typeface="宋体" pitchFamily="2" charset="-122"/>
              </a:rPr>
              <a:t>k</a:t>
            </a:r>
            <a:r>
              <a:rPr lang="en-US" altLang="zh-CN" sz="2000">
                <a:ea typeface="宋体" pitchFamily="2" charset="-122"/>
              </a:rPr>
              <a:t> at      ,  then    </a:t>
            </a:r>
          </a:p>
          <a:p>
            <a:r>
              <a:rPr lang="en-US" altLang="zh-CN" sz="2000">
                <a:ea typeface="宋体" pitchFamily="2" charset="-122"/>
              </a:rPr>
              <a:t>    </a:t>
            </a:r>
          </a:p>
        </p:txBody>
      </p:sp>
      <p:pic>
        <p:nvPicPr>
          <p:cNvPr id="55300" name="Picture 4" descr="[Graphics:Images/ResidueCalcMod_gr_76.gif]"/>
          <p:cNvPicPr>
            <a:picLocks noChangeAspect="1" noChangeArrowheads="1"/>
          </p:cNvPicPr>
          <p:nvPr/>
        </p:nvPicPr>
        <p:blipFill>
          <a:blip r:embed="rId2"/>
          <a:srcRect/>
          <a:stretch>
            <a:fillRect/>
          </a:stretch>
        </p:blipFill>
        <p:spPr bwMode="auto">
          <a:xfrm>
            <a:off x="4419600" y="1066800"/>
            <a:ext cx="358775" cy="358775"/>
          </a:xfrm>
          <a:prstGeom prst="rect">
            <a:avLst/>
          </a:prstGeom>
          <a:noFill/>
          <a:ln w="9525">
            <a:noFill/>
            <a:miter lim="800000"/>
            <a:headEnd/>
            <a:tailEnd/>
          </a:ln>
        </p:spPr>
      </p:pic>
      <p:pic>
        <p:nvPicPr>
          <p:cNvPr id="55301" name="Picture 5" descr="[Graphics:Images/ResidueCalcMod_gr_77.gif]"/>
          <p:cNvPicPr>
            <a:picLocks noChangeAspect="1" noChangeArrowheads="1"/>
          </p:cNvPicPr>
          <p:nvPr/>
        </p:nvPicPr>
        <p:blipFill>
          <a:blip r:embed="rId3"/>
          <a:srcRect/>
          <a:stretch>
            <a:fillRect/>
          </a:stretch>
        </p:blipFill>
        <p:spPr bwMode="auto">
          <a:xfrm>
            <a:off x="2209800" y="1828800"/>
            <a:ext cx="4392613" cy="590550"/>
          </a:xfrm>
          <a:prstGeom prst="rect">
            <a:avLst/>
          </a:prstGeom>
          <a:noFill/>
          <a:ln w="9525">
            <a:noFill/>
            <a:miter lim="800000"/>
            <a:headEnd/>
            <a:tailEnd/>
          </a:ln>
        </p:spPr>
      </p:pic>
      <p:pic>
        <p:nvPicPr>
          <p:cNvPr id="55302" name="Picture 6" descr="[Graphics:Images/ResidueCalcMod_gr_78.gif]"/>
          <p:cNvPicPr>
            <a:picLocks noChangeAspect="1" noChangeArrowheads="1"/>
          </p:cNvPicPr>
          <p:nvPr/>
        </p:nvPicPr>
        <p:blipFill>
          <a:blip r:embed="rId2"/>
          <a:srcRect/>
          <a:stretch>
            <a:fillRect/>
          </a:stretch>
        </p:blipFill>
        <p:spPr bwMode="auto">
          <a:xfrm>
            <a:off x="4800600" y="2590800"/>
            <a:ext cx="360363" cy="360363"/>
          </a:xfrm>
          <a:prstGeom prst="rect">
            <a:avLst/>
          </a:prstGeom>
          <a:noFill/>
          <a:ln w="9525">
            <a:noFill/>
            <a:miter lim="800000"/>
            <a:headEnd/>
            <a:tailEnd/>
          </a:ln>
        </p:spPr>
      </p:pic>
      <p:pic>
        <p:nvPicPr>
          <p:cNvPr id="55303" name="Picture 7" descr="[Graphics:Images/ResidueCalcMod_gr_79.gif]"/>
          <p:cNvPicPr>
            <a:picLocks noChangeAspect="1" noChangeArrowheads="1"/>
          </p:cNvPicPr>
          <p:nvPr/>
        </p:nvPicPr>
        <p:blipFill>
          <a:blip r:embed="rId4"/>
          <a:srcRect/>
          <a:stretch>
            <a:fillRect/>
          </a:stretch>
        </p:blipFill>
        <p:spPr bwMode="auto">
          <a:xfrm>
            <a:off x="1600200" y="3429000"/>
            <a:ext cx="5041900" cy="660400"/>
          </a:xfrm>
          <a:prstGeom prst="rect">
            <a:avLst/>
          </a:prstGeom>
          <a:noFill/>
          <a:ln w="9525">
            <a:noFill/>
            <a:miter lim="800000"/>
            <a:headEnd/>
            <a:tailEnd/>
          </a:ln>
        </p:spPr>
      </p:pic>
      <p:pic>
        <p:nvPicPr>
          <p:cNvPr id="55304" name="Picture 8" descr="[Graphics:Images/ResidueCalcMod_gr_80.gif]"/>
          <p:cNvPicPr>
            <a:picLocks noChangeAspect="1" noChangeArrowheads="1"/>
          </p:cNvPicPr>
          <p:nvPr/>
        </p:nvPicPr>
        <p:blipFill>
          <a:blip r:embed="rId2"/>
          <a:srcRect/>
          <a:stretch>
            <a:fillRect/>
          </a:stretch>
        </p:blipFill>
        <p:spPr bwMode="auto">
          <a:xfrm>
            <a:off x="4859338" y="3606800"/>
            <a:ext cx="287337" cy="287338"/>
          </a:xfrm>
          <a:prstGeom prst="rect">
            <a:avLst/>
          </a:prstGeom>
          <a:noFill/>
          <a:ln w="9525">
            <a:noFill/>
            <a:miter lim="800000"/>
            <a:headEnd/>
            <a:tailEnd/>
          </a:ln>
        </p:spPr>
      </p:pic>
      <p:pic>
        <p:nvPicPr>
          <p:cNvPr id="55305" name="Picture 10" descr="[Graphics:Images/ResidueCalcMod_gr_82.gif]"/>
          <p:cNvPicPr>
            <a:picLocks noChangeAspect="1" noChangeArrowheads="1"/>
          </p:cNvPicPr>
          <p:nvPr/>
        </p:nvPicPr>
        <p:blipFill>
          <a:blip r:embed="rId2"/>
          <a:srcRect/>
          <a:stretch>
            <a:fillRect/>
          </a:stretch>
        </p:blipFill>
        <p:spPr bwMode="auto">
          <a:xfrm>
            <a:off x="4800600" y="4419600"/>
            <a:ext cx="360363" cy="360363"/>
          </a:xfrm>
          <a:prstGeom prst="rect">
            <a:avLst/>
          </a:prstGeom>
          <a:noFill/>
          <a:ln w="9525">
            <a:noFill/>
            <a:miter lim="800000"/>
            <a:headEnd/>
            <a:tailEnd/>
          </a:ln>
        </p:spPr>
      </p:pic>
      <p:pic>
        <p:nvPicPr>
          <p:cNvPr id="55306" name="Picture 11" descr="[Graphics:Images/ResidueCalcMod_gr_83.gif]"/>
          <p:cNvPicPr>
            <a:picLocks noChangeAspect="1" noChangeArrowheads="1"/>
          </p:cNvPicPr>
          <p:nvPr/>
        </p:nvPicPr>
        <p:blipFill>
          <a:blip r:embed="rId5"/>
          <a:srcRect/>
          <a:stretch>
            <a:fillRect/>
          </a:stretch>
        </p:blipFill>
        <p:spPr bwMode="auto">
          <a:xfrm>
            <a:off x="1143000" y="5105400"/>
            <a:ext cx="7200900" cy="785813"/>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Text Box 6"/>
          <p:cNvSpPr txBox="1">
            <a:spLocks noChangeArrowheads="1"/>
          </p:cNvSpPr>
          <p:nvPr/>
        </p:nvSpPr>
        <p:spPr bwMode="auto">
          <a:xfrm>
            <a:off x="381000" y="2819400"/>
            <a:ext cx="81534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the function of  </a:t>
            </a:r>
          </a:p>
        </p:txBody>
      </p:sp>
      <p:graphicFrame>
        <p:nvGraphicFramePr>
          <p:cNvPr id="46082" name="Object 7"/>
          <p:cNvGraphicFramePr>
            <a:graphicFrameLocks noChangeAspect="1"/>
          </p:cNvGraphicFramePr>
          <p:nvPr/>
        </p:nvGraphicFramePr>
        <p:xfrm>
          <a:off x="2286000" y="2667000"/>
          <a:ext cx="1570038" cy="685800"/>
        </p:xfrm>
        <a:graphic>
          <a:graphicData uri="http://schemas.openxmlformats.org/presentationml/2006/ole">
            <p:oleObj spid="_x0000_s25602" name="Equation" r:id="rId3" imgW="787320" imgH="419040" progId="Equation.3">
              <p:embed/>
            </p:oleObj>
          </a:graphicData>
        </a:graphic>
      </p:graphicFrame>
      <p:sp>
        <p:nvSpPr>
          <p:cNvPr id="46087" name="Text Box 8"/>
          <p:cNvSpPr txBox="1">
            <a:spLocks noChangeArrowheads="1"/>
          </p:cNvSpPr>
          <p:nvPr/>
        </p:nvSpPr>
        <p:spPr bwMode="auto">
          <a:xfrm>
            <a:off x="3886200" y="2895600"/>
            <a:ext cx="41910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at point </a:t>
            </a:r>
            <a:r>
              <a:rPr lang="en-US" altLang="zh-CN" sz="2000" i="1">
                <a:ea typeface="宋体" pitchFamily="2" charset="-122"/>
              </a:rPr>
              <a:t>z</a:t>
            </a:r>
            <a:r>
              <a:rPr lang="en-US" altLang="zh-CN" sz="2000">
                <a:ea typeface="宋体" pitchFamily="2" charset="-122"/>
              </a:rPr>
              <a:t> is a simple pole, thus</a:t>
            </a:r>
          </a:p>
        </p:txBody>
      </p:sp>
      <p:pic>
        <p:nvPicPr>
          <p:cNvPr id="46088" name="Picture 11" descr="[Graphics:Images/ResidueCalcMod_gr_77.gif]"/>
          <p:cNvPicPr>
            <a:picLocks noChangeAspect="1" noChangeArrowheads="1"/>
          </p:cNvPicPr>
          <p:nvPr/>
        </p:nvPicPr>
        <p:blipFill>
          <a:blip r:embed="rId4"/>
          <a:srcRect/>
          <a:stretch>
            <a:fillRect/>
          </a:stretch>
        </p:blipFill>
        <p:spPr bwMode="auto">
          <a:xfrm>
            <a:off x="4953000" y="381000"/>
            <a:ext cx="3630613" cy="595313"/>
          </a:xfrm>
          <a:prstGeom prst="rect">
            <a:avLst/>
          </a:prstGeom>
          <a:solidFill>
            <a:srgbClr val="FFCC66"/>
          </a:solidFill>
          <a:ln w="9525">
            <a:noFill/>
            <a:miter lim="800000"/>
            <a:headEnd/>
            <a:tailEnd/>
          </a:ln>
        </p:spPr>
      </p:pic>
      <p:graphicFrame>
        <p:nvGraphicFramePr>
          <p:cNvPr id="46083" name="Object 12"/>
          <p:cNvGraphicFramePr>
            <a:graphicFrameLocks noChangeAspect="1"/>
          </p:cNvGraphicFramePr>
          <p:nvPr/>
        </p:nvGraphicFramePr>
        <p:xfrm>
          <a:off x="1905000" y="3657600"/>
          <a:ext cx="4605338" cy="836613"/>
        </p:xfrm>
        <a:graphic>
          <a:graphicData uri="http://schemas.openxmlformats.org/presentationml/2006/ole">
            <p:oleObj spid="_x0000_s25603" name="Equation" r:id="rId5" imgW="1892160" imgH="419040" progId="Equation.3">
              <p:embed/>
            </p:oleObj>
          </a:graphicData>
        </a:graphic>
      </p:graphicFrame>
      <p:graphicFrame>
        <p:nvGraphicFramePr>
          <p:cNvPr id="46084" name="Object 14"/>
          <p:cNvGraphicFramePr>
            <a:graphicFrameLocks noChangeAspect="1"/>
          </p:cNvGraphicFramePr>
          <p:nvPr/>
        </p:nvGraphicFramePr>
        <p:xfrm>
          <a:off x="3143240" y="1428736"/>
          <a:ext cx="4714875" cy="849313"/>
        </p:xfrm>
        <a:graphic>
          <a:graphicData uri="http://schemas.openxmlformats.org/presentationml/2006/ole">
            <p:oleObj spid="_x0000_s25604" name="公式" r:id="rId6" imgW="2234880" imgH="419040" progId="Equation.3">
              <p:embed/>
            </p:oleObj>
          </a:graphicData>
        </a:graphic>
      </p:graphicFrame>
      <p:graphicFrame>
        <p:nvGraphicFramePr>
          <p:cNvPr id="46085" name="Object 15"/>
          <p:cNvGraphicFramePr>
            <a:graphicFrameLocks noChangeAspect="1"/>
          </p:cNvGraphicFramePr>
          <p:nvPr/>
        </p:nvGraphicFramePr>
        <p:xfrm>
          <a:off x="990600" y="1447800"/>
          <a:ext cx="2205038" cy="838200"/>
        </p:xfrm>
        <a:graphic>
          <a:graphicData uri="http://schemas.openxmlformats.org/presentationml/2006/ole">
            <p:oleObj spid="_x0000_s25605" name="Equation" r:id="rId7" imgW="952200" imgH="419040" progId="Equation.3">
              <p:embed/>
            </p:oleObj>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3" name="Text Box 2"/>
          <p:cNvSpPr txBox="1">
            <a:spLocks noChangeArrowheads="1"/>
          </p:cNvSpPr>
          <p:nvPr/>
        </p:nvSpPr>
        <p:spPr bwMode="auto">
          <a:xfrm>
            <a:off x="2051050" y="188913"/>
            <a:ext cx="2808288" cy="457200"/>
          </a:xfrm>
          <a:prstGeom prst="rect">
            <a:avLst/>
          </a:prstGeom>
          <a:noFill/>
          <a:ln w="9525">
            <a:noFill/>
            <a:miter lim="800000"/>
            <a:headEnd/>
            <a:tailEnd/>
          </a:ln>
        </p:spPr>
        <p:txBody>
          <a:bodyPr>
            <a:spAutoFit/>
          </a:bodyPr>
          <a:lstStyle/>
          <a:p>
            <a:pPr>
              <a:spcBef>
                <a:spcPct val="50000"/>
              </a:spcBef>
            </a:pPr>
            <a:r>
              <a:rPr lang="en-US" altLang="zh-CN" sz="2400">
                <a:solidFill>
                  <a:srgbClr val="FF0000"/>
                </a:solidFill>
                <a:ea typeface="宋体" pitchFamily="2" charset="-122"/>
              </a:rPr>
              <a:t>Residue at infinity</a:t>
            </a:r>
          </a:p>
        </p:txBody>
      </p:sp>
      <p:sp>
        <p:nvSpPr>
          <p:cNvPr id="47114" name="Text Box 3"/>
          <p:cNvSpPr txBox="1">
            <a:spLocks noChangeArrowheads="1"/>
          </p:cNvSpPr>
          <p:nvPr/>
        </p:nvSpPr>
        <p:spPr bwMode="auto">
          <a:xfrm>
            <a:off x="611188" y="765175"/>
            <a:ext cx="7993062" cy="396875"/>
          </a:xfrm>
          <a:prstGeom prst="rect">
            <a:avLst/>
          </a:prstGeom>
          <a:noFill/>
          <a:ln w="9525">
            <a:noFill/>
            <a:miter lim="800000"/>
            <a:headEnd/>
            <a:tailEnd/>
          </a:ln>
        </p:spPr>
        <p:txBody>
          <a:bodyPr>
            <a:spAutoFit/>
          </a:bodyPr>
          <a:lstStyle/>
          <a:p>
            <a:pPr>
              <a:spcBef>
                <a:spcPct val="50000"/>
              </a:spcBef>
            </a:pPr>
            <a:r>
              <a:rPr lang="en-US" altLang="zh-CN" sz="2000">
                <a:solidFill>
                  <a:schemeClr val="accent2"/>
                </a:solidFill>
                <a:ea typeface="宋体" pitchFamily="2" charset="-122"/>
              </a:rPr>
              <a:t>Definition</a:t>
            </a:r>
            <a:r>
              <a:rPr lang="en-US" altLang="zh-CN" sz="2000">
                <a:ea typeface="宋体" pitchFamily="2" charset="-122"/>
              </a:rPr>
              <a:t>: if f(z) is analytic in the annulus  </a:t>
            </a:r>
          </a:p>
        </p:txBody>
      </p:sp>
      <p:graphicFrame>
        <p:nvGraphicFramePr>
          <p:cNvPr id="47106" name="Object 4"/>
          <p:cNvGraphicFramePr>
            <a:graphicFrameLocks noChangeAspect="1"/>
          </p:cNvGraphicFramePr>
          <p:nvPr/>
        </p:nvGraphicFramePr>
        <p:xfrm>
          <a:off x="5435600" y="765175"/>
          <a:ext cx="1655763" cy="441325"/>
        </p:xfrm>
        <a:graphic>
          <a:graphicData uri="http://schemas.openxmlformats.org/presentationml/2006/ole">
            <p:oleObj spid="_x0000_s26626" name="公式" r:id="rId3" imgW="952200" imgH="253800" progId="Equation.3">
              <p:embed/>
            </p:oleObj>
          </a:graphicData>
        </a:graphic>
      </p:graphicFrame>
      <p:sp>
        <p:nvSpPr>
          <p:cNvPr id="47115" name="Rectangle 5"/>
          <p:cNvSpPr>
            <a:spLocks noChangeArrowheads="1"/>
          </p:cNvSpPr>
          <p:nvPr/>
        </p:nvSpPr>
        <p:spPr bwMode="auto">
          <a:xfrm>
            <a:off x="457200" y="1371600"/>
            <a:ext cx="7777163" cy="396875"/>
          </a:xfrm>
          <a:prstGeom prst="rect">
            <a:avLst/>
          </a:prstGeom>
          <a:noFill/>
          <a:ln w="9525">
            <a:noFill/>
            <a:miter lim="800000"/>
            <a:headEnd/>
            <a:tailEnd/>
          </a:ln>
        </p:spPr>
        <p:txBody>
          <a:bodyPr>
            <a:spAutoFit/>
          </a:bodyPr>
          <a:lstStyle/>
          <a:p>
            <a:r>
              <a:rPr lang="en-US" altLang="zh-CN" sz="2000" dirty="0">
                <a:ea typeface="宋体" pitchFamily="2" charset="-122"/>
              </a:rPr>
              <a:t>If               </a:t>
            </a:r>
            <a:r>
              <a:rPr lang="en-US" altLang="zh-CN" sz="2000" dirty="0" smtClean="0">
                <a:ea typeface="宋体" pitchFamily="2" charset="-122"/>
              </a:rPr>
              <a:t>  is </a:t>
            </a:r>
            <a:r>
              <a:rPr lang="en-US" altLang="zh-CN" sz="2000" dirty="0">
                <a:ea typeface="宋体" pitchFamily="2" charset="-122"/>
              </a:rPr>
              <a:t>a simple closed curve                    , then the integral</a:t>
            </a:r>
          </a:p>
        </p:txBody>
      </p:sp>
      <p:graphicFrame>
        <p:nvGraphicFramePr>
          <p:cNvPr id="47107" name="Object 6"/>
          <p:cNvGraphicFramePr>
            <a:graphicFrameLocks noChangeAspect="1"/>
          </p:cNvGraphicFramePr>
          <p:nvPr/>
        </p:nvGraphicFramePr>
        <p:xfrm>
          <a:off x="4143372" y="1428736"/>
          <a:ext cx="1152525" cy="354013"/>
        </p:xfrm>
        <a:graphic>
          <a:graphicData uri="http://schemas.openxmlformats.org/presentationml/2006/ole">
            <p:oleObj spid="_x0000_s26627" name="公式" r:id="rId4" imgW="660240" imgH="203040" progId="Equation.3">
              <p:embed/>
            </p:oleObj>
          </a:graphicData>
        </a:graphic>
      </p:graphicFrame>
      <p:graphicFrame>
        <p:nvGraphicFramePr>
          <p:cNvPr id="47108" name="Object 7"/>
          <p:cNvGraphicFramePr>
            <a:graphicFrameLocks noChangeAspect="1"/>
          </p:cNvGraphicFramePr>
          <p:nvPr/>
        </p:nvGraphicFramePr>
        <p:xfrm>
          <a:off x="857224" y="1357298"/>
          <a:ext cx="720725" cy="450850"/>
        </p:xfrm>
        <a:graphic>
          <a:graphicData uri="http://schemas.openxmlformats.org/presentationml/2006/ole">
            <p:oleObj spid="_x0000_s26628" name="公式" r:id="rId5" imgW="406080" imgH="253800" progId="Equation.3">
              <p:embed/>
            </p:oleObj>
          </a:graphicData>
        </a:graphic>
      </p:graphicFrame>
      <p:graphicFrame>
        <p:nvGraphicFramePr>
          <p:cNvPr id="47109" name="Object 8"/>
          <p:cNvGraphicFramePr>
            <a:graphicFrameLocks noChangeAspect="1"/>
          </p:cNvGraphicFramePr>
          <p:nvPr/>
        </p:nvGraphicFramePr>
        <p:xfrm>
          <a:off x="2667000" y="2057400"/>
          <a:ext cx="2290763" cy="936625"/>
        </p:xfrm>
        <a:graphic>
          <a:graphicData uri="http://schemas.openxmlformats.org/presentationml/2006/ole">
            <p:oleObj spid="_x0000_s26629" name="公式" r:id="rId6" imgW="838080" imgH="444240" progId="Equation.3">
              <p:embed/>
            </p:oleObj>
          </a:graphicData>
        </a:graphic>
      </p:graphicFrame>
      <p:sp>
        <p:nvSpPr>
          <p:cNvPr id="47116" name="Text Box 10"/>
          <p:cNvSpPr txBox="1">
            <a:spLocks noChangeArrowheads="1"/>
          </p:cNvSpPr>
          <p:nvPr/>
        </p:nvSpPr>
        <p:spPr bwMode="auto">
          <a:xfrm>
            <a:off x="762000" y="3124200"/>
            <a:ext cx="511175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is equal to the residue of f(z) at infinity, i.e.</a:t>
            </a:r>
          </a:p>
        </p:txBody>
      </p:sp>
      <p:graphicFrame>
        <p:nvGraphicFramePr>
          <p:cNvPr id="47110" name="Object 11"/>
          <p:cNvGraphicFramePr>
            <a:graphicFrameLocks noChangeAspect="1"/>
          </p:cNvGraphicFramePr>
          <p:nvPr/>
        </p:nvGraphicFramePr>
        <p:xfrm>
          <a:off x="762000" y="3962400"/>
          <a:ext cx="5761038" cy="857250"/>
        </p:xfrm>
        <a:graphic>
          <a:graphicData uri="http://schemas.openxmlformats.org/presentationml/2006/ole">
            <p:oleObj spid="_x0000_s26630" name="公式" r:id="rId7" imgW="2831760" imgH="444240" progId="Equation.3">
              <p:embed/>
            </p:oleObj>
          </a:graphicData>
        </a:graphic>
      </p:graphicFrame>
      <p:sp>
        <p:nvSpPr>
          <p:cNvPr id="47117" name="Oval 19"/>
          <p:cNvSpPr>
            <a:spLocks noChangeArrowheads="1"/>
          </p:cNvSpPr>
          <p:nvPr/>
        </p:nvSpPr>
        <p:spPr bwMode="auto">
          <a:xfrm>
            <a:off x="7812088" y="188913"/>
            <a:ext cx="1152525" cy="107950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47118" name="Oval 20"/>
          <p:cNvSpPr>
            <a:spLocks noChangeArrowheads="1"/>
          </p:cNvSpPr>
          <p:nvPr/>
        </p:nvSpPr>
        <p:spPr bwMode="auto">
          <a:xfrm>
            <a:off x="8316913" y="692150"/>
            <a:ext cx="71437" cy="73025"/>
          </a:xfrm>
          <a:prstGeom prst="ellipse">
            <a:avLst/>
          </a:prstGeom>
          <a:solidFill>
            <a:srgbClr val="FF0000"/>
          </a:solidFill>
          <a:ln w="9525">
            <a:solidFill>
              <a:schemeClr val="tx1"/>
            </a:solidFill>
            <a:round/>
            <a:headEnd/>
            <a:tailEnd/>
          </a:ln>
        </p:spPr>
        <p:txBody>
          <a:bodyPr wrap="none" anchor="ctr"/>
          <a:lstStyle/>
          <a:p>
            <a:endParaRPr lang="zh-CN" altLang="en-US">
              <a:ea typeface="宋体" pitchFamily="2" charset="-122"/>
            </a:endParaRPr>
          </a:p>
        </p:txBody>
      </p:sp>
      <p:graphicFrame>
        <p:nvGraphicFramePr>
          <p:cNvPr id="47111" name="Object 21"/>
          <p:cNvGraphicFramePr>
            <a:graphicFrameLocks noChangeAspect="1"/>
          </p:cNvGraphicFramePr>
          <p:nvPr/>
        </p:nvGraphicFramePr>
        <p:xfrm>
          <a:off x="914400" y="5105400"/>
          <a:ext cx="4572000" cy="792163"/>
        </p:xfrm>
        <a:graphic>
          <a:graphicData uri="http://schemas.openxmlformats.org/presentationml/2006/ole">
            <p:oleObj spid="_x0000_s26631" name="公式" r:id="rId8" imgW="2070000" imgH="393480" progId="Equation.3">
              <p:embed/>
            </p:oleObj>
          </a:graphicData>
        </a:graphic>
      </p:graphicFrame>
      <p:graphicFrame>
        <p:nvGraphicFramePr>
          <p:cNvPr id="47112" name="Object 22"/>
          <p:cNvGraphicFramePr>
            <a:graphicFrameLocks noChangeAspect="1"/>
          </p:cNvGraphicFramePr>
          <p:nvPr/>
        </p:nvGraphicFramePr>
        <p:xfrm>
          <a:off x="6477000" y="1981200"/>
          <a:ext cx="2362200" cy="1997075"/>
        </p:xfrm>
        <a:graphic>
          <a:graphicData uri="http://schemas.openxmlformats.org/presentationml/2006/ole">
            <p:oleObj spid="_x0000_s26632" name="位图图像" r:id="rId9" imgW="1666667" imgH="1409897" progId="PBrush">
              <p:embed/>
            </p:oleObj>
          </a:graphicData>
        </a:graphic>
      </p:graphicFrame>
      <p:sp>
        <p:nvSpPr>
          <p:cNvPr id="47119" name="Text Box 23"/>
          <p:cNvSpPr txBox="1">
            <a:spLocks noChangeArrowheads="1"/>
          </p:cNvSpPr>
          <p:nvPr/>
        </p:nvSpPr>
        <p:spPr bwMode="auto">
          <a:xfrm>
            <a:off x="7391400" y="2895600"/>
            <a:ext cx="533400" cy="304800"/>
          </a:xfrm>
          <a:prstGeom prst="rect">
            <a:avLst/>
          </a:prstGeom>
          <a:noFill/>
          <a:ln w="9525">
            <a:noFill/>
            <a:miter lim="800000"/>
            <a:headEnd/>
            <a:tailEnd/>
          </a:ln>
        </p:spPr>
        <p:txBody>
          <a:bodyPr>
            <a:spAutoFit/>
          </a:bodyPr>
          <a:lstStyle/>
          <a:p>
            <a:pPr>
              <a:spcBef>
                <a:spcPct val="50000"/>
              </a:spcBef>
            </a:pPr>
            <a:r>
              <a:rPr lang="en-US" altLang="zh-CN" sz="1400" b="1">
                <a:ea typeface="宋体" pitchFamily="2" charset="-122"/>
              </a:rPr>
              <a:t>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4"/>
          <p:cNvGraphicFramePr>
            <a:graphicFrameLocks noChangeAspect="1"/>
          </p:cNvGraphicFramePr>
          <p:nvPr/>
        </p:nvGraphicFramePr>
        <p:xfrm>
          <a:off x="323850" y="1628775"/>
          <a:ext cx="5184775" cy="865188"/>
        </p:xfrm>
        <a:graphic>
          <a:graphicData uri="http://schemas.openxmlformats.org/presentationml/2006/ole">
            <p:oleObj spid="_x0000_s31746" name="Equation" r:id="rId3" imgW="3111500" imgH="482600" progId="Equation.3">
              <p:embed/>
            </p:oleObj>
          </a:graphicData>
        </a:graphic>
      </p:graphicFrame>
      <p:graphicFrame>
        <p:nvGraphicFramePr>
          <p:cNvPr id="4099" name="Object 6"/>
          <p:cNvGraphicFramePr>
            <a:graphicFrameLocks noChangeAspect="1"/>
          </p:cNvGraphicFramePr>
          <p:nvPr/>
        </p:nvGraphicFramePr>
        <p:xfrm>
          <a:off x="539750" y="260350"/>
          <a:ext cx="5062538" cy="911225"/>
        </p:xfrm>
        <a:graphic>
          <a:graphicData uri="http://schemas.openxmlformats.org/presentationml/2006/ole">
            <p:oleObj spid="_x0000_s31747" name="Equation" r:id="rId4" imgW="2654280" imgH="533160" progId="Equation.3">
              <p:embed/>
            </p:oleObj>
          </a:graphicData>
        </a:graphic>
      </p:graphicFrame>
      <p:sp>
        <p:nvSpPr>
          <p:cNvPr id="4112" name="Line 7"/>
          <p:cNvSpPr>
            <a:spLocks noChangeShapeType="1"/>
          </p:cNvSpPr>
          <p:nvPr/>
        </p:nvSpPr>
        <p:spPr bwMode="auto">
          <a:xfrm>
            <a:off x="3635375" y="1125538"/>
            <a:ext cx="0" cy="503237"/>
          </a:xfrm>
          <a:prstGeom prst="line">
            <a:avLst/>
          </a:prstGeom>
          <a:noFill/>
          <a:ln w="38100">
            <a:solidFill>
              <a:schemeClr val="tx1"/>
            </a:solidFill>
            <a:round/>
            <a:headEnd/>
            <a:tailEnd type="triangle" w="med" len="med"/>
          </a:ln>
        </p:spPr>
        <p:txBody>
          <a:bodyPr/>
          <a:lstStyle/>
          <a:p>
            <a:endParaRPr lang="zh-CN" altLang="en-US"/>
          </a:p>
        </p:txBody>
      </p:sp>
      <p:sp>
        <p:nvSpPr>
          <p:cNvPr id="4113" name="Rectangle 9"/>
          <p:cNvSpPr>
            <a:spLocks noChangeArrowheads="1"/>
          </p:cNvSpPr>
          <p:nvPr/>
        </p:nvSpPr>
        <p:spPr bwMode="auto">
          <a:xfrm>
            <a:off x="0" y="32242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100" name="Object 8"/>
          <p:cNvGraphicFramePr>
            <a:graphicFrameLocks noChangeAspect="1"/>
          </p:cNvGraphicFramePr>
          <p:nvPr/>
        </p:nvGraphicFramePr>
        <p:xfrm>
          <a:off x="6500826" y="285728"/>
          <a:ext cx="2422552" cy="511205"/>
        </p:xfrm>
        <a:graphic>
          <a:graphicData uri="http://schemas.openxmlformats.org/presentationml/2006/ole">
            <p:oleObj spid="_x0000_s31748" name="Equation" r:id="rId5" imgW="1943100" imgH="406400" progId="Equation.3">
              <p:embed/>
            </p:oleObj>
          </a:graphicData>
        </a:graphic>
      </p:graphicFrame>
      <p:sp>
        <p:nvSpPr>
          <p:cNvPr id="4114" name="Rectangle 11"/>
          <p:cNvSpPr>
            <a:spLocks noChangeArrowheads="1"/>
          </p:cNvSpPr>
          <p:nvPr/>
        </p:nvSpPr>
        <p:spPr bwMode="auto">
          <a:xfrm>
            <a:off x="0" y="32242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101" name="Object 10"/>
          <p:cNvGraphicFramePr>
            <a:graphicFrameLocks noChangeAspect="1"/>
          </p:cNvGraphicFramePr>
          <p:nvPr/>
        </p:nvGraphicFramePr>
        <p:xfrm>
          <a:off x="6500826" y="928670"/>
          <a:ext cx="1658936" cy="614822"/>
        </p:xfrm>
        <a:graphic>
          <a:graphicData uri="http://schemas.openxmlformats.org/presentationml/2006/ole">
            <p:oleObj spid="_x0000_s31749" name="Equation" r:id="rId6" imgW="1244060" imgH="406224" progId="Equation.3">
              <p:embed/>
            </p:oleObj>
          </a:graphicData>
        </a:graphic>
      </p:graphicFrame>
      <p:grpSp>
        <p:nvGrpSpPr>
          <p:cNvPr id="2" name="Group 13"/>
          <p:cNvGrpSpPr>
            <a:grpSpLocks noChangeAspect="1"/>
          </p:cNvGrpSpPr>
          <p:nvPr/>
        </p:nvGrpSpPr>
        <p:grpSpPr bwMode="auto">
          <a:xfrm>
            <a:off x="4357686" y="2071678"/>
            <a:ext cx="4442283" cy="3868755"/>
            <a:chOff x="2152" y="3291"/>
            <a:chExt cx="8500" cy="6660"/>
          </a:xfrm>
        </p:grpSpPr>
        <p:sp>
          <p:nvSpPr>
            <p:cNvPr id="4117" name="AutoShape 14"/>
            <p:cNvSpPr>
              <a:spLocks noChangeAspect="1" noChangeArrowheads="1"/>
            </p:cNvSpPr>
            <p:nvPr/>
          </p:nvSpPr>
          <p:spPr bwMode="auto">
            <a:xfrm>
              <a:off x="2152" y="3291"/>
              <a:ext cx="8500" cy="6660"/>
            </a:xfrm>
            <a:prstGeom prst="rect">
              <a:avLst/>
            </a:prstGeom>
            <a:noFill/>
            <a:ln w="9525">
              <a:noFill/>
              <a:miter lim="800000"/>
              <a:headEnd/>
              <a:tailEnd/>
            </a:ln>
          </p:spPr>
          <p:txBody>
            <a:bodyPr/>
            <a:lstStyle/>
            <a:p>
              <a:endParaRPr lang="zh-CN" altLang="en-US"/>
            </a:p>
          </p:txBody>
        </p:sp>
        <p:sp>
          <p:nvSpPr>
            <p:cNvPr id="4118" name="Line 15"/>
            <p:cNvSpPr>
              <a:spLocks noChangeShapeType="1"/>
            </p:cNvSpPr>
            <p:nvPr/>
          </p:nvSpPr>
          <p:spPr bwMode="auto">
            <a:xfrm flipV="1">
              <a:off x="3592" y="4296"/>
              <a:ext cx="5655" cy="4320"/>
            </a:xfrm>
            <a:prstGeom prst="line">
              <a:avLst/>
            </a:prstGeom>
            <a:noFill/>
            <a:ln w="9525">
              <a:solidFill>
                <a:srgbClr val="000000"/>
              </a:solidFill>
              <a:prstDash val="dash"/>
              <a:round/>
              <a:headEnd/>
              <a:tailEnd type="triangle" w="sm" len="med"/>
            </a:ln>
          </p:spPr>
          <p:txBody>
            <a:bodyPr/>
            <a:lstStyle/>
            <a:p>
              <a:endParaRPr lang="zh-CN" altLang="en-US"/>
            </a:p>
          </p:txBody>
        </p:sp>
        <p:sp>
          <p:nvSpPr>
            <p:cNvPr id="4119" name="Line 16"/>
            <p:cNvSpPr>
              <a:spLocks noChangeShapeType="1"/>
            </p:cNvSpPr>
            <p:nvPr/>
          </p:nvSpPr>
          <p:spPr bwMode="auto">
            <a:xfrm flipH="1" flipV="1">
              <a:off x="4687" y="5061"/>
              <a:ext cx="2055" cy="2880"/>
            </a:xfrm>
            <a:prstGeom prst="line">
              <a:avLst/>
            </a:prstGeom>
            <a:noFill/>
            <a:ln w="9525">
              <a:solidFill>
                <a:srgbClr val="000000"/>
              </a:solidFill>
              <a:prstDash val="dash"/>
              <a:round/>
              <a:headEnd/>
              <a:tailEnd type="triangle" w="sm" len="med"/>
            </a:ln>
          </p:spPr>
          <p:txBody>
            <a:bodyPr/>
            <a:lstStyle/>
            <a:p>
              <a:endParaRPr lang="zh-CN" altLang="en-US"/>
            </a:p>
          </p:txBody>
        </p:sp>
        <p:sp>
          <p:nvSpPr>
            <p:cNvPr id="4120" name="Line 17"/>
            <p:cNvSpPr>
              <a:spLocks noChangeShapeType="1"/>
            </p:cNvSpPr>
            <p:nvPr/>
          </p:nvSpPr>
          <p:spPr bwMode="auto">
            <a:xfrm flipV="1">
              <a:off x="4192" y="6711"/>
              <a:ext cx="4590" cy="180"/>
            </a:xfrm>
            <a:prstGeom prst="line">
              <a:avLst/>
            </a:prstGeom>
            <a:noFill/>
            <a:ln w="9525">
              <a:solidFill>
                <a:srgbClr val="000000"/>
              </a:solidFill>
              <a:prstDash val="dash"/>
              <a:round/>
              <a:headEnd/>
              <a:tailEnd/>
            </a:ln>
          </p:spPr>
          <p:txBody>
            <a:bodyPr/>
            <a:lstStyle/>
            <a:p>
              <a:endParaRPr lang="zh-CN" altLang="en-US"/>
            </a:p>
          </p:txBody>
        </p:sp>
        <p:sp>
          <p:nvSpPr>
            <p:cNvPr id="4121" name="Line 18"/>
            <p:cNvSpPr>
              <a:spLocks noChangeShapeType="1"/>
            </p:cNvSpPr>
            <p:nvPr/>
          </p:nvSpPr>
          <p:spPr bwMode="auto">
            <a:xfrm>
              <a:off x="2367" y="6891"/>
              <a:ext cx="510" cy="1"/>
            </a:xfrm>
            <a:prstGeom prst="line">
              <a:avLst/>
            </a:prstGeom>
            <a:noFill/>
            <a:ln w="9525">
              <a:solidFill>
                <a:srgbClr val="000000"/>
              </a:solidFill>
              <a:round/>
              <a:headEnd/>
              <a:tailEnd type="triangle" w="med" len="med"/>
            </a:ln>
          </p:spPr>
          <p:txBody>
            <a:bodyPr/>
            <a:lstStyle/>
            <a:p>
              <a:endParaRPr lang="zh-CN" altLang="en-US"/>
            </a:p>
          </p:txBody>
        </p:sp>
        <p:sp>
          <p:nvSpPr>
            <p:cNvPr id="4122" name="Line 19"/>
            <p:cNvSpPr>
              <a:spLocks noChangeShapeType="1"/>
            </p:cNvSpPr>
            <p:nvPr/>
          </p:nvSpPr>
          <p:spPr bwMode="auto">
            <a:xfrm>
              <a:off x="9972" y="6711"/>
              <a:ext cx="510" cy="1"/>
            </a:xfrm>
            <a:prstGeom prst="line">
              <a:avLst/>
            </a:prstGeom>
            <a:noFill/>
            <a:ln w="9525">
              <a:solidFill>
                <a:srgbClr val="000000"/>
              </a:solidFill>
              <a:round/>
              <a:headEnd type="triangle" w="med" len="med"/>
              <a:tailEnd/>
            </a:ln>
          </p:spPr>
          <p:txBody>
            <a:bodyPr/>
            <a:lstStyle/>
            <a:p>
              <a:endParaRPr lang="zh-CN" altLang="en-US"/>
            </a:p>
          </p:txBody>
        </p:sp>
        <p:sp>
          <p:nvSpPr>
            <p:cNvPr id="4123" name="Line 20"/>
            <p:cNvSpPr>
              <a:spLocks noChangeShapeType="1"/>
            </p:cNvSpPr>
            <p:nvPr/>
          </p:nvSpPr>
          <p:spPr bwMode="auto">
            <a:xfrm>
              <a:off x="6472" y="3471"/>
              <a:ext cx="1" cy="540"/>
            </a:xfrm>
            <a:prstGeom prst="line">
              <a:avLst/>
            </a:prstGeom>
            <a:noFill/>
            <a:ln w="12700">
              <a:solidFill>
                <a:srgbClr val="000000"/>
              </a:solidFill>
              <a:round/>
              <a:headEnd/>
              <a:tailEnd type="triangle" w="med" len="med"/>
            </a:ln>
          </p:spPr>
          <p:txBody>
            <a:bodyPr/>
            <a:lstStyle/>
            <a:p>
              <a:endParaRPr lang="zh-CN" altLang="en-US"/>
            </a:p>
          </p:txBody>
        </p:sp>
        <p:sp>
          <p:nvSpPr>
            <p:cNvPr id="4124" name="Line 21"/>
            <p:cNvSpPr>
              <a:spLocks noChangeShapeType="1"/>
            </p:cNvSpPr>
            <p:nvPr/>
          </p:nvSpPr>
          <p:spPr bwMode="auto">
            <a:xfrm>
              <a:off x="6492" y="9141"/>
              <a:ext cx="1" cy="540"/>
            </a:xfrm>
            <a:prstGeom prst="line">
              <a:avLst/>
            </a:prstGeom>
            <a:noFill/>
            <a:ln w="12700">
              <a:solidFill>
                <a:srgbClr val="000000"/>
              </a:solidFill>
              <a:round/>
              <a:headEnd type="triangle" w="med" len="med"/>
              <a:tailEnd/>
            </a:ln>
          </p:spPr>
          <p:txBody>
            <a:bodyPr/>
            <a:lstStyle/>
            <a:p>
              <a:endParaRPr lang="zh-CN" altLang="en-US"/>
            </a:p>
          </p:txBody>
        </p:sp>
        <p:graphicFrame>
          <p:nvGraphicFramePr>
            <p:cNvPr id="4102" name="Object 22"/>
            <p:cNvGraphicFramePr>
              <a:graphicFrameLocks noChangeAspect="1"/>
            </p:cNvGraphicFramePr>
            <p:nvPr/>
          </p:nvGraphicFramePr>
          <p:xfrm>
            <a:off x="10030" y="6171"/>
            <a:ext cx="392" cy="470"/>
          </p:xfrm>
          <a:graphic>
            <a:graphicData uri="http://schemas.openxmlformats.org/presentationml/2006/ole">
              <p:oleObj spid="_x0000_s31750" name="Equation" r:id="rId7" imgW="190440" imgH="228600" progId="Equation.3">
                <p:embed/>
              </p:oleObj>
            </a:graphicData>
          </a:graphic>
        </p:graphicFrame>
        <p:sp>
          <p:nvSpPr>
            <p:cNvPr id="4125" name="Line 23"/>
            <p:cNvSpPr>
              <a:spLocks noChangeShapeType="1"/>
            </p:cNvSpPr>
            <p:nvPr/>
          </p:nvSpPr>
          <p:spPr bwMode="auto">
            <a:xfrm flipV="1">
              <a:off x="6652" y="5856"/>
              <a:ext cx="540" cy="420"/>
            </a:xfrm>
            <a:prstGeom prst="line">
              <a:avLst/>
            </a:prstGeom>
            <a:noFill/>
            <a:ln w="19050">
              <a:solidFill>
                <a:srgbClr val="000000"/>
              </a:solidFill>
              <a:round/>
              <a:headEnd/>
              <a:tailEnd type="triangle" w="sm" len="med"/>
            </a:ln>
          </p:spPr>
          <p:txBody>
            <a:bodyPr/>
            <a:lstStyle/>
            <a:p>
              <a:endParaRPr lang="zh-CN" altLang="en-US"/>
            </a:p>
          </p:txBody>
        </p:sp>
        <p:sp>
          <p:nvSpPr>
            <p:cNvPr id="4126" name="Line 24"/>
            <p:cNvSpPr>
              <a:spLocks noChangeShapeType="1"/>
            </p:cNvSpPr>
            <p:nvPr/>
          </p:nvSpPr>
          <p:spPr bwMode="auto">
            <a:xfrm>
              <a:off x="6367" y="5346"/>
              <a:ext cx="445" cy="705"/>
            </a:xfrm>
            <a:prstGeom prst="line">
              <a:avLst/>
            </a:prstGeom>
            <a:noFill/>
            <a:ln w="19050">
              <a:solidFill>
                <a:srgbClr val="000000"/>
              </a:solidFill>
              <a:round/>
              <a:headEnd/>
              <a:tailEnd type="triangle" w="sm" len="med"/>
            </a:ln>
          </p:spPr>
          <p:txBody>
            <a:bodyPr/>
            <a:lstStyle/>
            <a:p>
              <a:endParaRPr lang="zh-CN" altLang="en-US"/>
            </a:p>
          </p:txBody>
        </p:sp>
        <p:graphicFrame>
          <p:nvGraphicFramePr>
            <p:cNvPr id="4103" name="Object 25"/>
            <p:cNvGraphicFramePr>
              <a:graphicFrameLocks noChangeAspect="1"/>
            </p:cNvGraphicFramePr>
            <p:nvPr/>
          </p:nvGraphicFramePr>
          <p:xfrm>
            <a:off x="9352" y="4551"/>
            <a:ext cx="324" cy="360"/>
          </p:xfrm>
          <a:graphic>
            <a:graphicData uri="http://schemas.openxmlformats.org/presentationml/2006/ole">
              <p:oleObj spid="_x0000_s31751" name="Equation" r:id="rId8" imgW="126720" imgH="139680" progId="Equation.3">
                <p:embed/>
              </p:oleObj>
            </a:graphicData>
          </a:graphic>
        </p:graphicFrame>
        <p:graphicFrame>
          <p:nvGraphicFramePr>
            <p:cNvPr id="4104" name="Object 26"/>
            <p:cNvGraphicFramePr>
              <a:graphicFrameLocks noChangeAspect="1"/>
            </p:cNvGraphicFramePr>
            <p:nvPr/>
          </p:nvGraphicFramePr>
          <p:xfrm>
            <a:off x="4957" y="4851"/>
            <a:ext cx="272" cy="360"/>
          </p:xfrm>
          <a:graphic>
            <a:graphicData uri="http://schemas.openxmlformats.org/presentationml/2006/ole">
              <p:oleObj spid="_x0000_s31752" name="Equation" r:id="rId9" imgW="139680" imgH="164880" progId="Equation.3">
                <p:embed/>
              </p:oleObj>
            </a:graphicData>
          </a:graphic>
        </p:graphicFrame>
        <p:sp>
          <p:nvSpPr>
            <p:cNvPr id="4127" name="Freeform 27"/>
            <p:cNvSpPr>
              <a:spLocks/>
            </p:cNvSpPr>
            <p:nvPr/>
          </p:nvSpPr>
          <p:spPr bwMode="auto">
            <a:xfrm rot="-426476">
              <a:off x="8042" y="5426"/>
              <a:ext cx="441" cy="1325"/>
            </a:xfrm>
            <a:custGeom>
              <a:avLst/>
              <a:gdLst>
                <a:gd name="T0" fmla="*/ 0 w 368"/>
                <a:gd name="T1" fmla="*/ 0 h 900"/>
                <a:gd name="T2" fmla="*/ 170 w 368"/>
                <a:gd name="T3" fmla="*/ 180 h 900"/>
                <a:gd name="T4" fmla="*/ 340 w 368"/>
                <a:gd name="T5" fmla="*/ 540 h 900"/>
                <a:gd name="T6" fmla="*/ 340 w 368"/>
                <a:gd name="T7" fmla="*/ 900 h 900"/>
                <a:gd name="T8" fmla="*/ 0 60000 65536"/>
                <a:gd name="T9" fmla="*/ 0 60000 65536"/>
                <a:gd name="T10" fmla="*/ 0 60000 65536"/>
                <a:gd name="T11" fmla="*/ 0 60000 65536"/>
                <a:gd name="T12" fmla="*/ 0 w 368"/>
                <a:gd name="T13" fmla="*/ 0 h 900"/>
                <a:gd name="T14" fmla="*/ 368 w 368"/>
                <a:gd name="T15" fmla="*/ 900 h 900"/>
              </a:gdLst>
              <a:ahLst/>
              <a:cxnLst>
                <a:cxn ang="T8">
                  <a:pos x="T0" y="T1"/>
                </a:cxn>
                <a:cxn ang="T9">
                  <a:pos x="T2" y="T3"/>
                </a:cxn>
                <a:cxn ang="T10">
                  <a:pos x="T4" y="T5"/>
                </a:cxn>
                <a:cxn ang="T11">
                  <a:pos x="T6" y="T7"/>
                </a:cxn>
              </a:cxnLst>
              <a:rect l="T12" t="T13" r="T14" b="T15"/>
              <a:pathLst>
                <a:path w="368" h="900">
                  <a:moveTo>
                    <a:pt x="0" y="0"/>
                  </a:moveTo>
                  <a:cubicBezTo>
                    <a:pt x="56" y="45"/>
                    <a:pt x="113" y="90"/>
                    <a:pt x="170" y="180"/>
                  </a:cubicBezTo>
                  <a:cubicBezTo>
                    <a:pt x="227" y="270"/>
                    <a:pt x="312" y="420"/>
                    <a:pt x="340" y="540"/>
                  </a:cubicBezTo>
                  <a:cubicBezTo>
                    <a:pt x="368" y="660"/>
                    <a:pt x="340" y="840"/>
                    <a:pt x="340" y="900"/>
                  </a:cubicBezTo>
                </a:path>
              </a:pathLst>
            </a:custGeom>
            <a:noFill/>
            <a:ln w="9525">
              <a:solidFill>
                <a:srgbClr val="000000"/>
              </a:solidFill>
              <a:prstDash val="dash"/>
              <a:round/>
              <a:headEnd/>
              <a:tailEnd/>
            </a:ln>
          </p:spPr>
          <p:txBody>
            <a:bodyPr/>
            <a:lstStyle/>
            <a:p>
              <a:endParaRPr lang="zh-CN" altLang="en-US"/>
            </a:p>
          </p:txBody>
        </p:sp>
        <p:sp>
          <p:nvSpPr>
            <p:cNvPr id="4128" name="Freeform 28"/>
            <p:cNvSpPr>
              <a:spLocks/>
            </p:cNvSpPr>
            <p:nvPr/>
          </p:nvSpPr>
          <p:spPr bwMode="auto">
            <a:xfrm>
              <a:off x="2662" y="3831"/>
              <a:ext cx="7650" cy="5580"/>
            </a:xfrm>
            <a:custGeom>
              <a:avLst/>
              <a:gdLst>
                <a:gd name="T0" fmla="*/ 227 w 6064"/>
                <a:gd name="T1" fmla="*/ 180 h 5550"/>
                <a:gd name="T2" fmla="*/ 1757 w 6064"/>
                <a:gd name="T3" fmla="*/ 360 h 5550"/>
                <a:gd name="T4" fmla="*/ 2947 w 6064"/>
                <a:gd name="T5" fmla="*/ 180 h 5550"/>
                <a:gd name="T6" fmla="*/ 4817 w 6064"/>
                <a:gd name="T7" fmla="*/ 360 h 5550"/>
                <a:gd name="T8" fmla="*/ 5667 w 6064"/>
                <a:gd name="T9" fmla="*/ 360 h 5550"/>
                <a:gd name="T10" fmla="*/ 5837 w 6064"/>
                <a:gd name="T11" fmla="*/ 1980 h 5550"/>
                <a:gd name="T12" fmla="*/ 5667 w 6064"/>
                <a:gd name="T13" fmla="*/ 3060 h 5550"/>
                <a:gd name="T14" fmla="*/ 5837 w 6064"/>
                <a:gd name="T15" fmla="*/ 4320 h 5550"/>
                <a:gd name="T16" fmla="*/ 5667 w 6064"/>
                <a:gd name="T17" fmla="*/ 5400 h 5550"/>
                <a:gd name="T18" fmla="*/ 3457 w 6064"/>
                <a:gd name="T19" fmla="*/ 5220 h 5550"/>
                <a:gd name="T20" fmla="*/ 1757 w 6064"/>
                <a:gd name="T21" fmla="*/ 5220 h 5550"/>
                <a:gd name="T22" fmla="*/ 397 w 6064"/>
                <a:gd name="T23" fmla="*/ 5400 h 5550"/>
                <a:gd name="T24" fmla="*/ 397 w 6064"/>
                <a:gd name="T25" fmla="*/ 4320 h 5550"/>
                <a:gd name="T26" fmla="*/ 227 w 6064"/>
                <a:gd name="T27" fmla="*/ 2700 h 5550"/>
                <a:gd name="T28" fmla="*/ 397 w 6064"/>
                <a:gd name="T29" fmla="*/ 1440 h 5550"/>
                <a:gd name="T30" fmla="*/ 227 w 6064"/>
                <a:gd name="T31" fmla="*/ 180 h 55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064"/>
                <a:gd name="T49" fmla="*/ 0 h 5550"/>
                <a:gd name="T50" fmla="*/ 6064 w 6064"/>
                <a:gd name="T51" fmla="*/ 5550 h 55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064" h="5550">
                  <a:moveTo>
                    <a:pt x="227" y="180"/>
                  </a:moveTo>
                  <a:cubicBezTo>
                    <a:pt x="454" y="0"/>
                    <a:pt x="1304" y="360"/>
                    <a:pt x="1757" y="360"/>
                  </a:cubicBezTo>
                  <a:cubicBezTo>
                    <a:pt x="2210" y="360"/>
                    <a:pt x="2437" y="180"/>
                    <a:pt x="2947" y="180"/>
                  </a:cubicBezTo>
                  <a:cubicBezTo>
                    <a:pt x="3457" y="180"/>
                    <a:pt x="4364" y="330"/>
                    <a:pt x="4817" y="360"/>
                  </a:cubicBezTo>
                  <a:cubicBezTo>
                    <a:pt x="5270" y="390"/>
                    <a:pt x="5497" y="90"/>
                    <a:pt x="5667" y="360"/>
                  </a:cubicBezTo>
                  <a:cubicBezTo>
                    <a:pt x="5837" y="630"/>
                    <a:pt x="5837" y="1530"/>
                    <a:pt x="5837" y="1980"/>
                  </a:cubicBezTo>
                  <a:cubicBezTo>
                    <a:pt x="5837" y="2430"/>
                    <a:pt x="5667" y="2670"/>
                    <a:pt x="5667" y="3060"/>
                  </a:cubicBezTo>
                  <a:cubicBezTo>
                    <a:pt x="5667" y="3450"/>
                    <a:pt x="5837" y="3930"/>
                    <a:pt x="5837" y="4320"/>
                  </a:cubicBezTo>
                  <a:cubicBezTo>
                    <a:pt x="5837" y="4710"/>
                    <a:pt x="6064" y="5250"/>
                    <a:pt x="5667" y="5400"/>
                  </a:cubicBezTo>
                  <a:cubicBezTo>
                    <a:pt x="5270" y="5550"/>
                    <a:pt x="4109" y="5250"/>
                    <a:pt x="3457" y="5220"/>
                  </a:cubicBezTo>
                  <a:cubicBezTo>
                    <a:pt x="2805" y="5190"/>
                    <a:pt x="2267" y="5190"/>
                    <a:pt x="1757" y="5220"/>
                  </a:cubicBezTo>
                  <a:cubicBezTo>
                    <a:pt x="1247" y="5250"/>
                    <a:pt x="624" y="5550"/>
                    <a:pt x="397" y="5400"/>
                  </a:cubicBezTo>
                  <a:cubicBezTo>
                    <a:pt x="170" y="5250"/>
                    <a:pt x="425" y="4770"/>
                    <a:pt x="397" y="4320"/>
                  </a:cubicBezTo>
                  <a:cubicBezTo>
                    <a:pt x="369" y="3870"/>
                    <a:pt x="227" y="3180"/>
                    <a:pt x="227" y="2700"/>
                  </a:cubicBezTo>
                  <a:cubicBezTo>
                    <a:pt x="227" y="2220"/>
                    <a:pt x="397" y="1860"/>
                    <a:pt x="397" y="1440"/>
                  </a:cubicBezTo>
                  <a:cubicBezTo>
                    <a:pt x="397" y="1020"/>
                    <a:pt x="0" y="360"/>
                    <a:pt x="227" y="180"/>
                  </a:cubicBezTo>
                  <a:close/>
                </a:path>
              </a:pathLst>
            </a:custGeom>
            <a:noFill/>
            <a:ln w="9525">
              <a:solidFill>
                <a:srgbClr val="000000"/>
              </a:solidFill>
              <a:round/>
              <a:headEnd/>
              <a:tailEnd/>
            </a:ln>
          </p:spPr>
          <p:txBody>
            <a:bodyPr/>
            <a:lstStyle/>
            <a:p>
              <a:endParaRPr lang="zh-CN" altLang="en-US"/>
            </a:p>
          </p:txBody>
        </p:sp>
        <p:graphicFrame>
          <p:nvGraphicFramePr>
            <p:cNvPr id="4105" name="Object 29"/>
            <p:cNvGraphicFramePr>
              <a:graphicFrameLocks noChangeAspect="1"/>
            </p:cNvGraphicFramePr>
            <p:nvPr/>
          </p:nvGraphicFramePr>
          <p:xfrm>
            <a:off x="8492" y="5918"/>
            <a:ext cx="320" cy="293"/>
          </p:xfrm>
          <a:graphic>
            <a:graphicData uri="http://schemas.openxmlformats.org/presentationml/2006/ole">
              <p:oleObj spid="_x0000_s31753" name="Equation" r:id="rId10" imgW="152280" imgH="139680" progId="Equation.3">
                <p:embed/>
              </p:oleObj>
            </a:graphicData>
          </a:graphic>
        </p:graphicFrame>
        <p:sp>
          <p:nvSpPr>
            <p:cNvPr id="4129" name="Text Box 30"/>
            <p:cNvSpPr txBox="1">
              <a:spLocks noChangeArrowheads="1"/>
            </p:cNvSpPr>
            <p:nvPr/>
          </p:nvSpPr>
          <p:spPr bwMode="auto">
            <a:xfrm>
              <a:off x="8272" y="4371"/>
              <a:ext cx="680" cy="420"/>
            </a:xfrm>
            <a:prstGeom prst="rect">
              <a:avLst/>
            </a:prstGeom>
            <a:noFill/>
            <a:ln w="9525">
              <a:noFill/>
              <a:miter lim="800000"/>
              <a:headEnd/>
              <a:tailEnd/>
            </a:ln>
          </p:spPr>
          <p:txBody>
            <a:bodyPr/>
            <a:lstStyle/>
            <a:p>
              <a:pPr algn="just"/>
              <a:r>
                <a:rPr lang="en-US" altLang="zh-CN" sz="1000">
                  <a:latin typeface="Times New Roman" pitchFamily="18" charset="0"/>
                </a:rPr>
                <a:t>A</a:t>
              </a:r>
              <a:r>
                <a:rPr lang="en-US" altLang="zh-CN" sz="1000" baseline="-25000">
                  <a:latin typeface="Times New Roman" pitchFamily="18" charset="0"/>
                </a:rPr>
                <a:t>1</a:t>
              </a:r>
              <a:endParaRPr lang="en-US" altLang="zh-CN"/>
            </a:p>
          </p:txBody>
        </p:sp>
        <p:sp>
          <p:nvSpPr>
            <p:cNvPr id="4130" name="Text Box 31"/>
            <p:cNvSpPr txBox="1">
              <a:spLocks noChangeArrowheads="1"/>
            </p:cNvSpPr>
            <p:nvPr/>
          </p:nvSpPr>
          <p:spPr bwMode="auto">
            <a:xfrm>
              <a:off x="7627" y="4821"/>
              <a:ext cx="680" cy="540"/>
            </a:xfrm>
            <a:prstGeom prst="rect">
              <a:avLst/>
            </a:prstGeom>
            <a:noFill/>
            <a:ln w="9525">
              <a:noFill/>
              <a:miter lim="800000"/>
              <a:headEnd/>
              <a:tailEnd/>
            </a:ln>
          </p:spPr>
          <p:txBody>
            <a:bodyPr/>
            <a:lstStyle/>
            <a:p>
              <a:pPr algn="just"/>
              <a:r>
                <a:rPr lang="en-US" altLang="zh-CN" sz="1000">
                  <a:latin typeface="Times New Roman" pitchFamily="18" charset="0"/>
                </a:rPr>
                <a:t>B</a:t>
              </a:r>
              <a:r>
                <a:rPr lang="en-US" altLang="zh-CN" sz="1000" baseline="-25000">
                  <a:latin typeface="Times New Roman" pitchFamily="18" charset="0"/>
                </a:rPr>
                <a:t>1</a:t>
              </a:r>
              <a:endParaRPr lang="en-US" altLang="zh-CN"/>
            </a:p>
          </p:txBody>
        </p:sp>
        <p:sp>
          <p:nvSpPr>
            <p:cNvPr id="4131" name="Text Box 32"/>
            <p:cNvSpPr txBox="1">
              <a:spLocks noChangeArrowheads="1"/>
            </p:cNvSpPr>
            <p:nvPr/>
          </p:nvSpPr>
          <p:spPr bwMode="auto">
            <a:xfrm>
              <a:off x="7117" y="5181"/>
              <a:ext cx="680" cy="540"/>
            </a:xfrm>
            <a:prstGeom prst="rect">
              <a:avLst/>
            </a:prstGeom>
            <a:noFill/>
            <a:ln w="9525">
              <a:noFill/>
              <a:miter lim="800000"/>
              <a:headEnd/>
              <a:tailEnd/>
            </a:ln>
          </p:spPr>
          <p:txBody>
            <a:bodyPr/>
            <a:lstStyle/>
            <a:p>
              <a:pPr algn="just"/>
              <a:r>
                <a:rPr lang="en-US" altLang="zh-CN" sz="1000">
                  <a:latin typeface="Times New Roman" pitchFamily="18" charset="0"/>
                </a:rPr>
                <a:t>A</a:t>
              </a:r>
              <a:r>
                <a:rPr lang="en-US" altLang="zh-CN" sz="1000" baseline="-25000">
                  <a:latin typeface="Times New Roman" pitchFamily="18" charset="0"/>
                </a:rPr>
                <a:t>2</a:t>
              </a:r>
              <a:endParaRPr lang="en-US" altLang="zh-CN"/>
            </a:p>
          </p:txBody>
        </p:sp>
        <p:sp>
          <p:nvSpPr>
            <p:cNvPr id="4132" name="Text Box 33"/>
            <p:cNvSpPr txBox="1">
              <a:spLocks noChangeArrowheads="1"/>
            </p:cNvSpPr>
            <p:nvPr/>
          </p:nvSpPr>
          <p:spPr bwMode="auto">
            <a:xfrm>
              <a:off x="5912" y="6111"/>
              <a:ext cx="680" cy="540"/>
            </a:xfrm>
            <a:prstGeom prst="rect">
              <a:avLst/>
            </a:prstGeom>
            <a:noFill/>
            <a:ln w="9525">
              <a:noFill/>
              <a:miter lim="800000"/>
              <a:headEnd/>
              <a:tailEnd/>
            </a:ln>
          </p:spPr>
          <p:txBody>
            <a:bodyPr/>
            <a:lstStyle/>
            <a:p>
              <a:pPr algn="just"/>
              <a:r>
                <a:rPr lang="en-US" altLang="zh-CN" sz="1000">
                  <a:latin typeface="Times New Roman" pitchFamily="18" charset="0"/>
                </a:rPr>
                <a:t>B</a:t>
              </a:r>
              <a:r>
                <a:rPr lang="en-US" altLang="zh-CN" sz="1000" baseline="-25000">
                  <a:latin typeface="Times New Roman" pitchFamily="18" charset="0"/>
                </a:rPr>
                <a:t>2</a:t>
              </a:r>
              <a:endParaRPr lang="en-US" altLang="zh-CN"/>
            </a:p>
          </p:txBody>
        </p:sp>
        <p:sp>
          <p:nvSpPr>
            <p:cNvPr id="4133" name="Text Box 34"/>
            <p:cNvSpPr txBox="1">
              <a:spLocks noChangeArrowheads="1"/>
            </p:cNvSpPr>
            <p:nvPr/>
          </p:nvSpPr>
          <p:spPr bwMode="auto">
            <a:xfrm>
              <a:off x="5197" y="6731"/>
              <a:ext cx="680" cy="540"/>
            </a:xfrm>
            <a:prstGeom prst="rect">
              <a:avLst/>
            </a:prstGeom>
            <a:noFill/>
            <a:ln w="9525">
              <a:noFill/>
              <a:miter lim="800000"/>
              <a:headEnd/>
              <a:tailEnd/>
            </a:ln>
          </p:spPr>
          <p:txBody>
            <a:bodyPr/>
            <a:lstStyle/>
            <a:p>
              <a:pPr algn="just"/>
              <a:r>
                <a:rPr lang="en-US" altLang="zh-CN" sz="1000">
                  <a:latin typeface="Times New Roman" pitchFamily="18" charset="0"/>
                </a:rPr>
                <a:t>A</a:t>
              </a:r>
              <a:r>
                <a:rPr lang="en-US" altLang="zh-CN" sz="1000" baseline="-25000">
                  <a:latin typeface="Times New Roman" pitchFamily="18" charset="0"/>
                </a:rPr>
                <a:t>3</a:t>
              </a:r>
              <a:endParaRPr lang="en-US" altLang="zh-CN"/>
            </a:p>
          </p:txBody>
        </p:sp>
        <p:sp>
          <p:nvSpPr>
            <p:cNvPr id="4134" name="Text Box 35"/>
            <p:cNvSpPr txBox="1">
              <a:spLocks noChangeArrowheads="1"/>
            </p:cNvSpPr>
            <p:nvPr/>
          </p:nvSpPr>
          <p:spPr bwMode="auto">
            <a:xfrm>
              <a:off x="4607" y="7131"/>
              <a:ext cx="680" cy="540"/>
            </a:xfrm>
            <a:prstGeom prst="rect">
              <a:avLst/>
            </a:prstGeom>
            <a:noFill/>
            <a:ln w="9525">
              <a:noFill/>
              <a:miter lim="800000"/>
              <a:headEnd/>
              <a:tailEnd/>
            </a:ln>
          </p:spPr>
          <p:txBody>
            <a:bodyPr/>
            <a:lstStyle/>
            <a:p>
              <a:pPr algn="just"/>
              <a:r>
                <a:rPr lang="en-US" altLang="zh-CN" sz="1000">
                  <a:latin typeface="Times New Roman" pitchFamily="18" charset="0"/>
                </a:rPr>
                <a:t>B</a:t>
              </a:r>
              <a:r>
                <a:rPr lang="en-US" altLang="zh-CN" sz="1000" baseline="-25000">
                  <a:latin typeface="Times New Roman" pitchFamily="18" charset="0"/>
                </a:rPr>
                <a:t>3</a:t>
              </a:r>
              <a:endParaRPr lang="en-US" altLang="zh-CN"/>
            </a:p>
          </p:txBody>
        </p:sp>
        <p:sp>
          <p:nvSpPr>
            <p:cNvPr id="4135" name="Text Box 36"/>
            <p:cNvSpPr txBox="1">
              <a:spLocks noChangeArrowheads="1"/>
            </p:cNvSpPr>
            <p:nvPr/>
          </p:nvSpPr>
          <p:spPr bwMode="auto">
            <a:xfrm>
              <a:off x="3832" y="7506"/>
              <a:ext cx="850" cy="540"/>
            </a:xfrm>
            <a:prstGeom prst="rect">
              <a:avLst/>
            </a:prstGeom>
            <a:noFill/>
            <a:ln w="9525">
              <a:noFill/>
              <a:miter lim="800000"/>
              <a:headEnd/>
              <a:tailEnd/>
            </a:ln>
          </p:spPr>
          <p:txBody>
            <a:bodyPr/>
            <a:lstStyle/>
            <a:p>
              <a:pPr algn="just"/>
              <a:r>
                <a:rPr lang="en-US" altLang="zh-CN" sz="1000">
                  <a:latin typeface="Times New Roman" pitchFamily="18" charset="0"/>
                </a:rPr>
                <a:t>A</a:t>
              </a:r>
              <a:r>
                <a:rPr lang="en-US" altLang="zh-CN" sz="1000" baseline="-25000">
                  <a:latin typeface="Times New Roman" pitchFamily="18" charset="0"/>
                </a:rPr>
                <a:t>n</a:t>
              </a:r>
              <a:endParaRPr lang="en-US" altLang="zh-CN"/>
            </a:p>
          </p:txBody>
        </p:sp>
        <p:sp>
          <p:nvSpPr>
            <p:cNvPr id="4136" name="Text Box 37"/>
            <p:cNvSpPr txBox="1">
              <a:spLocks noChangeArrowheads="1"/>
            </p:cNvSpPr>
            <p:nvPr/>
          </p:nvSpPr>
          <p:spPr bwMode="auto">
            <a:xfrm>
              <a:off x="3387" y="8031"/>
              <a:ext cx="680" cy="540"/>
            </a:xfrm>
            <a:prstGeom prst="rect">
              <a:avLst/>
            </a:prstGeom>
            <a:noFill/>
            <a:ln w="9525">
              <a:noFill/>
              <a:miter lim="800000"/>
              <a:headEnd/>
              <a:tailEnd/>
            </a:ln>
          </p:spPr>
          <p:txBody>
            <a:bodyPr/>
            <a:lstStyle/>
            <a:p>
              <a:pPr algn="just"/>
              <a:r>
                <a:rPr lang="en-US" altLang="zh-CN" sz="1000">
                  <a:latin typeface="Times New Roman" pitchFamily="18" charset="0"/>
                </a:rPr>
                <a:t>B</a:t>
              </a:r>
              <a:r>
                <a:rPr lang="en-US" altLang="zh-CN" sz="1000" baseline="-25000">
                  <a:latin typeface="Times New Roman" pitchFamily="18" charset="0"/>
                </a:rPr>
                <a:t>n</a:t>
              </a:r>
              <a:endParaRPr lang="en-US" altLang="zh-CN"/>
            </a:p>
          </p:txBody>
        </p:sp>
        <p:sp>
          <p:nvSpPr>
            <p:cNvPr id="4137" name="Line 38"/>
            <p:cNvSpPr>
              <a:spLocks noChangeShapeType="1"/>
            </p:cNvSpPr>
            <p:nvPr/>
          </p:nvSpPr>
          <p:spPr bwMode="auto">
            <a:xfrm flipH="1">
              <a:off x="6367" y="5631"/>
              <a:ext cx="720" cy="540"/>
            </a:xfrm>
            <a:prstGeom prst="line">
              <a:avLst/>
            </a:prstGeom>
            <a:noFill/>
            <a:ln w="19050">
              <a:solidFill>
                <a:srgbClr val="000000"/>
              </a:solidFill>
              <a:round/>
              <a:headEnd/>
              <a:tailEnd type="triangle" w="sm" len="med"/>
            </a:ln>
          </p:spPr>
          <p:txBody>
            <a:bodyPr/>
            <a:lstStyle/>
            <a:p>
              <a:endParaRPr lang="zh-CN" altLang="en-US"/>
            </a:p>
          </p:txBody>
        </p:sp>
        <p:graphicFrame>
          <p:nvGraphicFramePr>
            <p:cNvPr id="4106" name="Object 39"/>
            <p:cNvGraphicFramePr>
              <a:graphicFrameLocks noChangeAspect="1"/>
            </p:cNvGraphicFramePr>
            <p:nvPr/>
          </p:nvGraphicFramePr>
          <p:xfrm>
            <a:off x="2332" y="6351"/>
            <a:ext cx="392" cy="470"/>
          </p:xfrm>
          <a:graphic>
            <a:graphicData uri="http://schemas.openxmlformats.org/presentationml/2006/ole">
              <p:oleObj spid="_x0000_s31754" name="Equation" r:id="rId11" imgW="190440" imgH="228600" progId="Equation.3">
                <p:embed/>
              </p:oleObj>
            </a:graphicData>
          </a:graphic>
        </p:graphicFrame>
        <p:graphicFrame>
          <p:nvGraphicFramePr>
            <p:cNvPr id="4107" name="Object 40"/>
            <p:cNvGraphicFramePr>
              <a:graphicFrameLocks noChangeAspect="1"/>
            </p:cNvGraphicFramePr>
            <p:nvPr/>
          </p:nvGraphicFramePr>
          <p:xfrm>
            <a:off x="6292" y="4911"/>
            <a:ext cx="360" cy="360"/>
          </p:xfrm>
          <a:graphic>
            <a:graphicData uri="http://schemas.openxmlformats.org/presentationml/2006/ole">
              <p:oleObj spid="_x0000_s31755" name="Equation" r:id="rId12" imgW="228600" imgH="228600" progId="Equation.3">
                <p:embed/>
              </p:oleObj>
            </a:graphicData>
          </a:graphic>
        </p:graphicFrame>
        <p:graphicFrame>
          <p:nvGraphicFramePr>
            <p:cNvPr id="4108" name="Object 41"/>
            <p:cNvGraphicFramePr>
              <a:graphicFrameLocks noChangeAspect="1"/>
            </p:cNvGraphicFramePr>
            <p:nvPr/>
          </p:nvGraphicFramePr>
          <p:xfrm>
            <a:off x="6187" y="5691"/>
            <a:ext cx="320" cy="360"/>
          </p:xfrm>
          <a:graphic>
            <a:graphicData uri="http://schemas.openxmlformats.org/presentationml/2006/ole">
              <p:oleObj spid="_x0000_s31756" name="Equation" r:id="rId13" imgW="203040" imgH="228600" progId="Equation.3">
                <p:embed/>
              </p:oleObj>
            </a:graphicData>
          </a:graphic>
        </p:graphicFrame>
        <p:graphicFrame>
          <p:nvGraphicFramePr>
            <p:cNvPr id="4109" name="Object 42"/>
            <p:cNvGraphicFramePr>
              <a:graphicFrameLocks noChangeAspect="1"/>
            </p:cNvGraphicFramePr>
            <p:nvPr/>
          </p:nvGraphicFramePr>
          <p:xfrm>
            <a:off x="6922" y="6141"/>
            <a:ext cx="340" cy="380"/>
          </p:xfrm>
          <a:graphic>
            <a:graphicData uri="http://schemas.openxmlformats.org/presentationml/2006/ole">
              <p:oleObj spid="_x0000_s31757" name="Equation" r:id="rId14" imgW="215640" imgH="241200" progId="Equation.3">
                <p:embed/>
              </p:oleObj>
            </a:graphicData>
          </a:graphic>
        </p:graphicFrame>
        <p:graphicFrame>
          <p:nvGraphicFramePr>
            <p:cNvPr id="4110" name="Object 43"/>
            <p:cNvGraphicFramePr>
              <a:graphicFrameLocks noChangeAspect="1"/>
            </p:cNvGraphicFramePr>
            <p:nvPr/>
          </p:nvGraphicFramePr>
          <p:xfrm>
            <a:off x="6652" y="9231"/>
            <a:ext cx="443" cy="540"/>
          </p:xfrm>
          <a:graphic>
            <a:graphicData uri="http://schemas.openxmlformats.org/presentationml/2006/ole">
              <p:oleObj spid="_x0000_s31758" name="Equation" r:id="rId15" imgW="177480" imgH="215640" progId="Equation.3">
                <p:embed/>
              </p:oleObj>
            </a:graphicData>
          </a:graphic>
        </p:graphicFrame>
        <p:graphicFrame>
          <p:nvGraphicFramePr>
            <p:cNvPr id="4111" name="Object 44"/>
            <p:cNvGraphicFramePr>
              <a:graphicFrameLocks noChangeAspect="1"/>
            </p:cNvGraphicFramePr>
            <p:nvPr/>
          </p:nvGraphicFramePr>
          <p:xfrm>
            <a:off x="6652" y="3471"/>
            <a:ext cx="443" cy="540"/>
          </p:xfrm>
          <a:graphic>
            <a:graphicData uri="http://schemas.openxmlformats.org/presentationml/2006/ole">
              <p:oleObj spid="_x0000_s31759" name="Equation" r:id="rId16" imgW="177480" imgH="215640" progId="Equation.3">
                <p:embed/>
              </p:oleObj>
            </a:graphicData>
          </a:graphic>
        </p:graphicFrame>
        <p:sp>
          <p:nvSpPr>
            <p:cNvPr id="4138" name="Arc 45"/>
            <p:cNvSpPr>
              <a:spLocks/>
            </p:cNvSpPr>
            <p:nvPr/>
          </p:nvSpPr>
          <p:spPr bwMode="auto">
            <a:xfrm rot="13469165" flipH="1">
              <a:off x="3622" y="7491"/>
              <a:ext cx="720" cy="953"/>
            </a:xfrm>
            <a:custGeom>
              <a:avLst/>
              <a:gdLst>
                <a:gd name="T0" fmla="*/ 580 w 21600"/>
                <a:gd name="T1" fmla="*/ 0 h 14297"/>
                <a:gd name="T2" fmla="*/ 718 w 21600"/>
                <a:gd name="T3" fmla="*/ 953 h 14297"/>
                <a:gd name="T4" fmla="*/ 0 w 21600"/>
                <a:gd name="T5" fmla="*/ 853 h 14297"/>
                <a:gd name="T6" fmla="*/ 0 60000 65536"/>
                <a:gd name="T7" fmla="*/ 0 60000 65536"/>
                <a:gd name="T8" fmla="*/ 0 60000 65536"/>
                <a:gd name="T9" fmla="*/ 0 w 21600"/>
                <a:gd name="T10" fmla="*/ 0 h 14297"/>
                <a:gd name="T11" fmla="*/ 21600 w 21600"/>
                <a:gd name="T12" fmla="*/ 14297 h 14297"/>
              </a:gdLst>
              <a:ahLst/>
              <a:cxnLst>
                <a:cxn ang="T6">
                  <a:pos x="T0" y="T1"/>
                </a:cxn>
                <a:cxn ang="T7">
                  <a:pos x="T2" y="T3"/>
                </a:cxn>
                <a:cxn ang="T8">
                  <a:pos x="T4" y="T5"/>
                </a:cxn>
              </a:cxnLst>
              <a:rect l="T9" t="T10" r="T11" b="T12"/>
              <a:pathLst>
                <a:path w="21600" h="14297" fill="none" extrusionOk="0">
                  <a:moveTo>
                    <a:pt x="17401" y="0"/>
                  </a:moveTo>
                  <a:cubicBezTo>
                    <a:pt x="20129" y="3709"/>
                    <a:pt x="21600" y="8192"/>
                    <a:pt x="21600" y="12796"/>
                  </a:cubicBezTo>
                  <a:cubicBezTo>
                    <a:pt x="21600" y="13296"/>
                    <a:pt x="21582" y="13797"/>
                    <a:pt x="21547" y="14296"/>
                  </a:cubicBezTo>
                </a:path>
                <a:path w="21600" h="14297" stroke="0" extrusionOk="0">
                  <a:moveTo>
                    <a:pt x="17401" y="0"/>
                  </a:moveTo>
                  <a:cubicBezTo>
                    <a:pt x="20129" y="3709"/>
                    <a:pt x="21600" y="8192"/>
                    <a:pt x="21600" y="12796"/>
                  </a:cubicBezTo>
                  <a:cubicBezTo>
                    <a:pt x="21600" y="13296"/>
                    <a:pt x="21582" y="13797"/>
                    <a:pt x="21547" y="14296"/>
                  </a:cubicBezTo>
                  <a:lnTo>
                    <a:pt x="0" y="12796"/>
                  </a:lnTo>
                  <a:close/>
                </a:path>
              </a:pathLst>
            </a:custGeom>
            <a:noFill/>
            <a:ln w="19050">
              <a:solidFill>
                <a:srgbClr val="000000"/>
              </a:solidFill>
              <a:round/>
              <a:headEnd/>
              <a:tailEnd/>
            </a:ln>
          </p:spPr>
          <p:txBody>
            <a:bodyPr/>
            <a:lstStyle/>
            <a:p>
              <a:endParaRPr lang="zh-CN" altLang="en-US"/>
            </a:p>
          </p:txBody>
        </p:sp>
        <p:sp>
          <p:nvSpPr>
            <p:cNvPr id="4139" name="Arc 46"/>
            <p:cNvSpPr>
              <a:spLocks/>
            </p:cNvSpPr>
            <p:nvPr/>
          </p:nvSpPr>
          <p:spPr bwMode="auto">
            <a:xfrm rot="2661185" flipH="1">
              <a:off x="4042" y="7881"/>
              <a:ext cx="720" cy="953"/>
            </a:xfrm>
            <a:custGeom>
              <a:avLst/>
              <a:gdLst>
                <a:gd name="T0" fmla="*/ 580 w 21600"/>
                <a:gd name="T1" fmla="*/ 0 h 14297"/>
                <a:gd name="T2" fmla="*/ 718 w 21600"/>
                <a:gd name="T3" fmla="*/ 953 h 14297"/>
                <a:gd name="T4" fmla="*/ 0 w 21600"/>
                <a:gd name="T5" fmla="*/ 853 h 14297"/>
                <a:gd name="T6" fmla="*/ 0 60000 65536"/>
                <a:gd name="T7" fmla="*/ 0 60000 65536"/>
                <a:gd name="T8" fmla="*/ 0 60000 65536"/>
                <a:gd name="T9" fmla="*/ 0 w 21600"/>
                <a:gd name="T10" fmla="*/ 0 h 14297"/>
                <a:gd name="T11" fmla="*/ 21600 w 21600"/>
                <a:gd name="T12" fmla="*/ 14297 h 14297"/>
              </a:gdLst>
              <a:ahLst/>
              <a:cxnLst>
                <a:cxn ang="T6">
                  <a:pos x="T0" y="T1"/>
                </a:cxn>
                <a:cxn ang="T7">
                  <a:pos x="T2" y="T3"/>
                </a:cxn>
                <a:cxn ang="T8">
                  <a:pos x="T4" y="T5"/>
                </a:cxn>
              </a:cxnLst>
              <a:rect l="T9" t="T10" r="T11" b="T12"/>
              <a:pathLst>
                <a:path w="21600" h="14297" fill="none" extrusionOk="0">
                  <a:moveTo>
                    <a:pt x="17401" y="0"/>
                  </a:moveTo>
                  <a:cubicBezTo>
                    <a:pt x="20129" y="3709"/>
                    <a:pt x="21600" y="8192"/>
                    <a:pt x="21600" y="12796"/>
                  </a:cubicBezTo>
                  <a:cubicBezTo>
                    <a:pt x="21600" y="13296"/>
                    <a:pt x="21582" y="13797"/>
                    <a:pt x="21547" y="14296"/>
                  </a:cubicBezTo>
                </a:path>
                <a:path w="21600" h="14297" stroke="0" extrusionOk="0">
                  <a:moveTo>
                    <a:pt x="17401" y="0"/>
                  </a:moveTo>
                  <a:cubicBezTo>
                    <a:pt x="20129" y="3709"/>
                    <a:pt x="21600" y="8192"/>
                    <a:pt x="21600" y="12796"/>
                  </a:cubicBezTo>
                  <a:cubicBezTo>
                    <a:pt x="21600" y="13296"/>
                    <a:pt x="21582" y="13797"/>
                    <a:pt x="21547" y="14296"/>
                  </a:cubicBezTo>
                  <a:lnTo>
                    <a:pt x="0" y="12796"/>
                  </a:lnTo>
                  <a:close/>
                </a:path>
              </a:pathLst>
            </a:custGeom>
            <a:noFill/>
            <a:ln w="19050">
              <a:solidFill>
                <a:srgbClr val="000000"/>
              </a:solidFill>
              <a:round/>
              <a:headEnd/>
              <a:tailEnd/>
            </a:ln>
          </p:spPr>
          <p:txBody>
            <a:bodyPr/>
            <a:lstStyle/>
            <a:p>
              <a:endParaRPr lang="zh-CN" altLang="en-US"/>
            </a:p>
          </p:txBody>
        </p:sp>
        <p:sp>
          <p:nvSpPr>
            <p:cNvPr id="4140" name="Arc 47"/>
            <p:cNvSpPr>
              <a:spLocks/>
            </p:cNvSpPr>
            <p:nvPr/>
          </p:nvSpPr>
          <p:spPr bwMode="auto">
            <a:xfrm rot="13573308" flipH="1">
              <a:off x="4753" y="6659"/>
              <a:ext cx="720" cy="794"/>
            </a:xfrm>
            <a:custGeom>
              <a:avLst/>
              <a:gdLst>
                <a:gd name="T0" fmla="*/ 631 w 21600"/>
                <a:gd name="T1" fmla="*/ 0 h 11919"/>
                <a:gd name="T2" fmla="*/ 718 w 21600"/>
                <a:gd name="T3" fmla="*/ 794 h 11919"/>
                <a:gd name="T4" fmla="*/ 0 w 21600"/>
                <a:gd name="T5" fmla="*/ 694 h 11919"/>
                <a:gd name="T6" fmla="*/ 0 60000 65536"/>
                <a:gd name="T7" fmla="*/ 0 60000 65536"/>
                <a:gd name="T8" fmla="*/ 0 60000 65536"/>
                <a:gd name="T9" fmla="*/ 0 w 21600"/>
                <a:gd name="T10" fmla="*/ 0 h 11919"/>
                <a:gd name="T11" fmla="*/ 21600 w 21600"/>
                <a:gd name="T12" fmla="*/ 11919 h 11919"/>
              </a:gdLst>
              <a:ahLst/>
              <a:cxnLst>
                <a:cxn ang="T6">
                  <a:pos x="T0" y="T1"/>
                </a:cxn>
                <a:cxn ang="T7">
                  <a:pos x="T2" y="T3"/>
                </a:cxn>
                <a:cxn ang="T8">
                  <a:pos x="T4" y="T5"/>
                </a:cxn>
              </a:cxnLst>
              <a:rect l="T9" t="T10" r="T11" b="T12"/>
              <a:pathLst>
                <a:path w="21600" h="11919" fill="none" extrusionOk="0">
                  <a:moveTo>
                    <a:pt x="18921" y="0"/>
                  </a:moveTo>
                  <a:cubicBezTo>
                    <a:pt x="20678" y="3191"/>
                    <a:pt x="21600" y="6775"/>
                    <a:pt x="21600" y="10418"/>
                  </a:cubicBezTo>
                  <a:cubicBezTo>
                    <a:pt x="21600" y="10918"/>
                    <a:pt x="21582" y="11419"/>
                    <a:pt x="21547" y="11918"/>
                  </a:cubicBezTo>
                </a:path>
                <a:path w="21600" h="11919" stroke="0" extrusionOk="0">
                  <a:moveTo>
                    <a:pt x="18921" y="0"/>
                  </a:moveTo>
                  <a:cubicBezTo>
                    <a:pt x="20678" y="3191"/>
                    <a:pt x="21600" y="6775"/>
                    <a:pt x="21600" y="10418"/>
                  </a:cubicBezTo>
                  <a:cubicBezTo>
                    <a:pt x="21600" y="10918"/>
                    <a:pt x="21582" y="11419"/>
                    <a:pt x="21547" y="11918"/>
                  </a:cubicBezTo>
                  <a:lnTo>
                    <a:pt x="0" y="10418"/>
                  </a:lnTo>
                  <a:close/>
                </a:path>
              </a:pathLst>
            </a:custGeom>
            <a:noFill/>
            <a:ln w="19050">
              <a:solidFill>
                <a:srgbClr val="000000"/>
              </a:solidFill>
              <a:round/>
              <a:headEnd/>
              <a:tailEnd/>
            </a:ln>
          </p:spPr>
          <p:txBody>
            <a:bodyPr/>
            <a:lstStyle/>
            <a:p>
              <a:endParaRPr lang="zh-CN" altLang="en-US"/>
            </a:p>
          </p:txBody>
        </p:sp>
        <p:sp>
          <p:nvSpPr>
            <p:cNvPr id="4141" name="Arc 48"/>
            <p:cNvSpPr>
              <a:spLocks/>
            </p:cNvSpPr>
            <p:nvPr/>
          </p:nvSpPr>
          <p:spPr bwMode="auto">
            <a:xfrm rot="2807571" flipH="1">
              <a:off x="5188" y="7109"/>
              <a:ext cx="720" cy="794"/>
            </a:xfrm>
            <a:custGeom>
              <a:avLst/>
              <a:gdLst>
                <a:gd name="T0" fmla="*/ 631 w 21600"/>
                <a:gd name="T1" fmla="*/ 0 h 11919"/>
                <a:gd name="T2" fmla="*/ 718 w 21600"/>
                <a:gd name="T3" fmla="*/ 794 h 11919"/>
                <a:gd name="T4" fmla="*/ 0 w 21600"/>
                <a:gd name="T5" fmla="*/ 694 h 11919"/>
                <a:gd name="T6" fmla="*/ 0 60000 65536"/>
                <a:gd name="T7" fmla="*/ 0 60000 65536"/>
                <a:gd name="T8" fmla="*/ 0 60000 65536"/>
                <a:gd name="T9" fmla="*/ 0 w 21600"/>
                <a:gd name="T10" fmla="*/ 0 h 11919"/>
                <a:gd name="T11" fmla="*/ 21600 w 21600"/>
                <a:gd name="T12" fmla="*/ 11919 h 11919"/>
              </a:gdLst>
              <a:ahLst/>
              <a:cxnLst>
                <a:cxn ang="T6">
                  <a:pos x="T0" y="T1"/>
                </a:cxn>
                <a:cxn ang="T7">
                  <a:pos x="T2" y="T3"/>
                </a:cxn>
                <a:cxn ang="T8">
                  <a:pos x="T4" y="T5"/>
                </a:cxn>
              </a:cxnLst>
              <a:rect l="T9" t="T10" r="T11" b="T12"/>
              <a:pathLst>
                <a:path w="21600" h="11919" fill="none" extrusionOk="0">
                  <a:moveTo>
                    <a:pt x="18921" y="0"/>
                  </a:moveTo>
                  <a:cubicBezTo>
                    <a:pt x="20678" y="3191"/>
                    <a:pt x="21600" y="6775"/>
                    <a:pt x="21600" y="10418"/>
                  </a:cubicBezTo>
                  <a:cubicBezTo>
                    <a:pt x="21600" y="10918"/>
                    <a:pt x="21582" y="11419"/>
                    <a:pt x="21547" y="11918"/>
                  </a:cubicBezTo>
                </a:path>
                <a:path w="21600" h="11919" stroke="0" extrusionOk="0">
                  <a:moveTo>
                    <a:pt x="18921" y="0"/>
                  </a:moveTo>
                  <a:cubicBezTo>
                    <a:pt x="20678" y="3191"/>
                    <a:pt x="21600" y="6775"/>
                    <a:pt x="21600" y="10418"/>
                  </a:cubicBezTo>
                  <a:cubicBezTo>
                    <a:pt x="21600" y="10918"/>
                    <a:pt x="21582" y="11419"/>
                    <a:pt x="21547" y="11918"/>
                  </a:cubicBezTo>
                  <a:lnTo>
                    <a:pt x="0" y="10418"/>
                  </a:lnTo>
                  <a:close/>
                </a:path>
              </a:pathLst>
            </a:custGeom>
            <a:noFill/>
            <a:ln w="19050">
              <a:solidFill>
                <a:srgbClr val="000000"/>
              </a:solidFill>
              <a:round/>
              <a:headEnd/>
              <a:tailEnd/>
            </a:ln>
          </p:spPr>
          <p:txBody>
            <a:bodyPr/>
            <a:lstStyle/>
            <a:p>
              <a:endParaRPr lang="zh-CN" altLang="en-US"/>
            </a:p>
          </p:txBody>
        </p:sp>
        <p:sp>
          <p:nvSpPr>
            <p:cNvPr id="4142" name="Arc 49"/>
            <p:cNvSpPr>
              <a:spLocks/>
            </p:cNvSpPr>
            <p:nvPr/>
          </p:nvSpPr>
          <p:spPr bwMode="auto">
            <a:xfrm rot="2807571" flipH="1">
              <a:off x="8215" y="4798"/>
              <a:ext cx="720" cy="794"/>
            </a:xfrm>
            <a:custGeom>
              <a:avLst/>
              <a:gdLst>
                <a:gd name="T0" fmla="*/ 631 w 21600"/>
                <a:gd name="T1" fmla="*/ 0 h 11919"/>
                <a:gd name="T2" fmla="*/ 718 w 21600"/>
                <a:gd name="T3" fmla="*/ 794 h 11919"/>
                <a:gd name="T4" fmla="*/ 0 w 21600"/>
                <a:gd name="T5" fmla="*/ 694 h 11919"/>
                <a:gd name="T6" fmla="*/ 0 60000 65536"/>
                <a:gd name="T7" fmla="*/ 0 60000 65536"/>
                <a:gd name="T8" fmla="*/ 0 60000 65536"/>
                <a:gd name="T9" fmla="*/ 0 w 21600"/>
                <a:gd name="T10" fmla="*/ 0 h 11919"/>
                <a:gd name="T11" fmla="*/ 21600 w 21600"/>
                <a:gd name="T12" fmla="*/ 11919 h 11919"/>
              </a:gdLst>
              <a:ahLst/>
              <a:cxnLst>
                <a:cxn ang="T6">
                  <a:pos x="T0" y="T1"/>
                </a:cxn>
                <a:cxn ang="T7">
                  <a:pos x="T2" y="T3"/>
                </a:cxn>
                <a:cxn ang="T8">
                  <a:pos x="T4" y="T5"/>
                </a:cxn>
              </a:cxnLst>
              <a:rect l="T9" t="T10" r="T11" b="T12"/>
              <a:pathLst>
                <a:path w="21600" h="11919" fill="none" extrusionOk="0">
                  <a:moveTo>
                    <a:pt x="18921" y="0"/>
                  </a:moveTo>
                  <a:cubicBezTo>
                    <a:pt x="20678" y="3191"/>
                    <a:pt x="21600" y="6775"/>
                    <a:pt x="21600" y="10418"/>
                  </a:cubicBezTo>
                  <a:cubicBezTo>
                    <a:pt x="21600" y="10918"/>
                    <a:pt x="21582" y="11419"/>
                    <a:pt x="21547" y="11918"/>
                  </a:cubicBezTo>
                </a:path>
                <a:path w="21600" h="11919" stroke="0" extrusionOk="0">
                  <a:moveTo>
                    <a:pt x="18921" y="0"/>
                  </a:moveTo>
                  <a:cubicBezTo>
                    <a:pt x="20678" y="3191"/>
                    <a:pt x="21600" y="6775"/>
                    <a:pt x="21600" y="10418"/>
                  </a:cubicBezTo>
                  <a:cubicBezTo>
                    <a:pt x="21600" y="10918"/>
                    <a:pt x="21582" y="11419"/>
                    <a:pt x="21547" y="11918"/>
                  </a:cubicBezTo>
                  <a:lnTo>
                    <a:pt x="0" y="10418"/>
                  </a:lnTo>
                  <a:close/>
                </a:path>
              </a:pathLst>
            </a:custGeom>
            <a:noFill/>
            <a:ln w="19050">
              <a:solidFill>
                <a:srgbClr val="000000"/>
              </a:solidFill>
              <a:round/>
              <a:headEnd/>
              <a:tailEnd/>
            </a:ln>
          </p:spPr>
          <p:txBody>
            <a:bodyPr/>
            <a:lstStyle/>
            <a:p>
              <a:endParaRPr lang="zh-CN" altLang="en-US"/>
            </a:p>
          </p:txBody>
        </p:sp>
        <p:sp>
          <p:nvSpPr>
            <p:cNvPr id="4143" name="Arc 50"/>
            <p:cNvSpPr>
              <a:spLocks/>
            </p:cNvSpPr>
            <p:nvPr/>
          </p:nvSpPr>
          <p:spPr bwMode="auto">
            <a:xfrm rot="13573308" flipH="1">
              <a:off x="7795" y="4333"/>
              <a:ext cx="720" cy="794"/>
            </a:xfrm>
            <a:custGeom>
              <a:avLst/>
              <a:gdLst>
                <a:gd name="T0" fmla="*/ 631 w 21600"/>
                <a:gd name="T1" fmla="*/ 0 h 11919"/>
                <a:gd name="T2" fmla="*/ 718 w 21600"/>
                <a:gd name="T3" fmla="*/ 794 h 11919"/>
                <a:gd name="T4" fmla="*/ 0 w 21600"/>
                <a:gd name="T5" fmla="*/ 694 h 11919"/>
                <a:gd name="T6" fmla="*/ 0 60000 65536"/>
                <a:gd name="T7" fmla="*/ 0 60000 65536"/>
                <a:gd name="T8" fmla="*/ 0 60000 65536"/>
                <a:gd name="T9" fmla="*/ 0 w 21600"/>
                <a:gd name="T10" fmla="*/ 0 h 11919"/>
                <a:gd name="T11" fmla="*/ 21600 w 21600"/>
                <a:gd name="T12" fmla="*/ 11919 h 11919"/>
              </a:gdLst>
              <a:ahLst/>
              <a:cxnLst>
                <a:cxn ang="T6">
                  <a:pos x="T0" y="T1"/>
                </a:cxn>
                <a:cxn ang="T7">
                  <a:pos x="T2" y="T3"/>
                </a:cxn>
                <a:cxn ang="T8">
                  <a:pos x="T4" y="T5"/>
                </a:cxn>
              </a:cxnLst>
              <a:rect l="T9" t="T10" r="T11" b="T12"/>
              <a:pathLst>
                <a:path w="21600" h="11919" fill="none" extrusionOk="0">
                  <a:moveTo>
                    <a:pt x="18921" y="0"/>
                  </a:moveTo>
                  <a:cubicBezTo>
                    <a:pt x="20678" y="3191"/>
                    <a:pt x="21600" y="6775"/>
                    <a:pt x="21600" y="10418"/>
                  </a:cubicBezTo>
                  <a:cubicBezTo>
                    <a:pt x="21600" y="10918"/>
                    <a:pt x="21582" y="11419"/>
                    <a:pt x="21547" y="11918"/>
                  </a:cubicBezTo>
                </a:path>
                <a:path w="21600" h="11919" stroke="0" extrusionOk="0">
                  <a:moveTo>
                    <a:pt x="18921" y="0"/>
                  </a:moveTo>
                  <a:cubicBezTo>
                    <a:pt x="20678" y="3191"/>
                    <a:pt x="21600" y="6775"/>
                    <a:pt x="21600" y="10418"/>
                  </a:cubicBezTo>
                  <a:cubicBezTo>
                    <a:pt x="21600" y="10918"/>
                    <a:pt x="21582" y="11419"/>
                    <a:pt x="21547" y="11918"/>
                  </a:cubicBezTo>
                  <a:lnTo>
                    <a:pt x="0" y="10418"/>
                  </a:lnTo>
                  <a:close/>
                </a:path>
              </a:pathLst>
            </a:custGeom>
            <a:noFill/>
            <a:ln w="19050">
              <a:solidFill>
                <a:srgbClr val="000000"/>
              </a:solidFill>
              <a:round/>
              <a:headEnd/>
              <a:tailEnd/>
            </a:ln>
          </p:spPr>
          <p:txBody>
            <a:bodyPr/>
            <a:lstStyle/>
            <a:p>
              <a:endParaRPr lang="zh-CN" altLang="en-US"/>
            </a:p>
          </p:txBody>
        </p:sp>
        <p:sp>
          <p:nvSpPr>
            <p:cNvPr id="4144" name="Freeform 51"/>
            <p:cNvSpPr>
              <a:spLocks/>
            </p:cNvSpPr>
            <p:nvPr/>
          </p:nvSpPr>
          <p:spPr bwMode="auto">
            <a:xfrm rot="778681">
              <a:off x="6457" y="5541"/>
              <a:ext cx="900" cy="1080"/>
            </a:xfrm>
            <a:custGeom>
              <a:avLst/>
              <a:gdLst>
                <a:gd name="T0" fmla="*/ 900 w 900"/>
                <a:gd name="T1" fmla="*/ 0 h 1080"/>
                <a:gd name="T2" fmla="*/ 540 w 900"/>
                <a:gd name="T3" fmla="*/ 540 h 1080"/>
                <a:gd name="T4" fmla="*/ 0 w 900"/>
                <a:gd name="T5" fmla="*/ 1080 h 1080"/>
                <a:gd name="T6" fmla="*/ 0 60000 65536"/>
                <a:gd name="T7" fmla="*/ 0 60000 65536"/>
                <a:gd name="T8" fmla="*/ 0 60000 65536"/>
                <a:gd name="T9" fmla="*/ 0 w 900"/>
                <a:gd name="T10" fmla="*/ 0 h 1080"/>
                <a:gd name="T11" fmla="*/ 900 w 900"/>
                <a:gd name="T12" fmla="*/ 1080 h 1080"/>
              </a:gdLst>
              <a:ahLst/>
              <a:cxnLst>
                <a:cxn ang="T6">
                  <a:pos x="T0" y="T1"/>
                </a:cxn>
                <a:cxn ang="T7">
                  <a:pos x="T2" y="T3"/>
                </a:cxn>
                <a:cxn ang="T8">
                  <a:pos x="T4" y="T5"/>
                </a:cxn>
              </a:cxnLst>
              <a:rect l="T9" t="T10" r="T11" b="T12"/>
              <a:pathLst>
                <a:path w="900" h="1080">
                  <a:moveTo>
                    <a:pt x="900" y="0"/>
                  </a:moveTo>
                  <a:cubicBezTo>
                    <a:pt x="795" y="180"/>
                    <a:pt x="690" y="360"/>
                    <a:pt x="540" y="540"/>
                  </a:cubicBezTo>
                  <a:cubicBezTo>
                    <a:pt x="390" y="720"/>
                    <a:pt x="195" y="900"/>
                    <a:pt x="0" y="1080"/>
                  </a:cubicBezTo>
                </a:path>
              </a:pathLst>
            </a:custGeom>
            <a:noFill/>
            <a:ln w="19050">
              <a:solidFill>
                <a:srgbClr val="000000"/>
              </a:solidFill>
              <a:round/>
              <a:headEnd/>
              <a:tailEnd/>
            </a:ln>
          </p:spPr>
          <p:txBody>
            <a:bodyPr/>
            <a:lstStyle/>
            <a:p>
              <a:endParaRPr lang="zh-CN" altLang="en-US"/>
            </a:p>
          </p:txBody>
        </p:sp>
        <p:sp>
          <p:nvSpPr>
            <p:cNvPr id="4145" name="Freeform 52"/>
            <p:cNvSpPr>
              <a:spLocks/>
            </p:cNvSpPr>
            <p:nvPr/>
          </p:nvSpPr>
          <p:spPr bwMode="auto">
            <a:xfrm rot="-10040500">
              <a:off x="6487" y="5511"/>
              <a:ext cx="900" cy="1080"/>
            </a:xfrm>
            <a:custGeom>
              <a:avLst/>
              <a:gdLst>
                <a:gd name="T0" fmla="*/ 900 w 900"/>
                <a:gd name="T1" fmla="*/ 0 h 1080"/>
                <a:gd name="T2" fmla="*/ 540 w 900"/>
                <a:gd name="T3" fmla="*/ 540 h 1080"/>
                <a:gd name="T4" fmla="*/ 0 w 900"/>
                <a:gd name="T5" fmla="*/ 1080 h 1080"/>
                <a:gd name="T6" fmla="*/ 0 60000 65536"/>
                <a:gd name="T7" fmla="*/ 0 60000 65536"/>
                <a:gd name="T8" fmla="*/ 0 60000 65536"/>
                <a:gd name="T9" fmla="*/ 0 w 900"/>
                <a:gd name="T10" fmla="*/ 0 h 1080"/>
                <a:gd name="T11" fmla="*/ 900 w 900"/>
                <a:gd name="T12" fmla="*/ 1080 h 1080"/>
              </a:gdLst>
              <a:ahLst/>
              <a:cxnLst>
                <a:cxn ang="T6">
                  <a:pos x="T0" y="T1"/>
                </a:cxn>
                <a:cxn ang="T7">
                  <a:pos x="T2" y="T3"/>
                </a:cxn>
                <a:cxn ang="T8">
                  <a:pos x="T4" y="T5"/>
                </a:cxn>
              </a:cxnLst>
              <a:rect l="T9" t="T10" r="T11" b="T12"/>
              <a:pathLst>
                <a:path w="900" h="1080">
                  <a:moveTo>
                    <a:pt x="900" y="0"/>
                  </a:moveTo>
                  <a:cubicBezTo>
                    <a:pt x="795" y="180"/>
                    <a:pt x="690" y="360"/>
                    <a:pt x="540" y="540"/>
                  </a:cubicBezTo>
                  <a:cubicBezTo>
                    <a:pt x="390" y="720"/>
                    <a:pt x="195" y="900"/>
                    <a:pt x="0" y="1080"/>
                  </a:cubicBezTo>
                </a:path>
              </a:pathLst>
            </a:custGeom>
            <a:noFill/>
            <a:ln w="19050">
              <a:solidFill>
                <a:srgbClr val="000000"/>
              </a:solidFill>
              <a:round/>
              <a:headEnd/>
              <a:tailEnd/>
            </a:ln>
          </p:spPr>
          <p:txBody>
            <a:bodyPr/>
            <a:lstStyle/>
            <a:p>
              <a:endParaRPr lang="zh-CN" altLang="en-US"/>
            </a:p>
          </p:txBody>
        </p:sp>
      </p:grpSp>
      <p:graphicFrame>
        <p:nvGraphicFramePr>
          <p:cNvPr id="50" name="Object 12"/>
          <p:cNvGraphicFramePr>
            <a:graphicFrameLocks noChangeAspect="1"/>
          </p:cNvGraphicFramePr>
          <p:nvPr/>
        </p:nvGraphicFramePr>
        <p:xfrm>
          <a:off x="714348" y="3571876"/>
          <a:ext cx="1643074" cy="392482"/>
        </p:xfrm>
        <a:graphic>
          <a:graphicData uri="http://schemas.openxmlformats.org/presentationml/2006/ole">
            <p:oleObj spid="_x0000_s31760" name="Equation" r:id="rId17" imgW="812520" imgH="203040" progId="Equation.3">
              <p:embed/>
            </p:oleObj>
          </a:graphicData>
        </a:graphic>
      </p:graphicFrame>
      <p:sp>
        <p:nvSpPr>
          <p:cNvPr id="51" name="Line 13"/>
          <p:cNvSpPr>
            <a:spLocks noChangeShapeType="1"/>
          </p:cNvSpPr>
          <p:nvPr/>
        </p:nvSpPr>
        <p:spPr bwMode="auto">
          <a:xfrm>
            <a:off x="2500298" y="3143248"/>
            <a:ext cx="431800" cy="0"/>
          </a:xfrm>
          <a:prstGeom prst="line">
            <a:avLst/>
          </a:prstGeom>
          <a:noFill/>
          <a:ln w="38100">
            <a:solidFill>
              <a:schemeClr val="tx1"/>
            </a:solidFill>
            <a:round/>
            <a:headEnd type="triangle" w="med" len="med"/>
            <a:tailEnd type="triangle" w="med" len="med"/>
          </a:ln>
        </p:spPr>
        <p:txBody>
          <a:bodyPr/>
          <a:lstStyle/>
          <a:p>
            <a:endParaRPr lang="zh-CN" altLang="en-US"/>
          </a:p>
        </p:txBody>
      </p:sp>
      <p:sp>
        <p:nvSpPr>
          <p:cNvPr id="52" name="Text Box 14"/>
          <p:cNvSpPr txBox="1">
            <a:spLocks noChangeArrowheads="1"/>
          </p:cNvSpPr>
          <p:nvPr/>
        </p:nvSpPr>
        <p:spPr bwMode="auto">
          <a:xfrm>
            <a:off x="3000364" y="3571876"/>
            <a:ext cx="720725" cy="461962"/>
          </a:xfrm>
          <a:prstGeom prst="rect">
            <a:avLst/>
          </a:prstGeom>
          <a:noFill/>
          <a:ln w="9525">
            <a:noFill/>
            <a:miter lim="800000"/>
            <a:headEnd/>
            <a:tailEnd/>
          </a:ln>
        </p:spPr>
        <p:txBody>
          <a:bodyPr>
            <a:spAutoFit/>
          </a:bodyPr>
          <a:lstStyle/>
          <a:p>
            <a:pPr>
              <a:spcBef>
                <a:spcPct val="50000"/>
              </a:spcBef>
            </a:pPr>
            <a:r>
              <a:rPr lang="en-US" altLang="zh-CN" sz="2400" i="1" dirty="0" smtClean="0"/>
              <a:t>G</a:t>
            </a:r>
            <a:r>
              <a:rPr lang="en-US" altLang="zh-CN" sz="2400" dirty="0" smtClean="0"/>
              <a:t>(t</a:t>
            </a:r>
            <a:r>
              <a:rPr lang="en-US" altLang="zh-CN" sz="2400" dirty="0"/>
              <a:t>)</a:t>
            </a:r>
          </a:p>
        </p:txBody>
      </p:sp>
      <p:sp>
        <p:nvSpPr>
          <p:cNvPr id="53" name="TextBox 52"/>
          <p:cNvSpPr txBox="1"/>
          <p:nvPr/>
        </p:nvSpPr>
        <p:spPr>
          <a:xfrm>
            <a:off x="214282" y="2857496"/>
            <a:ext cx="571504" cy="461665"/>
          </a:xfrm>
          <a:prstGeom prst="rect">
            <a:avLst/>
          </a:prstGeom>
          <a:noFill/>
        </p:spPr>
        <p:txBody>
          <a:bodyPr wrap="square" rtlCol="0">
            <a:spAutoFit/>
          </a:bodyPr>
          <a:lstStyle/>
          <a:p>
            <a:r>
              <a:rPr lang="en-US" altLang="zh-CN" sz="2400" dirty="0" smtClean="0"/>
              <a:t>let</a:t>
            </a:r>
            <a:endParaRPr lang="zh-CN" altLang="en-US" sz="2400" dirty="0"/>
          </a:p>
        </p:txBody>
      </p:sp>
      <p:sp>
        <p:nvSpPr>
          <p:cNvPr id="54" name="TextBox 53"/>
          <p:cNvSpPr txBox="1"/>
          <p:nvPr/>
        </p:nvSpPr>
        <p:spPr>
          <a:xfrm>
            <a:off x="214282" y="3929066"/>
            <a:ext cx="857256" cy="461665"/>
          </a:xfrm>
          <a:prstGeom prst="rect">
            <a:avLst/>
          </a:prstGeom>
          <a:noFill/>
        </p:spPr>
        <p:txBody>
          <a:bodyPr wrap="square" rtlCol="0">
            <a:spAutoFit/>
          </a:bodyPr>
          <a:lstStyle/>
          <a:p>
            <a:r>
              <a:rPr lang="en-US" altLang="zh-CN" sz="2400" dirty="0" smtClean="0"/>
              <a:t>then</a:t>
            </a:r>
            <a:endParaRPr lang="zh-CN" altLang="en-US" sz="2400" dirty="0"/>
          </a:p>
        </p:txBody>
      </p:sp>
      <p:graphicFrame>
        <p:nvGraphicFramePr>
          <p:cNvPr id="31761" name="Object 4"/>
          <p:cNvGraphicFramePr>
            <a:graphicFrameLocks noChangeAspect="1"/>
          </p:cNvGraphicFramePr>
          <p:nvPr/>
        </p:nvGraphicFramePr>
        <p:xfrm>
          <a:off x="687880" y="5102054"/>
          <a:ext cx="3214710" cy="604675"/>
        </p:xfrm>
        <a:graphic>
          <a:graphicData uri="http://schemas.openxmlformats.org/presentationml/2006/ole">
            <p:oleObj spid="_x0000_s31761" name="公式" r:id="rId18" imgW="1244520" imgH="228600" progId="Equation.3">
              <p:embed/>
            </p:oleObj>
          </a:graphicData>
        </a:graphic>
      </p:graphicFrame>
      <p:cxnSp>
        <p:nvCxnSpPr>
          <p:cNvPr id="58" name="直接箭头连接符 57"/>
          <p:cNvCxnSpPr/>
          <p:nvPr/>
        </p:nvCxnSpPr>
        <p:spPr>
          <a:xfrm rot="5400000">
            <a:off x="2786844" y="3429000"/>
            <a:ext cx="18565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59" name="对象 58"/>
          <p:cNvGraphicFramePr>
            <a:graphicFrameLocks noChangeAspect="1"/>
          </p:cNvGraphicFramePr>
          <p:nvPr/>
        </p:nvGraphicFramePr>
        <p:xfrm>
          <a:off x="681038" y="4429125"/>
          <a:ext cx="3209925" cy="571500"/>
        </p:xfrm>
        <a:graphic>
          <a:graphicData uri="http://schemas.openxmlformats.org/presentationml/2006/ole">
            <p:oleObj spid="_x0000_s31762" name="Equation" r:id="rId19" imgW="1269720" imgH="228600" progId="Equation.3">
              <p:embed/>
            </p:oleObj>
          </a:graphicData>
        </a:graphic>
      </p:graphicFrame>
      <p:graphicFrame>
        <p:nvGraphicFramePr>
          <p:cNvPr id="31763" name="Object 12"/>
          <p:cNvGraphicFramePr>
            <a:graphicFrameLocks noChangeAspect="1"/>
          </p:cNvGraphicFramePr>
          <p:nvPr/>
        </p:nvGraphicFramePr>
        <p:xfrm>
          <a:off x="714348" y="2928934"/>
          <a:ext cx="1714512" cy="409547"/>
        </p:xfrm>
        <a:graphic>
          <a:graphicData uri="http://schemas.openxmlformats.org/presentationml/2006/ole">
            <p:oleObj spid="_x0000_s31763" name="公式" r:id="rId20" imgW="812520" imgH="203040" progId="Equation.3">
              <p:embed/>
            </p:oleObj>
          </a:graphicData>
        </a:graphic>
      </p:graphicFrame>
      <p:sp>
        <p:nvSpPr>
          <p:cNvPr id="62" name="Line 13"/>
          <p:cNvSpPr>
            <a:spLocks noChangeShapeType="1"/>
          </p:cNvSpPr>
          <p:nvPr/>
        </p:nvSpPr>
        <p:spPr bwMode="auto">
          <a:xfrm>
            <a:off x="2428860" y="3786190"/>
            <a:ext cx="431800" cy="0"/>
          </a:xfrm>
          <a:prstGeom prst="line">
            <a:avLst/>
          </a:prstGeom>
          <a:noFill/>
          <a:ln w="38100">
            <a:solidFill>
              <a:schemeClr val="tx1"/>
            </a:solidFill>
            <a:round/>
            <a:headEnd type="triangle" w="med" len="med"/>
            <a:tailEnd type="triangle" w="med" len="med"/>
          </a:ln>
        </p:spPr>
        <p:txBody>
          <a:bodyPr/>
          <a:lstStyle/>
          <a:p>
            <a:endParaRPr lang="zh-CN" altLang="en-US"/>
          </a:p>
        </p:txBody>
      </p:sp>
      <p:sp>
        <p:nvSpPr>
          <p:cNvPr id="63" name="TextBox 62"/>
          <p:cNvSpPr txBox="1"/>
          <p:nvPr/>
        </p:nvSpPr>
        <p:spPr>
          <a:xfrm>
            <a:off x="3000364" y="2857496"/>
            <a:ext cx="714380" cy="523220"/>
          </a:xfrm>
          <a:prstGeom prst="rect">
            <a:avLst/>
          </a:prstGeom>
          <a:noFill/>
        </p:spPr>
        <p:txBody>
          <a:bodyPr wrap="square" rtlCol="0">
            <a:spAutoFit/>
          </a:bodyPr>
          <a:lstStyle/>
          <a:p>
            <a:r>
              <a:rPr lang="en-US" altLang="zh-CN" sz="2800" i="1" dirty="0" smtClean="0"/>
              <a:t>F</a:t>
            </a:r>
            <a:r>
              <a:rPr lang="en-US" altLang="zh-CN" sz="2800" dirty="0" smtClean="0"/>
              <a:t>(t)</a:t>
            </a:r>
            <a:endParaRPr lang="zh-CN" altLang="en-US" sz="2800" dirty="0"/>
          </a:p>
        </p:txBody>
      </p:sp>
      <p:sp>
        <p:nvSpPr>
          <p:cNvPr id="64" name="矩形 63"/>
          <p:cNvSpPr/>
          <p:nvPr/>
        </p:nvSpPr>
        <p:spPr>
          <a:xfrm>
            <a:off x="571472" y="6000768"/>
            <a:ext cx="3893886" cy="461665"/>
          </a:xfrm>
          <a:prstGeom prst="rect">
            <a:avLst/>
          </a:prstGeom>
        </p:spPr>
        <p:txBody>
          <a:bodyPr wrap="none">
            <a:spAutoFit/>
          </a:bodyPr>
          <a:lstStyle/>
          <a:p>
            <a:pPr>
              <a:spcBef>
                <a:spcPct val="50000"/>
              </a:spcBef>
            </a:pPr>
            <a:r>
              <a:rPr lang="en-US" altLang="zh-CN" sz="2400" dirty="0" smtClean="0"/>
              <a:t>This is simple </a:t>
            </a:r>
            <a:r>
              <a:rPr lang="en-US" altLang="zh-CN" sz="2400" dirty="0" smtClean="0">
                <a:solidFill>
                  <a:schemeClr val="accent2"/>
                </a:solidFill>
              </a:rPr>
              <a:t>Hilbert problem</a:t>
            </a:r>
            <a:endParaRPr lang="en-US" altLang="zh-CN" sz="2400" dirty="0">
              <a:solidFill>
                <a:schemeClr val="accent2"/>
              </a:solidFill>
            </a:endParaRPr>
          </a:p>
        </p:txBody>
      </p:sp>
      <p:graphicFrame>
        <p:nvGraphicFramePr>
          <p:cNvPr id="31764" name="Object 55"/>
          <p:cNvGraphicFramePr>
            <a:graphicFrameLocks noChangeAspect="1"/>
          </p:cNvGraphicFramePr>
          <p:nvPr/>
        </p:nvGraphicFramePr>
        <p:xfrm>
          <a:off x="4786314" y="6215082"/>
          <a:ext cx="3887787" cy="431800"/>
        </p:xfrm>
        <a:graphic>
          <a:graphicData uri="http://schemas.openxmlformats.org/presentationml/2006/ole">
            <p:oleObj spid="_x0000_s31764" name="Equation" r:id="rId21" imgW="2323800" imgH="266400" progId="Equation.3">
              <p:embed/>
            </p:oleObj>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7" name="Freeform 6"/>
          <p:cNvSpPr>
            <a:spLocks/>
          </p:cNvSpPr>
          <p:nvPr/>
        </p:nvSpPr>
        <p:spPr bwMode="auto">
          <a:xfrm>
            <a:off x="8070850" y="1447800"/>
            <a:ext cx="533400" cy="609600"/>
          </a:xfrm>
          <a:custGeom>
            <a:avLst/>
            <a:gdLst>
              <a:gd name="T0" fmla="*/ 0 w 240"/>
              <a:gd name="T1" fmla="*/ 0 h 528"/>
              <a:gd name="T2" fmla="*/ 474192618 w 240"/>
              <a:gd name="T3" fmla="*/ 127965177 h 528"/>
              <a:gd name="T4" fmla="*/ 948385237 w 240"/>
              <a:gd name="T5" fmla="*/ 383896721 h 528"/>
              <a:gd name="T6" fmla="*/ 1185481754 w 240"/>
              <a:gd name="T7" fmla="*/ 703810872 h 528"/>
              <a:gd name="T8" fmla="*/ 0 60000 65536"/>
              <a:gd name="T9" fmla="*/ 0 60000 65536"/>
              <a:gd name="T10" fmla="*/ 0 60000 65536"/>
              <a:gd name="T11" fmla="*/ 0 60000 65536"/>
              <a:gd name="T12" fmla="*/ 0 w 240"/>
              <a:gd name="T13" fmla="*/ 0 h 528"/>
              <a:gd name="T14" fmla="*/ 240 w 240"/>
              <a:gd name="T15" fmla="*/ 528 h 528"/>
            </a:gdLst>
            <a:ahLst/>
            <a:cxnLst>
              <a:cxn ang="T8">
                <a:pos x="T0" y="T1"/>
              </a:cxn>
              <a:cxn ang="T9">
                <a:pos x="T2" y="T3"/>
              </a:cxn>
              <a:cxn ang="T10">
                <a:pos x="T4" y="T5"/>
              </a:cxn>
              <a:cxn ang="T11">
                <a:pos x="T6" y="T7"/>
              </a:cxn>
            </a:cxnLst>
            <a:rect l="T12" t="T13" r="T14" b="T15"/>
            <a:pathLst>
              <a:path w="240" h="528">
                <a:moveTo>
                  <a:pt x="0" y="0"/>
                </a:moveTo>
                <a:cubicBezTo>
                  <a:pt x="32" y="24"/>
                  <a:pt x="64" y="48"/>
                  <a:pt x="96" y="96"/>
                </a:cubicBezTo>
                <a:cubicBezTo>
                  <a:pt x="128" y="144"/>
                  <a:pt x="168" y="216"/>
                  <a:pt x="192" y="288"/>
                </a:cubicBezTo>
                <a:cubicBezTo>
                  <a:pt x="216" y="360"/>
                  <a:pt x="232" y="488"/>
                  <a:pt x="240" y="528"/>
                </a:cubicBezTo>
              </a:path>
            </a:pathLst>
          </a:custGeom>
          <a:noFill/>
          <a:ln w="9525">
            <a:solidFill>
              <a:schemeClr val="tx1"/>
            </a:solidFill>
            <a:round/>
            <a:headEnd/>
            <a:tailEnd/>
          </a:ln>
        </p:spPr>
        <p:txBody>
          <a:bodyPr/>
          <a:lstStyle/>
          <a:p>
            <a:endParaRPr lang="zh-CN" altLang="en-US">
              <a:ea typeface="宋体" pitchFamily="2" charset="-122"/>
            </a:endParaRPr>
          </a:p>
        </p:txBody>
      </p:sp>
      <p:sp>
        <p:nvSpPr>
          <p:cNvPr id="25608" name="Text Box 7"/>
          <p:cNvSpPr txBox="1">
            <a:spLocks noChangeArrowheads="1"/>
          </p:cNvSpPr>
          <p:nvPr/>
        </p:nvSpPr>
        <p:spPr bwMode="auto">
          <a:xfrm>
            <a:off x="8305800" y="1447800"/>
            <a:ext cx="381000" cy="274638"/>
          </a:xfrm>
          <a:prstGeom prst="rect">
            <a:avLst/>
          </a:prstGeom>
          <a:noFill/>
          <a:ln w="9525">
            <a:noFill/>
            <a:miter lim="800000"/>
            <a:headEnd/>
            <a:tailEnd/>
          </a:ln>
        </p:spPr>
        <p:txBody>
          <a:bodyPr>
            <a:spAutoFit/>
          </a:bodyPr>
          <a:lstStyle/>
          <a:p>
            <a:pPr>
              <a:spcBef>
                <a:spcPct val="50000"/>
              </a:spcBef>
            </a:pPr>
            <a:r>
              <a:rPr lang="en-US" altLang="zh-CN" sz="1200">
                <a:ea typeface="宋体" pitchFamily="2" charset="-122"/>
              </a:rPr>
              <a:t>L1</a:t>
            </a:r>
          </a:p>
        </p:txBody>
      </p:sp>
      <p:sp>
        <p:nvSpPr>
          <p:cNvPr id="25609" name="Freeform 8"/>
          <p:cNvSpPr>
            <a:spLocks/>
          </p:cNvSpPr>
          <p:nvPr/>
        </p:nvSpPr>
        <p:spPr bwMode="auto">
          <a:xfrm rot="9782181" flipV="1">
            <a:off x="7239000" y="2057400"/>
            <a:ext cx="1295400" cy="446088"/>
          </a:xfrm>
          <a:custGeom>
            <a:avLst/>
            <a:gdLst>
              <a:gd name="T0" fmla="*/ 2147483647 w 624"/>
              <a:gd name="T1" fmla="*/ 0 h 168"/>
              <a:gd name="T2" fmla="*/ 1448030873 w 624"/>
              <a:gd name="T3" fmla="*/ 1015277664 h 168"/>
              <a:gd name="T4" fmla="*/ 0 w 624"/>
              <a:gd name="T5" fmla="*/ 1015277664 h 168"/>
              <a:gd name="T6" fmla="*/ 0 60000 65536"/>
              <a:gd name="T7" fmla="*/ 0 60000 65536"/>
              <a:gd name="T8" fmla="*/ 0 60000 65536"/>
              <a:gd name="T9" fmla="*/ 0 w 624"/>
              <a:gd name="T10" fmla="*/ 0 h 168"/>
              <a:gd name="T11" fmla="*/ 624 w 624"/>
              <a:gd name="T12" fmla="*/ 168 h 168"/>
            </a:gdLst>
            <a:ahLst/>
            <a:cxnLst>
              <a:cxn ang="T6">
                <a:pos x="T0" y="T1"/>
              </a:cxn>
              <a:cxn ang="T7">
                <a:pos x="T2" y="T3"/>
              </a:cxn>
              <a:cxn ang="T8">
                <a:pos x="T4" y="T5"/>
              </a:cxn>
            </a:cxnLst>
            <a:rect l="T9" t="T10" r="T11" b="T12"/>
            <a:pathLst>
              <a:path w="624" h="168">
                <a:moveTo>
                  <a:pt x="624" y="0"/>
                </a:moveTo>
                <a:cubicBezTo>
                  <a:pt x="532" y="60"/>
                  <a:pt x="440" y="120"/>
                  <a:pt x="336" y="144"/>
                </a:cubicBezTo>
                <a:cubicBezTo>
                  <a:pt x="232" y="168"/>
                  <a:pt x="56" y="144"/>
                  <a:pt x="0" y="144"/>
                </a:cubicBezTo>
              </a:path>
            </a:pathLst>
          </a:custGeom>
          <a:noFill/>
          <a:ln w="9525">
            <a:solidFill>
              <a:schemeClr val="tx1"/>
            </a:solidFill>
            <a:round/>
            <a:headEnd/>
            <a:tailEnd/>
          </a:ln>
        </p:spPr>
        <p:txBody>
          <a:bodyPr/>
          <a:lstStyle/>
          <a:p>
            <a:endParaRPr lang="zh-CN" altLang="en-US">
              <a:ea typeface="宋体" pitchFamily="2" charset="-122"/>
            </a:endParaRPr>
          </a:p>
        </p:txBody>
      </p:sp>
      <p:sp>
        <p:nvSpPr>
          <p:cNvPr id="25610" name="Text Box 9"/>
          <p:cNvSpPr txBox="1">
            <a:spLocks noChangeArrowheads="1"/>
          </p:cNvSpPr>
          <p:nvPr/>
        </p:nvSpPr>
        <p:spPr bwMode="auto">
          <a:xfrm>
            <a:off x="7696200" y="2209800"/>
            <a:ext cx="457200" cy="274638"/>
          </a:xfrm>
          <a:prstGeom prst="rect">
            <a:avLst/>
          </a:prstGeom>
          <a:noFill/>
          <a:ln w="9525">
            <a:noFill/>
            <a:miter lim="800000"/>
            <a:headEnd/>
            <a:tailEnd/>
          </a:ln>
        </p:spPr>
        <p:txBody>
          <a:bodyPr>
            <a:spAutoFit/>
          </a:bodyPr>
          <a:lstStyle/>
          <a:p>
            <a:pPr>
              <a:spcBef>
                <a:spcPct val="50000"/>
              </a:spcBef>
            </a:pPr>
            <a:r>
              <a:rPr lang="en-US" altLang="zh-CN" sz="1200">
                <a:ea typeface="宋体" pitchFamily="2" charset="-122"/>
              </a:rPr>
              <a:t>L2</a:t>
            </a:r>
          </a:p>
        </p:txBody>
      </p:sp>
      <p:sp>
        <p:nvSpPr>
          <p:cNvPr id="25611" name="Freeform 10"/>
          <p:cNvSpPr>
            <a:spLocks/>
          </p:cNvSpPr>
          <p:nvPr/>
        </p:nvSpPr>
        <p:spPr bwMode="auto">
          <a:xfrm>
            <a:off x="7010400" y="1447800"/>
            <a:ext cx="838200" cy="533400"/>
          </a:xfrm>
          <a:custGeom>
            <a:avLst/>
            <a:gdLst>
              <a:gd name="T0" fmla="*/ 0 w 480"/>
              <a:gd name="T1" fmla="*/ 987901294 h 288"/>
              <a:gd name="T2" fmla="*/ 731853407 w 480"/>
              <a:gd name="T3" fmla="*/ 164650196 h 288"/>
              <a:gd name="T4" fmla="*/ 1463706814 w 480"/>
              <a:gd name="T5" fmla="*/ 0 h 288"/>
              <a:gd name="T6" fmla="*/ 0 60000 65536"/>
              <a:gd name="T7" fmla="*/ 0 60000 65536"/>
              <a:gd name="T8" fmla="*/ 0 60000 65536"/>
              <a:gd name="T9" fmla="*/ 0 w 480"/>
              <a:gd name="T10" fmla="*/ 0 h 288"/>
              <a:gd name="T11" fmla="*/ 480 w 480"/>
              <a:gd name="T12" fmla="*/ 288 h 288"/>
            </a:gdLst>
            <a:ahLst/>
            <a:cxnLst>
              <a:cxn ang="T6">
                <a:pos x="T0" y="T1"/>
              </a:cxn>
              <a:cxn ang="T7">
                <a:pos x="T2" y="T3"/>
              </a:cxn>
              <a:cxn ang="T8">
                <a:pos x="T4" y="T5"/>
              </a:cxn>
            </a:cxnLst>
            <a:rect l="T9" t="T10" r="T11" b="T12"/>
            <a:pathLst>
              <a:path w="480" h="288">
                <a:moveTo>
                  <a:pt x="0" y="288"/>
                </a:moveTo>
                <a:cubicBezTo>
                  <a:pt x="80" y="192"/>
                  <a:pt x="160" y="96"/>
                  <a:pt x="240" y="48"/>
                </a:cubicBezTo>
                <a:cubicBezTo>
                  <a:pt x="320" y="0"/>
                  <a:pt x="400" y="0"/>
                  <a:pt x="480" y="0"/>
                </a:cubicBezTo>
              </a:path>
            </a:pathLst>
          </a:custGeom>
          <a:noFill/>
          <a:ln w="9525">
            <a:solidFill>
              <a:schemeClr val="tx1"/>
            </a:solidFill>
            <a:round/>
            <a:headEnd/>
            <a:tailEnd/>
          </a:ln>
        </p:spPr>
        <p:txBody>
          <a:bodyPr/>
          <a:lstStyle/>
          <a:p>
            <a:endParaRPr lang="zh-CN" altLang="en-US">
              <a:ea typeface="宋体" pitchFamily="2" charset="-122"/>
            </a:endParaRPr>
          </a:p>
        </p:txBody>
      </p:sp>
      <p:sp>
        <p:nvSpPr>
          <p:cNvPr id="25612" name="Text Box 11"/>
          <p:cNvSpPr txBox="1">
            <a:spLocks noChangeArrowheads="1"/>
          </p:cNvSpPr>
          <p:nvPr/>
        </p:nvSpPr>
        <p:spPr bwMode="auto">
          <a:xfrm>
            <a:off x="7315200" y="1600200"/>
            <a:ext cx="381000" cy="274638"/>
          </a:xfrm>
          <a:prstGeom prst="rect">
            <a:avLst/>
          </a:prstGeom>
          <a:noFill/>
          <a:ln w="9525">
            <a:noFill/>
            <a:miter lim="800000"/>
            <a:headEnd/>
            <a:tailEnd/>
          </a:ln>
        </p:spPr>
        <p:txBody>
          <a:bodyPr>
            <a:spAutoFit/>
          </a:bodyPr>
          <a:lstStyle/>
          <a:p>
            <a:pPr>
              <a:spcBef>
                <a:spcPct val="50000"/>
              </a:spcBef>
            </a:pPr>
            <a:r>
              <a:rPr lang="en-US" altLang="zh-CN" sz="1200">
                <a:ea typeface="宋体" pitchFamily="2" charset="-122"/>
              </a:rPr>
              <a:t>L3</a:t>
            </a:r>
          </a:p>
        </p:txBody>
      </p:sp>
      <p:graphicFrame>
        <p:nvGraphicFramePr>
          <p:cNvPr id="25602" name="Object 12"/>
          <p:cNvGraphicFramePr>
            <a:graphicFrameLocks noChangeAspect="1"/>
          </p:cNvGraphicFramePr>
          <p:nvPr/>
        </p:nvGraphicFramePr>
        <p:xfrm>
          <a:off x="1066800" y="1905000"/>
          <a:ext cx="5029200" cy="511175"/>
        </p:xfrm>
        <a:graphic>
          <a:graphicData uri="http://schemas.openxmlformats.org/presentationml/2006/ole">
            <p:oleObj spid="_x0000_s5122" name="Equation" r:id="rId3" imgW="1879560" imgH="228600" progId="Equation.3">
              <p:embed/>
            </p:oleObj>
          </a:graphicData>
        </a:graphic>
      </p:graphicFrame>
      <p:sp>
        <p:nvSpPr>
          <p:cNvPr id="25613" name="Text Box 13"/>
          <p:cNvSpPr txBox="1">
            <a:spLocks noChangeArrowheads="1"/>
          </p:cNvSpPr>
          <p:nvPr/>
        </p:nvSpPr>
        <p:spPr bwMode="auto">
          <a:xfrm>
            <a:off x="304800" y="2819400"/>
            <a:ext cx="5410200" cy="396875"/>
          </a:xfrm>
          <a:prstGeom prst="rect">
            <a:avLst/>
          </a:prstGeom>
          <a:noFill/>
          <a:ln w="9525">
            <a:noFill/>
            <a:miter lim="800000"/>
            <a:headEnd/>
            <a:tailEnd/>
          </a:ln>
        </p:spPr>
        <p:txBody>
          <a:bodyPr>
            <a:spAutoFit/>
          </a:bodyPr>
          <a:lstStyle/>
          <a:p>
            <a:pPr>
              <a:spcBef>
                <a:spcPct val="50000"/>
              </a:spcBef>
            </a:pPr>
            <a:r>
              <a:rPr lang="en-US" altLang="zh-CN" sz="2000" dirty="0">
                <a:ea typeface="宋体" pitchFamily="2" charset="-122"/>
              </a:rPr>
              <a:t>Where </a:t>
            </a:r>
            <a:r>
              <a:rPr lang="en-US" altLang="zh-CN" sz="2000" dirty="0" smtClean="0">
                <a:ea typeface="宋体" pitchFamily="2" charset="-122"/>
              </a:rPr>
              <a:t>U(t</a:t>
            </a:r>
            <a:r>
              <a:rPr lang="en-US" altLang="zh-CN" sz="2000" dirty="0">
                <a:ea typeface="宋体" pitchFamily="2" charset="-122"/>
              </a:rPr>
              <a:t>) satisfies the holder condition on L. </a:t>
            </a:r>
          </a:p>
        </p:txBody>
      </p:sp>
      <p:graphicFrame>
        <p:nvGraphicFramePr>
          <p:cNvPr id="25603" name="Object 14"/>
          <p:cNvGraphicFramePr>
            <a:graphicFrameLocks noChangeAspect="1"/>
          </p:cNvGraphicFramePr>
          <p:nvPr/>
        </p:nvGraphicFramePr>
        <p:xfrm>
          <a:off x="5715000" y="2819400"/>
          <a:ext cx="2895600" cy="457200"/>
        </p:xfrm>
        <a:graphic>
          <a:graphicData uri="http://schemas.openxmlformats.org/presentationml/2006/ole">
            <p:oleObj spid="_x0000_s5123" name="Equation" r:id="rId4" imgW="1460160" imgH="279360" progId="Equation.3">
              <p:embed/>
            </p:oleObj>
          </a:graphicData>
        </a:graphic>
      </p:graphicFrame>
      <p:sp>
        <p:nvSpPr>
          <p:cNvPr id="25614" name="Text Box 15"/>
          <p:cNvSpPr txBox="1">
            <a:spLocks noChangeArrowheads="1"/>
          </p:cNvSpPr>
          <p:nvPr/>
        </p:nvSpPr>
        <p:spPr bwMode="auto">
          <a:xfrm>
            <a:off x="304800" y="3429000"/>
            <a:ext cx="72390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Clearly a solution to this problem is</a:t>
            </a:r>
          </a:p>
        </p:txBody>
      </p:sp>
      <p:graphicFrame>
        <p:nvGraphicFramePr>
          <p:cNvPr id="25604" name="Object 16"/>
          <p:cNvGraphicFramePr>
            <a:graphicFrameLocks noChangeAspect="1"/>
          </p:cNvGraphicFramePr>
          <p:nvPr/>
        </p:nvGraphicFramePr>
        <p:xfrm>
          <a:off x="1066800" y="4191000"/>
          <a:ext cx="3200400" cy="855663"/>
        </p:xfrm>
        <a:graphic>
          <a:graphicData uri="http://schemas.openxmlformats.org/presentationml/2006/ole">
            <p:oleObj spid="_x0000_s5124" name="Equation" r:id="rId5" imgW="1257120" imgH="393480" progId="Equation.3">
              <p:embed/>
            </p:oleObj>
          </a:graphicData>
        </a:graphic>
      </p:graphicFrame>
      <p:sp>
        <p:nvSpPr>
          <p:cNvPr id="25615" name="Text Box 17"/>
          <p:cNvSpPr txBox="1">
            <a:spLocks noChangeArrowheads="1"/>
          </p:cNvSpPr>
          <p:nvPr/>
        </p:nvSpPr>
        <p:spPr bwMode="auto">
          <a:xfrm>
            <a:off x="304800" y="5562600"/>
            <a:ext cx="85344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Since by the </a:t>
            </a:r>
            <a:r>
              <a:rPr lang="en-US" altLang="zh-CN" sz="2000">
                <a:solidFill>
                  <a:schemeClr val="accent2"/>
                </a:solidFill>
                <a:ea typeface="宋体" pitchFamily="2" charset="-122"/>
              </a:rPr>
              <a:t>Plemelj formulae</a:t>
            </a:r>
            <a:r>
              <a:rPr lang="en-US" altLang="zh-CN" sz="2000">
                <a:ea typeface="宋体" pitchFamily="2" charset="-122"/>
              </a:rPr>
              <a:t>, the above boundary condition is satisfied. </a:t>
            </a:r>
          </a:p>
        </p:txBody>
      </p:sp>
      <p:graphicFrame>
        <p:nvGraphicFramePr>
          <p:cNvPr id="25605" name="Object 18"/>
          <p:cNvGraphicFramePr>
            <a:graphicFrameLocks noChangeAspect="1"/>
          </p:cNvGraphicFramePr>
          <p:nvPr/>
        </p:nvGraphicFramePr>
        <p:xfrm>
          <a:off x="5638800" y="4419600"/>
          <a:ext cx="3200400" cy="1096963"/>
        </p:xfrm>
        <a:graphic>
          <a:graphicData uri="http://schemas.openxmlformats.org/presentationml/2006/ole">
            <p:oleObj spid="_x0000_s5125" name="Equation" r:id="rId6" imgW="1828800" imgH="685800" progId="Equation.3">
              <p:embed/>
            </p:oleObj>
          </a:graphicData>
        </a:graphic>
      </p:graphicFrame>
      <p:sp>
        <p:nvSpPr>
          <p:cNvPr id="25616" name="Line 21"/>
          <p:cNvSpPr>
            <a:spLocks noChangeShapeType="1"/>
          </p:cNvSpPr>
          <p:nvPr/>
        </p:nvSpPr>
        <p:spPr bwMode="auto">
          <a:xfrm flipV="1">
            <a:off x="3581400" y="5105400"/>
            <a:ext cx="2057400" cy="533400"/>
          </a:xfrm>
          <a:prstGeom prst="line">
            <a:avLst/>
          </a:prstGeom>
          <a:noFill/>
          <a:ln w="9525">
            <a:solidFill>
              <a:schemeClr val="tx1"/>
            </a:solidFill>
            <a:round/>
            <a:headEnd/>
            <a:tailEnd type="triangle" w="med" len="med"/>
          </a:ln>
        </p:spPr>
        <p:txBody>
          <a:bodyPr/>
          <a:lstStyle/>
          <a:p>
            <a:endParaRPr lang="zh-CN" altLang="en-US"/>
          </a:p>
        </p:txBody>
      </p:sp>
      <p:sp>
        <p:nvSpPr>
          <p:cNvPr id="25617" name="Rectangle 22"/>
          <p:cNvSpPr>
            <a:spLocks noChangeArrowheads="1"/>
          </p:cNvSpPr>
          <p:nvPr/>
        </p:nvSpPr>
        <p:spPr bwMode="auto">
          <a:xfrm>
            <a:off x="457200" y="685800"/>
            <a:ext cx="8305800" cy="914400"/>
          </a:xfrm>
          <a:prstGeom prst="rect">
            <a:avLst/>
          </a:prstGeom>
          <a:noFill/>
          <a:ln w="9525">
            <a:noFill/>
            <a:miter lim="800000"/>
            <a:headEnd/>
            <a:tailEnd/>
          </a:ln>
        </p:spPr>
        <p:txBody>
          <a:bodyPr>
            <a:spAutoFit/>
          </a:bodyPr>
          <a:lstStyle/>
          <a:p>
            <a:pPr>
              <a:lnSpc>
                <a:spcPct val="135000"/>
              </a:lnSpc>
              <a:spcBef>
                <a:spcPct val="50000"/>
              </a:spcBef>
            </a:pPr>
            <a:r>
              <a:rPr lang="en-US" altLang="zh-CN" sz="2000">
                <a:solidFill>
                  <a:schemeClr val="accent2"/>
                </a:solidFill>
                <a:ea typeface="宋体" pitchFamily="2" charset="-122"/>
              </a:rPr>
              <a:t>For the simple case</a:t>
            </a:r>
            <a:r>
              <a:rPr lang="en-US" altLang="zh-CN" sz="2000">
                <a:ea typeface="宋体" pitchFamily="2" charset="-122"/>
              </a:rPr>
              <a:t> of determining a sectionally analytic function U(z) such that </a:t>
            </a:r>
            <a:r>
              <a:rPr lang="en-US" altLang="zh-CN" sz="2000">
                <a:solidFill>
                  <a:srgbClr val="FF3300"/>
                </a:solidFill>
                <a:ea typeface="宋体" pitchFamily="2" charset="-122"/>
              </a:rPr>
              <a:t>U(</a:t>
            </a:r>
            <a:r>
              <a:rPr lang="en-US" altLang="zh-CN" sz="2000">
                <a:solidFill>
                  <a:srgbClr val="FF3300"/>
                </a:solidFill>
                <a:ea typeface="宋体" pitchFamily="2" charset="-122"/>
                <a:sym typeface="Symbol" pitchFamily="18" charset="2"/>
              </a:rPr>
              <a:t></a:t>
            </a:r>
            <a:r>
              <a:rPr lang="en-US" altLang="zh-CN" sz="2000">
                <a:solidFill>
                  <a:srgbClr val="FF3300"/>
                </a:solidFill>
                <a:ea typeface="宋体" pitchFamily="2" charset="-122"/>
              </a:rPr>
              <a:t>) = 0</a:t>
            </a:r>
            <a:r>
              <a:rPr lang="en-US" altLang="zh-CN" sz="2000">
                <a:ea typeface="宋体" pitchFamily="2" charset="-122"/>
              </a:rPr>
              <a:t>, and satisfying the boundary condition   </a:t>
            </a:r>
          </a:p>
        </p:txBody>
      </p:sp>
      <p:graphicFrame>
        <p:nvGraphicFramePr>
          <p:cNvPr id="25606" name="Object 23"/>
          <p:cNvGraphicFramePr>
            <a:graphicFrameLocks noChangeAspect="1"/>
          </p:cNvGraphicFramePr>
          <p:nvPr/>
        </p:nvGraphicFramePr>
        <p:xfrm>
          <a:off x="5715000" y="3505200"/>
          <a:ext cx="2209800" cy="622300"/>
        </p:xfrm>
        <a:graphic>
          <a:graphicData uri="http://schemas.openxmlformats.org/presentationml/2006/ole">
            <p:oleObj spid="_x0000_s5126" name="Equation" r:id="rId7" imgW="1307880" imgH="431640" progId="Equation.3">
              <p:embed/>
            </p:oleObj>
          </a:graphicData>
        </a:graphic>
      </p:graphicFrame>
      <p:sp>
        <p:nvSpPr>
          <p:cNvPr id="25618" name="Line 24"/>
          <p:cNvSpPr>
            <a:spLocks noChangeShapeType="1"/>
          </p:cNvSpPr>
          <p:nvPr/>
        </p:nvSpPr>
        <p:spPr bwMode="auto">
          <a:xfrm>
            <a:off x="6705600" y="4191000"/>
            <a:ext cx="0" cy="228600"/>
          </a:xfrm>
          <a:prstGeom prst="line">
            <a:avLst/>
          </a:prstGeom>
          <a:noFill/>
          <a:ln w="38100">
            <a:solidFill>
              <a:schemeClr val="tx1"/>
            </a:solidFill>
            <a:round/>
            <a:headEnd/>
            <a:tailEnd type="triangle" w="med" len="med"/>
          </a:ln>
        </p:spPr>
        <p:txBody>
          <a:bodyPr/>
          <a:lstStyle/>
          <a:p>
            <a:endParaRPr lang="zh-CN" altLang="en-US"/>
          </a:p>
        </p:txBody>
      </p:sp>
      <p:sp>
        <p:nvSpPr>
          <p:cNvPr id="25619" name="Text Box 25"/>
          <p:cNvSpPr txBox="1">
            <a:spLocks noChangeArrowheads="1"/>
          </p:cNvSpPr>
          <p:nvPr/>
        </p:nvSpPr>
        <p:spPr bwMode="auto">
          <a:xfrm>
            <a:off x="1785918" y="214290"/>
            <a:ext cx="4648200" cy="457200"/>
          </a:xfrm>
          <a:prstGeom prst="rect">
            <a:avLst/>
          </a:prstGeom>
          <a:solidFill>
            <a:srgbClr val="CCFF66"/>
          </a:solidFill>
          <a:ln w="9525">
            <a:noFill/>
            <a:miter lim="800000"/>
            <a:headEnd/>
            <a:tailEnd/>
          </a:ln>
        </p:spPr>
        <p:txBody>
          <a:bodyPr>
            <a:spAutoFit/>
          </a:bodyPr>
          <a:lstStyle/>
          <a:p>
            <a:pPr>
              <a:spcBef>
                <a:spcPct val="50000"/>
              </a:spcBef>
            </a:pPr>
            <a:r>
              <a:rPr lang="en-US" altLang="zh-CN" sz="2400">
                <a:ea typeface="宋体" pitchFamily="2" charset="-122"/>
              </a:rPr>
              <a:t>Cauchy integral on </a:t>
            </a:r>
            <a:r>
              <a:rPr lang="en-US" altLang="zh-CN" sz="2400">
                <a:solidFill>
                  <a:srgbClr val="FF3300"/>
                </a:solidFill>
                <a:ea typeface="宋体" pitchFamily="2" charset="-122"/>
              </a:rPr>
              <a:t>a set of arcs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Text Box 5"/>
          <p:cNvSpPr txBox="1">
            <a:spLocks noChangeArrowheads="1"/>
          </p:cNvSpPr>
          <p:nvPr/>
        </p:nvSpPr>
        <p:spPr bwMode="auto">
          <a:xfrm>
            <a:off x="533400" y="685800"/>
            <a:ext cx="8305800" cy="914400"/>
          </a:xfrm>
          <a:prstGeom prst="rect">
            <a:avLst/>
          </a:prstGeom>
          <a:noFill/>
          <a:ln w="9525">
            <a:noFill/>
            <a:miter lim="800000"/>
            <a:headEnd/>
            <a:tailEnd/>
          </a:ln>
        </p:spPr>
        <p:txBody>
          <a:bodyPr>
            <a:spAutoFit/>
          </a:bodyPr>
          <a:lstStyle/>
          <a:p>
            <a:pPr>
              <a:lnSpc>
                <a:spcPct val="135000"/>
              </a:lnSpc>
              <a:spcBef>
                <a:spcPct val="50000"/>
              </a:spcBef>
            </a:pPr>
            <a:r>
              <a:rPr lang="en-US" altLang="zh-CN" sz="2000">
                <a:ea typeface="宋体" pitchFamily="2" charset="-122"/>
              </a:rPr>
              <a:t>Clearly if we relax the condition at infinity and look for a solution of finite degree at infinity. Hence the general solution of </a:t>
            </a:r>
          </a:p>
        </p:txBody>
      </p:sp>
      <p:graphicFrame>
        <p:nvGraphicFramePr>
          <p:cNvPr id="26626" name="Object 6"/>
          <p:cNvGraphicFramePr>
            <a:graphicFrameLocks noChangeAspect="1"/>
          </p:cNvGraphicFramePr>
          <p:nvPr/>
        </p:nvGraphicFramePr>
        <p:xfrm>
          <a:off x="2971800" y="1676400"/>
          <a:ext cx="2743200" cy="731838"/>
        </p:xfrm>
        <a:graphic>
          <a:graphicData uri="http://schemas.openxmlformats.org/presentationml/2006/ole">
            <p:oleObj spid="_x0000_s6146" name="Equation" r:id="rId3" imgW="1257120" imgH="393480" progId="Equation.3">
              <p:embed/>
            </p:oleObj>
          </a:graphicData>
        </a:graphic>
      </p:graphicFrame>
      <p:sp>
        <p:nvSpPr>
          <p:cNvPr id="26631" name="Text Box 7"/>
          <p:cNvSpPr txBox="1">
            <a:spLocks noChangeArrowheads="1"/>
          </p:cNvSpPr>
          <p:nvPr/>
        </p:nvSpPr>
        <p:spPr bwMode="auto">
          <a:xfrm>
            <a:off x="457200" y="2590800"/>
            <a:ext cx="83820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should have a term which is a polynomial P</a:t>
            </a:r>
            <a:r>
              <a:rPr lang="en-US" altLang="zh-CN" sz="2000" baseline="-25000">
                <a:ea typeface="宋体" pitchFamily="2" charset="-122"/>
              </a:rPr>
              <a:t>k</a:t>
            </a:r>
            <a:r>
              <a:rPr lang="en-US" altLang="zh-CN" sz="2000">
                <a:ea typeface="宋体" pitchFamily="2" charset="-122"/>
              </a:rPr>
              <a:t>(z) of degree </a:t>
            </a:r>
            <a:r>
              <a:rPr lang="en-US" altLang="zh-CN" sz="2000" i="1">
                <a:ea typeface="宋体" pitchFamily="2" charset="-122"/>
              </a:rPr>
              <a:t>k</a:t>
            </a:r>
            <a:r>
              <a:rPr lang="en-US" altLang="zh-CN" sz="2000">
                <a:ea typeface="宋体" pitchFamily="2" charset="-122"/>
              </a:rPr>
              <a:t> at infinity, so</a:t>
            </a:r>
          </a:p>
        </p:txBody>
      </p:sp>
      <p:graphicFrame>
        <p:nvGraphicFramePr>
          <p:cNvPr id="26627" name="Object 8"/>
          <p:cNvGraphicFramePr>
            <a:graphicFrameLocks noChangeAspect="1"/>
          </p:cNvGraphicFramePr>
          <p:nvPr/>
        </p:nvGraphicFramePr>
        <p:xfrm>
          <a:off x="2209800" y="3124200"/>
          <a:ext cx="5105400" cy="677863"/>
        </p:xfrm>
        <a:graphic>
          <a:graphicData uri="http://schemas.openxmlformats.org/presentationml/2006/ole">
            <p:oleObj spid="_x0000_s6147" name="Equation" r:id="rId4" imgW="1714320" imgH="393480" progId="Equation.3">
              <p:embed/>
            </p:oleObj>
          </a:graphicData>
        </a:graphic>
      </p:graphicFrame>
      <p:sp>
        <p:nvSpPr>
          <p:cNvPr id="26632" name="Text Box 12"/>
          <p:cNvSpPr txBox="1">
            <a:spLocks noChangeArrowheads="1"/>
          </p:cNvSpPr>
          <p:nvPr/>
        </p:nvSpPr>
        <p:spPr bwMode="auto">
          <a:xfrm>
            <a:off x="457200" y="3962400"/>
            <a:ext cx="29718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For the Hilbert problem</a:t>
            </a:r>
          </a:p>
        </p:txBody>
      </p:sp>
      <p:graphicFrame>
        <p:nvGraphicFramePr>
          <p:cNvPr id="26628" name="Object 13"/>
          <p:cNvGraphicFramePr>
            <a:graphicFrameLocks noChangeAspect="1"/>
          </p:cNvGraphicFramePr>
          <p:nvPr/>
        </p:nvGraphicFramePr>
        <p:xfrm>
          <a:off x="2362200" y="4495800"/>
          <a:ext cx="5105400" cy="442913"/>
        </p:xfrm>
        <a:graphic>
          <a:graphicData uri="http://schemas.openxmlformats.org/presentationml/2006/ole">
            <p:oleObj spid="_x0000_s6148" name="Equation" r:id="rId5" imgW="1879560" imgH="228600" progId="Equation.3">
              <p:embed/>
            </p:oleObj>
          </a:graphicData>
        </a:graphic>
      </p:graphicFrame>
      <p:graphicFrame>
        <p:nvGraphicFramePr>
          <p:cNvPr id="26629" name="Object 14"/>
          <p:cNvGraphicFramePr>
            <a:graphicFrameLocks noChangeAspect="1"/>
          </p:cNvGraphicFramePr>
          <p:nvPr/>
        </p:nvGraphicFramePr>
        <p:xfrm>
          <a:off x="2209800" y="5486400"/>
          <a:ext cx="3733800" cy="503238"/>
        </p:xfrm>
        <a:graphic>
          <a:graphicData uri="http://schemas.openxmlformats.org/presentationml/2006/ole">
            <p:oleObj spid="_x0000_s6149" name="Equation" r:id="rId6" imgW="1333440" imgH="228600" progId="Equation.3">
              <p:embed/>
            </p:oleObj>
          </a:graphicData>
        </a:graphic>
      </p:graphicFrame>
      <p:sp>
        <p:nvSpPr>
          <p:cNvPr id="26633" name="Text Box 15"/>
          <p:cNvSpPr txBox="1">
            <a:spLocks noChangeArrowheads="1"/>
          </p:cNvSpPr>
          <p:nvPr/>
        </p:nvSpPr>
        <p:spPr bwMode="auto">
          <a:xfrm>
            <a:off x="533400" y="5029200"/>
            <a:ext cx="3429000" cy="396875"/>
          </a:xfrm>
          <a:prstGeom prst="rect">
            <a:avLst/>
          </a:prstGeom>
          <a:noFill/>
          <a:ln w="9525">
            <a:noFill/>
            <a:miter lim="800000"/>
            <a:headEnd/>
            <a:tailEnd/>
          </a:ln>
        </p:spPr>
        <p:txBody>
          <a:bodyPr>
            <a:spAutoFit/>
          </a:bodyPr>
          <a:lstStyle/>
          <a:p>
            <a:pPr>
              <a:spcBef>
                <a:spcPct val="50000"/>
              </a:spcBef>
            </a:pPr>
            <a:r>
              <a:rPr lang="en-US" altLang="zh-CN" sz="2000">
                <a:solidFill>
                  <a:schemeClr val="accent2"/>
                </a:solidFill>
                <a:ea typeface="宋体" pitchFamily="2" charset="-122"/>
              </a:rPr>
              <a:t>And for the general case</a:t>
            </a:r>
          </a:p>
        </p:txBody>
      </p:sp>
      <p:sp>
        <p:nvSpPr>
          <p:cNvPr id="26634" name="Text Box 16"/>
          <p:cNvSpPr txBox="1">
            <a:spLocks noChangeArrowheads="1"/>
          </p:cNvSpPr>
          <p:nvPr/>
        </p:nvSpPr>
        <p:spPr bwMode="auto">
          <a:xfrm>
            <a:off x="533400" y="6096000"/>
            <a:ext cx="8182004" cy="400110"/>
          </a:xfrm>
          <a:prstGeom prst="rect">
            <a:avLst/>
          </a:prstGeom>
          <a:noFill/>
          <a:ln w="9525">
            <a:noFill/>
            <a:miter lim="800000"/>
            <a:headEnd/>
            <a:tailEnd/>
          </a:ln>
        </p:spPr>
        <p:txBody>
          <a:bodyPr wrap="square">
            <a:spAutoFit/>
          </a:bodyPr>
          <a:lstStyle/>
          <a:p>
            <a:pPr>
              <a:spcBef>
                <a:spcPct val="50000"/>
              </a:spcBef>
            </a:pPr>
            <a:r>
              <a:rPr lang="en-US" altLang="zh-CN" sz="2000" dirty="0">
                <a:solidFill>
                  <a:srgbClr val="FF3300"/>
                </a:solidFill>
                <a:ea typeface="宋体" pitchFamily="2" charset="-122"/>
              </a:rPr>
              <a:t>In order to solve this equation, we have to find </a:t>
            </a:r>
            <a:r>
              <a:rPr lang="en-US" altLang="zh-CN" sz="2000" dirty="0" smtClean="0">
                <a:solidFill>
                  <a:srgbClr val="FF3300"/>
                </a:solidFill>
                <a:ea typeface="宋体" pitchFamily="2" charset="-122"/>
              </a:rPr>
              <a:t>another  </a:t>
            </a:r>
            <a:r>
              <a:rPr lang="en-US" altLang="zh-CN" sz="2000" dirty="0">
                <a:solidFill>
                  <a:srgbClr val="FF3300"/>
                </a:solidFill>
                <a:ea typeface="宋体" pitchFamily="2" charset="-122"/>
              </a:rPr>
              <a:t>function X(x) </a:t>
            </a:r>
          </a:p>
        </p:txBody>
      </p:sp>
      <p:sp>
        <p:nvSpPr>
          <p:cNvPr id="26635" name="Text Box 17"/>
          <p:cNvSpPr txBox="1">
            <a:spLocks noChangeArrowheads="1"/>
          </p:cNvSpPr>
          <p:nvPr/>
        </p:nvSpPr>
        <p:spPr bwMode="auto">
          <a:xfrm>
            <a:off x="1905000" y="228600"/>
            <a:ext cx="4648200" cy="457200"/>
          </a:xfrm>
          <a:prstGeom prst="rect">
            <a:avLst/>
          </a:prstGeom>
          <a:solidFill>
            <a:srgbClr val="CCFF66"/>
          </a:solidFill>
          <a:ln w="9525">
            <a:noFill/>
            <a:miter lim="800000"/>
            <a:headEnd/>
            <a:tailEnd/>
          </a:ln>
        </p:spPr>
        <p:txBody>
          <a:bodyPr>
            <a:spAutoFit/>
          </a:bodyPr>
          <a:lstStyle/>
          <a:p>
            <a:pPr>
              <a:spcBef>
                <a:spcPct val="50000"/>
              </a:spcBef>
            </a:pPr>
            <a:r>
              <a:rPr lang="en-US" altLang="zh-CN" sz="2400">
                <a:ea typeface="宋体" pitchFamily="2" charset="-122"/>
              </a:rPr>
              <a:t>Cauchy integral on </a:t>
            </a:r>
            <a:r>
              <a:rPr lang="en-US" altLang="zh-CN" sz="2400">
                <a:solidFill>
                  <a:srgbClr val="FF3300"/>
                </a:solidFill>
                <a:ea typeface="宋体" pitchFamily="2" charset="-122"/>
              </a:rPr>
              <a:t>a set of arcs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8" name="Text Box 4"/>
          <p:cNvSpPr txBox="1">
            <a:spLocks noChangeArrowheads="1"/>
          </p:cNvSpPr>
          <p:nvPr/>
        </p:nvSpPr>
        <p:spPr bwMode="auto">
          <a:xfrm>
            <a:off x="2438400" y="76200"/>
            <a:ext cx="3810000" cy="457200"/>
          </a:xfrm>
          <a:prstGeom prst="rect">
            <a:avLst/>
          </a:prstGeom>
          <a:noFill/>
          <a:ln w="9525">
            <a:noFill/>
            <a:miter lim="800000"/>
            <a:headEnd/>
            <a:tailEnd/>
          </a:ln>
        </p:spPr>
        <p:txBody>
          <a:bodyPr>
            <a:spAutoFit/>
          </a:bodyPr>
          <a:lstStyle/>
          <a:p>
            <a:pPr>
              <a:spcBef>
                <a:spcPct val="50000"/>
              </a:spcBef>
            </a:pPr>
            <a:r>
              <a:rPr lang="en-US" altLang="zh-CN" sz="2400" dirty="0">
                <a:solidFill>
                  <a:schemeClr val="accent2"/>
                </a:solidFill>
                <a:ea typeface="宋体" pitchFamily="2" charset="-122"/>
              </a:rPr>
              <a:t>To </a:t>
            </a:r>
            <a:r>
              <a:rPr lang="en-US" altLang="zh-CN" sz="2400" dirty="0" smtClean="0">
                <a:solidFill>
                  <a:schemeClr val="accent2"/>
                </a:solidFill>
                <a:ea typeface="宋体" pitchFamily="2" charset="-122"/>
              </a:rPr>
              <a:t> look  </a:t>
            </a:r>
            <a:r>
              <a:rPr lang="en-US" altLang="zh-CN" sz="2400" dirty="0">
                <a:solidFill>
                  <a:schemeClr val="accent2"/>
                </a:solidFill>
                <a:ea typeface="宋体" pitchFamily="2" charset="-122"/>
              </a:rPr>
              <a:t>for a function X(z)</a:t>
            </a:r>
          </a:p>
        </p:txBody>
      </p:sp>
      <p:sp>
        <p:nvSpPr>
          <p:cNvPr id="27659" name="Text Box 5"/>
          <p:cNvSpPr txBox="1">
            <a:spLocks noChangeArrowheads="1"/>
          </p:cNvSpPr>
          <p:nvPr/>
        </p:nvSpPr>
        <p:spPr bwMode="auto">
          <a:xfrm>
            <a:off x="0" y="457200"/>
            <a:ext cx="8915400" cy="3016250"/>
          </a:xfrm>
          <a:prstGeom prst="rect">
            <a:avLst/>
          </a:prstGeom>
          <a:noFill/>
          <a:ln w="9525">
            <a:noFill/>
            <a:miter lim="800000"/>
            <a:headEnd/>
            <a:tailEnd/>
          </a:ln>
        </p:spPr>
        <p:txBody>
          <a:bodyPr>
            <a:spAutoFit/>
          </a:bodyPr>
          <a:lstStyle/>
          <a:p>
            <a:pPr marL="342900" indent="-342900">
              <a:lnSpc>
                <a:spcPct val="135000"/>
              </a:lnSpc>
              <a:spcBef>
                <a:spcPct val="50000"/>
              </a:spcBef>
            </a:pPr>
            <a:r>
              <a:rPr lang="en-US" altLang="zh-CN" sz="2000" dirty="0">
                <a:ea typeface="宋体" pitchFamily="2" charset="-122"/>
              </a:rPr>
              <a:t>    Before attempting to solve the general Hilbert problem defined above, it is natural to look for solutions to the homogeneous problem. Namely to find a function </a:t>
            </a:r>
            <a:r>
              <a:rPr lang="en-US" altLang="zh-CN" sz="2000" dirty="0">
                <a:solidFill>
                  <a:schemeClr val="accent2"/>
                </a:solidFill>
                <a:ea typeface="宋体" pitchFamily="2" charset="-122"/>
              </a:rPr>
              <a:t>X(z)</a:t>
            </a:r>
            <a:r>
              <a:rPr lang="en-US" altLang="zh-CN" sz="2000" dirty="0">
                <a:ea typeface="宋体" pitchFamily="2" charset="-122"/>
              </a:rPr>
              <a:t> which satisfies the following conditions </a:t>
            </a:r>
          </a:p>
          <a:p>
            <a:pPr marL="342900" indent="-342900">
              <a:lnSpc>
                <a:spcPct val="135000"/>
              </a:lnSpc>
              <a:spcBef>
                <a:spcPct val="50000"/>
              </a:spcBef>
            </a:pPr>
            <a:r>
              <a:rPr lang="en-US" altLang="zh-CN" sz="2000" dirty="0">
                <a:solidFill>
                  <a:srgbClr val="FF3300"/>
                </a:solidFill>
                <a:ea typeface="宋体" pitchFamily="2" charset="-122"/>
              </a:rPr>
              <a:t>  	(1) </a:t>
            </a:r>
            <a:r>
              <a:rPr lang="en-US" altLang="zh-CN" sz="2000" dirty="0" err="1">
                <a:solidFill>
                  <a:srgbClr val="FF3300"/>
                </a:solidFill>
                <a:ea typeface="宋体" pitchFamily="2" charset="-122"/>
              </a:rPr>
              <a:t>sectionally</a:t>
            </a:r>
            <a:r>
              <a:rPr lang="en-US" altLang="zh-CN" sz="2000" dirty="0">
                <a:solidFill>
                  <a:srgbClr val="FF3300"/>
                </a:solidFill>
                <a:ea typeface="宋体" pitchFamily="2" charset="-122"/>
              </a:rPr>
              <a:t> analytic in the whole plane cut along L,</a:t>
            </a:r>
          </a:p>
          <a:p>
            <a:pPr marL="342900" indent="-342900">
              <a:lnSpc>
                <a:spcPct val="135000"/>
              </a:lnSpc>
              <a:spcBef>
                <a:spcPct val="50000"/>
              </a:spcBef>
            </a:pPr>
            <a:r>
              <a:rPr lang="en-US" altLang="zh-CN" sz="2000" dirty="0">
                <a:solidFill>
                  <a:srgbClr val="FF3300"/>
                </a:solidFill>
                <a:ea typeface="宋体" pitchFamily="2" charset="-122"/>
              </a:rPr>
              <a:t>	(2)  </a:t>
            </a:r>
          </a:p>
          <a:p>
            <a:pPr marL="342900" indent="-342900">
              <a:lnSpc>
                <a:spcPct val="135000"/>
              </a:lnSpc>
              <a:spcBef>
                <a:spcPct val="50000"/>
              </a:spcBef>
            </a:pPr>
            <a:r>
              <a:rPr lang="en-US" altLang="zh-CN" sz="2000" dirty="0">
                <a:solidFill>
                  <a:srgbClr val="FF3300"/>
                </a:solidFill>
                <a:ea typeface="宋体" pitchFamily="2" charset="-122"/>
              </a:rPr>
              <a:t>	(3)  </a:t>
            </a:r>
          </a:p>
        </p:txBody>
      </p:sp>
      <p:graphicFrame>
        <p:nvGraphicFramePr>
          <p:cNvPr id="27650" name="Object 6"/>
          <p:cNvGraphicFramePr>
            <a:graphicFrameLocks noChangeAspect="1"/>
          </p:cNvGraphicFramePr>
          <p:nvPr/>
        </p:nvGraphicFramePr>
        <p:xfrm>
          <a:off x="1109663" y="2438400"/>
          <a:ext cx="1590675" cy="609600"/>
        </p:xfrm>
        <a:graphic>
          <a:graphicData uri="http://schemas.openxmlformats.org/presentationml/2006/ole">
            <p:oleObj spid="_x0000_s7170" name="Equation" r:id="rId3" imgW="876240" imgH="304560" progId="Equation.3">
              <p:embed/>
            </p:oleObj>
          </a:graphicData>
        </a:graphic>
      </p:graphicFrame>
      <p:graphicFrame>
        <p:nvGraphicFramePr>
          <p:cNvPr id="27651" name="Object 7"/>
          <p:cNvGraphicFramePr>
            <a:graphicFrameLocks noChangeAspect="1"/>
          </p:cNvGraphicFramePr>
          <p:nvPr/>
        </p:nvGraphicFramePr>
        <p:xfrm>
          <a:off x="1066800" y="3124200"/>
          <a:ext cx="2286000" cy="454025"/>
        </p:xfrm>
        <a:graphic>
          <a:graphicData uri="http://schemas.openxmlformats.org/presentationml/2006/ole">
            <p:oleObj spid="_x0000_s7171" name="Equation" r:id="rId4" imgW="977760" imgH="228600" progId="Equation.3">
              <p:embed/>
            </p:oleObj>
          </a:graphicData>
        </a:graphic>
      </p:graphicFrame>
      <p:sp>
        <p:nvSpPr>
          <p:cNvPr id="27660" name="Text Box 13"/>
          <p:cNvSpPr txBox="1">
            <a:spLocks noChangeArrowheads="1"/>
          </p:cNvSpPr>
          <p:nvPr/>
        </p:nvSpPr>
        <p:spPr bwMode="auto">
          <a:xfrm>
            <a:off x="7848600" y="4191000"/>
            <a:ext cx="228600" cy="274638"/>
          </a:xfrm>
          <a:prstGeom prst="rect">
            <a:avLst/>
          </a:prstGeom>
          <a:noFill/>
          <a:ln w="9525">
            <a:noFill/>
            <a:miter lim="800000"/>
            <a:headEnd/>
            <a:tailEnd/>
          </a:ln>
        </p:spPr>
        <p:txBody>
          <a:bodyPr>
            <a:spAutoFit/>
          </a:bodyPr>
          <a:lstStyle/>
          <a:p>
            <a:pPr>
              <a:spcBef>
                <a:spcPct val="50000"/>
              </a:spcBef>
            </a:pPr>
            <a:r>
              <a:rPr lang="en-US" altLang="zh-CN" sz="1200">
                <a:ea typeface="宋体" pitchFamily="2" charset="-122"/>
              </a:rPr>
              <a:t>b</a:t>
            </a:r>
          </a:p>
        </p:txBody>
      </p:sp>
      <p:sp>
        <p:nvSpPr>
          <p:cNvPr id="27661" name="Text Box 18"/>
          <p:cNvSpPr txBox="1">
            <a:spLocks noChangeArrowheads="1"/>
          </p:cNvSpPr>
          <p:nvPr/>
        </p:nvSpPr>
        <p:spPr bwMode="auto">
          <a:xfrm>
            <a:off x="304800" y="3810000"/>
            <a:ext cx="55626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We now show a function</a:t>
            </a:r>
          </a:p>
        </p:txBody>
      </p:sp>
      <p:graphicFrame>
        <p:nvGraphicFramePr>
          <p:cNvPr id="27652" name="Object 19"/>
          <p:cNvGraphicFramePr>
            <a:graphicFrameLocks noChangeAspect="1"/>
          </p:cNvGraphicFramePr>
          <p:nvPr/>
        </p:nvGraphicFramePr>
        <p:xfrm>
          <a:off x="3200400" y="3810000"/>
          <a:ext cx="2971800" cy="447675"/>
        </p:xfrm>
        <a:graphic>
          <a:graphicData uri="http://schemas.openxmlformats.org/presentationml/2006/ole">
            <p:oleObj spid="_x0000_s7172" name="Equation" r:id="rId5" imgW="1549080" imgH="228600" progId="Equation.3">
              <p:embed/>
            </p:oleObj>
          </a:graphicData>
        </a:graphic>
      </p:graphicFrame>
      <p:sp>
        <p:nvSpPr>
          <p:cNvPr id="27662" name="Text Box 20"/>
          <p:cNvSpPr txBox="1">
            <a:spLocks noChangeArrowheads="1"/>
          </p:cNvSpPr>
          <p:nvPr/>
        </p:nvSpPr>
        <p:spPr bwMode="auto">
          <a:xfrm>
            <a:off x="304800" y="4419600"/>
            <a:ext cx="22860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Which is such that </a:t>
            </a:r>
          </a:p>
        </p:txBody>
      </p:sp>
      <p:graphicFrame>
        <p:nvGraphicFramePr>
          <p:cNvPr id="27653" name="Object 22"/>
          <p:cNvGraphicFramePr>
            <a:graphicFrameLocks noChangeAspect="1"/>
          </p:cNvGraphicFramePr>
          <p:nvPr/>
        </p:nvGraphicFramePr>
        <p:xfrm>
          <a:off x="2667000" y="4419600"/>
          <a:ext cx="2209800" cy="585788"/>
        </p:xfrm>
        <a:graphic>
          <a:graphicData uri="http://schemas.openxmlformats.org/presentationml/2006/ole">
            <p:oleObj spid="_x0000_s7173" name="Equation" r:id="rId6" imgW="876240" imgH="304560" progId="Equation.3">
              <p:embed/>
            </p:oleObj>
          </a:graphicData>
        </a:graphic>
      </p:graphicFrame>
      <p:sp>
        <p:nvSpPr>
          <p:cNvPr id="27663" name="Text Box 24"/>
          <p:cNvSpPr txBox="1">
            <a:spLocks noChangeArrowheads="1"/>
          </p:cNvSpPr>
          <p:nvPr/>
        </p:nvSpPr>
        <p:spPr bwMode="auto">
          <a:xfrm>
            <a:off x="228600" y="5029200"/>
            <a:ext cx="12192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Suppose</a:t>
            </a:r>
          </a:p>
        </p:txBody>
      </p:sp>
      <p:graphicFrame>
        <p:nvGraphicFramePr>
          <p:cNvPr id="27654" name="Object 25"/>
          <p:cNvGraphicFramePr>
            <a:graphicFrameLocks noChangeAspect="1"/>
          </p:cNvGraphicFramePr>
          <p:nvPr/>
        </p:nvGraphicFramePr>
        <p:xfrm>
          <a:off x="1447800" y="5029200"/>
          <a:ext cx="3684588" cy="457200"/>
        </p:xfrm>
        <a:graphic>
          <a:graphicData uri="http://schemas.openxmlformats.org/presentationml/2006/ole">
            <p:oleObj spid="_x0000_s7174" name="Equation" r:id="rId7" imgW="1765080" imgH="228600" progId="Equation.3">
              <p:embed/>
            </p:oleObj>
          </a:graphicData>
        </a:graphic>
      </p:graphicFrame>
      <p:sp>
        <p:nvSpPr>
          <p:cNvPr id="27664" name="Text Box 26"/>
          <p:cNvSpPr txBox="1">
            <a:spLocks noChangeArrowheads="1"/>
          </p:cNvSpPr>
          <p:nvPr/>
        </p:nvSpPr>
        <p:spPr bwMode="auto">
          <a:xfrm>
            <a:off x="5181600" y="5105400"/>
            <a:ext cx="10668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then</a:t>
            </a:r>
          </a:p>
        </p:txBody>
      </p:sp>
      <p:graphicFrame>
        <p:nvGraphicFramePr>
          <p:cNvPr id="27655" name="Object 28"/>
          <p:cNvGraphicFramePr>
            <a:graphicFrameLocks noChangeAspect="1"/>
          </p:cNvGraphicFramePr>
          <p:nvPr/>
        </p:nvGraphicFramePr>
        <p:xfrm>
          <a:off x="838200" y="5638800"/>
          <a:ext cx="7467600" cy="481013"/>
        </p:xfrm>
        <a:graphic>
          <a:graphicData uri="http://schemas.openxmlformats.org/presentationml/2006/ole">
            <p:oleObj spid="_x0000_s7175" name="Equation" r:id="rId8" imgW="2882880" imgH="241200" progId="Equation.3">
              <p:embed/>
            </p:oleObj>
          </a:graphicData>
        </a:graphic>
      </p:graphicFrame>
      <p:sp>
        <p:nvSpPr>
          <p:cNvPr id="27665" name="Text Box 29"/>
          <p:cNvSpPr txBox="1">
            <a:spLocks noChangeArrowheads="1"/>
          </p:cNvSpPr>
          <p:nvPr/>
        </p:nvSpPr>
        <p:spPr bwMode="auto">
          <a:xfrm>
            <a:off x="304800" y="6172200"/>
            <a:ext cx="85344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is certainly uniquely defined and analytic in the plane cut along L+L</a:t>
            </a:r>
            <a:r>
              <a:rPr lang="en-US" altLang="zh-CN" sz="2000">
                <a:ea typeface="宋体" pitchFamily="2" charset="-122"/>
                <a:sym typeface="Symbol" pitchFamily="18" charset="2"/>
              </a:rPr>
              <a:t>. </a:t>
            </a:r>
          </a:p>
        </p:txBody>
      </p:sp>
      <p:sp>
        <p:nvSpPr>
          <p:cNvPr id="27666" name="Oval 47"/>
          <p:cNvSpPr>
            <a:spLocks noChangeArrowheads="1"/>
          </p:cNvSpPr>
          <p:nvPr/>
        </p:nvSpPr>
        <p:spPr bwMode="auto">
          <a:xfrm>
            <a:off x="7010400" y="2286000"/>
            <a:ext cx="1676400" cy="243840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27667" name="Freeform 48"/>
          <p:cNvSpPr>
            <a:spLocks/>
          </p:cNvSpPr>
          <p:nvPr/>
        </p:nvSpPr>
        <p:spPr bwMode="auto">
          <a:xfrm>
            <a:off x="7620000" y="2743200"/>
            <a:ext cx="304800" cy="1447800"/>
          </a:xfrm>
          <a:custGeom>
            <a:avLst/>
            <a:gdLst>
              <a:gd name="T0" fmla="*/ 0 w 240"/>
              <a:gd name="T1" fmla="*/ 0 h 528"/>
              <a:gd name="T2" fmla="*/ 154838400 w 240"/>
              <a:gd name="T3" fmla="*/ 721805086 h 528"/>
              <a:gd name="T4" fmla="*/ 309676801 w 240"/>
              <a:gd name="T5" fmla="*/ 2147483647 h 528"/>
              <a:gd name="T6" fmla="*/ 387096060 w 240"/>
              <a:gd name="T7" fmla="*/ 2147483647 h 528"/>
              <a:gd name="T8" fmla="*/ 0 60000 65536"/>
              <a:gd name="T9" fmla="*/ 0 60000 65536"/>
              <a:gd name="T10" fmla="*/ 0 60000 65536"/>
              <a:gd name="T11" fmla="*/ 0 60000 65536"/>
              <a:gd name="T12" fmla="*/ 0 w 240"/>
              <a:gd name="T13" fmla="*/ 0 h 528"/>
              <a:gd name="T14" fmla="*/ 240 w 240"/>
              <a:gd name="T15" fmla="*/ 528 h 528"/>
            </a:gdLst>
            <a:ahLst/>
            <a:cxnLst>
              <a:cxn ang="T8">
                <a:pos x="T0" y="T1"/>
              </a:cxn>
              <a:cxn ang="T9">
                <a:pos x="T2" y="T3"/>
              </a:cxn>
              <a:cxn ang="T10">
                <a:pos x="T4" y="T5"/>
              </a:cxn>
              <a:cxn ang="T11">
                <a:pos x="T6" y="T7"/>
              </a:cxn>
            </a:cxnLst>
            <a:rect l="T12" t="T13" r="T14" b="T15"/>
            <a:pathLst>
              <a:path w="240" h="528">
                <a:moveTo>
                  <a:pt x="0" y="0"/>
                </a:moveTo>
                <a:cubicBezTo>
                  <a:pt x="32" y="24"/>
                  <a:pt x="64" y="48"/>
                  <a:pt x="96" y="96"/>
                </a:cubicBezTo>
                <a:cubicBezTo>
                  <a:pt x="128" y="144"/>
                  <a:pt x="168" y="216"/>
                  <a:pt x="192" y="288"/>
                </a:cubicBezTo>
                <a:cubicBezTo>
                  <a:pt x="216" y="360"/>
                  <a:pt x="232" y="488"/>
                  <a:pt x="240" y="528"/>
                </a:cubicBezTo>
              </a:path>
            </a:pathLst>
          </a:custGeom>
          <a:noFill/>
          <a:ln w="9525">
            <a:solidFill>
              <a:schemeClr val="tx1"/>
            </a:solidFill>
            <a:round/>
            <a:headEnd/>
            <a:tailEnd/>
          </a:ln>
        </p:spPr>
        <p:txBody>
          <a:bodyPr/>
          <a:lstStyle/>
          <a:p>
            <a:endParaRPr lang="zh-CN" altLang="en-US">
              <a:ea typeface="宋体" pitchFamily="2" charset="-122"/>
            </a:endParaRPr>
          </a:p>
        </p:txBody>
      </p:sp>
      <p:sp>
        <p:nvSpPr>
          <p:cNvPr id="27668" name="Text Box 50"/>
          <p:cNvSpPr txBox="1">
            <a:spLocks noChangeArrowheads="1"/>
          </p:cNvSpPr>
          <p:nvPr/>
        </p:nvSpPr>
        <p:spPr bwMode="auto">
          <a:xfrm>
            <a:off x="7620000" y="2514600"/>
            <a:ext cx="244475" cy="274638"/>
          </a:xfrm>
          <a:prstGeom prst="rect">
            <a:avLst/>
          </a:prstGeom>
          <a:noFill/>
          <a:ln w="9525">
            <a:noFill/>
            <a:miter lim="800000"/>
            <a:headEnd/>
            <a:tailEnd/>
          </a:ln>
        </p:spPr>
        <p:txBody>
          <a:bodyPr>
            <a:spAutoFit/>
          </a:bodyPr>
          <a:lstStyle/>
          <a:p>
            <a:pPr>
              <a:spcBef>
                <a:spcPct val="50000"/>
              </a:spcBef>
            </a:pPr>
            <a:r>
              <a:rPr lang="en-US" altLang="zh-CN" sz="1200">
                <a:ea typeface="宋体" pitchFamily="2" charset="-122"/>
              </a:rPr>
              <a:t>a</a:t>
            </a:r>
          </a:p>
        </p:txBody>
      </p:sp>
      <p:sp>
        <p:nvSpPr>
          <p:cNvPr id="27669" name="Text Box 51"/>
          <p:cNvSpPr txBox="1">
            <a:spLocks noChangeArrowheads="1"/>
          </p:cNvSpPr>
          <p:nvPr/>
        </p:nvSpPr>
        <p:spPr bwMode="auto">
          <a:xfrm>
            <a:off x="7315200" y="4114800"/>
            <a:ext cx="381000" cy="274638"/>
          </a:xfrm>
          <a:prstGeom prst="rect">
            <a:avLst/>
          </a:prstGeom>
          <a:noFill/>
          <a:ln w="9525">
            <a:noFill/>
            <a:miter lim="800000"/>
            <a:headEnd/>
            <a:tailEnd/>
          </a:ln>
        </p:spPr>
        <p:txBody>
          <a:bodyPr>
            <a:spAutoFit/>
          </a:bodyPr>
          <a:lstStyle/>
          <a:p>
            <a:pPr>
              <a:spcBef>
                <a:spcPct val="50000"/>
              </a:spcBef>
            </a:pPr>
            <a:r>
              <a:rPr lang="en-US" altLang="zh-CN" sz="1200">
                <a:ea typeface="宋体" pitchFamily="2" charset="-122"/>
              </a:rPr>
              <a:t>z</a:t>
            </a:r>
            <a:r>
              <a:rPr lang="en-US" altLang="zh-CN" sz="1200" baseline="-25000">
                <a:ea typeface="宋体" pitchFamily="2" charset="-122"/>
              </a:rPr>
              <a:t>0</a:t>
            </a:r>
          </a:p>
        </p:txBody>
      </p:sp>
      <p:sp>
        <p:nvSpPr>
          <p:cNvPr id="27670" name="Oval 52"/>
          <p:cNvSpPr>
            <a:spLocks noChangeArrowheads="1"/>
          </p:cNvSpPr>
          <p:nvPr/>
        </p:nvSpPr>
        <p:spPr bwMode="auto">
          <a:xfrm flipH="1">
            <a:off x="7315200" y="4038600"/>
            <a:ext cx="76200" cy="76200"/>
          </a:xfrm>
          <a:prstGeom prst="ellipse">
            <a:avLst/>
          </a:prstGeom>
          <a:solidFill>
            <a:srgbClr val="FFCC00"/>
          </a:solidFill>
          <a:ln w="9525">
            <a:solidFill>
              <a:schemeClr val="tx1"/>
            </a:solidFill>
            <a:round/>
            <a:headEnd/>
            <a:tailEnd/>
          </a:ln>
        </p:spPr>
        <p:txBody>
          <a:bodyPr wrap="none" anchor="ctr"/>
          <a:lstStyle/>
          <a:p>
            <a:endParaRPr lang="zh-CN" altLang="en-US">
              <a:ea typeface="宋体" pitchFamily="2" charset="-122"/>
            </a:endParaRPr>
          </a:p>
        </p:txBody>
      </p:sp>
      <p:sp>
        <p:nvSpPr>
          <p:cNvPr id="27671" name="Oval 53"/>
          <p:cNvSpPr>
            <a:spLocks noChangeArrowheads="1"/>
          </p:cNvSpPr>
          <p:nvPr/>
        </p:nvSpPr>
        <p:spPr bwMode="auto">
          <a:xfrm>
            <a:off x="7772400" y="3276600"/>
            <a:ext cx="76200" cy="76200"/>
          </a:xfrm>
          <a:prstGeom prst="ellipse">
            <a:avLst/>
          </a:prstGeom>
          <a:solidFill>
            <a:srgbClr val="FF3300"/>
          </a:solidFill>
          <a:ln w="9525">
            <a:solidFill>
              <a:srgbClr val="FF3300"/>
            </a:solidFill>
            <a:round/>
            <a:headEnd/>
            <a:tailEnd/>
          </a:ln>
        </p:spPr>
        <p:txBody>
          <a:bodyPr wrap="none" anchor="ctr"/>
          <a:lstStyle/>
          <a:p>
            <a:endParaRPr lang="zh-CN" altLang="en-US">
              <a:ea typeface="宋体" pitchFamily="2" charset="-122"/>
            </a:endParaRPr>
          </a:p>
        </p:txBody>
      </p:sp>
      <p:graphicFrame>
        <p:nvGraphicFramePr>
          <p:cNvPr id="27656" name="Object 54"/>
          <p:cNvGraphicFramePr>
            <a:graphicFrameLocks noChangeAspect="1"/>
          </p:cNvGraphicFramePr>
          <p:nvPr/>
        </p:nvGraphicFramePr>
        <p:xfrm>
          <a:off x="7383463" y="3167063"/>
          <a:ext cx="352425" cy="279400"/>
        </p:xfrm>
        <a:graphic>
          <a:graphicData uri="http://schemas.openxmlformats.org/presentationml/2006/ole">
            <p:oleObj spid="_x0000_s7176" name="Equation" r:id="rId9" imgW="241200" imgH="190440" progId="Equation.3">
              <p:embed/>
            </p:oleObj>
          </a:graphicData>
        </a:graphic>
      </p:graphicFrame>
      <p:graphicFrame>
        <p:nvGraphicFramePr>
          <p:cNvPr id="27657" name="Object 55"/>
          <p:cNvGraphicFramePr>
            <a:graphicFrameLocks noChangeAspect="1"/>
          </p:cNvGraphicFramePr>
          <p:nvPr/>
        </p:nvGraphicFramePr>
        <p:xfrm>
          <a:off x="7916863" y="3133725"/>
          <a:ext cx="322262" cy="254000"/>
        </p:xfrm>
        <a:graphic>
          <a:graphicData uri="http://schemas.openxmlformats.org/presentationml/2006/ole">
            <p:oleObj spid="_x0000_s7177" name="Equation" r:id="rId10" imgW="241200" imgH="190440" progId="Equation.3">
              <p:embed/>
            </p:oleObj>
          </a:graphicData>
        </a:graphic>
      </p:graphicFrame>
      <p:sp>
        <p:nvSpPr>
          <p:cNvPr id="27672" name="Line 56"/>
          <p:cNvSpPr>
            <a:spLocks noChangeShapeType="1"/>
          </p:cNvSpPr>
          <p:nvPr/>
        </p:nvSpPr>
        <p:spPr bwMode="auto">
          <a:xfrm>
            <a:off x="7905750" y="3729038"/>
            <a:ext cx="0" cy="228600"/>
          </a:xfrm>
          <a:prstGeom prst="line">
            <a:avLst/>
          </a:prstGeom>
          <a:noFill/>
          <a:ln w="9525">
            <a:solidFill>
              <a:schemeClr val="tx1"/>
            </a:solidFill>
            <a:round/>
            <a:headEnd type="triangle" w="med" len="med"/>
            <a:tailEnd/>
          </a:ln>
        </p:spPr>
        <p:txBody>
          <a:bodyPr/>
          <a:lstStyle/>
          <a:p>
            <a:endParaRPr lang="zh-CN" altLang="en-US"/>
          </a:p>
        </p:txBody>
      </p:sp>
      <p:sp>
        <p:nvSpPr>
          <p:cNvPr id="27673" name="Text Box 57"/>
          <p:cNvSpPr txBox="1">
            <a:spLocks noChangeArrowheads="1"/>
          </p:cNvSpPr>
          <p:nvPr/>
        </p:nvSpPr>
        <p:spPr bwMode="auto">
          <a:xfrm>
            <a:off x="7924800" y="4114800"/>
            <a:ext cx="304800" cy="274638"/>
          </a:xfrm>
          <a:prstGeom prst="rect">
            <a:avLst/>
          </a:prstGeom>
          <a:noFill/>
          <a:ln w="9525">
            <a:noFill/>
            <a:miter lim="800000"/>
            <a:headEnd/>
            <a:tailEnd/>
          </a:ln>
        </p:spPr>
        <p:txBody>
          <a:bodyPr>
            <a:spAutoFit/>
          </a:bodyPr>
          <a:lstStyle/>
          <a:p>
            <a:pPr>
              <a:spcBef>
                <a:spcPct val="50000"/>
              </a:spcBef>
            </a:pPr>
            <a:r>
              <a:rPr lang="en-US" altLang="zh-CN" sz="1200">
                <a:ea typeface="宋体" pitchFamily="2" charset="-122"/>
              </a:rPr>
              <a:t>b</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Freeform 2"/>
          <p:cNvSpPr>
            <a:spLocks/>
          </p:cNvSpPr>
          <p:nvPr/>
        </p:nvSpPr>
        <p:spPr bwMode="auto">
          <a:xfrm>
            <a:off x="8058150" y="2162175"/>
            <a:ext cx="152400" cy="914400"/>
          </a:xfrm>
          <a:custGeom>
            <a:avLst/>
            <a:gdLst>
              <a:gd name="T0" fmla="*/ 0 w 96"/>
              <a:gd name="T1" fmla="*/ 0 h 576"/>
              <a:gd name="T2" fmla="*/ 241935022 w 96"/>
              <a:gd name="T3" fmla="*/ 604837442 h 576"/>
              <a:gd name="T4" fmla="*/ 0 w 96"/>
              <a:gd name="T5" fmla="*/ 1451609782 h 576"/>
              <a:gd name="T6" fmla="*/ 0 60000 65536"/>
              <a:gd name="T7" fmla="*/ 0 60000 65536"/>
              <a:gd name="T8" fmla="*/ 0 60000 65536"/>
              <a:gd name="T9" fmla="*/ 0 w 96"/>
              <a:gd name="T10" fmla="*/ 0 h 576"/>
              <a:gd name="T11" fmla="*/ 96 w 96"/>
              <a:gd name="T12" fmla="*/ 576 h 576"/>
            </a:gdLst>
            <a:ahLst/>
            <a:cxnLst>
              <a:cxn ang="T6">
                <a:pos x="T0" y="T1"/>
              </a:cxn>
              <a:cxn ang="T7">
                <a:pos x="T2" y="T3"/>
              </a:cxn>
              <a:cxn ang="T8">
                <a:pos x="T4" y="T5"/>
              </a:cxn>
            </a:cxnLst>
            <a:rect l="T9" t="T10" r="T11" b="T12"/>
            <a:pathLst>
              <a:path w="96" h="576">
                <a:moveTo>
                  <a:pt x="0" y="0"/>
                </a:moveTo>
                <a:cubicBezTo>
                  <a:pt x="48" y="72"/>
                  <a:pt x="96" y="144"/>
                  <a:pt x="96" y="240"/>
                </a:cubicBezTo>
                <a:cubicBezTo>
                  <a:pt x="96" y="336"/>
                  <a:pt x="16" y="512"/>
                  <a:pt x="0" y="576"/>
                </a:cubicBezTo>
              </a:path>
            </a:pathLst>
          </a:custGeom>
          <a:noFill/>
          <a:ln w="28575">
            <a:solidFill>
              <a:schemeClr val="tx1"/>
            </a:solidFill>
            <a:round/>
            <a:headEnd/>
            <a:tailEnd/>
          </a:ln>
        </p:spPr>
        <p:txBody>
          <a:bodyPr/>
          <a:lstStyle/>
          <a:p>
            <a:endParaRPr lang="zh-CN" altLang="en-US">
              <a:ea typeface="宋体" pitchFamily="2" charset="-122"/>
            </a:endParaRPr>
          </a:p>
        </p:txBody>
      </p:sp>
      <p:sp>
        <p:nvSpPr>
          <p:cNvPr id="28682" name="Line 3"/>
          <p:cNvSpPr>
            <a:spLocks noChangeShapeType="1"/>
          </p:cNvSpPr>
          <p:nvPr/>
        </p:nvSpPr>
        <p:spPr bwMode="auto">
          <a:xfrm flipH="1">
            <a:off x="6899275" y="3076575"/>
            <a:ext cx="1158875" cy="517525"/>
          </a:xfrm>
          <a:prstGeom prst="line">
            <a:avLst/>
          </a:prstGeom>
          <a:noFill/>
          <a:ln w="28575">
            <a:solidFill>
              <a:schemeClr val="tx1"/>
            </a:solidFill>
            <a:round/>
            <a:headEnd/>
            <a:tailEnd/>
          </a:ln>
        </p:spPr>
        <p:txBody>
          <a:bodyPr/>
          <a:lstStyle/>
          <a:p>
            <a:endParaRPr lang="zh-CN" altLang="en-US"/>
          </a:p>
        </p:txBody>
      </p:sp>
      <p:sp>
        <p:nvSpPr>
          <p:cNvPr id="28683" name="Freeform 4"/>
          <p:cNvSpPr>
            <a:spLocks/>
          </p:cNvSpPr>
          <p:nvPr/>
        </p:nvSpPr>
        <p:spPr bwMode="auto">
          <a:xfrm>
            <a:off x="7432675" y="1676400"/>
            <a:ext cx="1346200" cy="1854200"/>
          </a:xfrm>
          <a:custGeom>
            <a:avLst/>
            <a:gdLst>
              <a:gd name="T0" fmla="*/ 241935030 w 848"/>
              <a:gd name="T1" fmla="*/ 2147483647 h 1168"/>
              <a:gd name="T2" fmla="*/ 0 w 848"/>
              <a:gd name="T3" fmla="*/ 1592738481 h 1168"/>
              <a:gd name="T4" fmla="*/ 241935030 w 848"/>
              <a:gd name="T5" fmla="*/ 504031238 h 1168"/>
              <a:gd name="T6" fmla="*/ 1209675049 w 848"/>
              <a:gd name="T7" fmla="*/ 141128741 h 1168"/>
              <a:gd name="T8" fmla="*/ 2056447702 w 848"/>
              <a:gd name="T9" fmla="*/ 1350803582 h 1168"/>
              <a:gd name="T10" fmla="*/ 1693545306 w 848"/>
              <a:gd name="T11" fmla="*/ 2147483647 h 1168"/>
              <a:gd name="T12" fmla="*/ 846772653 w 848"/>
              <a:gd name="T13" fmla="*/ 2147483647 h 1168"/>
              <a:gd name="T14" fmla="*/ 241935030 w 848"/>
              <a:gd name="T15" fmla="*/ 2147483647 h 1168"/>
              <a:gd name="T16" fmla="*/ 0 60000 65536"/>
              <a:gd name="T17" fmla="*/ 0 60000 65536"/>
              <a:gd name="T18" fmla="*/ 0 60000 65536"/>
              <a:gd name="T19" fmla="*/ 0 60000 65536"/>
              <a:gd name="T20" fmla="*/ 0 60000 65536"/>
              <a:gd name="T21" fmla="*/ 0 60000 65536"/>
              <a:gd name="T22" fmla="*/ 0 60000 65536"/>
              <a:gd name="T23" fmla="*/ 0 60000 65536"/>
              <a:gd name="T24" fmla="*/ 0 w 848"/>
              <a:gd name="T25" fmla="*/ 0 h 1168"/>
              <a:gd name="T26" fmla="*/ 848 w 848"/>
              <a:gd name="T27" fmla="*/ 1168 h 11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48" h="1168">
                <a:moveTo>
                  <a:pt x="96" y="968"/>
                </a:moveTo>
                <a:cubicBezTo>
                  <a:pt x="40" y="880"/>
                  <a:pt x="0" y="760"/>
                  <a:pt x="0" y="632"/>
                </a:cubicBezTo>
                <a:cubicBezTo>
                  <a:pt x="0" y="504"/>
                  <a:pt x="16" y="296"/>
                  <a:pt x="96" y="200"/>
                </a:cubicBezTo>
                <a:cubicBezTo>
                  <a:pt x="176" y="104"/>
                  <a:pt x="360" y="0"/>
                  <a:pt x="480" y="56"/>
                </a:cubicBezTo>
                <a:cubicBezTo>
                  <a:pt x="600" y="112"/>
                  <a:pt x="784" y="376"/>
                  <a:pt x="816" y="536"/>
                </a:cubicBezTo>
                <a:cubicBezTo>
                  <a:pt x="848" y="696"/>
                  <a:pt x="752" y="912"/>
                  <a:pt x="672" y="1016"/>
                </a:cubicBezTo>
                <a:cubicBezTo>
                  <a:pt x="592" y="1120"/>
                  <a:pt x="432" y="1168"/>
                  <a:pt x="336" y="1160"/>
                </a:cubicBezTo>
                <a:cubicBezTo>
                  <a:pt x="240" y="1152"/>
                  <a:pt x="152" y="1056"/>
                  <a:pt x="96" y="968"/>
                </a:cubicBezTo>
                <a:close/>
              </a:path>
            </a:pathLst>
          </a:custGeom>
          <a:noFill/>
          <a:ln w="9525">
            <a:solidFill>
              <a:schemeClr val="tx1"/>
            </a:solidFill>
            <a:round/>
            <a:headEnd/>
            <a:tailEnd/>
          </a:ln>
        </p:spPr>
        <p:txBody>
          <a:bodyPr/>
          <a:lstStyle/>
          <a:p>
            <a:endParaRPr lang="zh-CN" altLang="en-US">
              <a:ea typeface="宋体" pitchFamily="2" charset="-122"/>
            </a:endParaRPr>
          </a:p>
        </p:txBody>
      </p:sp>
      <p:sp>
        <p:nvSpPr>
          <p:cNvPr id="28684" name="Text Box 5"/>
          <p:cNvSpPr txBox="1">
            <a:spLocks noChangeArrowheads="1"/>
          </p:cNvSpPr>
          <p:nvPr/>
        </p:nvSpPr>
        <p:spPr bwMode="auto">
          <a:xfrm>
            <a:off x="8023225" y="1879600"/>
            <a:ext cx="304800" cy="274638"/>
          </a:xfrm>
          <a:prstGeom prst="rect">
            <a:avLst/>
          </a:prstGeom>
          <a:noFill/>
          <a:ln w="9525">
            <a:noFill/>
            <a:miter lim="800000"/>
            <a:headEnd/>
            <a:tailEnd/>
          </a:ln>
        </p:spPr>
        <p:txBody>
          <a:bodyPr>
            <a:spAutoFit/>
          </a:bodyPr>
          <a:lstStyle/>
          <a:p>
            <a:pPr>
              <a:spcBef>
                <a:spcPct val="50000"/>
              </a:spcBef>
            </a:pPr>
            <a:r>
              <a:rPr lang="en-US" altLang="zh-CN" sz="1200">
                <a:ea typeface="宋体" pitchFamily="2" charset="-122"/>
              </a:rPr>
              <a:t>a</a:t>
            </a:r>
          </a:p>
        </p:txBody>
      </p:sp>
      <p:sp>
        <p:nvSpPr>
          <p:cNvPr id="28685" name="Text Box 6"/>
          <p:cNvSpPr txBox="1">
            <a:spLocks noChangeArrowheads="1"/>
          </p:cNvSpPr>
          <p:nvPr/>
        </p:nvSpPr>
        <p:spPr bwMode="auto">
          <a:xfrm>
            <a:off x="8099425" y="2946400"/>
            <a:ext cx="228600" cy="274638"/>
          </a:xfrm>
          <a:prstGeom prst="rect">
            <a:avLst/>
          </a:prstGeom>
          <a:noFill/>
          <a:ln w="9525">
            <a:noFill/>
            <a:miter lim="800000"/>
            <a:headEnd/>
            <a:tailEnd/>
          </a:ln>
        </p:spPr>
        <p:txBody>
          <a:bodyPr>
            <a:spAutoFit/>
          </a:bodyPr>
          <a:lstStyle/>
          <a:p>
            <a:pPr>
              <a:spcBef>
                <a:spcPct val="50000"/>
              </a:spcBef>
            </a:pPr>
            <a:r>
              <a:rPr lang="en-US" altLang="zh-CN" sz="1200">
                <a:ea typeface="宋体" pitchFamily="2" charset="-122"/>
              </a:rPr>
              <a:t>b</a:t>
            </a:r>
          </a:p>
        </p:txBody>
      </p:sp>
      <p:sp>
        <p:nvSpPr>
          <p:cNvPr id="28686" name="Line 7"/>
          <p:cNvSpPr>
            <a:spLocks noChangeShapeType="1"/>
          </p:cNvSpPr>
          <p:nvPr/>
        </p:nvSpPr>
        <p:spPr bwMode="auto">
          <a:xfrm flipV="1">
            <a:off x="8040688" y="3438525"/>
            <a:ext cx="304800" cy="76200"/>
          </a:xfrm>
          <a:prstGeom prst="line">
            <a:avLst/>
          </a:prstGeom>
          <a:noFill/>
          <a:ln w="9525">
            <a:solidFill>
              <a:schemeClr val="tx1"/>
            </a:solidFill>
            <a:round/>
            <a:headEnd/>
            <a:tailEnd type="triangle" w="med" len="med"/>
          </a:ln>
        </p:spPr>
        <p:txBody>
          <a:bodyPr/>
          <a:lstStyle/>
          <a:p>
            <a:endParaRPr lang="zh-CN" altLang="en-US"/>
          </a:p>
        </p:txBody>
      </p:sp>
      <p:sp>
        <p:nvSpPr>
          <p:cNvPr id="28687" name="Text Box 8"/>
          <p:cNvSpPr txBox="1">
            <a:spLocks noChangeArrowheads="1"/>
          </p:cNvSpPr>
          <p:nvPr/>
        </p:nvSpPr>
        <p:spPr bwMode="auto">
          <a:xfrm>
            <a:off x="8251825" y="3403600"/>
            <a:ext cx="304800" cy="366713"/>
          </a:xfrm>
          <a:prstGeom prst="rect">
            <a:avLst/>
          </a:prstGeom>
          <a:noFill/>
          <a:ln w="9525">
            <a:noFill/>
            <a:miter lim="800000"/>
            <a:headEnd/>
            <a:tailEnd/>
          </a:ln>
        </p:spPr>
        <p:txBody>
          <a:bodyPr>
            <a:spAutoFit/>
          </a:bodyPr>
          <a:lstStyle/>
          <a:p>
            <a:pPr>
              <a:spcBef>
                <a:spcPct val="50000"/>
              </a:spcBef>
            </a:pPr>
            <a:r>
              <a:rPr lang="en-US" altLang="zh-CN">
                <a:ea typeface="宋体" pitchFamily="2" charset="-122"/>
              </a:rPr>
              <a:t>p</a:t>
            </a:r>
          </a:p>
        </p:txBody>
      </p:sp>
      <p:sp>
        <p:nvSpPr>
          <p:cNvPr id="28688" name="Line 9"/>
          <p:cNvSpPr>
            <a:spLocks noChangeShapeType="1"/>
          </p:cNvSpPr>
          <p:nvPr/>
        </p:nvSpPr>
        <p:spPr bwMode="auto">
          <a:xfrm>
            <a:off x="8158163" y="2308225"/>
            <a:ext cx="76200" cy="228600"/>
          </a:xfrm>
          <a:prstGeom prst="line">
            <a:avLst/>
          </a:prstGeom>
          <a:noFill/>
          <a:ln w="9525">
            <a:solidFill>
              <a:schemeClr val="tx1"/>
            </a:solidFill>
            <a:round/>
            <a:headEnd/>
            <a:tailEnd type="triangle" w="med" len="med"/>
          </a:ln>
        </p:spPr>
        <p:txBody>
          <a:bodyPr/>
          <a:lstStyle/>
          <a:p>
            <a:endParaRPr lang="zh-CN" altLang="en-US"/>
          </a:p>
        </p:txBody>
      </p:sp>
      <p:sp>
        <p:nvSpPr>
          <p:cNvPr id="28689" name="Text Box 10"/>
          <p:cNvSpPr txBox="1">
            <a:spLocks noChangeArrowheads="1"/>
          </p:cNvSpPr>
          <p:nvPr/>
        </p:nvSpPr>
        <p:spPr bwMode="auto">
          <a:xfrm>
            <a:off x="8251825" y="2413000"/>
            <a:ext cx="304800" cy="304800"/>
          </a:xfrm>
          <a:prstGeom prst="rect">
            <a:avLst/>
          </a:prstGeom>
          <a:noFill/>
          <a:ln w="9525">
            <a:noFill/>
            <a:miter lim="800000"/>
            <a:headEnd/>
            <a:tailEnd/>
          </a:ln>
        </p:spPr>
        <p:txBody>
          <a:bodyPr>
            <a:spAutoFit/>
          </a:bodyPr>
          <a:lstStyle/>
          <a:p>
            <a:pPr>
              <a:spcBef>
                <a:spcPct val="50000"/>
              </a:spcBef>
            </a:pPr>
            <a:r>
              <a:rPr lang="en-US" altLang="zh-CN" sz="1400">
                <a:ea typeface="宋体" pitchFamily="2" charset="-122"/>
              </a:rPr>
              <a:t>L</a:t>
            </a:r>
          </a:p>
        </p:txBody>
      </p:sp>
      <p:graphicFrame>
        <p:nvGraphicFramePr>
          <p:cNvPr id="28674" name="Object 11"/>
          <p:cNvGraphicFramePr>
            <a:graphicFrameLocks noChangeAspect="1"/>
          </p:cNvGraphicFramePr>
          <p:nvPr/>
        </p:nvGraphicFramePr>
        <p:xfrm>
          <a:off x="533400" y="304800"/>
          <a:ext cx="6781800" cy="533400"/>
        </p:xfrm>
        <a:graphic>
          <a:graphicData uri="http://schemas.openxmlformats.org/presentationml/2006/ole">
            <p:oleObj spid="_x0000_s8194" name="Equation" r:id="rId3" imgW="2882880" imgH="241200" progId="Equation.3">
              <p:embed/>
            </p:oleObj>
          </a:graphicData>
        </a:graphic>
      </p:graphicFrame>
      <p:sp>
        <p:nvSpPr>
          <p:cNvPr id="28690" name="Text Box 12"/>
          <p:cNvSpPr txBox="1">
            <a:spLocks noChangeArrowheads="1"/>
          </p:cNvSpPr>
          <p:nvPr/>
        </p:nvSpPr>
        <p:spPr bwMode="auto">
          <a:xfrm>
            <a:off x="228600" y="914400"/>
            <a:ext cx="7391400" cy="914400"/>
          </a:xfrm>
          <a:prstGeom prst="rect">
            <a:avLst/>
          </a:prstGeom>
          <a:noFill/>
          <a:ln w="9525">
            <a:noFill/>
            <a:miter lim="800000"/>
            <a:headEnd/>
            <a:tailEnd/>
          </a:ln>
        </p:spPr>
        <p:txBody>
          <a:bodyPr>
            <a:spAutoFit/>
          </a:bodyPr>
          <a:lstStyle/>
          <a:p>
            <a:pPr>
              <a:lnSpc>
                <a:spcPct val="135000"/>
              </a:lnSpc>
              <a:spcBef>
                <a:spcPct val="50000"/>
              </a:spcBef>
            </a:pPr>
            <a:r>
              <a:rPr lang="en-US" altLang="zh-CN" sz="2000" dirty="0">
                <a:ea typeface="宋体" pitchFamily="2" charset="-122"/>
              </a:rPr>
              <a:t>Is certainly uniquely defined and </a:t>
            </a:r>
            <a:r>
              <a:rPr lang="en-US" altLang="zh-CN" sz="2000" dirty="0">
                <a:solidFill>
                  <a:schemeClr val="accent2"/>
                </a:solidFill>
                <a:ea typeface="宋体" pitchFamily="2" charset="-122"/>
              </a:rPr>
              <a:t>analytic</a:t>
            </a:r>
            <a:r>
              <a:rPr lang="en-US" altLang="zh-CN" sz="2000" dirty="0">
                <a:ea typeface="宋体" pitchFamily="2" charset="-122"/>
              </a:rPr>
              <a:t> in the plane cut along L+L</a:t>
            </a:r>
            <a:r>
              <a:rPr lang="en-US" altLang="zh-CN" sz="2000" dirty="0">
                <a:ea typeface="宋体" pitchFamily="2" charset="-122"/>
                <a:sym typeface="Symbol" pitchFamily="18" charset="2"/>
              </a:rPr>
              <a:t>. As point z traces a path P beginning at the point </a:t>
            </a:r>
            <a:r>
              <a:rPr lang="en-US" altLang="zh-CN" sz="2000" i="1" dirty="0">
                <a:ea typeface="宋体" pitchFamily="2" charset="-122"/>
                <a:sym typeface="Symbol" pitchFamily="18" charset="2"/>
              </a:rPr>
              <a:t>t</a:t>
            </a:r>
            <a:endParaRPr lang="en-US" altLang="zh-CN" sz="2000" dirty="0">
              <a:ea typeface="宋体" pitchFamily="2" charset="-122"/>
              <a:sym typeface="Symbol" pitchFamily="18" charset="2"/>
            </a:endParaRPr>
          </a:p>
        </p:txBody>
      </p:sp>
      <p:sp>
        <p:nvSpPr>
          <p:cNvPr id="28691" name="Text Box 13"/>
          <p:cNvSpPr txBox="1">
            <a:spLocks noChangeArrowheads="1"/>
          </p:cNvSpPr>
          <p:nvPr/>
        </p:nvSpPr>
        <p:spPr bwMode="auto">
          <a:xfrm>
            <a:off x="6727825" y="3275013"/>
            <a:ext cx="457200" cy="304800"/>
          </a:xfrm>
          <a:prstGeom prst="rect">
            <a:avLst/>
          </a:prstGeom>
          <a:noFill/>
          <a:ln w="9525">
            <a:noFill/>
            <a:miter lim="800000"/>
            <a:headEnd/>
            <a:tailEnd/>
          </a:ln>
        </p:spPr>
        <p:txBody>
          <a:bodyPr>
            <a:spAutoFit/>
          </a:bodyPr>
          <a:lstStyle/>
          <a:p>
            <a:pPr>
              <a:spcBef>
                <a:spcPct val="50000"/>
              </a:spcBef>
            </a:pPr>
            <a:r>
              <a:rPr lang="en-US" altLang="zh-CN" sz="1400">
                <a:ea typeface="宋体" pitchFamily="2" charset="-122"/>
              </a:rPr>
              <a:t>L</a:t>
            </a:r>
            <a:r>
              <a:rPr lang="en-US" altLang="zh-CN" sz="1400">
                <a:ea typeface="宋体" pitchFamily="2" charset="-122"/>
                <a:sym typeface="Symbol" pitchFamily="18" charset="2"/>
              </a:rPr>
              <a:t></a:t>
            </a:r>
          </a:p>
        </p:txBody>
      </p:sp>
      <p:graphicFrame>
        <p:nvGraphicFramePr>
          <p:cNvPr id="28675" name="Object 14"/>
          <p:cNvGraphicFramePr>
            <a:graphicFrameLocks noChangeAspect="1"/>
          </p:cNvGraphicFramePr>
          <p:nvPr/>
        </p:nvGraphicFramePr>
        <p:xfrm>
          <a:off x="1524000" y="2895600"/>
          <a:ext cx="990600" cy="374650"/>
        </p:xfrm>
        <a:graphic>
          <a:graphicData uri="http://schemas.openxmlformats.org/presentationml/2006/ole">
            <p:oleObj spid="_x0000_s8195" name="Equation" r:id="rId4" imgW="571320" imgH="215640" progId="Equation.3">
              <p:embed/>
            </p:oleObj>
          </a:graphicData>
        </a:graphic>
      </p:graphicFrame>
      <p:sp>
        <p:nvSpPr>
          <p:cNvPr id="28692" name="Text Box 15"/>
          <p:cNvSpPr txBox="1">
            <a:spLocks noChangeArrowheads="1"/>
          </p:cNvSpPr>
          <p:nvPr/>
        </p:nvSpPr>
        <p:spPr bwMode="auto">
          <a:xfrm>
            <a:off x="2514600" y="2895600"/>
            <a:ext cx="34290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will increase by 2</a:t>
            </a:r>
            <a:r>
              <a:rPr lang="en-US" altLang="zh-CN" sz="2000">
                <a:ea typeface="宋体" pitchFamily="2" charset="-122"/>
                <a:sym typeface="Symbol" pitchFamily="18" charset="2"/>
              </a:rPr>
              <a:t>, hence</a:t>
            </a:r>
          </a:p>
        </p:txBody>
      </p:sp>
      <p:graphicFrame>
        <p:nvGraphicFramePr>
          <p:cNvPr id="28676" name="Object 16"/>
          <p:cNvGraphicFramePr>
            <a:graphicFrameLocks noChangeAspect="1"/>
          </p:cNvGraphicFramePr>
          <p:nvPr/>
        </p:nvGraphicFramePr>
        <p:xfrm>
          <a:off x="838200" y="5105400"/>
          <a:ext cx="7924800" cy="533400"/>
        </p:xfrm>
        <a:graphic>
          <a:graphicData uri="http://schemas.openxmlformats.org/presentationml/2006/ole">
            <p:oleObj spid="_x0000_s8196" name="Equation" r:id="rId5" imgW="3441600" imgH="228600" progId="Equation.3">
              <p:embed/>
            </p:oleObj>
          </a:graphicData>
        </a:graphic>
      </p:graphicFrame>
      <p:sp>
        <p:nvSpPr>
          <p:cNvPr id="28693" name="Text Box 17"/>
          <p:cNvSpPr txBox="1">
            <a:spLocks noChangeArrowheads="1"/>
          </p:cNvSpPr>
          <p:nvPr/>
        </p:nvSpPr>
        <p:spPr bwMode="auto">
          <a:xfrm>
            <a:off x="228600" y="5867400"/>
            <a:ext cx="8610600" cy="701675"/>
          </a:xfrm>
          <a:prstGeom prst="rect">
            <a:avLst/>
          </a:prstGeom>
          <a:noFill/>
          <a:ln w="9525">
            <a:noFill/>
            <a:miter lim="800000"/>
            <a:headEnd/>
            <a:tailEnd/>
          </a:ln>
        </p:spPr>
        <p:txBody>
          <a:bodyPr>
            <a:spAutoFit/>
          </a:bodyPr>
          <a:lstStyle/>
          <a:p>
            <a:pPr>
              <a:spcBef>
                <a:spcPct val="50000"/>
              </a:spcBef>
            </a:pPr>
            <a:r>
              <a:rPr lang="en-US" altLang="zh-CN" sz="2000">
                <a:solidFill>
                  <a:srgbClr val="FF3300"/>
                </a:solidFill>
                <a:ea typeface="宋体" pitchFamily="2" charset="-122"/>
              </a:rPr>
              <a:t>Thus, X(z) is continuous across L</a:t>
            </a:r>
            <a:r>
              <a:rPr lang="en-US" altLang="zh-CN" sz="2000">
                <a:solidFill>
                  <a:srgbClr val="FF3300"/>
                </a:solidFill>
                <a:ea typeface="宋体" pitchFamily="2" charset="-122"/>
                <a:sym typeface="Symbol" pitchFamily="18" charset="2"/>
              </a:rPr>
              <a:t>, so it is analytic in the whole plane cut along L.</a:t>
            </a:r>
          </a:p>
        </p:txBody>
      </p:sp>
      <p:sp>
        <p:nvSpPr>
          <p:cNvPr id="28694" name="Text Box 18"/>
          <p:cNvSpPr txBox="1">
            <a:spLocks noChangeArrowheads="1"/>
          </p:cNvSpPr>
          <p:nvPr/>
        </p:nvSpPr>
        <p:spPr bwMode="auto">
          <a:xfrm>
            <a:off x="304800" y="1981200"/>
            <a:ext cx="6172200" cy="1325563"/>
          </a:xfrm>
          <a:prstGeom prst="rect">
            <a:avLst/>
          </a:prstGeom>
          <a:noFill/>
          <a:ln w="9525">
            <a:noFill/>
            <a:miter lim="800000"/>
            <a:headEnd/>
            <a:tailEnd/>
          </a:ln>
        </p:spPr>
        <p:txBody>
          <a:bodyPr>
            <a:spAutoFit/>
          </a:bodyPr>
          <a:lstStyle/>
          <a:p>
            <a:pPr>
              <a:lnSpc>
                <a:spcPct val="135000"/>
              </a:lnSpc>
              <a:spcBef>
                <a:spcPct val="50000"/>
              </a:spcBef>
            </a:pPr>
            <a:r>
              <a:rPr lang="en-US" altLang="zh-CN" sz="2000">
                <a:ea typeface="宋体" pitchFamily="2" charset="-122"/>
                <a:sym typeface="Symbol" pitchFamily="18" charset="2"/>
              </a:rPr>
              <a:t>on L and leading from the left side of L around the end </a:t>
            </a:r>
            <a:r>
              <a:rPr lang="en-US" altLang="zh-CN" sz="2000" i="1">
                <a:ea typeface="宋体" pitchFamily="2" charset="-122"/>
                <a:sym typeface="Symbol" pitchFamily="18" charset="2"/>
              </a:rPr>
              <a:t>a</a:t>
            </a:r>
            <a:r>
              <a:rPr lang="en-US" altLang="zh-CN" sz="2000">
                <a:ea typeface="宋体" pitchFamily="2" charset="-122"/>
                <a:sym typeface="Symbol" pitchFamily="18" charset="2"/>
              </a:rPr>
              <a:t> to approach the point </a:t>
            </a:r>
            <a:r>
              <a:rPr lang="en-US" altLang="zh-CN" sz="2000" i="1">
                <a:ea typeface="宋体" pitchFamily="2" charset="-122"/>
                <a:sym typeface="Symbol" pitchFamily="18" charset="2"/>
              </a:rPr>
              <a:t>t</a:t>
            </a:r>
            <a:r>
              <a:rPr lang="en-US" altLang="zh-CN" sz="2000">
                <a:ea typeface="宋体" pitchFamily="2" charset="-122"/>
                <a:sym typeface="Symbol" pitchFamily="18" charset="2"/>
              </a:rPr>
              <a:t> from the right side of L. Both </a:t>
            </a:r>
            <a:endParaRPr lang="en-US" altLang="zh-CN" sz="2000">
              <a:ea typeface="宋体" pitchFamily="2" charset="-122"/>
            </a:endParaRPr>
          </a:p>
        </p:txBody>
      </p:sp>
      <p:sp>
        <p:nvSpPr>
          <p:cNvPr id="28695" name="Text Box 19"/>
          <p:cNvSpPr txBox="1">
            <a:spLocks noChangeArrowheads="1"/>
          </p:cNvSpPr>
          <p:nvPr/>
        </p:nvSpPr>
        <p:spPr bwMode="auto">
          <a:xfrm>
            <a:off x="7515225" y="2940050"/>
            <a:ext cx="228600" cy="366713"/>
          </a:xfrm>
          <a:prstGeom prst="rect">
            <a:avLst/>
          </a:prstGeom>
          <a:noFill/>
          <a:ln w="9525">
            <a:noFill/>
            <a:miter lim="800000"/>
            <a:headEnd/>
            <a:tailEnd/>
          </a:ln>
        </p:spPr>
        <p:txBody>
          <a:bodyPr>
            <a:spAutoFit/>
          </a:bodyPr>
          <a:lstStyle/>
          <a:p>
            <a:pPr>
              <a:spcBef>
                <a:spcPct val="50000"/>
              </a:spcBef>
            </a:pPr>
            <a:r>
              <a:rPr lang="en-US" altLang="zh-CN">
                <a:ea typeface="宋体" pitchFamily="2" charset="-122"/>
              </a:rPr>
              <a:t>t</a:t>
            </a:r>
          </a:p>
        </p:txBody>
      </p:sp>
      <p:sp>
        <p:nvSpPr>
          <p:cNvPr id="28696" name="Oval 20"/>
          <p:cNvSpPr>
            <a:spLocks noChangeArrowheads="1"/>
          </p:cNvSpPr>
          <p:nvPr/>
        </p:nvSpPr>
        <p:spPr bwMode="auto">
          <a:xfrm>
            <a:off x="7586663" y="3230563"/>
            <a:ext cx="76200" cy="76200"/>
          </a:xfrm>
          <a:prstGeom prst="ellipse">
            <a:avLst/>
          </a:prstGeom>
          <a:solidFill>
            <a:srgbClr val="FF3300"/>
          </a:solidFill>
          <a:ln w="9525">
            <a:solidFill>
              <a:srgbClr val="FF3300"/>
            </a:solidFill>
            <a:round/>
            <a:headEnd/>
            <a:tailEnd/>
          </a:ln>
        </p:spPr>
        <p:txBody>
          <a:bodyPr wrap="none" anchor="ctr"/>
          <a:lstStyle/>
          <a:p>
            <a:endParaRPr lang="zh-CN" altLang="en-US">
              <a:ea typeface="宋体" pitchFamily="2" charset="-122"/>
            </a:endParaRPr>
          </a:p>
        </p:txBody>
      </p:sp>
      <p:graphicFrame>
        <p:nvGraphicFramePr>
          <p:cNvPr id="28677" name="Object 21"/>
          <p:cNvGraphicFramePr>
            <a:graphicFrameLocks noChangeAspect="1"/>
          </p:cNvGraphicFramePr>
          <p:nvPr/>
        </p:nvGraphicFramePr>
        <p:xfrm>
          <a:off x="7188200" y="3030538"/>
          <a:ext cx="315913" cy="249237"/>
        </p:xfrm>
        <a:graphic>
          <a:graphicData uri="http://schemas.openxmlformats.org/presentationml/2006/ole">
            <p:oleObj spid="_x0000_s8197" name="Equation" r:id="rId6" imgW="241200" imgH="190440" progId="Equation.3">
              <p:embed/>
            </p:oleObj>
          </a:graphicData>
        </a:graphic>
      </p:graphicFrame>
      <p:graphicFrame>
        <p:nvGraphicFramePr>
          <p:cNvPr id="28678" name="Object 22"/>
          <p:cNvGraphicFramePr>
            <a:graphicFrameLocks noChangeAspect="1"/>
          </p:cNvGraphicFramePr>
          <p:nvPr/>
        </p:nvGraphicFramePr>
        <p:xfrm>
          <a:off x="7391400" y="3335338"/>
          <a:ext cx="315913" cy="249237"/>
        </p:xfrm>
        <a:graphic>
          <a:graphicData uri="http://schemas.openxmlformats.org/presentationml/2006/ole">
            <p:oleObj spid="_x0000_s8198" name="Equation" r:id="rId7" imgW="241200" imgH="190440" progId="Equation.3">
              <p:embed/>
            </p:oleObj>
          </a:graphicData>
        </a:graphic>
      </p:graphicFrame>
      <p:graphicFrame>
        <p:nvGraphicFramePr>
          <p:cNvPr id="28679" name="Object 23"/>
          <p:cNvGraphicFramePr>
            <a:graphicFrameLocks noChangeAspect="1"/>
          </p:cNvGraphicFramePr>
          <p:nvPr/>
        </p:nvGraphicFramePr>
        <p:xfrm>
          <a:off x="1447800" y="3429000"/>
          <a:ext cx="3733800" cy="441325"/>
        </p:xfrm>
        <a:graphic>
          <a:graphicData uri="http://schemas.openxmlformats.org/presentationml/2006/ole">
            <p:oleObj spid="_x0000_s8199" name="Equation" r:id="rId8" imgW="1828800" imgH="215640" progId="Equation.3">
              <p:embed/>
            </p:oleObj>
          </a:graphicData>
        </a:graphic>
      </p:graphicFrame>
      <p:sp>
        <p:nvSpPr>
          <p:cNvPr id="28697" name="Line 24"/>
          <p:cNvSpPr>
            <a:spLocks noChangeShapeType="1"/>
          </p:cNvSpPr>
          <p:nvPr/>
        </p:nvSpPr>
        <p:spPr bwMode="auto">
          <a:xfrm>
            <a:off x="228600" y="4419600"/>
            <a:ext cx="457200" cy="0"/>
          </a:xfrm>
          <a:prstGeom prst="line">
            <a:avLst/>
          </a:prstGeom>
          <a:noFill/>
          <a:ln w="38100">
            <a:solidFill>
              <a:schemeClr val="tx1"/>
            </a:solidFill>
            <a:round/>
            <a:headEnd/>
            <a:tailEnd type="triangle" w="med" len="med"/>
          </a:ln>
        </p:spPr>
        <p:txBody>
          <a:bodyPr/>
          <a:lstStyle/>
          <a:p>
            <a:endParaRPr lang="zh-CN" altLang="en-US"/>
          </a:p>
        </p:txBody>
      </p:sp>
      <p:graphicFrame>
        <p:nvGraphicFramePr>
          <p:cNvPr id="28680" name="Object 25"/>
          <p:cNvGraphicFramePr>
            <a:graphicFrameLocks noChangeAspect="1"/>
          </p:cNvGraphicFramePr>
          <p:nvPr/>
        </p:nvGraphicFramePr>
        <p:xfrm>
          <a:off x="838200" y="4114800"/>
          <a:ext cx="8305800" cy="609600"/>
        </p:xfrm>
        <a:graphic>
          <a:graphicData uri="http://schemas.openxmlformats.org/presentationml/2006/ole">
            <p:oleObj spid="_x0000_s8200" name="Equation" r:id="rId9" imgW="3708360" imgH="253800" progId="Equation.3">
              <p:embed/>
            </p:oleObj>
          </a:graphicData>
        </a:graphic>
      </p:graphicFrame>
      <p:sp>
        <p:nvSpPr>
          <p:cNvPr id="28698" name="Line 26"/>
          <p:cNvSpPr>
            <a:spLocks noChangeShapeType="1"/>
          </p:cNvSpPr>
          <p:nvPr/>
        </p:nvSpPr>
        <p:spPr bwMode="auto">
          <a:xfrm flipH="1">
            <a:off x="1524000" y="4572000"/>
            <a:ext cx="0" cy="457200"/>
          </a:xfrm>
          <a:prstGeom prst="line">
            <a:avLst/>
          </a:prstGeom>
          <a:noFill/>
          <a:ln w="9525">
            <a:solidFill>
              <a:schemeClr val="tx1"/>
            </a:solidFill>
            <a:round/>
            <a:headEnd/>
            <a:tailEnd type="triangle" w="med" len="med"/>
          </a:ln>
        </p:spPr>
        <p:txBody>
          <a:bodyPr/>
          <a:lstStyle/>
          <a:p>
            <a:endParaRPr lang="zh-CN" altLang="en-US"/>
          </a:p>
        </p:txBody>
      </p:sp>
      <p:sp>
        <p:nvSpPr>
          <p:cNvPr id="28699" name="Line 27"/>
          <p:cNvSpPr>
            <a:spLocks noChangeShapeType="1"/>
          </p:cNvSpPr>
          <p:nvPr/>
        </p:nvSpPr>
        <p:spPr bwMode="auto">
          <a:xfrm flipH="1">
            <a:off x="2743200" y="4648200"/>
            <a:ext cx="2133600" cy="533400"/>
          </a:xfrm>
          <a:prstGeom prst="line">
            <a:avLst/>
          </a:prstGeom>
          <a:noFill/>
          <a:ln w="9525">
            <a:solidFill>
              <a:schemeClr val="tx1"/>
            </a:solidFill>
            <a:round/>
            <a:headEnd/>
            <a:tailEnd type="triangle" w="med" len="med"/>
          </a:ln>
        </p:spPr>
        <p:txBody>
          <a:bodyPr/>
          <a:lstStyle/>
          <a:p>
            <a:endParaRPr lang="zh-CN" altLang="en-US"/>
          </a:p>
        </p:txBody>
      </p:sp>
      <p:sp>
        <p:nvSpPr>
          <p:cNvPr id="28700" name="Line 28"/>
          <p:cNvSpPr>
            <a:spLocks noChangeShapeType="1"/>
          </p:cNvSpPr>
          <p:nvPr/>
        </p:nvSpPr>
        <p:spPr bwMode="auto">
          <a:xfrm flipH="1">
            <a:off x="4572000" y="4495800"/>
            <a:ext cx="3581400" cy="685800"/>
          </a:xfrm>
          <a:prstGeom prst="line">
            <a:avLst/>
          </a:prstGeom>
          <a:noFill/>
          <a:ln w="9525">
            <a:solidFill>
              <a:schemeClr val="tx1"/>
            </a:solidFill>
            <a:round/>
            <a:headEnd/>
            <a:tailEnd type="triangle" w="med" len="med"/>
          </a:ln>
        </p:spPr>
        <p:txBody>
          <a:bodyP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6" name="Freeform 6"/>
          <p:cNvSpPr>
            <a:spLocks/>
          </p:cNvSpPr>
          <p:nvPr/>
        </p:nvSpPr>
        <p:spPr bwMode="auto">
          <a:xfrm>
            <a:off x="8024813" y="3751263"/>
            <a:ext cx="152400" cy="914400"/>
          </a:xfrm>
          <a:custGeom>
            <a:avLst/>
            <a:gdLst>
              <a:gd name="T0" fmla="*/ 0 w 96"/>
              <a:gd name="T1" fmla="*/ 0 h 576"/>
              <a:gd name="T2" fmla="*/ 241935022 w 96"/>
              <a:gd name="T3" fmla="*/ 604837442 h 576"/>
              <a:gd name="T4" fmla="*/ 0 w 96"/>
              <a:gd name="T5" fmla="*/ 1451609782 h 576"/>
              <a:gd name="T6" fmla="*/ 0 60000 65536"/>
              <a:gd name="T7" fmla="*/ 0 60000 65536"/>
              <a:gd name="T8" fmla="*/ 0 60000 65536"/>
              <a:gd name="T9" fmla="*/ 0 w 96"/>
              <a:gd name="T10" fmla="*/ 0 h 576"/>
              <a:gd name="T11" fmla="*/ 96 w 96"/>
              <a:gd name="T12" fmla="*/ 576 h 576"/>
            </a:gdLst>
            <a:ahLst/>
            <a:cxnLst>
              <a:cxn ang="T6">
                <a:pos x="T0" y="T1"/>
              </a:cxn>
              <a:cxn ang="T7">
                <a:pos x="T2" y="T3"/>
              </a:cxn>
              <a:cxn ang="T8">
                <a:pos x="T4" y="T5"/>
              </a:cxn>
            </a:cxnLst>
            <a:rect l="T9" t="T10" r="T11" b="T12"/>
            <a:pathLst>
              <a:path w="96" h="576">
                <a:moveTo>
                  <a:pt x="0" y="0"/>
                </a:moveTo>
                <a:cubicBezTo>
                  <a:pt x="48" y="72"/>
                  <a:pt x="96" y="144"/>
                  <a:pt x="96" y="240"/>
                </a:cubicBezTo>
                <a:cubicBezTo>
                  <a:pt x="96" y="336"/>
                  <a:pt x="16" y="512"/>
                  <a:pt x="0" y="576"/>
                </a:cubicBezTo>
              </a:path>
            </a:pathLst>
          </a:custGeom>
          <a:noFill/>
          <a:ln w="28575">
            <a:solidFill>
              <a:schemeClr val="tx1"/>
            </a:solidFill>
            <a:round/>
            <a:headEnd/>
            <a:tailEnd/>
          </a:ln>
        </p:spPr>
        <p:txBody>
          <a:bodyPr/>
          <a:lstStyle/>
          <a:p>
            <a:endParaRPr lang="zh-CN" altLang="en-US">
              <a:ea typeface="宋体" pitchFamily="2" charset="-122"/>
            </a:endParaRPr>
          </a:p>
        </p:txBody>
      </p:sp>
      <p:sp>
        <p:nvSpPr>
          <p:cNvPr id="29707" name="Line 7"/>
          <p:cNvSpPr>
            <a:spLocks noChangeShapeType="1"/>
          </p:cNvSpPr>
          <p:nvPr/>
        </p:nvSpPr>
        <p:spPr bwMode="auto">
          <a:xfrm flipH="1">
            <a:off x="6865938" y="4665663"/>
            <a:ext cx="1158875" cy="517525"/>
          </a:xfrm>
          <a:prstGeom prst="line">
            <a:avLst/>
          </a:prstGeom>
          <a:noFill/>
          <a:ln w="28575">
            <a:solidFill>
              <a:schemeClr val="tx1"/>
            </a:solidFill>
            <a:round/>
            <a:headEnd/>
            <a:tailEnd/>
          </a:ln>
        </p:spPr>
        <p:txBody>
          <a:bodyPr/>
          <a:lstStyle/>
          <a:p>
            <a:endParaRPr lang="zh-CN" altLang="en-US"/>
          </a:p>
        </p:txBody>
      </p:sp>
      <p:sp>
        <p:nvSpPr>
          <p:cNvPr id="29708" name="Freeform 8"/>
          <p:cNvSpPr>
            <a:spLocks/>
          </p:cNvSpPr>
          <p:nvPr/>
        </p:nvSpPr>
        <p:spPr bwMode="auto">
          <a:xfrm>
            <a:off x="7586663" y="3248025"/>
            <a:ext cx="914400" cy="1143000"/>
          </a:xfrm>
          <a:custGeom>
            <a:avLst/>
            <a:gdLst>
              <a:gd name="T0" fmla="*/ 111622578 w 848"/>
              <a:gd name="T1" fmla="*/ 927005151 h 1168"/>
              <a:gd name="T2" fmla="*/ 0 w 848"/>
              <a:gd name="T3" fmla="*/ 605235128 h 1168"/>
              <a:gd name="T4" fmla="*/ 111622578 w 848"/>
              <a:gd name="T5" fmla="*/ 191529790 h 1168"/>
              <a:gd name="T6" fmla="*/ 558112856 w 848"/>
              <a:gd name="T7" fmla="*/ 53628026 h 1168"/>
              <a:gd name="T8" fmla="*/ 948791357 w 848"/>
              <a:gd name="T9" fmla="*/ 513299997 h 1168"/>
              <a:gd name="T10" fmla="*/ 781358080 w 848"/>
              <a:gd name="T11" fmla="*/ 972971738 h 1168"/>
              <a:gd name="T12" fmla="*/ 390678501 w 848"/>
              <a:gd name="T13" fmla="*/ 1110873700 h 1168"/>
              <a:gd name="T14" fmla="*/ 111622578 w 848"/>
              <a:gd name="T15" fmla="*/ 927005151 h 1168"/>
              <a:gd name="T16" fmla="*/ 0 60000 65536"/>
              <a:gd name="T17" fmla="*/ 0 60000 65536"/>
              <a:gd name="T18" fmla="*/ 0 60000 65536"/>
              <a:gd name="T19" fmla="*/ 0 60000 65536"/>
              <a:gd name="T20" fmla="*/ 0 60000 65536"/>
              <a:gd name="T21" fmla="*/ 0 60000 65536"/>
              <a:gd name="T22" fmla="*/ 0 60000 65536"/>
              <a:gd name="T23" fmla="*/ 0 60000 65536"/>
              <a:gd name="T24" fmla="*/ 0 w 848"/>
              <a:gd name="T25" fmla="*/ 0 h 1168"/>
              <a:gd name="T26" fmla="*/ 848 w 848"/>
              <a:gd name="T27" fmla="*/ 1168 h 11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48" h="1168">
                <a:moveTo>
                  <a:pt x="96" y="968"/>
                </a:moveTo>
                <a:cubicBezTo>
                  <a:pt x="40" y="880"/>
                  <a:pt x="0" y="760"/>
                  <a:pt x="0" y="632"/>
                </a:cubicBezTo>
                <a:cubicBezTo>
                  <a:pt x="0" y="504"/>
                  <a:pt x="16" y="296"/>
                  <a:pt x="96" y="200"/>
                </a:cubicBezTo>
                <a:cubicBezTo>
                  <a:pt x="176" y="104"/>
                  <a:pt x="360" y="0"/>
                  <a:pt x="480" y="56"/>
                </a:cubicBezTo>
                <a:cubicBezTo>
                  <a:pt x="600" y="112"/>
                  <a:pt x="784" y="376"/>
                  <a:pt x="816" y="536"/>
                </a:cubicBezTo>
                <a:cubicBezTo>
                  <a:pt x="848" y="696"/>
                  <a:pt x="752" y="912"/>
                  <a:pt x="672" y="1016"/>
                </a:cubicBezTo>
                <a:cubicBezTo>
                  <a:pt x="592" y="1120"/>
                  <a:pt x="432" y="1168"/>
                  <a:pt x="336" y="1160"/>
                </a:cubicBezTo>
                <a:cubicBezTo>
                  <a:pt x="240" y="1152"/>
                  <a:pt x="152" y="1056"/>
                  <a:pt x="96" y="968"/>
                </a:cubicBezTo>
                <a:close/>
              </a:path>
            </a:pathLst>
          </a:custGeom>
          <a:noFill/>
          <a:ln w="9525">
            <a:solidFill>
              <a:schemeClr val="tx1"/>
            </a:solidFill>
            <a:round/>
            <a:headEnd/>
            <a:tailEnd/>
          </a:ln>
        </p:spPr>
        <p:txBody>
          <a:bodyPr/>
          <a:lstStyle/>
          <a:p>
            <a:endParaRPr lang="zh-CN" altLang="en-US">
              <a:ea typeface="宋体" pitchFamily="2" charset="-122"/>
            </a:endParaRPr>
          </a:p>
        </p:txBody>
      </p:sp>
      <p:sp>
        <p:nvSpPr>
          <p:cNvPr id="29709" name="Freeform 9"/>
          <p:cNvSpPr>
            <a:spLocks/>
          </p:cNvSpPr>
          <p:nvPr/>
        </p:nvSpPr>
        <p:spPr bwMode="auto">
          <a:xfrm>
            <a:off x="6591300" y="2667000"/>
            <a:ext cx="2552700" cy="2819400"/>
          </a:xfrm>
          <a:custGeom>
            <a:avLst/>
            <a:gdLst>
              <a:gd name="T0" fmla="*/ 120967513 w 1608"/>
              <a:gd name="T1" fmla="*/ 2147483647 h 1776"/>
              <a:gd name="T2" fmla="*/ 0 w 1608"/>
              <a:gd name="T3" fmla="*/ 2147483647 h 1776"/>
              <a:gd name="T4" fmla="*/ 120967513 w 1608"/>
              <a:gd name="T5" fmla="*/ 1209675064 h 1776"/>
              <a:gd name="T6" fmla="*/ 725804978 w 1608"/>
              <a:gd name="T7" fmla="*/ 604837532 h 1776"/>
              <a:gd name="T8" fmla="*/ 2147483647 w 1608"/>
              <a:gd name="T9" fmla="*/ 120967516 h 1776"/>
              <a:gd name="T10" fmla="*/ 2147483647 w 1608"/>
              <a:gd name="T11" fmla="*/ 1330642531 h 1776"/>
              <a:gd name="T12" fmla="*/ 2147483647 w 1608"/>
              <a:gd name="T13" fmla="*/ 2147483647 h 1776"/>
              <a:gd name="T14" fmla="*/ 2147483647 w 1608"/>
              <a:gd name="T15" fmla="*/ 2147483647 h 1776"/>
              <a:gd name="T16" fmla="*/ 1693545279 w 1608"/>
              <a:gd name="T17" fmla="*/ 2147483647 h 1776"/>
              <a:gd name="T18" fmla="*/ 604837515 w 1608"/>
              <a:gd name="T19" fmla="*/ 2147483647 h 1776"/>
              <a:gd name="T20" fmla="*/ 120967513 w 1608"/>
              <a:gd name="T21" fmla="*/ 2147483647 h 17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08"/>
              <a:gd name="T34" fmla="*/ 0 h 1776"/>
              <a:gd name="T35" fmla="*/ 1608 w 1608"/>
              <a:gd name="T36" fmla="*/ 1776 h 17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08" h="1776">
                <a:moveTo>
                  <a:pt x="48" y="1392"/>
                </a:moveTo>
                <a:cubicBezTo>
                  <a:pt x="8" y="1296"/>
                  <a:pt x="0" y="1208"/>
                  <a:pt x="0" y="1056"/>
                </a:cubicBezTo>
                <a:cubicBezTo>
                  <a:pt x="0" y="904"/>
                  <a:pt x="0" y="616"/>
                  <a:pt x="48" y="480"/>
                </a:cubicBezTo>
                <a:cubicBezTo>
                  <a:pt x="96" y="344"/>
                  <a:pt x="128" y="312"/>
                  <a:pt x="288" y="240"/>
                </a:cubicBezTo>
                <a:cubicBezTo>
                  <a:pt x="448" y="168"/>
                  <a:pt x="800" y="0"/>
                  <a:pt x="1008" y="48"/>
                </a:cubicBezTo>
                <a:cubicBezTo>
                  <a:pt x="1216" y="96"/>
                  <a:pt x="1464" y="328"/>
                  <a:pt x="1536" y="528"/>
                </a:cubicBezTo>
                <a:cubicBezTo>
                  <a:pt x="1608" y="728"/>
                  <a:pt x="1480" y="1064"/>
                  <a:pt x="1440" y="1248"/>
                </a:cubicBezTo>
                <a:cubicBezTo>
                  <a:pt x="1400" y="1432"/>
                  <a:pt x="1424" y="1544"/>
                  <a:pt x="1296" y="1632"/>
                </a:cubicBezTo>
                <a:cubicBezTo>
                  <a:pt x="1168" y="1720"/>
                  <a:pt x="848" y="1776"/>
                  <a:pt x="672" y="1776"/>
                </a:cubicBezTo>
                <a:cubicBezTo>
                  <a:pt x="496" y="1776"/>
                  <a:pt x="344" y="1688"/>
                  <a:pt x="240" y="1632"/>
                </a:cubicBezTo>
                <a:cubicBezTo>
                  <a:pt x="136" y="1576"/>
                  <a:pt x="88" y="1488"/>
                  <a:pt x="48" y="1392"/>
                </a:cubicBezTo>
                <a:close/>
              </a:path>
            </a:pathLst>
          </a:custGeom>
          <a:noFill/>
          <a:ln w="9525">
            <a:solidFill>
              <a:schemeClr val="tx1"/>
            </a:solidFill>
            <a:round/>
            <a:headEnd/>
            <a:tailEnd/>
          </a:ln>
        </p:spPr>
        <p:txBody>
          <a:bodyPr/>
          <a:lstStyle/>
          <a:p>
            <a:endParaRPr lang="zh-CN" altLang="en-US">
              <a:ea typeface="宋体" pitchFamily="2" charset="-122"/>
            </a:endParaRPr>
          </a:p>
        </p:txBody>
      </p:sp>
      <p:sp>
        <p:nvSpPr>
          <p:cNvPr id="29710" name="Text Box 10"/>
          <p:cNvSpPr txBox="1">
            <a:spLocks noChangeArrowheads="1"/>
          </p:cNvSpPr>
          <p:nvPr/>
        </p:nvSpPr>
        <p:spPr bwMode="auto">
          <a:xfrm>
            <a:off x="7989888" y="3468688"/>
            <a:ext cx="304800" cy="274637"/>
          </a:xfrm>
          <a:prstGeom prst="rect">
            <a:avLst/>
          </a:prstGeom>
          <a:noFill/>
          <a:ln w="9525">
            <a:noFill/>
            <a:miter lim="800000"/>
            <a:headEnd/>
            <a:tailEnd/>
          </a:ln>
        </p:spPr>
        <p:txBody>
          <a:bodyPr>
            <a:spAutoFit/>
          </a:bodyPr>
          <a:lstStyle/>
          <a:p>
            <a:pPr>
              <a:spcBef>
                <a:spcPct val="50000"/>
              </a:spcBef>
            </a:pPr>
            <a:r>
              <a:rPr lang="en-US" altLang="zh-CN" sz="1200">
                <a:ea typeface="宋体" pitchFamily="2" charset="-122"/>
              </a:rPr>
              <a:t>a</a:t>
            </a:r>
          </a:p>
        </p:txBody>
      </p:sp>
      <p:sp>
        <p:nvSpPr>
          <p:cNvPr id="29711" name="Text Box 11"/>
          <p:cNvSpPr txBox="1">
            <a:spLocks noChangeArrowheads="1"/>
          </p:cNvSpPr>
          <p:nvPr/>
        </p:nvSpPr>
        <p:spPr bwMode="auto">
          <a:xfrm>
            <a:off x="8043863" y="4619625"/>
            <a:ext cx="228600" cy="274638"/>
          </a:xfrm>
          <a:prstGeom prst="rect">
            <a:avLst/>
          </a:prstGeom>
          <a:noFill/>
          <a:ln w="9525">
            <a:noFill/>
            <a:miter lim="800000"/>
            <a:headEnd/>
            <a:tailEnd/>
          </a:ln>
        </p:spPr>
        <p:txBody>
          <a:bodyPr>
            <a:spAutoFit/>
          </a:bodyPr>
          <a:lstStyle/>
          <a:p>
            <a:pPr>
              <a:spcBef>
                <a:spcPct val="50000"/>
              </a:spcBef>
            </a:pPr>
            <a:r>
              <a:rPr lang="en-US" altLang="zh-CN" sz="1200">
                <a:ea typeface="宋体" pitchFamily="2" charset="-122"/>
              </a:rPr>
              <a:t>b</a:t>
            </a:r>
          </a:p>
        </p:txBody>
      </p:sp>
      <p:sp>
        <p:nvSpPr>
          <p:cNvPr id="29712" name="Line 12"/>
          <p:cNvSpPr>
            <a:spLocks noChangeShapeType="1"/>
          </p:cNvSpPr>
          <p:nvPr/>
        </p:nvSpPr>
        <p:spPr bwMode="auto">
          <a:xfrm flipV="1">
            <a:off x="8315325" y="4062413"/>
            <a:ext cx="119063" cy="195262"/>
          </a:xfrm>
          <a:prstGeom prst="line">
            <a:avLst/>
          </a:prstGeom>
          <a:noFill/>
          <a:ln w="9525">
            <a:solidFill>
              <a:schemeClr val="tx1"/>
            </a:solidFill>
            <a:round/>
            <a:headEnd/>
            <a:tailEnd type="triangle" w="med" len="med"/>
          </a:ln>
        </p:spPr>
        <p:txBody>
          <a:bodyPr/>
          <a:lstStyle/>
          <a:p>
            <a:endParaRPr lang="zh-CN" altLang="en-US"/>
          </a:p>
        </p:txBody>
      </p:sp>
      <p:sp>
        <p:nvSpPr>
          <p:cNvPr id="29713" name="Text Box 13"/>
          <p:cNvSpPr txBox="1">
            <a:spLocks noChangeArrowheads="1"/>
          </p:cNvSpPr>
          <p:nvPr/>
        </p:nvSpPr>
        <p:spPr bwMode="auto">
          <a:xfrm>
            <a:off x="8424863" y="3781425"/>
            <a:ext cx="304800" cy="366713"/>
          </a:xfrm>
          <a:prstGeom prst="rect">
            <a:avLst/>
          </a:prstGeom>
          <a:noFill/>
          <a:ln w="9525">
            <a:noFill/>
            <a:miter lim="800000"/>
            <a:headEnd/>
            <a:tailEnd/>
          </a:ln>
        </p:spPr>
        <p:txBody>
          <a:bodyPr>
            <a:spAutoFit/>
          </a:bodyPr>
          <a:lstStyle/>
          <a:p>
            <a:pPr>
              <a:spcBef>
                <a:spcPct val="50000"/>
              </a:spcBef>
            </a:pPr>
            <a:r>
              <a:rPr lang="en-US" altLang="zh-CN">
                <a:ea typeface="宋体" pitchFamily="2" charset="-122"/>
              </a:rPr>
              <a:t>p</a:t>
            </a:r>
          </a:p>
        </p:txBody>
      </p:sp>
      <p:sp>
        <p:nvSpPr>
          <p:cNvPr id="29714" name="Line 14"/>
          <p:cNvSpPr>
            <a:spLocks noChangeShapeType="1"/>
          </p:cNvSpPr>
          <p:nvPr/>
        </p:nvSpPr>
        <p:spPr bwMode="auto">
          <a:xfrm>
            <a:off x="8124825" y="3897313"/>
            <a:ext cx="76200" cy="228600"/>
          </a:xfrm>
          <a:prstGeom prst="line">
            <a:avLst/>
          </a:prstGeom>
          <a:noFill/>
          <a:ln w="9525">
            <a:solidFill>
              <a:schemeClr val="tx1"/>
            </a:solidFill>
            <a:round/>
            <a:headEnd/>
            <a:tailEnd type="triangle" w="med" len="med"/>
          </a:ln>
        </p:spPr>
        <p:txBody>
          <a:bodyPr/>
          <a:lstStyle/>
          <a:p>
            <a:endParaRPr lang="zh-CN" altLang="en-US"/>
          </a:p>
        </p:txBody>
      </p:sp>
      <p:graphicFrame>
        <p:nvGraphicFramePr>
          <p:cNvPr id="29698" name="Object 23"/>
          <p:cNvGraphicFramePr>
            <a:graphicFrameLocks noChangeAspect="1"/>
          </p:cNvGraphicFramePr>
          <p:nvPr/>
        </p:nvGraphicFramePr>
        <p:xfrm>
          <a:off x="533400" y="304800"/>
          <a:ext cx="6205538" cy="482600"/>
        </p:xfrm>
        <a:graphic>
          <a:graphicData uri="http://schemas.openxmlformats.org/presentationml/2006/ole">
            <p:oleObj spid="_x0000_s9218" name="Equation" r:id="rId3" imgW="2882880" imgH="241200" progId="Equation.3">
              <p:embed/>
            </p:oleObj>
          </a:graphicData>
        </a:graphic>
      </p:graphicFrame>
      <p:sp>
        <p:nvSpPr>
          <p:cNvPr id="29715" name="Text Box 25"/>
          <p:cNvSpPr txBox="1">
            <a:spLocks noChangeArrowheads="1"/>
          </p:cNvSpPr>
          <p:nvPr/>
        </p:nvSpPr>
        <p:spPr bwMode="auto">
          <a:xfrm>
            <a:off x="6694488" y="4864100"/>
            <a:ext cx="457200" cy="304800"/>
          </a:xfrm>
          <a:prstGeom prst="rect">
            <a:avLst/>
          </a:prstGeom>
          <a:noFill/>
          <a:ln w="9525">
            <a:noFill/>
            <a:miter lim="800000"/>
            <a:headEnd/>
            <a:tailEnd/>
          </a:ln>
        </p:spPr>
        <p:txBody>
          <a:bodyPr>
            <a:spAutoFit/>
          </a:bodyPr>
          <a:lstStyle/>
          <a:p>
            <a:pPr>
              <a:spcBef>
                <a:spcPct val="50000"/>
              </a:spcBef>
            </a:pPr>
            <a:r>
              <a:rPr lang="en-US" altLang="zh-CN" sz="1400">
                <a:ea typeface="宋体" pitchFamily="2" charset="-122"/>
              </a:rPr>
              <a:t>L</a:t>
            </a:r>
            <a:r>
              <a:rPr lang="en-US" altLang="zh-CN" sz="1400">
                <a:ea typeface="宋体" pitchFamily="2" charset="-122"/>
                <a:sym typeface="Symbol" pitchFamily="18" charset="2"/>
              </a:rPr>
              <a:t></a:t>
            </a:r>
          </a:p>
        </p:txBody>
      </p:sp>
      <p:sp>
        <p:nvSpPr>
          <p:cNvPr id="29716" name="Text Box 31"/>
          <p:cNvSpPr txBox="1">
            <a:spLocks noChangeArrowheads="1"/>
          </p:cNvSpPr>
          <p:nvPr/>
        </p:nvSpPr>
        <p:spPr bwMode="auto">
          <a:xfrm>
            <a:off x="304800" y="1219200"/>
            <a:ext cx="86106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If the path P beginning at a point t on </a:t>
            </a:r>
            <a:r>
              <a:rPr lang="en-US" altLang="zh-CN" sz="2000">
                <a:solidFill>
                  <a:srgbClr val="FF3300"/>
                </a:solidFill>
                <a:ea typeface="宋体" pitchFamily="2" charset="-122"/>
              </a:rPr>
              <a:t>L, around the end a,</a:t>
            </a:r>
            <a:r>
              <a:rPr lang="en-US" altLang="zh-CN" sz="2000">
                <a:ea typeface="宋体" pitchFamily="2" charset="-122"/>
              </a:rPr>
              <a:t> we find         will      </a:t>
            </a:r>
          </a:p>
        </p:txBody>
      </p:sp>
      <p:graphicFrame>
        <p:nvGraphicFramePr>
          <p:cNvPr id="29699" name="Object 32"/>
          <p:cNvGraphicFramePr>
            <a:graphicFrameLocks noChangeAspect="1"/>
          </p:cNvGraphicFramePr>
          <p:nvPr/>
        </p:nvGraphicFramePr>
        <p:xfrm>
          <a:off x="7286644" y="1214422"/>
          <a:ext cx="260350" cy="368300"/>
        </p:xfrm>
        <a:graphic>
          <a:graphicData uri="http://schemas.openxmlformats.org/presentationml/2006/ole">
            <p:oleObj spid="_x0000_s9219" name="Equation" r:id="rId4" imgW="152280" imgH="215640" progId="Equation.3">
              <p:embed/>
            </p:oleObj>
          </a:graphicData>
        </a:graphic>
      </p:graphicFrame>
      <p:sp>
        <p:nvSpPr>
          <p:cNvPr id="29717" name="Text Box 33"/>
          <p:cNvSpPr txBox="1">
            <a:spLocks noChangeArrowheads="1"/>
          </p:cNvSpPr>
          <p:nvPr/>
        </p:nvSpPr>
        <p:spPr bwMode="auto">
          <a:xfrm>
            <a:off x="381000" y="1981200"/>
            <a:ext cx="25146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Increases by 2</a:t>
            </a:r>
            <a:r>
              <a:rPr lang="en-US" altLang="zh-CN" sz="2000">
                <a:ea typeface="宋体" pitchFamily="2" charset="-122"/>
                <a:sym typeface="Symbol" pitchFamily="18" charset="2"/>
              </a:rPr>
              <a:t>, but</a:t>
            </a:r>
          </a:p>
        </p:txBody>
      </p:sp>
      <p:graphicFrame>
        <p:nvGraphicFramePr>
          <p:cNvPr id="29700" name="Object 35"/>
          <p:cNvGraphicFramePr>
            <a:graphicFrameLocks noChangeAspect="1"/>
          </p:cNvGraphicFramePr>
          <p:nvPr/>
        </p:nvGraphicFramePr>
        <p:xfrm>
          <a:off x="2971800" y="1981200"/>
          <a:ext cx="282575" cy="368300"/>
        </p:xfrm>
        <a:graphic>
          <a:graphicData uri="http://schemas.openxmlformats.org/presentationml/2006/ole">
            <p:oleObj spid="_x0000_s9220" name="Equation" r:id="rId5" imgW="164880" imgH="215640" progId="Equation.3">
              <p:embed/>
            </p:oleObj>
          </a:graphicData>
        </a:graphic>
      </p:graphicFrame>
      <p:sp>
        <p:nvSpPr>
          <p:cNvPr id="29718" name="Text Box 36"/>
          <p:cNvSpPr txBox="1">
            <a:spLocks noChangeArrowheads="1"/>
          </p:cNvSpPr>
          <p:nvPr/>
        </p:nvSpPr>
        <p:spPr bwMode="auto">
          <a:xfrm>
            <a:off x="3352800" y="1981200"/>
            <a:ext cx="4267200" cy="396875"/>
          </a:xfrm>
          <a:prstGeom prst="rect">
            <a:avLst/>
          </a:prstGeom>
          <a:noFill/>
          <a:ln w="9525">
            <a:noFill/>
            <a:miter lim="800000"/>
            <a:headEnd/>
            <a:tailEnd/>
          </a:ln>
        </p:spPr>
        <p:txBody>
          <a:bodyPr>
            <a:spAutoFit/>
          </a:bodyPr>
          <a:lstStyle/>
          <a:p>
            <a:pPr>
              <a:spcBef>
                <a:spcPct val="50000"/>
              </a:spcBef>
            </a:pPr>
            <a:r>
              <a:rPr lang="en-US" altLang="zh-CN" sz="2000" dirty="0">
                <a:ea typeface="宋体" pitchFamily="2" charset="-122"/>
              </a:rPr>
              <a:t>returns to its original value. Thus</a:t>
            </a:r>
          </a:p>
        </p:txBody>
      </p:sp>
      <p:graphicFrame>
        <p:nvGraphicFramePr>
          <p:cNvPr id="29701" name="Object 37"/>
          <p:cNvGraphicFramePr>
            <a:graphicFrameLocks noChangeAspect="1"/>
          </p:cNvGraphicFramePr>
          <p:nvPr/>
        </p:nvGraphicFramePr>
        <p:xfrm>
          <a:off x="428596" y="2743200"/>
          <a:ext cx="5715040" cy="614362"/>
        </p:xfrm>
        <a:graphic>
          <a:graphicData uri="http://schemas.openxmlformats.org/presentationml/2006/ole">
            <p:oleObj spid="_x0000_s9221" name="Equation" r:id="rId6" imgW="2323800" imgH="228600" progId="Equation.3">
              <p:embed/>
            </p:oleObj>
          </a:graphicData>
        </a:graphic>
      </p:graphicFrame>
      <p:sp>
        <p:nvSpPr>
          <p:cNvPr id="29719" name="Text Box 38"/>
          <p:cNvSpPr txBox="1">
            <a:spLocks noChangeArrowheads="1"/>
          </p:cNvSpPr>
          <p:nvPr/>
        </p:nvSpPr>
        <p:spPr bwMode="auto">
          <a:xfrm>
            <a:off x="228600" y="3733800"/>
            <a:ext cx="16764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It shows that </a:t>
            </a:r>
          </a:p>
        </p:txBody>
      </p:sp>
      <p:graphicFrame>
        <p:nvGraphicFramePr>
          <p:cNvPr id="29702" name="Object 39"/>
          <p:cNvGraphicFramePr>
            <a:graphicFrameLocks noChangeAspect="1"/>
          </p:cNvGraphicFramePr>
          <p:nvPr/>
        </p:nvGraphicFramePr>
        <p:xfrm>
          <a:off x="2057400" y="3733800"/>
          <a:ext cx="3733800" cy="563563"/>
        </p:xfrm>
        <a:graphic>
          <a:graphicData uri="http://schemas.openxmlformats.org/presentationml/2006/ole">
            <p:oleObj spid="_x0000_s9222" name="Equation" r:id="rId7" imgW="1549080" imgH="228600" progId="Equation.3">
              <p:embed/>
            </p:oleObj>
          </a:graphicData>
        </a:graphic>
      </p:graphicFrame>
      <p:sp>
        <p:nvSpPr>
          <p:cNvPr id="29720" name="Text Box 40"/>
          <p:cNvSpPr txBox="1">
            <a:spLocks noChangeArrowheads="1"/>
          </p:cNvSpPr>
          <p:nvPr/>
        </p:nvSpPr>
        <p:spPr bwMode="auto">
          <a:xfrm>
            <a:off x="304800" y="4572000"/>
            <a:ext cx="5791200" cy="974725"/>
          </a:xfrm>
          <a:prstGeom prst="rect">
            <a:avLst/>
          </a:prstGeom>
          <a:noFill/>
          <a:ln w="9525">
            <a:noFill/>
            <a:miter lim="800000"/>
            <a:headEnd/>
            <a:tailEnd/>
          </a:ln>
        </p:spPr>
        <p:txBody>
          <a:bodyPr>
            <a:spAutoFit/>
          </a:bodyPr>
          <a:lstStyle/>
          <a:p>
            <a:pPr>
              <a:lnSpc>
                <a:spcPct val="145000"/>
              </a:lnSpc>
              <a:spcBef>
                <a:spcPct val="50000"/>
              </a:spcBef>
            </a:pPr>
            <a:r>
              <a:rPr lang="en-US" altLang="zh-CN" sz="2000">
                <a:ea typeface="宋体" pitchFamily="2" charset="-122"/>
              </a:rPr>
              <a:t>is just the function we look for. It should be noted that </a:t>
            </a:r>
            <a:r>
              <a:rPr lang="en-US" altLang="zh-CN" sz="2000">
                <a:ea typeface="宋体" pitchFamily="2" charset="-122"/>
                <a:sym typeface="Symbol" pitchFamily="18" charset="2"/>
              </a:rPr>
              <a:t> = 0.5 for cracks, then </a:t>
            </a:r>
            <a:r>
              <a:rPr lang="en-US" altLang="zh-CN" sz="2000">
                <a:ea typeface="宋体" pitchFamily="2" charset="-122"/>
              </a:rPr>
              <a:t> </a:t>
            </a:r>
          </a:p>
        </p:txBody>
      </p:sp>
      <p:sp>
        <p:nvSpPr>
          <p:cNvPr id="29721" name="Oval 42"/>
          <p:cNvSpPr>
            <a:spLocks noChangeArrowheads="1"/>
          </p:cNvSpPr>
          <p:nvPr/>
        </p:nvSpPr>
        <p:spPr bwMode="auto">
          <a:xfrm>
            <a:off x="8105775" y="4300538"/>
            <a:ext cx="76200" cy="76200"/>
          </a:xfrm>
          <a:prstGeom prst="ellipse">
            <a:avLst/>
          </a:prstGeom>
          <a:solidFill>
            <a:srgbClr val="FF3300"/>
          </a:solidFill>
          <a:ln w="9525">
            <a:solidFill>
              <a:srgbClr val="FF3300"/>
            </a:solidFill>
            <a:round/>
            <a:headEnd/>
            <a:tailEnd/>
          </a:ln>
        </p:spPr>
        <p:txBody>
          <a:bodyPr wrap="none" anchor="ctr"/>
          <a:lstStyle/>
          <a:p>
            <a:endParaRPr lang="zh-CN" altLang="en-US">
              <a:ea typeface="宋体" pitchFamily="2" charset="-122"/>
            </a:endParaRPr>
          </a:p>
        </p:txBody>
      </p:sp>
      <p:graphicFrame>
        <p:nvGraphicFramePr>
          <p:cNvPr id="29703" name="Object 44"/>
          <p:cNvGraphicFramePr>
            <a:graphicFrameLocks noChangeAspect="1"/>
          </p:cNvGraphicFramePr>
          <p:nvPr/>
        </p:nvGraphicFramePr>
        <p:xfrm>
          <a:off x="7772400" y="4343400"/>
          <a:ext cx="315913" cy="249238"/>
        </p:xfrm>
        <a:graphic>
          <a:graphicData uri="http://schemas.openxmlformats.org/presentationml/2006/ole">
            <p:oleObj spid="_x0000_s9223" name="Equation" r:id="rId8" imgW="241200" imgH="190440" progId="Equation.3">
              <p:embed/>
            </p:oleObj>
          </a:graphicData>
        </a:graphic>
      </p:graphicFrame>
      <p:graphicFrame>
        <p:nvGraphicFramePr>
          <p:cNvPr id="29704" name="Object 45"/>
          <p:cNvGraphicFramePr>
            <a:graphicFrameLocks noChangeAspect="1"/>
          </p:cNvGraphicFramePr>
          <p:nvPr/>
        </p:nvGraphicFramePr>
        <p:xfrm>
          <a:off x="8153400" y="4343400"/>
          <a:ext cx="315913" cy="249238"/>
        </p:xfrm>
        <a:graphic>
          <a:graphicData uri="http://schemas.openxmlformats.org/presentationml/2006/ole">
            <p:oleObj spid="_x0000_s9224" name="Equation" r:id="rId9" imgW="241200" imgH="190440" progId="Equation.3">
              <p:embed/>
            </p:oleObj>
          </a:graphicData>
        </a:graphic>
      </p:graphicFrame>
      <p:sp>
        <p:nvSpPr>
          <p:cNvPr id="29722" name="Line 46"/>
          <p:cNvSpPr>
            <a:spLocks noChangeShapeType="1"/>
          </p:cNvSpPr>
          <p:nvPr/>
        </p:nvSpPr>
        <p:spPr bwMode="auto">
          <a:xfrm flipH="1">
            <a:off x="7091363" y="4938713"/>
            <a:ext cx="304800" cy="152400"/>
          </a:xfrm>
          <a:prstGeom prst="line">
            <a:avLst/>
          </a:prstGeom>
          <a:noFill/>
          <a:ln w="38100">
            <a:solidFill>
              <a:schemeClr val="tx1"/>
            </a:solidFill>
            <a:round/>
            <a:headEnd/>
            <a:tailEnd type="triangle" w="med" len="med"/>
          </a:ln>
        </p:spPr>
        <p:txBody>
          <a:bodyPr/>
          <a:lstStyle/>
          <a:p>
            <a:endParaRPr lang="zh-CN" altLang="en-US"/>
          </a:p>
        </p:txBody>
      </p:sp>
      <p:graphicFrame>
        <p:nvGraphicFramePr>
          <p:cNvPr id="29705" name="Object 47"/>
          <p:cNvGraphicFramePr>
            <a:graphicFrameLocks noChangeAspect="1"/>
          </p:cNvGraphicFramePr>
          <p:nvPr/>
        </p:nvGraphicFramePr>
        <p:xfrm>
          <a:off x="609600" y="5867400"/>
          <a:ext cx="6091238" cy="457200"/>
        </p:xfrm>
        <a:graphic>
          <a:graphicData uri="http://schemas.openxmlformats.org/presentationml/2006/ole">
            <p:oleObj spid="_x0000_s9225" name="Equation" r:id="rId10" imgW="3022560" imgH="228600" progId="Equation.3">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Text Box 5"/>
          <p:cNvSpPr txBox="1">
            <a:spLocks noChangeArrowheads="1"/>
          </p:cNvSpPr>
          <p:nvPr/>
        </p:nvSpPr>
        <p:spPr bwMode="auto">
          <a:xfrm>
            <a:off x="457200" y="685800"/>
            <a:ext cx="12192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Actually, </a:t>
            </a:r>
          </a:p>
        </p:txBody>
      </p:sp>
      <p:graphicFrame>
        <p:nvGraphicFramePr>
          <p:cNvPr id="30722" name="Object 6"/>
          <p:cNvGraphicFramePr>
            <a:graphicFrameLocks noChangeAspect="1"/>
          </p:cNvGraphicFramePr>
          <p:nvPr/>
        </p:nvGraphicFramePr>
        <p:xfrm>
          <a:off x="2057400" y="609600"/>
          <a:ext cx="3048000" cy="458788"/>
        </p:xfrm>
        <a:graphic>
          <a:graphicData uri="http://schemas.openxmlformats.org/presentationml/2006/ole">
            <p:oleObj spid="_x0000_s10242" name="Equation" r:id="rId3" imgW="1549080" imgH="228600" progId="Equation.3">
              <p:embed/>
            </p:oleObj>
          </a:graphicData>
        </a:graphic>
      </p:graphicFrame>
      <p:sp>
        <p:nvSpPr>
          <p:cNvPr id="30727" name="Text Box 7"/>
          <p:cNvSpPr txBox="1">
            <a:spLocks noChangeArrowheads="1"/>
          </p:cNvSpPr>
          <p:nvPr/>
        </p:nvSpPr>
        <p:spPr bwMode="auto">
          <a:xfrm>
            <a:off x="228600" y="1447800"/>
            <a:ext cx="86868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has weak singularities at the end points  </a:t>
            </a:r>
            <a:r>
              <a:rPr lang="en-US" altLang="zh-CN" sz="2000" i="1">
                <a:ea typeface="宋体" pitchFamily="2" charset="-122"/>
              </a:rPr>
              <a:t>a</a:t>
            </a:r>
            <a:r>
              <a:rPr lang="en-US" altLang="zh-CN" sz="2000">
                <a:ea typeface="宋体" pitchFamily="2" charset="-122"/>
              </a:rPr>
              <a:t> and </a:t>
            </a:r>
            <a:r>
              <a:rPr lang="en-US" altLang="zh-CN" sz="2000" i="1">
                <a:ea typeface="宋体" pitchFamily="2" charset="-122"/>
              </a:rPr>
              <a:t>b</a:t>
            </a:r>
            <a:r>
              <a:rPr lang="en-US" altLang="zh-CN" sz="2000">
                <a:ea typeface="宋体" pitchFamily="2" charset="-122"/>
              </a:rPr>
              <a:t>, which are such that </a:t>
            </a:r>
          </a:p>
        </p:txBody>
      </p:sp>
      <p:graphicFrame>
        <p:nvGraphicFramePr>
          <p:cNvPr id="30723" name="Object 8"/>
          <p:cNvGraphicFramePr>
            <a:graphicFrameLocks noChangeAspect="1"/>
          </p:cNvGraphicFramePr>
          <p:nvPr/>
        </p:nvGraphicFramePr>
        <p:xfrm>
          <a:off x="1066800" y="2209800"/>
          <a:ext cx="4835525" cy="569913"/>
        </p:xfrm>
        <a:graphic>
          <a:graphicData uri="http://schemas.openxmlformats.org/presentationml/2006/ole">
            <p:oleObj spid="_x0000_s10243" name="Equation" r:id="rId4" imgW="2273040" imgH="291960" progId="Equation.3">
              <p:embed/>
            </p:oleObj>
          </a:graphicData>
        </a:graphic>
      </p:graphicFrame>
      <p:sp>
        <p:nvSpPr>
          <p:cNvPr id="30728" name="Text Box 9"/>
          <p:cNvSpPr txBox="1">
            <a:spLocks noChangeArrowheads="1"/>
          </p:cNvSpPr>
          <p:nvPr/>
        </p:nvSpPr>
        <p:spPr bwMode="auto">
          <a:xfrm>
            <a:off x="228600" y="3429000"/>
            <a:ext cx="9144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i.e.</a:t>
            </a:r>
          </a:p>
        </p:txBody>
      </p:sp>
      <p:graphicFrame>
        <p:nvGraphicFramePr>
          <p:cNvPr id="30724" name="Object 10"/>
          <p:cNvGraphicFramePr>
            <a:graphicFrameLocks noChangeAspect="1"/>
          </p:cNvGraphicFramePr>
          <p:nvPr/>
        </p:nvGraphicFramePr>
        <p:xfrm>
          <a:off x="838200" y="3124200"/>
          <a:ext cx="7777163" cy="866775"/>
        </p:xfrm>
        <a:graphic>
          <a:graphicData uri="http://schemas.openxmlformats.org/presentationml/2006/ole">
            <p:oleObj spid="_x0000_s10244" name="Equation" r:id="rId5" imgW="4012920" imgH="444240" progId="Equation.3">
              <p:embed/>
            </p:oleObj>
          </a:graphicData>
        </a:graphic>
      </p:graphicFrame>
      <p:graphicFrame>
        <p:nvGraphicFramePr>
          <p:cNvPr id="30725" name="Object 11"/>
          <p:cNvGraphicFramePr>
            <a:graphicFrameLocks noChangeAspect="1"/>
          </p:cNvGraphicFramePr>
          <p:nvPr/>
        </p:nvGraphicFramePr>
        <p:xfrm>
          <a:off x="838200" y="4267200"/>
          <a:ext cx="7554913" cy="866775"/>
        </p:xfrm>
        <a:graphic>
          <a:graphicData uri="http://schemas.openxmlformats.org/presentationml/2006/ole">
            <p:oleObj spid="_x0000_s10245" name="Equation" r:id="rId6" imgW="3898800" imgH="444240" progId="Equation.3">
              <p:embed/>
            </p:oleObj>
          </a:graphicData>
        </a:graphic>
      </p:graphicFrame>
      <p:sp>
        <p:nvSpPr>
          <p:cNvPr id="30729" name="Text Box 12"/>
          <p:cNvSpPr txBox="1">
            <a:spLocks noChangeArrowheads="1"/>
          </p:cNvSpPr>
          <p:nvPr/>
        </p:nvSpPr>
        <p:spPr bwMode="auto">
          <a:xfrm>
            <a:off x="381000" y="5410200"/>
            <a:ext cx="8458200" cy="974725"/>
          </a:xfrm>
          <a:prstGeom prst="rect">
            <a:avLst/>
          </a:prstGeom>
          <a:solidFill>
            <a:srgbClr val="CCFF66"/>
          </a:solidFill>
          <a:ln w="9525">
            <a:noFill/>
            <a:miter lim="800000"/>
            <a:headEnd/>
            <a:tailEnd/>
          </a:ln>
        </p:spPr>
        <p:txBody>
          <a:bodyPr>
            <a:spAutoFit/>
          </a:bodyPr>
          <a:lstStyle/>
          <a:p>
            <a:pPr>
              <a:lnSpc>
                <a:spcPct val="145000"/>
              </a:lnSpc>
              <a:spcBef>
                <a:spcPct val="50000"/>
              </a:spcBef>
            </a:pPr>
            <a:r>
              <a:rPr lang="en-US" altLang="zh-CN" sz="2000">
                <a:ea typeface="宋体" pitchFamily="2" charset="-122"/>
              </a:rPr>
              <a:t>Thus, X(z) is sectionally analytic as required and it is convenient to refer to X(z) with this choice of </a:t>
            </a:r>
            <a:r>
              <a:rPr lang="en-US" altLang="zh-CN" sz="2000" i="1">
                <a:ea typeface="宋体" pitchFamily="2" charset="-122"/>
              </a:rPr>
              <a:t>r </a:t>
            </a:r>
            <a:r>
              <a:rPr lang="en-US" altLang="zh-CN" sz="2000">
                <a:ea typeface="宋体" pitchFamily="2" charset="-122"/>
              </a:rPr>
              <a:t>as the basic </a:t>
            </a:r>
            <a:r>
              <a:rPr lang="en-US" altLang="zh-CN" sz="2000">
                <a:solidFill>
                  <a:srgbClr val="FF3300"/>
                </a:solidFill>
                <a:ea typeface="宋体" pitchFamily="2" charset="-122"/>
              </a:rPr>
              <a:t>Plemelj function</a:t>
            </a:r>
            <a:r>
              <a:rPr lang="en-US" altLang="zh-CN" sz="2000">
                <a:ea typeface="宋体" pitchFamily="2" charset="-122"/>
              </a:rPr>
              <a:t> for the arc L.  </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947</TotalTime>
  <Words>1449</Words>
  <Application>Microsoft Office PowerPoint</Application>
  <PresentationFormat>全屏显示(4:3)</PresentationFormat>
  <Paragraphs>195</Paragraphs>
  <Slides>29</Slides>
  <Notes>0</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29</vt:i4>
      </vt:variant>
    </vt:vector>
  </HeadingPairs>
  <TitlesOfParts>
    <vt:vector size="34" baseType="lpstr">
      <vt:lpstr>Office 主题</vt:lpstr>
      <vt:lpstr>Equation</vt:lpstr>
      <vt:lpstr>公式</vt:lpstr>
      <vt:lpstr>位图图像</vt:lpstr>
      <vt:lpstr>Microsoft Equation 3.0</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微软用户</cp:lastModifiedBy>
  <cp:revision>83</cp:revision>
  <dcterms:created xsi:type="dcterms:W3CDTF">2011-03-28T09:52:25Z</dcterms:created>
  <dcterms:modified xsi:type="dcterms:W3CDTF">2014-04-30T05:37:20Z</dcterms:modified>
</cp:coreProperties>
</file>