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71" r:id="rId9"/>
    <p:sldId id="262" r:id="rId10"/>
    <p:sldId id="272" r:id="rId11"/>
    <p:sldId id="263" r:id="rId12"/>
    <p:sldId id="27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7" clrIdx="0">
    <p:extLst>
      <p:ext uri="{19B8F6BF-5375-455C-9EA6-DF929625EA0E}">
        <p15:presenceInfo xmlns:p15="http://schemas.microsoft.com/office/powerpoint/2012/main" userId="7d656c56fce529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3979" autoAdjust="0"/>
  </p:normalViewPr>
  <p:slideViewPr>
    <p:cSldViewPr snapToGrid="0">
      <p:cViewPr varScale="1">
        <p:scale>
          <a:sx n="64" d="100"/>
          <a:sy n="64" d="100"/>
        </p:scale>
        <p:origin x="48" y="148"/>
      </p:cViewPr>
      <p:guideLst/>
    </p:cSldViewPr>
  </p:slideViewPr>
  <p:outlineViewPr>
    <p:cViewPr>
      <p:scale>
        <a:sx n="33" d="100"/>
        <a:sy n="33" d="100"/>
      </p:scale>
      <p:origin x="0" y="-22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5T13:33:10.127" idx="1">
    <p:pos x="10" y="10"/>
    <p:text>Slide 2: Introduction to Instagram
Brief overview of Instagram's inception
Statistics: Number of active users, demographics, global reach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5T13:58:32.661" idx="9">
    <p:pos x="10" y="10"/>
    <p:text>Slide 14: Instagram's Future in Business
Predictions and trends for Instagram's role in the future of business
Integration with emerging technologies, potential developments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5T13:58:48.318" idx="10">
    <p:pos x="10" y="10"/>
    <p:text>Slide 15: Best Practices for Business on Instagram
Tips and strategies for businesses to maximize their presence on the platform
Dos and don'ts, content strategies, engagement tactics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6T18:52:51.394" idx="13">
    <p:pos x="10" y="10"/>
    <p:text>Statistics: global review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5T13:33:46.523" idx="2">
    <p:pos x="10" y="10"/>
    <p:text>Slide 5: Evolution of Instagram
Timeline showcasing key updates and features (Stories, IGTV, Shopping, Reels, etc.)
Impact of these updates on user engagement and business opportunities</p:text>
    <p:extLst mod="1">
      <p:ext uri="{C676402C-5697-4E1C-873F-D02D1690AC5C}">
        <p15:threadingInfo xmlns:p15="http://schemas.microsoft.com/office/powerpoint/2012/main" timeZoneBias="-120"/>
      </p:ext>
    </p:extLst>
  </p:cm>
  <p:cm authorId="1" dt="2023-11-27T18:18:20.577" idx="14">
    <p:pos x="10" y="146"/>
    <p:text>Συνολικά, αυτές οι ενημερώσεις μετέτρεψαν τον τρόπο αλληλεπίδρασης των χρηστών και προσέφεραν στις επιχειρήσεις διάφορους τρόπους να εμπλακούν και να εκμεταλλευτούν την παρουσία τους.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5T13:34:08.824" idx="3">
    <p:pos x="10" y="10"/>
    <p:text>Slide 5: Instagram's Role in Business
Importance of Instagram for businesses (brand visibility, customer engagement, sales, etc.)
Statistics on business profiles, sponsored content, and advertising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5T13:34:33.738" idx="4">
    <p:pos x="10" y="10"/>
    <p:text>Slide 6: Case Study 1 - Successful Business Campaign
Overview of a successful business campaign on Instagram
Metrics: Engagement rates, reach, conversions,</p:text>
    <p:extLst mod="1">
      <p:ext uri="{C676402C-5697-4E1C-873F-D02D1690AC5C}">
        <p15:threadingInfo xmlns:p15="http://schemas.microsoft.com/office/powerpoint/2012/main" timeZoneBias="-120"/>
      </p:ext>
    </p:extLst>
  </p:cm>
  <p:cm authorId="1" dt="2023-11-30T20:43:27.566" idx="15">
    <p:pos x="10" y="146"/>
    <p:text>3.Αφήγηση Ιστοριών: Δημιουργεί πειστικές αφηγήσεις που θα ενθαρρύνουν τη σύνδεση με το κοινό.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30T20:50:08.739" idx="16">
    <p:pos x="150" y="75"/>
    <p:text>5. Συνεργασίες με Influencers
Στρατηγική Συνεργασία: Συνεργάζετε με influencers που είναι σχετικοί με τον τομέα σας για ευρύτερη επίτευξη και αξιοπιστία.
Αυθεντικότητα: Βεβαιωθείτε ότι οι συνεργασίες με influencers ευθυγραμμίζονται με τις αξίες της μάρκας σας για γνήσιες συνδέσεις.           7.Συμμετοχή πέρα ​​από τις Πωλήσεις: Επικεντρωθείτε στη δημιουργία σχέσεων και μιας αίσθησης κοινότητας γύρω από τη μάρκα σας. 8.8. Μέτρηση και Αναφορά
Τακτική Αναφορά: Αναλύστε την απόδοση της εκστρατείας έναντι των καθορισμένων KPIs.
Προσαρμογή: Βασιστείτε στα δεδομένα για να προβείτε σε ενημερωμένες αποφάσεις για τη βελτιστοποίηση των τρεχουσών και μελλοντικών εκστρατειών.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5T13:35:19.149" idx="6">
    <p:pos x="10" y="10"/>
    <p:text>Slide 9: Instagram Analytics and Insights
Overview of Instagram's analytics tools
Importance of data-driven decisions for business strategies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5T13:35:39.265" idx="7">
    <p:pos x="10" y="10"/>
    <p:text>Slide 11: Leveraging Instagram for E-commerce
Detailed look at Instagram Shopping features
Success stories of brands using Shopping tags, product stickers, etc.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5T13:35:58.546" idx="8">
    <p:pos x="10" y="10"/>
    <p:text>Slide 13: Influencer Marketing on Instagram
Impact and role of influencer marketing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09939-1389-4499-BA22-5B82281EE85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37D60-FF43-4DCC-9069-242600798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37D60-FF43-4DCC-9069-2426007984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5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37D60-FF43-4DCC-9069-2426007984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4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331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8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4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1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8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7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9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AD15-5FB7-4B96-BF8F-57A5D90B05F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CD79-C6AE-4A27-9449-D4352A49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6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_gvwR1pg5I&amp;source_ve_path=MTc4NDI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99"/>
            </a:gs>
            <a:gs pos="32000">
              <a:srgbClr val="FF33CC"/>
            </a:gs>
            <a:gs pos="84000">
              <a:schemeClr val="bg1">
                <a:lumMod val="95000"/>
              </a:schemeClr>
            </a:gs>
            <a:gs pos="63000">
              <a:srgbClr val="FFFF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496" y="1102484"/>
            <a:ext cx="9144000" cy="23876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Instagram: </a:t>
            </a:r>
            <a:r>
              <a:rPr lang="en-CY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 </a:t>
            </a:r>
            <a:r>
              <a:rPr lang="el-GR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Επαν</a:t>
            </a:r>
            <a:r>
              <a:rPr lang="en-CY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l-GR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σταση </a:t>
            </a:r>
            <a:r>
              <a:rPr lang="el-GR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στην </a:t>
            </a:r>
            <a:r>
              <a:rPr lang="el-GR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επιχειρηματικ</a:t>
            </a:r>
            <a:r>
              <a:rPr lang="en-CY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l-GR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δ</a:t>
            </a:r>
            <a:r>
              <a:rPr lang="en-CY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l-GR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σμευση</a:t>
            </a:r>
            <a:endParaRPr lang="en-US" dirty="0">
              <a:ln>
                <a:solidFill>
                  <a:srgbClr val="000099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921" y="3602038"/>
            <a:ext cx="8791575" cy="1655762"/>
          </a:xfrm>
        </p:spPr>
        <p:txBody>
          <a:bodyPr/>
          <a:lstStyle/>
          <a:p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Case 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Study</a:t>
            </a:r>
            <a:endParaRPr lang="en-CY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l-GR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Κωνσταντίνα Κυριάκου 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48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377688"/>
            <a:ext cx="3856037" cy="1480930"/>
          </a:xfrm>
        </p:spPr>
        <p:txBody>
          <a:bodyPr>
            <a:noAutofit/>
          </a:bodyPr>
          <a:lstStyle/>
          <a:p>
            <a:r>
              <a:rPr lang="el-GR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Σημασία δεδομένων για επιχειρηματικές αποφάσεις: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Βελτιωμένη Απόδοση:</a:t>
            </a:r>
            <a:r>
              <a:rPr lang="el-GR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Χρήση δεδομένων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για ακριβείς και αποτελεσματικές αποφάσεις.</a:t>
            </a:r>
          </a:p>
          <a:p>
            <a:r>
              <a:rPr lang="el-G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Καλύτερη Στρατηγική:</a:t>
            </a:r>
            <a:r>
              <a:rPr lang="el-GR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Στόχευση στο κοινό </a:t>
            </a:r>
            <a:r>
              <a:rPr lang="el-G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 βάση τις αναλύσεις και βελτιωμένο ROI</a:t>
            </a:r>
            <a:r>
              <a:rPr lang="el-G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CY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on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investment</a:t>
            </a:r>
            <a:r>
              <a:rPr lang="en-CY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l-G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33CC"/>
              </a:buClr>
              <a:buFont typeface="Wingdings" panose="05000000000000000000" pitchFamily="2" charset="2"/>
              <a:buChar char="Ä"/>
            </a:pP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Τα δεδομένα του Instagram ενισχύουν τις επιχειρηματικές αποφάσεις και οδηγούν σε αποτελεσματικές στρατηγικές.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04" y="377688"/>
            <a:ext cx="2259976" cy="4894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8476630" y="1429687"/>
            <a:ext cx="2376899" cy="170816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rgbClr val="FF33CC"/>
              </a:buClr>
              <a:buFont typeface="Arial" panose="020B0604020202020204" pitchFamily="34" charset="0"/>
              <a:buChar char="•"/>
              <a:defRPr sz="1500">
                <a:solidFill>
                  <a:srgbClr val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Μπορείτε επίσης να δείτε την επισκόπηση του κοινού σας, τη σύνοψη περιεχομένου, τις αναρτήσεις με κορυφαίες επιδόσεις κ.λπ.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1014"/>
            <a:ext cx="9905998" cy="1478570"/>
          </a:xfrm>
        </p:spPr>
        <p:txBody>
          <a:bodyPr>
            <a:normAutofit/>
          </a:bodyPr>
          <a:lstStyle/>
          <a:p>
            <a:r>
              <a:rPr lang="el-GR" sz="3200" cap="none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Αξιοποιώντας </a:t>
            </a:r>
            <a:r>
              <a:rPr lang="el-GR" sz="3200" cap="none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το Instagram για </a:t>
            </a:r>
            <a:r>
              <a:rPr lang="el-GR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η</a:t>
            </a:r>
            <a:r>
              <a:rPr lang="en-CY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  <a:r>
              <a:rPr lang="el-GR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εμπόριο</a:t>
            </a:r>
            <a:endParaRPr lang="en-US" sz="3200" cap="none" dirty="0">
              <a:ln>
                <a:solidFill>
                  <a:srgbClr val="000099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3" y="1411288"/>
            <a:ext cx="6828182" cy="5287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Y" sz="15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Y" sz="15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l-GR" sz="15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Χαρακτηριστικά </a:t>
            </a:r>
            <a:r>
              <a:rPr lang="el-GR" sz="15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Αγορών του Instagram:</a:t>
            </a:r>
            <a:endParaRPr lang="el-GR" sz="1500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FF33CC"/>
              </a:buClr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Επισκόπηση των δυνατοτήτων Αγορών του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Instagram</a:t>
            </a:r>
            <a:endParaRPr lang="en-CY" sz="15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Clr>
                <a:srgbClr val="FF33CC"/>
              </a:buClr>
              <a:buSzPct val="100000"/>
              <a:buFont typeface="+mj-lt"/>
              <a:buAutoNum type="arabicPeriod"/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Επιλέξτε ρυθμίσεις και πατήστε </a:t>
            </a:r>
            <a:r>
              <a:rPr lang="en-CY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Y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creator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από εδώ κάντε κλικ στην επιλογή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up Instagram Shopping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371600" lvl="2" indent="-457200">
              <a:buClr>
                <a:srgbClr val="FF33CC"/>
              </a:buClr>
              <a:buSzPct val="100000"/>
              <a:buFont typeface="+mj-lt"/>
              <a:buAutoNum type="arabicPeriod"/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Συνδέστε τον κατάλογό σας ή χρησιμοποιήστε έναν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συνεργάτη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371600" lvl="2" indent="-457200">
              <a:buClr>
                <a:srgbClr val="FF33CC"/>
              </a:buClr>
              <a:buSzPct val="100000"/>
              <a:buFont typeface="+mj-lt"/>
              <a:buAutoNum type="arabicPeriod"/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Εισαγάγετε τον ιστότοπό σας (το Instagram θα πρέπει να επαληθεύσει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CY" sz="15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Clr>
                <a:srgbClr val="FF33CC"/>
              </a:buClr>
              <a:buSzPct val="100000"/>
              <a:buFont typeface="+mj-lt"/>
              <a:buAutoNum type="arabicPeriod"/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Ρυθμίστε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την επιλογή ολοκλήρωσης αγοράς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CY" sz="15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Clr>
                <a:srgbClr val="FF33CC"/>
              </a:buClr>
              <a:buSzPct val="100000"/>
              <a:buFont typeface="+mj-lt"/>
              <a:buAutoNum type="arabicPeriod"/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Επιλέξτε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κανάλια πωλήσεων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CY" sz="15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Clr>
                <a:srgbClr val="FF33CC"/>
              </a:buClr>
              <a:buSzPct val="100000"/>
              <a:buFont typeface="+mj-lt"/>
              <a:buAutoNum type="arabicPeriod"/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Προσθέστε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προϊόντα σε τουλάχιστον έναν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κατάλογο</a:t>
            </a:r>
            <a:r>
              <a:rPr lang="en-CY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CY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FF33CC"/>
              </a:buClr>
              <a:buSzPct val="100000"/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Πώς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αυτά τα χαρακτηριστικά διευκολύνουν μια άψογη εμπειρία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αγορών</a:t>
            </a:r>
            <a:endParaRPr lang="en-CY" sz="15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Clr>
                <a:srgbClr val="FF33CC"/>
              </a:buClr>
              <a:buFont typeface="Wingdings" panose="05000000000000000000" pitchFamily="2" charset="2"/>
              <a:buChar char="Ø"/>
            </a:pP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Instagram’s shopping feature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επιρτέπει στις μάρκες και στους 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να προωθούν ή να πουλούν τα πρϊόντα τους αμέσως από το προφίλ τους </a:t>
            </a: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808" y="482597"/>
            <a:ext cx="2451653" cy="5311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31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Y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Success </a:t>
            </a:r>
            <a:r>
              <a:rPr lang="en-CY" sz="3200" cap="none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story </a:t>
            </a:r>
            <a:r>
              <a:rPr lang="el-GR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του</a:t>
            </a:r>
            <a:r>
              <a:rPr lang="en-CY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Sephora </a:t>
            </a:r>
            <a:r>
              <a:rPr lang="el-GR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στο</a:t>
            </a:r>
            <a:r>
              <a:rPr lang="en-CY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Instagram </a:t>
            </a:r>
            <a:endParaRPr lang="en-US" sz="3200" cap="none" dirty="0">
              <a:ln>
                <a:solidFill>
                  <a:srgbClr val="000099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4255536" cy="4091678"/>
          </a:xfrm>
        </p:spPr>
        <p:txBody>
          <a:bodyPr>
            <a:normAutofit/>
          </a:bodyPr>
          <a:lstStyle/>
          <a:p>
            <a:pPr>
              <a:buClr>
                <a:srgbClr val="FF33CC"/>
              </a:buClr>
            </a:pPr>
            <a:r>
              <a:rPr lang="el-G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Για παράδειγμα, </a:t>
            </a:r>
            <a:r>
              <a:rPr lang="el-G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Sephora χρησιμοποίησε </a:t>
            </a:r>
            <a:r>
              <a:rPr lang="el-G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τα product stickers για να επιτρέψει στους χρήστες να αγοράζουν προϊόντα από τα Instagram Stories της</a:t>
            </a:r>
            <a:r>
              <a:rPr lang="el-G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l-G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l-GR" sz="16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FF33CC"/>
              </a:buClr>
              <a:buFont typeface="Wingdings" panose="05000000000000000000" pitchFamily="2" charset="2"/>
              <a:buChar char="Ä"/>
            </a:pPr>
            <a:r>
              <a:rPr lang="el-G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Τα </a:t>
            </a:r>
            <a:r>
              <a:rPr lang="el-G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 stories </a:t>
            </a:r>
            <a:r>
              <a:rPr lang="el-G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πώς </a:t>
            </a:r>
            <a:r>
              <a:rPr lang="el-G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χρήση των εργαλείων αγορών του Instagram επιτρέπει την ενσωμάτωση του e-commerce στην εμπειρία των χρηστών, κάτι που μπορεί να οδηγήσει σε αυξημένες πωλήσεις και αλληλεπίδραση με το κοινό.</a:t>
            </a:r>
          </a:p>
          <a:p>
            <a:pPr>
              <a:buClr>
                <a:srgbClr val="FF33CC"/>
              </a:buClr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948" y="966166"/>
            <a:ext cx="2314229" cy="5004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60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-106971"/>
            <a:ext cx="9831388" cy="1478570"/>
          </a:xfrm>
        </p:spPr>
        <p:txBody>
          <a:bodyPr>
            <a:normAutofit/>
          </a:bodyPr>
          <a:lstStyle/>
          <a:p>
            <a:r>
              <a:rPr lang="en-US" sz="3200" cap="none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Influencer</a:t>
            </a:r>
            <a:r>
              <a:rPr lang="en-CY" sz="3200" cap="none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marketing </a:t>
            </a:r>
            <a:r>
              <a:rPr lang="el-GR" sz="3200" cap="none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στο </a:t>
            </a:r>
            <a:r>
              <a:rPr lang="en-CY" sz="3200" cap="none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instagram</a:t>
            </a:r>
            <a:endParaRPr lang="en-US" sz="3200" cap="none" dirty="0">
              <a:ln>
                <a:solidFill>
                  <a:srgbClr val="000099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54157" y="914399"/>
            <a:ext cx="10575233" cy="6132443"/>
          </a:xfrm>
        </p:spPr>
        <p:txBody>
          <a:bodyPr>
            <a:noAutofit/>
          </a:bodyPr>
          <a:lstStyle/>
          <a:p>
            <a:pPr>
              <a:buClr>
                <a:srgbClr val="FF33CC"/>
              </a:buClr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Οι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media influencers είναι άτομα που συχνά ασχολούνται με ένα συγκεκριμένο θέμα μέσω των λογαριασμών τους στα social media και έχουν αποκτήσει μεγάλο αριθμό ακολούθων. Αυτοί οι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συνήθως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χρησιμοποιούν προϊόντα σύμφωνα με τον τρόπο ζωής τους, αξιολογούν προϊόντα και παρέχουν κριτικές στους οπαδούς τους (Liu, et al., 2015; Munukka, et al., 2016)</a:t>
            </a:r>
            <a:endParaRPr lang="en-CY" sz="15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F33CC"/>
              </a:buClr>
            </a:pPr>
            <a:r>
              <a:rPr lang="el-GR" sz="15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Επίδραση </a:t>
            </a:r>
            <a:r>
              <a:rPr lang="el-GR" sz="15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l-GR" sz="15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Ρόλος τους </a:t>
            </a:r>
            <a:endParaRPr lang="el-G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FF33CC"/>
              </a:buClr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Συμμετοχή &amp; Εμπιστοσύνη του Καταναλωτή</a:t>
            </a:r>
          </a:p>
          <a:p>
            <a:pPr lvl="1">
              <a:buClr>
                <a:srgbClr val="FF33CC"/>
              </a:buClr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Ευαισθητοποίηση Μάρκας &amp; Επίτευξη κοινού</a:t>
            </a:r>
          </a:p>
          <a:p>
            <a:pPr lvl="1">
              <a:buClr>
                <a:srgbClr val="FF33CC"/>
              </a:buClr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Μετατροπή &amp; Αύξηση Πωλήσεων</a:t>
            </a:r>
          </a:p>
          <a:p>
            <a:pPr lvl="1">
              <a:buClr>
                <a:srgbClr val="FF33CC"/>
              </a:buClr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Στατιστικά που Υπογραμμίζουν την Αποτελεσματικότητα</a:t>
            </a:r>
          </a:p>
          <a:p>
            <a:pPr>
              <a:buClr>
                <a:srgbClr val="FF33CC"/>
              </a:buClr>
            </a:pPr>
            <a:r>
              <a:rPr lang="el-GR" sz="15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Στρατηγικές που έχουν</a:t>
            </a:r>
            <a:endParaRPr lang="el-G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FF33CC"/>
              </a:buClr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Δημιουργία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Αυθεντικού Περιεχομένου</a:t>
            </a:r>
          </a:p>
          <a:p>
            <a:pPr lvl="1">
              <a:buClr>
                <a:srgbClr val="FF33CC"/>
              </a:buClr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Χρήση Διαφορετικών Τύπων Επιρρόων</a:t>
            </a:r>
          </a:p>
          <a:p>
            <a:pPr>
              <a:buClr>
                <a:srgbClr val="FF33CC"/>
              </a:buClr>
            </a:pPr>
            <a:r>
              <a:rPr lang="el-GR" sz="15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Επιχειρηματική Επίδραση τους προς μία επιχείρηση</a:t>
            </a:r>
            <a:endParaRPr lang="el-G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FF33CC"/>
              </a:buClr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Ποσοστό Αύξησης Πωλήσεων</a:t>
            </a:r>
          </a:p>
          <a:p>
            <a:pPr lvl="1">
              <a:buClr>
                <a:srgbClr val="FF33CC"/>
              </a:buClr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Μετρικές Συμμετοχής (Μου αρέσει, Σχόλια)</a:t>
            </a:r>
          </a:p>
          <a:p>
            <a:pPr lvl="1">
              <a:buClr>
                <a:srgbClr val="FF33CC"/>
              </a:buClr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Βελτίωση της Εικόνας της Μάρκας</a:t>
            </a:r>
          </a:p>
          <a:p>
            <a:pPr lvl="1">
              <a:buClr>
                <a:srgbClr val="FF33CC"/>
              </a:buClr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Μακροπρόθεσμα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Οφέλη</a:t>
            </a:r>
            <a:endParaRPr lang="el-G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8108" y="2392969"/>
            <a:ext cx="4621063" cy="34522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56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59491"/>
            <a:ext cx="9905998" cy="1478570"/>
          </a:xfrm>
        </p:spPr>
        <p:txBody>
          <a:bodyPr>
            <a:normAutofit/>
          </a:bodyPr>
          <a:lstStyle/>
          <a:p>
            <a:r>
              <a:rPr lang="el-GR" sz="3200" cap="none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Το </a:t>
            </a:r>
            <a:r>
              <a:rPr lang="el-GR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μέλλον </a:t>
            </a:r>
            <a:r>
              <a:rPr lang="el-GR" sz="3200" cap="none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του </a:t>
            </a:r>
            <a:r>
              <a:rPr lang="el-GR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Ι</a:t>
            </a:r>
            <a:r>
              <a:rPr lang="en-CY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nstagram </a:t>
            </a:r>
            <a:r>
              <a:rPr lang="el-GR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στον Επιχειρηματικό Κλάδο</a:t>
            </a:r>
            <a:endParaRPr lang="en-US" sz="3200" cap="none" dirty="0">
              <a:ln>
                <a:solidFill>
                  <a:srgbClr val="000099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560444"/>
            <a:ext cx="5506279" cy="5297556"/>
          </a:xfrm>
        </p:spPr>
        <p:txBody>
          <a:bodyPr>
            <a:normAutofit/>
          </a:bodyPr>
          <a:lstStyle/>
          <a:p>
            <a:pPr marL="0" indent="0">
              <a:buClr>
                <a:srgbClr val="FF33CC"/>
              </a:buClr>
              <a:buNone/>
            </a:pPr>
            <a:r>
              <a:rPr lang="el-GR" sz="1600" b="1" i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Προβλέψεις &amp; Τάσεις</a:t>
            </a:r>
            <a:endParaRPr lang="el-GR" sz="1600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F33CC"/>
              </a:buClr>
            </a:pPr>
            <a:r>
              <a:rPr lang="el-GR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Ενσωμάτωση Επαυξημένης Πραγματικότητας:</a:t>
            </a:r>
            <a:r>
              <a:rPr lang="el-GR" sz="1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Αναμένονται βελτιωμένα χαρακτηριστικά </a:t>
            </a:r>
            <a:r>
              <a:rPr lang="en-CY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l-G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που θα επιτρέπουν την παρουσίαση προϊόντων και αφήγησης εμπειριών αγορών.</a:t>
            </a:r>
          </a:p>
          <a:p>
            <a:pPr>
              <a:buClr>
                <a:srgbClr val="FF33CC"/>
              </a:buClr>
            </a:pPr>
            <a:r>
              <a:rPr lang="el-GR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Εξέλιξη Ηλεκτρονικού Εμπορίου:</a:t>
            </a:r>
            <a:r>
              <a:rPr lang="el-GR" sz="1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Συνεχής ανάπτυξη των αγορών μέσα στην εφαρμογή, με βελτιωμένες διαδικασίες ολοκλήρωσης αγορών και διευρυμένες ετικέτες προϊόντων.</a:t>
            </a:r>
          </a:p>
          <a:p>
            <a:pPr>
              <a:buClr>
                <a:srgbClr val="FF33CC"/>
              </a:buClr>
            </a:pPr>
            <a:r>
              <a:rPr lang="el-GR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Κυριαρχία του Βίντεο:</a:t>
            </a:r>
            <a:r>
              <a:rPr lang="el-GR" sz="1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περιεχόμενο βίντεο θα αυξηθεί, με έμφαση σε Reels, IGTV και ζωντανά βίντεο ως κύρια εργαλεία μάρκετινγκ.</a:t>
            </a:r>
          </a:p>
          <a:p>
            <a:pPr>
              <a:buClr>
                <a:srgbClr val="FF33CC"/>
              </a:buClr>
            </a:pPr>
            <a:r>
              <a:rPr lang="el-GR" sz="16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Προσωποποιημένη </a:t>
            </a:r>
            <a:r>
              <a:rPr lang="el-GR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Διαφήμιση με Τεχνητή Νοημοσύνη:</a:t>
            </a:r>
            <a:r>
              <a:rPr lang="el-GR" sz="1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Προηγμένοι αλγόριθμοι τεχνητής νοημοσύνης για εξατομικευμένο περιεχόμενο, βελτιώνοντας την εμπειρία του χρήστη και την επιτυχία των διαφημίσεων.</a:t>
            </a:r>
          </a:p>
          <a:p>
            <a:pPr>
              <a:buClr>
                <a:srgbClr val="FF33CC"/>
              </a:buClr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1147" y="1560444"/>
            <a:ext cx="42886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i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Πιθανές </a:t>
            </a:r>
            <a:r>
              <a:rPr lang="el-GR" sz="1600" b="1" i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Εξελίξεις</a:t>
            </a:r>
            <a:endParaRPr lang="en-CY" sz="1600" b="1" i="1" dirty="0" smtClean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1600" b="1" i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33CC"/>
              </a:buClr>
              <a:buFont typeface="Arial" panose="020B0604020202020204" pitchFamily="34" charset="0"/>
              <a:buChar char="•"/>
            </a:pPr>
            <a:r>
              <a:rPr lang="el-GR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Ολοκλήρωση με την Meta</a:t>
            </a:r>
            <a:r>
              <a:rPr lang="el-GR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l-G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Στενότερη συνεργασία με τις πρωτοβουλίες μεταφοράς της Meta, εξερευνώντας εικονικούς χώρους και νέους ψηφιακούς κόσμους.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886" y="3926577"/>
            <a:ext cx="2720009" cy="1530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588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Οι καλύτερες</a:t>
            </a:r>
            <a:r>
              <a:rPr lang="en-US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l-GR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ενέργειες</a:t>
            </a:r>
            <a:r>
              <a:rPr lang="en-US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l-GR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για τις επιχειρήσεις στο</a:t>
            </a:r>
            <a:r>
              <a:rPr lang="en-US" sz="3200" cap="none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cap="none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Instagram</a:t>
            </a:r>
            <a:br>
              <a:rPr lang="en-US" sz="3200" cap="none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3200" cap="none" dirty="0">
              <a:ln>
                <a:solidFill>
                  <a:srgbClr val="000099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1504050"/>
            <a:ext cx="9905998" cy="5353949"/>
          </a:xfrm>
        </p:spPr>
        <p:txBody>
          <a:bodyPr>
            <a:noAutofit/>
          </a:bodyPr>
          <a:lstStyle/>
          <a:p>
            <a:pPr marL="0" indent="0">
              <a:buClr>
                <a:srgbClr val="FF33CC"/>
              </a:buClr>
              <a:buNone/>
            </a:pPr>
            <a:r>
              <a:rPr lang="en-US" sz="15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Dos and Don'ts</a:t>
            </a:r>
            <a:endParaRPr lang="en-US" sz="1500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F33CC"/>
              </a:buClr>
            </a:pPr>
            <a:r>
              <a:rPr lang="en-US" sz="15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Do:</a:t>
            </a:r>
            <a:endParaRPr lang="en-US" sz="1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FF33CC"/>
              </a:buClr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Σύνδεση με το κοινό αυθεντικά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FF33CC"/>
              </a:buClr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Ανάρτηση τακτικά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 με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στρατηγική τις δημοσιεύσεις 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FF33CC"/>
              </a:buClr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Χρήση των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Instagram Stories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για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behind-the-scenes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περιεχόμενο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sz="15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FF33CC"/>
              </a:buClr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Συνεργασίαμε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 ή επιχειρήσεις που συμπληρώνουν τη δική σας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Clr>
                <a:srgbClr val="FF33CC"/>
              </a:buClr>
            </a:pP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Έρευνα και ενσωμάτωση σχετικών hashtags για ευρύτερη εμβέλεια.</a:t>
            </a:r>
            <a:endParaRPr lang="en-US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F33CC"/>
              </a:buClr>
            </a:pPr>
            <a:r>
              <a:rPr lang="en-US" sz="15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Don't:</a:t>
            </a:r>
          </a:p>
          <a:p>
            <a:pPr lvl="1">
              <a:buClr>
                <a:srgbClr val="FF33CC"/>
              </a:buClr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Μη υπερφόρτωση των αναρτήσεων με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υπερβολικό διαφημιστικό περιεχόμενο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FF33CC"/>
              </a:buClr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Αγνόειση των αναλύσεων δεδομένων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Καταγραφή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ανάλυση της απόδοσης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τακτικά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CY" sz="15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Clr>
                <a:srgbClr val="FF33CC"/>
              </a:buClr>
              <a:buNone/>
            </a:pPr>
            <a:endParaRPr lang="en-US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F33CC"/>
              </a:buClr>
            </a:pPr>
            <a:endParaRPr lang="en-US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418" b="35013"/>
          <a:stretch/>
        </p:blipFill>
        <p:spPr>
          <a:xfrm>
            <a:off x="9173818" y="5514903"/>
            <a:ext cx="1679506" cy="5446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477619" y="5276363"/>
            <a:ext cx="7359994" cy="477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linkClick r:id="rId3"/>
              </a:rPr>
              <a:t>https://youtu.be/b_gvwR1pg5I?si=rMgsm41HY0VzwTAj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05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139147"/>
            <a:ext cx="3856037" cy="1054769"/>
          </a:xfrm>
        </p:spPr>
        <p:txBody>
          <a:bodyPr>
            <a:noAutofit/>
          </a:bodyPr>
          <a:lstStyle/>
          <a:p>
            <a:r>
              <a:rPr lang="el-GR" sz="3600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Εισαγωγη </a:t>
            </a:r>
            <a:r>
              <a:rPr lang="el-GR" sz="3600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στο</a:t>
            </a:r>
            <a:r>
              <a:rPr lang="en-CY" sz="3600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instagram</a:t>
            </a:r>
            <a:endParaRPr lang="en-US" sz="3600" dirty="0">
              <a:ln>
                <a:solidFill>
                  <a:srgbClr val="000099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238" y="1283369"/>
            <a:ext cx="5559393" cy="5199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193916"/>
            <a:ext cx="3856037" cy="5415606"/>
          </a:xfrm>
        </p:spPr>
        <p:txBody>
          <a:bodyPr>
            <a:noAutofit/>
          </a:bodyPr>
          <a:lstStyle/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lang="en-CY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Instagram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ιδρύθηκε από τον </a:t>
            </a:r>
            <a:r>
              <a:rPr lang="en-US" sz="1500" b="1" dirty="0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Kevin Systrom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 τον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dirty="0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Mike Krieger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τον Οκτώβριο του 2010. 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Ä"/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εφαρμογή κυκλοφόρησε αποκλειστικά ως </a:t>
            </a:r>
            <a:r>
              <a:rPr lang="en-CY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επιτρέποντας τους χρήστες , να μοιράζονται φωτογραφίες και να εφαρμόζουν φίλτρα στις φωτογραφίες τους. 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Ä"/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όνομα του είναι ένας συνδυασμός των λέξεων 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"instant camera"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 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"telegram"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τονίζοντας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έ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τσι </a:t>
            </a:r>
            <a:r>
              <a:rPr lang="el-G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ό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τι η εφαρμογή εστιάζει στη γρήφορη κοινωποίηση φωτογραφιών και στην επικοινωνία</a:t>
            </a:r>
            <a:endParaRPr lang="en-US" sz="15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"/>
            </a:pP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Instagram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πάνω από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500" b="1" dirty="0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l-GR" sz="1500" b="1" dirty="0" smtClean="0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δισ. μηνιέους χρήστες</a:t>
            </a:r>
            <a:r>
              <a:rPr lang="en-US" sz="1500" dirty="0" smtClean="0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Επίσης</a:t>
            </a:r>
            <a:r>
              <a:rPr lang="en-US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έχει πάνω απο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500" b="1" dirty="0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500 </a:t>
            </a:r>
            <a:r>
              <a:rPr lang="el-GR" sz="1500" b="1" dirty="0" smtClean="0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εκ.</a:t>
            </a:r>
            <a:r>
              <a:rPr lang="en-US" sz="1500" b="1" dirty="0" smtClean="0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500" b="1" dirty="0" smtClean="0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ημερίσιους χρήστες </a:t>
            </a:r>
            <a:r>
              <a:rPr lang="en-US" sz="15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l-GR" sz="15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καθιστώντας το, το 4ο μεγαλύτερο δίκτυο κοινωνικής δικτύωσης στον κόσμο.</a:t>
            </a:r>
            <a:endParaRPr lang="en-US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536" y="221488"/>
            <a:ext cx="6448928" cy="4312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794535" y="4726004"/>
            <a:ext cx="6602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000000"/>
                </a:solidFill>
              </a:rPr>
              <a:t>Η δημοφιλία της πλατφόρμας διαφέρει ανά χώρα, </a:t>
            </a:r>
            <a:r>
              <a:rPr lang="el-GR" dirty="0" smtClean="0">
                <a:solidFill>
                  <a:srgbClr val="000000"/>
                </a:solidFill>
              </a:rPr>
              <a:t>με</a:t>
            </a:r>
            <a:r>
              <a:rPr lang="en-CY" dirty="0" smtClean="0">
                <a:solidFill>
                  <a:srgbClr val="000000"/>
                </a:solidFill>
              </a:rPr>
              <a:t> </a:t>
            </a:r>
            <a:r>
              <a:rPr lang="el-GR" dirty="0" smtClean="0">
                <a:solidFill>
                  <a:srgbClr val="000000"/>
                </a:solidFill>
              </a:rPr>
              <a:t>την </a:t>
            </a:r>
            <a:r>
              <a:rPr lang="el-GR" dirty="0">
                <a:solidFill>
                  <a:srgbClr val="000000"/>
                </a:solidFill>
              </a:rPr>
              <a:t>Ινδία</a:t>
            </a:r>
            <a:r>
              <a:rPr lang="el-GR" dirty="0" smtClean="0">
                <a:solidFill>
                  <a:srgbClr val="000000"/>
                </a:solidFill>
              </a:rPr>
              <a:t>,</a:t>
            </a:r>
            <a:r>
              <a:rPr lang="en-CY" dirty="0" smtClean="0">
                <a:solidFill>
                  <a:srgbClr val="000000"/>
                </a:solidFill>
              </a:rPr>
              <a:t> </a:t>
            </a:r>
            <a:r>
              <a:rPr lang="el-GR" dirty="0">
                <a:solidFill>
                  <a:srgbClr val="000000"/>
                </a:solidFill>
              </a:rPr>
              <a:t>τις Ηνωμένες Πολιτείες,</a:t>
            </a:r>
            <a:r>
              <a:rPr lang="el-GR" dirty="0" smtClean="0">
                <a:solidFill>
                  <a:srgbClr val="000000"/>
                </a:solidFill>
              </a:rPr>
              <a:t> </a:t>
            </a:r>
            <a:r>
              <a:rPr lang="el-GR" dirty="0">
                <a:solidFill>
                  <a:srgbClr val="000000"/>
                </a:solidFill>
              </a:rPr>
              <a:t>τη Βραζιλία, την Ινδονησία και τη Ρωσία να είναι ανάμεσα στις χώρες με σημαντικές πληθυσμιακές ομάδες χρηστών στο Instagram.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l-GR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Εξελιξη </a:t>
            </a:r>
            <a:r>
              <a:rPr lang="el-GR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του </a:t>
            </a:r>
            <a:r>
              <a:rPr lang="en-CY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Instagram</a:t>
            </a:r>
            <a:endParaRPr lang="en-US" dirty="0">
              <a:ln>
                <a:solidFill>
                  <a:srgbClr val="000099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55713" y="2371531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el-GR" sz="1600" b="1" dirty="0" smtClean="0">
                <a:solidFill>
                  <a:srgbClr val="000099"/>
                </a:solidFill>
              </a:rPr>
              <a:t>Εξελιξη της Χρονολογιας του Instagram</a:t>
            </a:r>
            <a:endParaRPr lang="en-CY" sz="1600" b="1" dirty="0" smtClean="0">
              <a:solidFill>
                <a:srgbClr val="000099"/>
              </a:solidFill>
            </a:endParaRPr>
          </a:p>
          <a:p>
            <a:pPr algn="ctr"/>
            <a:endParaRPr lang="el-GR" sz="1600" dirty="0">
              <a:solidFill>
                <a:srgbClr val="00009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41410" y="3069164"/>
            <a:ext cx="4878391" cy="2717801"/>
          </a:xfrm>
        </p:spPr>
        <p:txBody>
          <a:bodyPr>
            <a:normAutofit fontScale="62500" lnSpcReduction="20000"/>
          </a:bodyPr>
          <a:lstStyle/>
          <a:p>
            <a:pPr>
              <a:buClr>
                <a:srgbClr val="FF33CC"/>
              </a:buClr>
            </a:pPr>
            <a:r>
              <a:rPr lang="el-GR" b="1" dirty="0" smtClean="0">
                <a:solidFill>
                  <a:srgbClr val="7030A0"/>
                </a:solidFill>
                <a:cs typeface="Calibri" panose="020F0502020204030204" pitchFamily="34" charset="0"/>
              </a:rPr>
              <a:t>2010</a:t>
            </a:r>
            <a:r>
              <a:rPr lang="el-GR" b="1" dirty="0">
                <a:solidFill>
                  <a:srgbClr val="7030A0"/>
                </a:solidFill>
                <a:cs typeface="Calibri" panose="020F0502020204030204" pitchFamily="34" charset="0"/>
              </a:rPr>
              <a:t>:</a:t>
            </a:r>
            <a:r>
              <a:rPr lang="el-GR" dirty="0">
                <a:solidFill>
                  <a:srgbClr val="7030A0"/>
                </a:solidFill>
                <a:cs typeface="Calibri" panose="020F0502020204030204" pitchFamily="34" charset="0"/>
              </a:rPr>
              <a:t> </a:t>
            </a:r>
            <a:r>
              <a:rPr lang="el-GR" dirty="0">
                <a:solidFill>
                  <a:srgbClr val="000000"/>
                </a:solidFill>
                <a:cs typeface="Calibri" panose="020F0502020204030204" pitchFamily="34" charset="0"/>
              </a:rPr>
              <a:t>Εκκίνηση του Instagram - Εφαρμογή κοινοποίησης φωτογραφιών</a:t>
            </a:r>
          </a:p>
          <a:p>
            <a:pPr>
              <a:buClr>
                <a:srgbClr val="FF33CC"/>
              </a:buClr>
            </a:pPr>
            <a:r>
              <a:rPr lang="el-GR" b="1" dirty="0">
                <a:solidFill>
                  <a:srgbClr val="7030A0"/>
                </a:solidFill>
                <a:cs typeface="Calibri" panose="020F0502020204030204" pitchFamily="34" charset="0"/>
              </a:rPr>
              <a:t>2013: </a:t>
            </a:r>
            <a:r>
              <a:rPr lang="el-GR" dirty="0">
                <a:solidFill>
                  <a:srgbClr val="000000"/>
                </a:solidFill>
                <a:cs typeface="Calibri" panose="020F0502020204030204" pitchFamily="34" charset="0"/>
              </a:rPr>
              <a:t>Εισαγωγή αναρτήσεων βίντεο</a:t>
            </a:r>
          </a:p>
          <a:p>
            <a:pPr>
              <a:buClr>
                <a:srgbClr val="FF33CC"/>
              </a:buClr>
            </a:pPr>
            <a:r>
              <a:rPr lang="el-GR" b="1" dirty="0">
                <a:solidFill>
                  <a:srgbClr val="7030A0"/>
                </a:solidFill>
                <a:cs typeface="Calibri" panose="020F0502020204030204" pitchFamily="34" charset="0"/>
              </a:rPr>
              <a:t>2016:</a:t>
            </a:r>
            <a:r>
              <a:rPr lang="el-GR" b="1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l-GR" dirty="0">
                <a:solidFill>
                  <a:srgbClr val="000000"/>
                </a:solidFill>
                <a:cs typeface="Calibri" panose="020F0502020204030204" pitchFamily="34" charset="0"/>
              </a:rPr>
              <a:t>Εκκίνηση λειτουργίας Stories</a:t>
            </a:r>
          </a:p>
          <a:p>
            <a:pPr>
              <a:buClr>
                <a:srgbClr val="FF33CC"/>
              </a:buClr>
            </a:pPr>
            <a:r>
              <a:rPr lang="el-GR" b="1" dirty="0">
                <a:solidFill>
                  <a:srgbClr val="7030A0"/>
                </a:solidFill>
                <a:cs typeface="Calibri" panose="020F0502020204030204" pitchFamily="34" charset="0"/>
              </a:rPr>
              <a:t>2018: </a:t>
            </a:r>
            <a:r>
              <a:rPr lang="el-GR" dirty="0">
                <a:solidFill>
                  <a:srgbClr val="000000"/>
                </a:solidFill>
                <a:cs typeface="Calibri" panose="020F0502020204030204" pitchFamily="34" charset="0"/>
              </a:rPr>
              <a:t>Εισαγωγή IGTV για μακροχρόνια βίντεο</a:t>
            </a:r>
          </a:p>
          <a:p>
            <a:pPr>
              <a:buClr>
                <a:srgbClr val="FF33CC"/>
              </a:buClr>
            </a:pPr>
            <a:r>
              <a:rPr lang="el-GR" b="1" dirty="0">
                <a:solidFill>
                  <a:srgbClr val="7030A0"/>
                </a:solidFill>
                <a:cs typeface="Calibri" panose="020F0502020204030204" pitchFamily="34" charset="0"/>
              </a:rPr>
              <a:t>2020: </a:t>
            </a:r>
            <a:r>
              <a:rPr lang="el-GR" dirty="0">
                <a:solidFill>
                  <a:srgbClr val="000000"/>
                </a:solidFill>
                <a:cs typeface="Calibri" panose="020F0502020204030204" pitchFamily="34" charset="0"/>
              </a:rPr>
              <a:t>Ολοκλήρωση λειτουργιών αγορών</a:t>
            </a:r>
          </a:p>
          <a:p>
            <a:pPr>
              <a:buClr>
                <a:srgbClr val="FF33CC"/>
              </a:buClr>
            </a:pPr>
            <a:r>
              <a:rPr lang="el-GR" b="1" dirty="0">
                <a:solidFill>
                  <a:srgbClr val="7030A0"/>
                </a:solidFill>
                <a:cs typeface="Calibri" panose="020F0502020204030204" pitchFamily="34" charset="0"/>
              </a:rPr>
              <a:t>2020:</a:t>
            </a:r>
            <a:r>
              <a:rPr lang="el-GR" b="1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l-GR" dirty="0">
                <a:solidFill>
                  <a:srgbClr val="000000"/>
                </a:solidFill>
                <a:cs typeface="Calibri" panose="020F0502020204030204" pitchFamily="34" charset="0"/>
              </a:rPr>
              <a:t>Εισαγωγή Reels για βραχυπρόθεσμο περιεχόμενο βίντεο</a:t>
            </a:r>
          </a:p>
          <a:p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1600" b="1" dirty="0" smtClean="0">
                <a:solidFill>
                  <a:srgbClr val="000099"/>
                </a:solidFill>
              </a:rPr>
              <a:t>Αντικτυπος </a:t>
            </a:r>
            <a:r>
              <a:rPr lang="el-GR" sz="1600" b="1" dirty="0">
                <a:solidFill>
                  <a:srgbClr val="000099"/>
                </a:solidFill>
              </a:rPr>
              <a:t>στη </a:t>
            </a:r>
            <a:r>
              <a:rPr lang="el-GR" sz="1600" b="1" dirty="0" smtClean="0">
                <a:solidFill>
                  <a:srgbClr val="000099"/>
                </a:solidFill>
              </a:rPr>
              <a:t>Συμμετοχη </a:t>
            </a:r>
            <a:r>
              <a:rPr lang="el-GR" sz="1600" b="1" dirty="0">
                <a:solidFill>
                  <a:srgbClr val="000099"/>
                </a:solidFill>
              </a:rPr>
              <a:t>και </a:t>
            </a:r>
            <a:r>
              <a:rPr lang="el-GR" sz="1600" b="1" dirty="0" smtClean="0">
                <a:solidFill>
                  <a:srgbClr val="000099"/>
                </a:solidFill>
              </a:rPr>
              <a:t>τις </a:t>
            </a:r>
            <a:r>
              <a:rPr lang="el-GR" sz="1600" b="1" dirty="0" smtClean="0">
                <a:solidFill>
                  <a:srgbClr val="000099"/>
                </a:solidFill>
              </a:rPr>
              <a:t>Επιχειρηματικες Ευκαιριες</a:t>
            </a:r>
            <a:endParaRPr lang="el-GR" sz="1600" b="1" dirty="0">
              <a:solidFill>
                <a:srgbClr val="00009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3073398"/>
            <a:ext cx="4875210" cy="271356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7030A0"/>
                </a:solidFill>
                <a:cs typeface="Calibri" panose="020F0502020204030204" pitchFamily="34" charset="0"/>
              </a:rPr>
              <a:t>Stories: </a:t>
            </a:r>
            <a:r>
              <a:rPr lang="el-GR" sz="1500" dirty="0">
                <a:solidFill>
                  <a:srgbClr val="000000"/>
                </a:solidFill>
                <a:cs typeface="Calibri" panose="020F0502020204030204" pitchFamily="34" charset="0"/>
              </a:rPr>
              <a:t>Αύξηση της καθημερινής συμμετοχής, προώθηση προσωρινού περιεχομένου.</a:t>
            </a:r>
          </a:p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7030A0"/>
                </a:solidFill>
                <a:cs typeface="Calibri" panose="020F0502020204030204" pitchFamily="34" charset="0"/>
              </a:rPr>
              <a:t>IGTV:</a:t>
            </a:r>
            <a:r>
              <a:rPr lang="el-GR" sz="1500" dirty="0">
                <a:solidFill>
                  <a:srgbClr val="000000"/>
                </a:solidFill>
                <a:cs typeface="Calibri" panose="020F0502020204030204" pitchFamily="34" charset="0"/>
              </a:rPr>
              <a:t> Δημιούργησε ευκαιρίες για μάρκετινγκ με μακροχρόνια βίντεο.</a:t>
            </a:r>
          </a:p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7030A0"/>
                </a:solidFill>
                <a:cs typeface="Calibri" panose="020F0502020204030204" pitchFamily="34" charset="0"/>
              </a:rPr>
              <a:t>Αγορές:</a:t>
            </a:r>
            <a:r>
              <a:rPr lang="el-GR" sz="1500" b="1" dirty="0">
                <a:cs typeface="Calibri" panose="020F0502020204030204" pitchFamily="34" charset="0"/>
              </a:rPr>
              <a:t> </a:t>
            </a:r>
            <a:r>
              <a:rPr lang="el-GR" sz="1500" dirty="0">
                <a:solidFill>
                  <a:srgbClr val="000000"/>
                </a:solidFill>
                <a:cs typeface="Calibri" panose="020F0502020204030204" pitchFamily="34" charset="0"/>
              </a:rPr>
              <a:t>Βελτιωμένες δυνατότητες ηλεκτρονικού εμπορίου, ευκαιρίες για άμεσες πωλήσεις.</a:t>
            </a:r>
          </a:p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7030A0"/>
                </a:solidFill>
                <a:cs typeface="Calibri" panose="020F0502020204030204" pitchFamily="34" charset="0"/>
              </a:rPr>
              <a:t>Reels:</a:t>
            </a:r>
            <a:r>
              <a:rPr lang="el-GR" sz="1500" b="1" dirty="0">
                <a:cs typeface="Calibri" panose="020F0502020204030204" pitchFamily="34" charset="0"/>
              </a:rPr>
              <a:t> </a:t>
            </a:r>
            <a:r>
              <a:rPr lang="el-GR" sz="1500" dirty="0">
                <a:solidFill>
                  <a:srgbClr val="000000"/>
                </a:solidFill>
                <a:cs typeface="Calibri" panose="020F0502020204030204" pitchFamily="34" charset="0"/>
              </a:rPr>
              <a:t>Αύξηση της συμμετοχής με βραχυπρόθεσμα, ψυχαγωγικά </a:t>
            </a:r>
            <a:r>
              <a:rPr lang="el-GR" sz="1500" dirty="0" smtClean="0">
                <a:solidFill>
                  <a:srgbClr val="000000"/>
                </a:solidFill>
                <a:cs typeface="Calibri" panose="020F0502020204030204" pitchFamily="34" charset="0"/>
              </a:rPr>
              <a:t>βίντεο.</a:t>
            </a:r>
            <a:endParaRPr lang="en-CY" sz="1500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Clr>
                <a:srgbClr val="FF33CC"/>
              </a:buClr>
              <a:buNone/>
            </a:pPr>
            <a:endParaRPr lang="en-US" sz="1500" b="1" dirty="0"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2" t="2649" r="13340" b="3730"/>
          <a:stretch/>
        </p:blipFill>
        <p:spPr>
          <a:xfrm>
            <a:off x="1315828" y="344682"/>
            <a:ext cx="933037" cy="924560"/>
          </a:xfrm>
          <a:prstGeom prst="roundRect">
            <a:avLst>
              <a:gd name="adj" fmla="val 912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t="9644" r="2647" b="8056"/>
          <a:stretch/>
        </p:blipFill>
        <p:spPr>
          <a:xfrm>
            <a:off x="9743768" y="344682"/>
            <a:ext cx="993671" cy="884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95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l-GR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Ο Ρολος του Instagram στην </a:t>
            </a:r>
            <a:r>
              <a:rPr lang="el-GR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Επιχειρηση</a:t>
            </a:r>
            <a:r>
              <a:rPr lang="el-GR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l-GR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ln>
                <a:solidFill>
                  <a:srgbClr val="000099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755834"/>
            <a:ext cx="5891209" cy="51985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l-GR" sz="2500" b="1" dirty="0" smtClean="0">
                <a:solidFill>
                  <a:srgbClr val="000099"/>
                </a:solidFill>
              </a:rPr>
              <a:t>Σημασία:</a:t>
            </a:r>
          </a:p>
          <a:p>
            <a:pPr>
              <a:buClr>
                <a:srgbClr val="FF33CC"/>
              </a:buClr>
            </a:pPr>
            <a:r>
              <a:rPr lang="el-GR" b="1" dirty="0" smtClean="0">
                <a:solidFill>
                  <a:srgbClr val="7030A0"/>
                </a:solidFill>
              </a:rPr>
              <a:t>Ορατότητα</a:t>
            </a:r>
            <a:r>
              <a:rPr lang="el-GR" sz="2500" b="1" cap="all" dirty="0" smtClean="0">
                <a:solidFill>
                  <a:srgbClr val="000099"/>
                </a:solidFill>
              </a:rPr>
              <a:t> </a:t>
            </a:r>
            <a:r>
              <a:rPr lang="el-GR" b="1" dirty="0">
                <a:solidFill>
                  <a:srgbClr val="7030A0"/>
                </a:solidFill>
              </a:rPr>
              <a:t>της Μάρκας: </a:t>
            </a:r>
            <a:r>
              <a:rPr lang="el-GR" dirty="0">
                <a:solidFill>
                  <a:srgbClr val="000000"/>
                </a:solidFill>
              </a:rPr>
              <a:t>Το Instagram προσφέρει μια πλατφόρμα για τις επιχειρήσεις να προβάλλουν τη μάρκα τους μέσω οπτικού περιεχομένου.</a:t>
            </a:r>
          </a:p>
          <a:p>
            <a:pPr>
              <a:buClr>
                <a:srgbClr val="FF33CC"/>
              </a:buClr>
            </a:pPr>
            <a:r>
              <a:rPr lang="el-GR" b="1" dirty="0">
                <a:solidFill>
                  <a:srgbClr val="7030A0"/>
                </a:solidFill>
              </a:rPr>
              <a:t>Αλληλεπίδραση με τους Πελάτες: </a:t>
            </a:r>
            <a:r>
              <a:rPr lang="el-GR" dirty="0">
                <a:solidFill>
                  <a:srgbClr val="000000"/>
                </a:solidFill>
              </a:rPr>
              <a:t>Άμεση αλληλεπίδραση και συμμετοχή με τους πελάτες μέσω σχολίων, stories και μηνυμάτων.</a:t>
            </a:r>
          </a:p>
          <a:p>
            <a:pPr>
              <a:buClr>
                <a:srgbClr val="FF33CC"/>
              </a:buClr>
            </a:pPr>
            <a:r>
              <a:rPr lang="el-GR" b="1" dirty="0">
                <a:solidFill>
                  <a:srgbClr val="7030A0"/>
                </a:solidFill>
              </a:rPr>
              <a:t>Πωλήσεις: </a:t>
            </a:r>
            <a:r>
              <a:rPr lang="el-GR" dirty="0">
                <a:solidFill>
                  <a:srgbClr val="000000"/>
                </a:solidFill>
              </a:rPr>
              <a:t>Δυνατότητα προώθησης πωλήσεων μέσω προβολής προϊόντων και συνδέσμων σε αναρτήσεις.</a:t>
            </a:r>
          </a:p>
          <a:p>
            <a:pPr marL="0" indent="0">
              <a:buClr>
                <a:srgbClr val="FF33CC"/>
              </a:buClr>
              <a:buFont typeface="Arial" panose="020B0604020202020204" pitchFamily="34" charset="0"/>
              <a:buNone/>
            </a:pPr>
            <a:r>
              <a:rPr lang="el-GR" sz="2500" b="1" dirty="0" smtClean="0">
                <a:solidFill>
                  <a:srgbClr val="000099"/>
                </a:solidFill>
              </a:rPr>
              <a:t>ΣΤΑΤΙΣΤΙΚΑ</a:t>
            </a:r>
            <a:r>
              <a:rPr lang="el-GR" sz="2500" b="1" cap="all" dirty="0" smtClean="0">
                <a:solidFill>
                  <a:srgbClr val="000099"/>
                </a:solidFill>
              </a:rPr>
              <a:t>:</a:t>
            </a:r>
            <a:endParaRPr lang="el-GR" sz="2500" b="1" cap="all" dirty="0">
              <a:solidFill>
                <a:srgbClr val="000099"/>
              </a:solidFill>
            </a:endParaRPr>
          </a:p>
          <a:p>
            <a:pPr>
              <a:buClr>
                <a:srgbClr val="FF33CC"/>
              </a:buClr>
            </a:pPr>
            <a:r>
              <a:rPr lang="el-GR" b="1" dirty="0">
                <a:solidFill>
                  <a:srgbClr val="7030A0"/>
                </a:solidFill>
              </a:rPr>
              <a:t>Προφίλ Επιχείρησης: </a:t>
            </a:r>
            <a:r>
              <a:rPr lang="el-GR" dirty="0">
                <a:solidFill>
                  <a:srgbClr val="000000"/>
                </a:solidFill>
              </a:rPr>
              <a:t>Πάνω από </a:t>
            </a:r>
            <a:r>
              <a:rPr lang="en-CY" dirty="0" smtClean="0">
                <a:solidFill>
                  <a:srgbClr val="000000"/>
                </a:solidFill>
              </a:rPr>
              <a:t>200 </a:t>
            </a:r>
            <a:r>
              <a:rPr lang="el-GR" dirty="0" smtClean="0">
                <a:solidFill>
                  <a:srgbClr val="000000"/>
                </a:solidFill>
              </a:rPr>
              <a:t>εκατομμύρια </a:t>
            </a:r>
            <a:r>
              <a:rPr lang="el-GR" dirty="0">
                <a:solidFill>
                  <a:srgbClr val="000000"/>
                </a:solidFill>
              </a:rPr>
              <a:t>επιχειρήσεις χρησιμοποιούν τα επαγγελματικά προφίλ του Instagram.</a:t>
            </a:r>
          </a:p>
          <a:p>
            <a:pPr>
              <a:buClr>
                <a:srgbClr val="FF33CC"/>
              </a:buClr>
            </a:pPr>
            <a:r>
              <a:rPr lang="el-GR" b="1" dirty="0" smtClean="0">
                <a:solidFill>
                  <a:srgbClr val="7030A0"/>
                </a:solidFill>
              </a:rPr>
              <a:t>Διαφήμιση: </a:t>
            </a:r>
            <a:r>
              <a:rPr lang="el-GR" dirty="0">
                <a:solidFill>
                  <a:srgbClr val="000000"/>
                </a:solidFill>
              </a:rPr>
              <a:t>Τα έσοδα από διαφημίσεις του Instagram ήταν 43,28 δισεκατομμύρια δολάρια το 2022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47" y="1843088"/>
            <a:ext cx="3968677" cy="4157662"/>
          </a:xfrm>
          <a:prstGeom prst="rect">
            <a:avLst/>
          </a:prstGeom>
          <a:effectLst>
            <a:outerShdw blurRad="673100" dist="50800" dir="4500000" sx="98000" sy="98000" algn="ctr" rotWithShape="0">
              <a:srgbClr val="000000">
                <a:alpha val="41000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3613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0588"/>
            <a:ext cx="9905998" cy="1478570"/>
          </a:xfrm>
        </p:spPr>
        <p:txBody>
          <a:bodyPr>
            <a:normAutofit/>
          </a:bodyPr>
          <a:lstStyle/>
          <a:p>
            <a:r>
              <a:rPr lang="el-GR" sz="3200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Η Επιτυχημ</a:t>
            </a:r>
            <a:r>
              <a:rPr lang="en-CY" sz="3200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l-GR" sz="3200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νη επιχειρηματικ</a:t>
            </a:r>
            <a:r>
              <a:rPr lang="en-CY" sz="3200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l-GR" sz="3200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καμπ</a:t>
            </a:r>
            <a:r>
              <a:rPr lang="en-CY" sz="3200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l-GR" sz="3200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νι</a:t>
            </a:r>
            <a:r>
              <a:rPr lang="en-CY" sz="3200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 </a:t>
            </a:r>
            <a:r>
              <a:rPr lang="el-GR" sz="3200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τησ </a:t>
            </a:r>
            <a:r>
              <a:rPr lang="en-US" sz="3200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Aegean </a:t>
            </a:r>
            <a:r>
              <a:rPr lang="en-CY" sz="3200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airlines </a:t>
            </a:r>
            <a:r>
              <a:rPr lang="el-GR" sz="3200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μεσα απο το Instagraμ</a:t>
            </a:r>
            <a:endParaRPr lang="en-US" sz="3200" dirty="0">
              <a:ln>
                <a:solidFill>
                  <a:srgbClr val="000099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1691239"/>
            <a:ext cx="4878389" cy="4679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1500" b="1" dirty="0">
                <a:solidFill>
                  <a:srgbClr val="000099"/>
                </a:solidFill>
              </a:rPr>
              <a:t>1. Καθορισμός Στόχων και Στρατηγική</a:t>
            </a:r>
          </a:p>
          <a:p>
            <a:pPr>
              <a:buClr>
                <a:srgbClr val="FF33CC"/>
              </a:buClr>
              <a:buFont typeface="Tw Cen MT" panose="020B0602020104020603" pitchFamily="34" charset="0"/>
              <a:buChar char="•"/>
            </a:pPr>
            <a:r>
              <a:rPr lang="el-GR" sz="1500" b="1" dirty="0">
                <a:solidFill>
                  <a:srgbClr val="7030A0"/>
                </a:solidFill>
              </a:rPr>
              <a:t>Στόχοι</a:t>
            </a:r>
            <a:r>
              <a:rPr lang="el-GR" sz="1500" b="1" dirty="0" smtClean="0">
                <a:solidFill>
                  <a:srgbClr val="7030A0"/>
                </a:solidFill>
              </a:rPr>
              <a:t>:</a:t>
            </a:r>
            <a:r>
              <a:rPr lang="el-GR" sz="1500" dirty="0" smtClean="0">
                <a:solidFill>
                  <a:srgbClr val="000000"/>
                </a:solidFill>
              </a:rPr>
              <a:t> </a:t>
            </a:r>
            <a:r>
              <a:rPr lang="el-GR" sz="1500" dirty="0">
                <a:solidFill>
                  <a:srgbClr val="000000"/>
                </a:solidFill>
              </a:rPr>
              <a:t>αύξηση επισκεψιμότητας ιστοσελίδας, αύξηση πωλήσεων, ενίσχυση επίγνωσης της </a:t>
            </a:r>
            <a:r>
              <a:rPr lang="el-GR" sz="1500" dirty="0" smtClean="0">
                <a:solidFill>
                  <a:srgbClr val="000000"/>
                </a:solidFill>
              </a:rPr>
              <a:t>μάρκας.</a:t>
            </a:r>
            <a:endParaRPr lang="el-GR" sz="1500" dirty="0">
              <a:solidFill>
                <a:srgbClr val="000000"/>
              </a:solidFill>
            </a:endParaRPr>
          </a:p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7030A0"/>
                </a:solidFill>
              </a:rPr>
              <a:t>Στρατηγική:</a:t>
            </a:r>
            <a:r>
              <a:rPr lang="el-GR" sz="1500" dirty="0">
                <a:solidFill>
                  <a:srgbClr val="7030A0"/>
                </a:solidFill>
              </a:rPr>
              <a:t> </a:t>
            </a:r>
            <a:r>
              <a:rPr lang="el-GR" sz="1500" dirty="0" smtClean="0">
                <a:solidFill>
                  <a:srgbClr val="000000"/>
                </a:solidFill>
              </a:rPr>
              <a:t>Προσαρμόζει </a:t>
            </a:r>
            <a:r>
              <a:rPr lang="el-GR" sz="1500" dirty="0">
                <a:solidFill>
                  <a:srgbClr val="000000"/>
                </a:solidFill>
              </a:rPr>
              <a:t>το περιεχόμενο και τα τακτικά για την επίτευξη αυτών των στόχων (π.χ. αφήγηση ιστοριών, περιεχόμενο που δημιουργεί ο χρήστης, συνεργασίες με influencers).</a:t>
            </a:r>
          </a:p>
          <a:p>
            <a:pPr marL="0" indent="0">
              <a:buNone/>
            </a:pPr>
            <a:r>
              <a:rPr lang="el-GR" sz="1500" b="1" dirty="0">
                <a:solidFill>
                  <a:srgbClr val="000099"/>
                </a:solidFill>
              </a:rPr>
              <a:t>2. Στοχευμένο Κοινό</a:t>
            </a:r>
          </a:p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7030A0"/>
                </a:solidFill>
              </a:rPr>
              <a:t>Δημογραφικά:</a:t>
            </a:r>
            <a:r>
              <a:rPr lang="el-GR" sz="1500" dirty="0">
                <a:solidFill>
                  <a:srgbClr val="7030A0"/>
                </a:solidFill>
              </a:rPr>
              <a:t> </a:t>
            </a:r>
            <a:r>
              <a:rPr lang="el-GR" sz="1500" dirty="0" smtClean="0">
                <a:solidFill>
                  <a:srgbClr val="000000"/>
                </a:solidFill>
              </a:rPr>
              <a:t>Κατανοεί </a:t>
            </a:r>
            <a:r>
              <a:rPr lang="el-GR" sz="1500" dirty="0">
                <a:solidFill>
                  <a:srgbClr val="000000"/>
                </a:solidFill>
              </a:rPr>
              <a:t>τα δημογραφικά στοιχεία του </a:t>
            </a:r>
            <a:r>
              <a:rPr lang="el-GR" sz="1500" dirty="0" smtClean="0">
                <a:solidFill>
                  <a:srgbClr val="000000"/>
                </a:solidFill>
              </a:rPr>
              <a:t>κοινού, </a:t>
            </a:r>
            <a:r>
              <a:rPr lang="el-GR" sz="1500" dirty="0">
                <a:solidFill>
                  <a:srgbClr val="000000"/>
                </a:solidFill>
              </a:rPr>
              <a:t>τα ενδιαφέροντά τους, τη συμπεριφορά τους.</a:t>
            </a:r>
          </a:p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7030A0"/>
                </a:solidFill>
              </a:rPr>
              <a:t>Διακριτική Διαίρεση:</a:t>
            </a:r>
            <a:r>
              <a:rPr lang="el-GR" sz="1500" dirty="0">
                <a:solidFill>
                  <a:srgbClr val="7030A0"/>
                </a:solidFill>
              </a:rPr>
              <a:t> </a:t>
            </a:r>
            <a:r>
              <a:rPr lang="el-GR" sz="1500" dirty="0" smtClean="0">
                <a:solidFill>
                  <a:srgbClr val="000000"/>
                </a:solidFill>
              </a:rPr>
              <a:t>Δημιουργε</a:t>
            </a:r>
            <a:r>
              <a:rPr lang="el-GR" sz="1500" dirty="0">
                <a:solidFill>
                  <a:srgbClr val="000000"/>
                </a:solidFill>
              </a:rPr>
              <a:t>ί</a:t>
            </a:r>
            <a:r>
              <a:rPr lang="el-GR" sz="1500" dirty="0" smtClean="0">
                <a:solidFill>
                  <a:srgbClr val="000000"/>
                </a:solidFill>
              </a:rPr>
              <a:t> </a:t>
            </a:r>
            <a:r>
              <a:rPr lang="el-GR" sz="1500" dirty="0">
                <a:solidFill>
                  <a:srgbClr val="000000"/>
                </a:solidFill>
              </a:rPr>
              <a:t>συγκεκριμένα τμήματα κοινού για </a:t>
            </a:r>
            <a:r>
              <a:rPr lang="el-GR" sz="1500" dirty="0" smtClean="0">
                <a:solidFill>
                  <a:srgbClr val="000000"/>
                </a:solidFill>
              </a:rPr>
              <a:t>στοχευμένο περιεχόμενο(π.χ. </a:t>
            </a:r>
            <a:r>
              <a:rPr lang="en-CY" sz="1500" dirty="0" smtClean="0">
                <a:solidFill>
                  <a:srgbClr val="000000"/>
                </a:solidFill>
              </a:rPr>
              <a:t>genAIRetion</a:t>
            </a:r>
            <a:r>
              <a:rPr lang="el-GR" sz="1500" dirty="0" smtClean="0">
                <a:solidFill>
                  <a:srgbClr val="000000"/>
                </a:solidFill>
              </a:rPr>
              <a:t>)</a:t>
            </a:r>
            <a:r>
              <a:rPr lang="en-CY" sz="1500" dirty="0" smtClean="0">
                <a:solidFill>
                  <a:srgbClr val="000000"/>
                </a:solidFill>
              </a:rPr>
              <a:t>.</a:t>
            </a:r>
            <a:endParaRPr lang="el-GR" sz="1500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1239"/>
            <a:ext cx="4875211" cy="4679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1500" b="1" dirty="0">
                <a:solidFill>
                  <a:srgbClr val="000099"/>
                </a:solidFill>
              </a:rPr>
              <a:t>3. Δημιουργία Πειστικού Περιεχομένου</a:t>
            </a:r>
          </a:p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7030A0"/>
                </a:solidFill>
              </a:rPr>
              <a:t>Οπτικά Στοιχεία:</a:t>
            </a:r>
            <a:r>
              <a:rPr lang="el-GR" sz="1500" dirty="0">
                <a:solidFill>
                  <a:srgbClr val="7030A0"/>
                </a:solidFill>
              </a:rPr>
              <a:t> </a:t>
            </a:r>
            <a:r>
              <a:rPr lang="el-GR" sz="1500" dirty="0">
                <a:solidFill>
                  <a:srgbClr val="000000"/>
                </a:solidFill>
              </a:rPr>
              <a:t>Ποιοτικές εικόνες ή βίντεο που προσελκύουν το βλέμμα και είναι σχετικά με </a:t>
            </a:r>
            <a:r>
              <a:rPr lang="el-GR" sz="1500" dirty="0" smtClean="0">
                <a:solidFill>
                  <a:srgbClr val="000000"/>
                </a:solidFill>
              </a:rPr>
              <a:t>τη εταιρία.</a:t>
            </a:r>
            <a:endParaRPr lang="el-GR" sz="1500" dirty="0">
              <a:solidFill>
                <a:srgbClr val="000000"/>
              </a:solidFill>
            </a:endParaRPr>
          </a:p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7030A0"/>
                </a:solidFill>
              </a:rPr>
              <a:t>Συνέπεια:</a:t>
            </a:r>
            <a:r>
              <a:rPr lang="el-GR" sz="1500" dirty="0">
                <a:solidFill>
                  <a:srgbClr val="7030A0"/>
                </a:solidFill>
              </a:rPr>
              <a:t> </a:t>
            </a:r>
            <a:r>
              <a:rPr lang="el-GR" sz="1500" dirty="0" smtClean="0">
                <a:solidFill>
                  <a:srgbClr val="000000"/>
                </a:solidFill>
              </a:rPr>
              <a:t>Διατηρεί </a:t>
            </a:r>
            <a:r>
              <a:rPr lang="el-GR" sz="1500" dirty="0">
                <a:solidFill>
                  <a:srgbClr val="000000"/>
                </a:solidFill>
              </a:rPr>
              <a:t>συνεκτική φωνή και αισθητική της </a:t>
            </a:r>
            <a:r>
              <a:rPr lang="el-GR" sz="1500" dirty="0" smtClean="0">
                <a:solidFill>
                  <a:srgbClr val="000000"/>
                </a:solidFill>
              </a:rPr>
              <a:t>εταιρία.</a:t>
            </a:r>
            <a:endParaRPr lang="el-GR" sz="1500" dirty="0">
              <a:solidFill>
                <a:srgbClr val="000000"/>
              </a:solidFill>
            </a:endParaRPr>
          </a:p>
          <a:p>
            <a:endParaRPr lang="en-US" sz="1500" dirty="0" smtClean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687" t="5871" r="11586" b="6790"/>
          <a:stretch/>
        </p:blipFill>
        <p:spPr>
          <a:xfrm>
            <a:off x="10473819" y="280588"/>
            <a:ext cx="1147184" cy="11655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51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061896" y="457888"/>
            <a:ext cx="4878389" cy="582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Y" sz="1500" b="1" dirty="0">
                <a:solidFill>
                  <a:srgbClr val="000099"/>
                </a:solidFill>
              </a:rPr>
              <a:t>4</a:t>
            </a:r>
            <a:r>
              <a:rPr lang="el-GR" sz="1500" b="1" dirty="0" smtClean="0">
                <a:solidFill>
                  <a:srgbClr val="000099"/>
                </a:solidFill>
              </a:rPr>
              <a:t>. </a:t>
            </a:r>
            <a:r>
              <a:rPr lang="el-GR" sz="1500" b="1" dirty="0">
                <a:solidFill>
                  <a:srgbClr val="000099"/>
                </a:solidFill>
              </a:rPr>
              <a:t>Πληρωμένη Διαφήμιση (αν εφαρμόζεται)</a:t>
            </a:r>
          </a:p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7030A0"/>
                </a:solidFill>
              </a:rPr>
              <a:t>Στοχευμένες Διαφημίσεις:</a:t>
            </a:r>
            <a:r>
              <a:rPr lang="el-GR" sz="1500" dirty="0">
                <a:solidFill>
                  <a:srgbClr val="7030A0"/>
                </a:solidFill>
              </a:rPr>
              <a:t> </a:t>
            </a:r>
            <a:r>
              <a:rPr lang="el-GR" sz="1500" dirty="0" smtClean="0">
                <a:solidFill>
                  <a:srgbClr val="000000"/>
                </a:solidFill>
              </a:rPr>
              <a:t>Χρησιμοποιά </a:t>
            </a:r>
            <a:r>
              <a:rPr lang="el-GR" sz="1500" dirty="0">
                <a:solidFill>
                  <a:srgbClr val="000000"/>
                </a:solidFill>
              </a:rPr>
              <a:t>την πλατφόρμα διαφήμισης του Instagram για </a:t>
            </a:r>
            <a:r>
              <a:rPr lang="el-GR" sz="1500" dirty="0" smtClean="0">
                <a:solidFill>
                  <a:srgbClr val="000000"/>
                </a:solidFill>
              </a:rPr>
              <a:t>στοχευμένες διαφημιστικές </a:t>
            </a:r>
            <a:r>
              <a:rPr lang="el-GR" sz="1500" dirty="0">
                <a:solidFill>
                  <a:srgbClr val="000000"/>
                </a:solidFill>
              </a:rPr>
              <a:t>εκστρατείες.</a:t>
            </a:r>
          </a:p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000000"/>
                </a:solidFill>
              </a:rPr>
              <a:t>Κατ</a:t>
            </a:r>
            <a:r>
              <a:rPr lang="el-GR" sz="1500" b="1" dirty="0">
                <a:solidFill>
                  <a:srgbClr val="7030A0"/>
                </a:solidFill>
              </a:rPr>
              <a:t>ανομή Προϋπολογισμού:</a:t>
            </a:r>
            <a:r>
              <a:rPr lang="el-GR" sz="1500" dirty="0">
                <a:solidFill>
                  <a:srgbClr val="7030A0"/>
                </a:solidFill>
              </a:rPr>
              <a:t> </a:t>
            </a:r>
            <a:r>
              <a:rPr lang="el-GR" sz="1500" dirty="0" smtClean="0">
                <a:solidFill>
                  <a:srgbClr val="000000"/>
                </a:solidFill>
              </a:rPr>
              <a:t>Κατανόμηση του προϋπολογισμού </a:t>
            </a:r>
            <a:r>
              <a:rPr lang="el-GR" sz="1500" dirty="0">
                <a:solidFill>
                  <a:srgbClr val="000000"/>
                </a:solidFill>
              </a:rPr>
              <a:t>στρατηγικά με βάση την απόδοση της εκστρατείας</a:t>
            </a:r>
            <a:r>
              <a:rPr lang="el-GR" sz="15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CY" sz="1500" b="1" dirty="0" smtClean="0">
                <a:solidFill>
                  <a:srgbClr val="000099"/>
                </a:solidFill>
              </a:rPr>
              <a:t>5</a:t>
            </a:r>
            <a:r>
              <a:rPr lang="el-GR" sz="1500" b="1" dirty="0" smtClean="0">
                <a:solidFill>
                  <a:srgbClr val="000099"/>
                </a:solidFill>
              </a:rPr>
              <a:t>. </a:t>
            </a:r>
            <a:r>
              <a:rPr lang="el-GR" sz="1500" b="1" dirty="0">
                <a:solidFill>
                  <a:srgbClr val="000099"/>
                </a:solidFill>
              </a:rPr>
              <a:t>Συμμετοχή της Κοινότητας και Δημιουργία Σχέσεων</a:t>
            </a:r>
          </a:p>
          <a:p>
            <a:pPr>
              <a:buClr>
                <a:srgbClr val="FF33CC"/>
              </a:buClr>
            </a:pPr>
            <a:r>
              <a:rPr lang="el-GR" sz="1500" b="1" dirty="0" smtClean="0">
                <a:solidFill>
                  <a:srgbClr val="7030A0"/>
                </a:solidFill>
              </a:rPr>
              <a:t>Περιεχόμενο </a:t>
            </a:r>
            <a:r>
              <a:rPr lang="el-GR" sz="1500" b="1" dirty="0">
                <a:solidFill>
                  <a:srgbClr val="7030A0"/>
                </a:solidFill>
              </a:rPr>
              <a:t>που Δημιουργεί </a:t>
            </a:r>
            <a:r>
              <a:rPr lang="el-GR" sz="1500" b="1" dirty="0" smtClean="0">
                <a:solidFill>
                  <a:srgbClr val="7030A0"/>
                </a:solidFill>
              </a:rPr>
              <a:t>ο Χρήστης:</a:t>
            </a:r>
            <a:r>
              <a:rPr lang="el-GR" sz="1500" dirty="0" smtClean="0">
                <a:solidFill>
                  <a:srgbClr val="7030A0"/>
                </a:solidFill>
              </a:rPr>
              <a:t> </a:t>
            </a:r>
            <a:r>
              <a:rPr lang="el-GR" sz="1500" dirty="0" smtClean="0">
                <a:solidFill>
                  <a:srgbClr val="000000"/>
                </a:solidFill>
              </a:rPr>
              <a:t>Ενθαρρύνει </a:t>
            </a:r>
            <a:r>
              <a:rPr lang="el-GR" sz="1500" dirty="0">
                <a:solidFill>
                  <a:srgbClr val="000000"/>
                </a:solidFill>
              </a:rPr>
              <a:t>τους χρήστες να μοιραστούν τις εμπειρίες τους με </a:t>
            </a:r>
            <a:r>
              <a:rPr lang="el-GR" sz="1500" dirty="0" smtClean="0">
                <a:solidFill>
                  <a:srgbClr val="000000"/>
                </a:solidFill>
              </a:rPr>
              <a:t>την υπηρεσία </a:t>
            </a:r>
            <a:r>
              <a:rPr lang="el-GR" sz="1500" dirty="0">
                <a:solidFill>
                  <a:srgbClr val="000000"/>
                </a:solidFill>
              </a:rPr>
              <a:t>σας.</a:t>
            </a:r>
          </a:p>
          <a:p>
            <a:pPr marL="0" indent="0">
              <a:buNone/>
            </a:pPr>
            <a:r>
              <a:rPr lang="en-CY" sz="1500" b="1" dirty="0" smtClean="0">
                <a:solidFill>
                  <a:srgbClr val="000099"/>
                </a:solidFill>
              </a:rPr>
              <a:t>6</a:t>
            </a:r>
            <a:r>
              <a:rPr lang="el-GR" sz="1500" b="1" dirty="0" smtClean="0">
                <a:solidFill>
                  <a:srgbClr val="000099"/>
                </a:solidFill>
              </a:rPr>
              <a:t>. </a:t>
            </a:r>
            <a:r>
              <a:rPr lang="el-GR" sz="1500" b="1" dirty="0">
                <a:solidFill>
                  <a:srgbClr val="000099"/>
                </a:solidFill>
              </a:rPr>
              <a:t>Αλληλεπίδραση και Συμμετοχή</a:t>
            </a:r>
          </a:p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7030A0"/>
                </a:solidFill>
              </a:rPr>
              <a:t>Τακτικές Συμμετοχής:</a:t>
            </a:r>
            <a:r>
              <a:rPr lang="el-GR" sz="1500" dirty="0">
                <a:solidFill>
                  <a:srgbClr val="7030A0"/>
                </a:solidFill>
              </a:rPr>
              <a:t> </a:t>
            </a:r>
            <a:r>
              <a:rPr lang="el-GR" sz="1500" dirty="0">
                <a:solidFill>
                  <a:srgbClr val="000000"/>
                </a:solidFill>
              </a:rPr>
              <a:t>Ενθαρρύνει τα like, τα σχόλια, τα shares και το περιεχόμενο που δημιουργούν οι χρήστες (διαγωνισμοί, δημοσκοπήσεις, συνεδρίες Q&amp;A).</a:t>
            </a:r>
          </a:p>
          <a:p>
            <a:pPr>
              <a:buClr>
                <a:srgbClr val="FF33CC"/>
              </a:buClr>
            </a:pPr>
            <a:r>
              <a:rPr lang="el-GR" sz="1500" b="1" dirty="0">
                <a:solidFill>
                  <a:srgbClr val="7030A0"/>
                </a:solidFill>
              </a:rPr>
              <a:t>Δημιουργία Κοινότητας:</a:t>
            </a:r>
            <a:r>
              <a:rPr lang="el-GR" sz="1500" dirty="0">
                <a:solidFill>
                  <a:srgbClr val="7030A0"/>
                </a:solidFill>
              </a:rPr>
              <a:t> </a:t>
            </a:r>
            <a:r>
              <a:rPr lang="el-GR" sz="1500" dirty="0">
                <a:solidFill>
                  <a:srgbClr val="000000"/>
                </a:solidFill>
              </a:rPr>
              <a:t>Απαντά άμεσα σε σχόλια ή μηνύματα και αλληλεπιδράστε ενεργά με το κοινό σας.</a:t>
            </a:r>
          </a:p>
          <a:p>
            <a:pPr>
              <a:buClr>
                <a:srgbClr val="FF33CC"/>
              </a:buClr>
            </a:pPr>
            <a:endParaRPr lang="el-GR" sz="1500" dirty="0">
              <a:solidFill>
                <a:srgbClr val="000000"/>
              </a:solidFill>
            </a:endParaRPr>
          </a:p>
          <a:p>
            <a:endParaRPr lang="en-US" sz="1500" dirty="0"/>
          </a:p>
        </p:txBody>
      </p:sp>
      <p:pic>
        <p:nvPicPr>
          <p:cNvPr id="1026" name="Picture 2" descr="Open phot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81" y="457888"/>
            <a:ext cx="2634053" cy="5704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2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230" y="1394722"/>
            <a:ext cx="9905999" cy="52843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1400" b="1" dirty="0" smtClean="0">
                <a:solidFill>
                  <a:srgbClr val="000099"/>
                </a:solidFill>
              </a:rPr>
              <a:t>Ορατότητα </a:t>
            </a:r>
            <a:r>
              <a:rPr lang="el-GR" sz="1400" b="1" dirty="0">
                <a:solidFill>
                  <a:srgbClr val="000099"/>
                </a:solidFill>
              </a:rPr>
              <a:t>του </a:t>
            </a:r>
            <a:r>
              <a:rPr lang="el-GR" sz="1400" b="1" dirty="0" smtClean="0">
                <a:solidFill>
                  <a:srgbClr val="000099"/>
                </a:solidFill>
              </a:rPr>
              <a:t>Brand</a:t>
            </a:r>
            <a:r>
              <a:rPr lang="en-CY" sz="1400" b="1" dirty="0" smtClean="0">
                <a:solidFill>
                  <a:srgbClr val="000099"/>
                </a:solidFill>
              </a:rPr>
              <a:t> </a:t>
            </a:r>
            <a:r>
              <a:rPr lang="el-GR" sz="1400" b="1" dirty="0" smtClean="0">
                <a:solidFill>
                  <a:srgbClr val="000099"/>
                </a:solidFill>
              </a:rPr>
              <a:t>:</a:t>
            </a:r>
            <a:endParaRPr lang="el-GR" sz="1400" b="1" dirty="0">
              <a:solidFill>
                <a:srgbClr val="000099"/>
              </a:solidFill>
            </a:endParaRPr>
          </a:p>
          <a:p>
            <a:pPr>
              <a:buClr>
                <a:srgbClr val="FF33CC"/>
              </a:buClr>
            </a:pPr>
            <a:r>
              <a:rPr lang="el-GR" sz="1400" b="1" dirty="0">
                <a:solidFill>
                  <a:srgbClr val="7030A0"/>
                </a:solidFill>
              </a:rPr>
              <a:t>Συνεπής Αισθητική: </a:t>
            </a:r>
            <a:r>
              <a:rPr lang="el-GR" sz="1400" dirty="0">
                <a:solidFill>
                  <a:srgbClr val="000000"/>
                </a:solidFill>
              </a:rPr>
              <a:t>Διατήρηση μιας αναγνωρίσιμης και ελκυστικής οπτικής ταυτότητας.</a:t>
            </a:r>
          </a:p>
          <a:p>
            <a:pPr>
              <a:buClr>
                <a:srgbClr val="FF33CC"/>
              </a:buClr>
            </a:pPr>
            <a:r>
              <a:rPr lang="el-GR" sz="1400" b="1" dirty="0">
                <a:solidFill>
                  <a:srgbClr val="7030A0"/>
                </a:solidFill>
              </a:rPr>
              <a:t>Hashtags και Geotags</a:t>
            </a:r>
            <a:r>
              <a:rPr lang="el-GR" sz="1400" dirty="0">
                <a:solidFill>
                  <a:srgbClr val="000000"/>
                </a:solidFill>
              </a:rPr>
              <a:t>: Στρατηγική χρήση για ευρύτερη αναγνώριση από το κοινό.</a:t>
            </a:r>
          </a:p>
          <a:p>
            <a:pPr>
              <a:buClr>
                <a:srgbClr val="FF33CC"/>
              </a:buClr>
            </a:pPr>
            <a:r>
              <a:rPr lang="el-GR" sz="1400" b="1" dirty="0">
                <a:solidFill>
                  <a:srgbClr val="7030A0"/>
                </a:solidFill>
              </a:rPr>
              <a:t>Αποκλειστικό Περιεχόμενο: </a:t>
            </a:r>
            <a:r>
              <a:rPr lang="el-GR" sz="1400" dirty="0" smtClean="0">
                <a:solidFill>
                  <a:srgbClr val="000000"/>
                </a:solidFill>
              </a:rPr>
              <a:t>Διαμοιράζοντας περιεχόμενο από τους ίδιους τους πελάτες τους.</a:t>
            </a:r>
            <a:endParaRPr lang="el-G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l-GR" sz="1400" b="1" dirty="0">
                <a:solidFill>
                  <a:srgbClr val="000099"/>
                </a:solidFill>
              </a:rPr>
              <a:t>Βασικά Συμπεράσματα:</a:t>
            </a:r>
          </a:p>
          <a:p>
            <a:pPr>
              <a:buClr>
                <a:srgbClr val="FF33CC"/>
              </a:buClr>
            </a:pPr>
            <a:r>
              <a:rPr lang="el-GR" sz="1400" dirty="0">
                <a:solidFill>
                  <a:srgbClr val="000000"/>
                </a:solidFill>
              </a:rPr>
              <a:t>Αυθεντική συμμετοχή και περιεχόμενο από τους χρήστες ωθούν την κοινότητα.</a:t>
            </a:r>
          </a:p>
          <a:p>
            <a:pPr>
              <a:buClr>
                <a:srgbClr val="FF33CC"/>
              </a:buClr>
            </a:pPr>
            <a:r>
              <a:rPr lang="el-GR" sz="1400" dirty="0">
                <a:solidFill>
                  <a:srgbClr val="000000"/>
                </a:solidFill>
              </a:rPr>
              <a:t>Συνέπεια στην οπτική αναγνώρισης ενισχύει την αναγνώριση.</a:t>
            </a:r>
          </a:p>
          <a:p>
            <a:pPr marL="0" indent="0">
              <a:buClr>
                <a:srgbClr val="FF33CC"/>
              </a:buClr>
              <a:buNone/>
            </a:pPr>
            <a:endParaRPr lang="el-GR" sz="14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256" y="369749"/>
            <a:ext cx="1024973" cy="10249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49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395" y="592966"/>
            <a:ext cx="3856037" cy="1835425"/>
          </a:xfrm>
        </p:spPr>
        <p:txBody>
          <a:bodyPr>
            <a:noAutofit/>
          </a:bodyPr>
          <a:lstStyle/>
          <a:p>
            <a:r>
              <a:rPr lang="el-GR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Instagram Analytics </a:t>
            </a:r>
            <a:r>
              <a:rPr lang="en-CY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tools </a:t>
            </a:r>
            <a:r>
              <a:rPr lang="el-GR" dirty="0" smtClean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r>
              <a:rPr lang="el-GR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br>
              <a:rPr lang="el-GR" dirty="0">
                <a:ln>
                  <a:solidFill>
                    <a:srgbClr val="000099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ln>
                <a:solidFill>
                  <a:srgbClr val="000099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2698" y="393355"/>
            <a:ext cx="2259976" cy="4894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395" y="2428391"/>
            <a:ext cx="3659693" cy="2123731"/>
          </a:xfrm>
        </p:spPr>
        <p:txBody>
          <a:bodyPr>
            <a:noAutofit/>
          </a:bodyPr>
          <a:lstStyle/>
          <a:p>
            <a:r>
              <a:rPr lang="el-GR" sz="1500" b="1" dirty="0" smtClean="0">
                <a:solidFill>
                  <a:srgbClr val="7030A0"/>
                </a:solidFill>
              </a:rPr>
              <a:t>Ανάλυση </a:t>
            </a:r>
            <a:r>
              <a:rPr lang="el-GR" sz="1500" b="1" dirty="0">
                <a:solidFill>
                  <a:srgbClr val="7030A0"/>
                </a:solidFill>
              </a:rPr>
              <a:t>Περιεχομένου:</a:t>
            </a:r>
            <a:r>
              <a:rPr lang="el-GR" sz="1500" dirty="0">
                <a:solidFill>
                  <a:srgbClr val="7030A0"/>
                </a:solidFill>
              </a:rPr>
              <a:t> </a:t>
            </a:r>
            <a:r>
              <a:rPr lang="el-GR" sz="1500" dirty="0">
                <a:solidFill>
                  <a:srgbClr val="000000"/>
                </a:solidFill>
              </a:rPr>
              <a:t>Αξιολογήστε τις αλληλεπιδράσεις σε αναρτήσεις και ιστορίες για αποτελεσματικότερο περιεχόμενο.</a:t>
            </a:r>
          </a:p>
          <a:p>
            <a:r>
              <a:rPr lang="el-GR" sz="1500" b="1" dirty="0">
                <a:solidFill>
                  <a:srgbClr val="7030A0"/>
                </a:solidFill>
              </a:rPr>
              <a:t>Δεδομένα Κοινού:</a:t>
            </a:r>
            <a:r>
              <a:rPr lang="el-GR" sz="1500" dirty="0">
                <a:solidFill>
                  <a:srgbClr val="7030A0"/>
                </a:solidFill>
              </a:rPr>
              <a:t> </a:t>
            </a:r>
            <a:r>
              <a:rPr lang="el-GR" sz="1500" dirty="0">
                <a:solidFill>
                  <a:srgbClr val="000000"/>
                </a:solidFill>
              </a:rPr>
              <a:t>Κατανοήστε τους ακόλουθούς σας και προσαρμόστε την προσέγγισή σας.</a:t>
            </a:r>
          </a:p>
          <a:p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8112" y="705609"/>
            <a:ext cx="3154906" cy="193899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33CC"/>
              </a:buClr>
              <a:buFont typeface="Arial" panose="020B0604020202020204" pitchFamily="34" charset="0"/>
              <a:buChar char="•"/>
            </a:pPr>
            <a:r>
              <a:rPr lang="el-GR" sz="1500" dirty="0">
                <a:solidFill>
                  <a:srgbClr val="000000"/>
                </a:solidFill>
              </a:rPr>
              <a:t>Από το προφίλ σας, πατήστε ≡ στην επάνω δεξιά γωνία</a:t>
            </a:r>
            <a:r>
              <a:rPr lang="el-GR" sz="1500" dirty="0" smtClean="0">
                <a:solidFill>
                  <a:srgbClr val="000000"/>
                </a:solidFill>
              </a:rPr>
              <a:t>.</a:t>
            </a:r>
            <a:endParaRPr lang="en-CY" sz="1500" dirty="0" smtClean="0">
              <a:solidFill>
                <a:srgbClr val="000000"/>
              </a:solidFill>
            </a:endParaRPr>
          </a:p>
          <a:p>
            <a:pPr marL="285750" indent="-285750">
              <a:buClr>
                <a:srgbClr val="FF33CC"/>
              </a:buClr>
              <a:buFont typeface="Arial" panose="020B0604020202020204" pitchFamily="34" charset="0"/>
              <a:buChar char="•"/>
            </a:pPr>
            <a:r>
              <a:rPr lang="el-GR" sz="1500" dirty="0" smtClean="0">
                <a:solidFill>
                  <a:srgbClr val="000000"/>
                </a:solidFill>
              </a:rPr>
              <a:t>Στη </a:t>
            </a:r>
            <a:r>
              <a:rPr lang="el-GR" sz="1500" dirty="0">
                <a:solidFill>
                  <a:srgbClr val="000000"/>
                </a:solidFill>
              </a:rPr>
              <a:t>συνέχεια, πατήστε Insights</a:t>
            </a:r>
            <a:r>
              <a:rPr lang="el-GR" sz="1500" dirty="0" smtClean="0">
                <a:solidFill>
                  <a:srgbClr val="000000"/>
                </a:solidFill>
              </a:rPr>
              <a:t>.</a:t>
            </a:r>
            <a:endParaRPr lang="en-CY" sz="1500" dirty="0" smtClean="0">
              <a:solidFill>
                <a:srgbClr val="000000"/>
              </a:solidFill>
            </a:endParaRPr>
          </a:p>
          <a:p>
            <a:pPr marL="285750" indent="-285750">
              <a:buClr>
                <a:srgbClr val="FF33CC"/>
              </a:buClr>
              <a:buFont typeface="Arial" panose="020B0604020202020204" pitchFamily="34" charset="0"/>
              <a:buChar char="•"/>
            </a:pPr>
            <a:r>
              <a:rPr lang="el-GR" sz="1500" dirty="0" smtClean="0">
                <a:solidFill>
                  <a:srgbClr val="000000"/>
                </a:solidFill>
              </a:rPr>
              <a:t>Πατήστε </a:t>
            </a:r>
            <a:r>
              <a:rPr lang="el-GR" sz="1500" dirty="0">
                <a:solidFill>
                  <a:srgbClr val="000000"/>
                </a:solidFill>
              </a:rPr>
              <a:t>τις μετρήσεις κάτω από την ενότητα </a:t>
            </a:r>
            <a:r>
              <a:rPr lang="en-CY" sz="1500" dirty="0" smtClean="0">
                <a:solidFill>
                  <a:srgbClr val="000000"/>
                </a:solidFill>
              </a:rPr>
              <a:t>Overview </a:t>
            </a:r>
            <a:r>
              <a:rPr lang="el-GR" sz="1500" dirty="0" smtClean="0">
                <a:solidFill>
                  <a:srgbClr val="000000"/>
                </a:solidFill>
              </a:rPr>
              <a:t>ή </a:t>
            </a:r>
            <a:r>
              <a:rPr lang="el-GR" sz="1500" dirty="0">
                <a:solidFill>
                  <a:srgbClr val="000000"/>
                </a:solidFill>
              </a:rPr>
              <a:t>το συγκεκριμένο περιεχόμενο που έχετε μοιραστεί για περισσότερες </a:t>
            </a:r>
            <a:r>
              <a:rPr lang="el-GR" sz="1500" dirty="0" smtClean="0">
                <a:solidFill>
                  <a:srgbClr val="000000"/>
                </a:solidFill>
              </a:rPr>
              <a:t>λεπτομέρειες</a:t>
            </a:r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5">
      <a:dk1>
        <a:srgbClr val="7F6000"/>
      </a:dk1>
      <a:lt1>
        <a:sysClr val="window" lastClr="FFFFFF"/>
      </a:lt1>
      <a:dk2>
        <a:srgbClr val="900000"/>
      </a:dk2>
      <a:lt2>
        <a:srgbClr val="E7E6E6"/>
      </a:lt2>
      <a:accent1>
        <a:srgbClr val="00843B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C00000"/>
      </a:accent6>
      <a:hlink>
        <a:srgbClr val="C00000"/>
      </a:hlink>
      <a:folHlink>
        <a:srgbClr val="FCC77E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10227</TotalTime>
  <Words>1269</Words>
  <Application>Microsoft Office PowerPoint</Application>
  <PresentationFormat>Widescreen</PresentationFormat>
  <Paragraphs>119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Wingdings</vt:lpstr>
      <vt:lpstr>Circuit</vt:lpstr>
      <vt:lpstr>Instagram: h Επανaσταση στην επιχειρηματικh δeσμευση</vt:lpstr>
      <vt:lpstr>Εισαγωγη στο instagram</vt:lpstr>
      <vt:lpstr>PowerPoint Presentation</vt:lpstr>
      <vt:lpstr>Εξελιξη του Instagram</vt:lpstr>
      <vt:lpstr>Ο Ρολος του Instagram στην Επιχειρηση </vt:lpstr>
      <vt:lpstr>Η Επιτυχημeνη επιχειρηματικh καμπaνιa τησ Aegean airlines μεσα απο το Instagraμ</vt:lpstr>
      <vt:lpstr>PowerPoint Presentation</vt:lpstr>
      <vt:lpstr>PowerPoint Presentation</vt:lpstr>
      <vt:lpstr>Instagram Analytics tools Overview: </vt:lpstr>
      <vt:lpstr>Σημασία δεδομένων για επιχειρηματικές αποφάσεις:</vt:lpstr>
      <vt:lpstr>Αξιοποιώντας το Instagram για η-εμπόριο</vt:lpstr>
      <vt:lpstr>Success story του Sephora στο Instagram </vt:lpstr>
      <vt:lpstr>Influencer marketing στο instagram</vt:lpstr>
      <vt:lpstr>Το μέλλον του Ιnstagram στον Επιχειρηματικό Κλάδο</vt:lpstr>
      <vt:lpstr>Οι καλύτερες ενέργειες για τις επιχειρήσεις στο Instagram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Instagram: Revolutionizing Business Engagement</dc:title>
  <dc:creator>User</dc:creator>
  <cp:lastModifiedBy>User</cp:lastModifiedBy>
  <cp:revision>67</cp:revision>
  <dcterms:created xsi:type="dcterms:W3CDTF">2023-11-25T11:52:06Z</dcterms:created>
  <dcterms:modified xsi:type="dcterms:W3CDTF">2023-12-02T14:19:55Z</dcterms:modified>
</cp:coreProperties>
</file>