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9"/>
  </p:notesMasterIdLst>
  <p:sldIdLst>
    <p:sldId id="256" r:id="rId2"/>
    <p:sldId id="270" r:id="rId3"/>
    <p:sldId id="272" r:id="rId4"/>
    <p:sldId id="257" r:id="rId5"/>
    <p:sldId id="292" r:id="rId6"/>
    <p:sldId id="291" r:id="rId7"/>
    <p:sldId id="258" r:id="rId8"/>
    <p:sldId id="259" r:id="rId9"/>
    <p:sldId id="271" r:id="rId10"/>
    <p:sldId id="260" r:id="rId11"/>
    <p:sldId id="261" r:id="rId12"/>
    <p:sldId id="279" r:id="rId13"/>
    <p:sldId id="262" r:id="rId14"/>
    <p:sldId id="280" r:id="rId15"/>
    <p:sldId id="274" r:id="rId16"/>
    <p:sldId id="281" r:id="rId17"/>
    <p:sldId id="275" r:id="rId18"/>
    <p:sldId id="282" r:id="rId19"/>
    <p:sldId id="273" r:id="rId20"/>
    <p:sldId id="283" r:id="rId21"/>
    <p:sldId id="276" r:id="rId22"/>
    <p:sldId id="263" r:id="rId23"/>
    <p:sldId id="284" r:id="rId24"/>
    <p:sldId id="264" r:id="rId25"/>
    <p:sldId id="285" r:id="rId26"/>
    <p:sldId id="265" r:id="rId27"/>
    <p:sldId id="286" r:id="rId28"/>
    <p:sldId id="293" r:id="rId29"/>
    <p:sldId id="287" r:id="rId30"/>
    <p:sldId id="277" r:id="rId31"/>
    <p:sldId id="278" r:id="rId32"/>
    <p:sldId id="266" r:id="rId33"/>
    <p:sldId id="288" r:id="rId34"/>
    <p:sldId id="289" r:id="rId35"/>
    <p:sldId id="267" r:id="rId36"/>
    <p:sldId id="290" r:id="rId37"/>
    <p:sldId id="26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320F"/>
    <a:srgbClr val="F074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8" d="100"/>
          <a:sy n="118" d="100"/>
        </p:scale>
        <p:origin x="-132" y="-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30AB9-1981-4D87-8FAC-1AA769A7A57C}" type="datetimeFigureOut">
              <a:rPr lang="el-GR" smtClean="0"/>
              <a:t>5/10/2022</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43BB2D-F020-4252-8201-785D8F530A61}" type="slidenum">
              <a:rPr lang="el-GR" smtClean="0"/>
              <a:t>‹#›</a:t>
            </a:fld>
            <a:endParaRPr lang="el-GR"/>
          </a:p>
        </p:txBody>
      </p:sp>
    </p:spTree>
    <p:extLst>
      <p:ext uri="{BB962C8B-B14F-4D97-AF65-F5344CB8AC3E}">
        <p14:creationId xmlns:p14="http://schemas.microsoft.com/office/powerpoint/2010/main" val="2149535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5FCE3296-6545-4606-A398-722D385D8D9F}" type="datetime1">
              <a:rPr lang="el-GR" smtClean="0"/>
              <a:t>5/10/2022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9E9D32A-8ADE-472E-8210-64AB7FEBA22C}" type="slidenum">
              <a:rPr lang="el-GR" smtClean="0"/>
              <a:t>‹#›</a:t>
            </a:fld>
            <a:endParaRPr lang="el-G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170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9D578BD2-2ED0-4846-BC3B-9498BD853E4E}" type="datetime1">
              <a:rPr lang="el-GR" smtClean="0"/>
              <a:t>5/10/2022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9E9D32A-8ADE-472E-8210-64AB7FEBA22C}" type="slidenum">
              <a:rPr lang="el-GR" smtClean="0"/>
              <a:t>‹#›</a:t>
            </a:fld>
            <a:endParaRPr lang="el-GR"/>
          </a:p>
        </p:txBody>
      </p:sp>
    </p:spTree>
    <p:extLst>
      <p:ext uri="{BB962C8B-B14F-4D97-AF65-F5344CB8AC3E}">
        <p14:creationId xmlns:p14="http://schemas.microsoft.com/office/powerpoint/2010/main" val="89054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3907FA9C-921A-493E-91E1-C8B278954F59}" type="datetime1">
              <a:rPr lang="el-GR" smtClean="0"/>
              <a:t>5/10/2022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9E9D32A-8ADE-472E-8210-64AB7FEBA22C}" type="slidenum">
              <a:rPr lang="el-GR" smtClean="0"/>
              <a:t>‹#›</a:t>
            </a:fld>
            <a:endParaRPr lang="el-GR"/>
          </a:p>
        </p:txBody>
      </p:sp>
    </p:spTree>
    <p:extLst>
      <p:ext uri="{BB962C8B-B14F-4D97-AF65-F5344CB8AC3E}">
        <p14:creationId xmlns:p14="http://schemas.microsoft.com/office/powerpoint/2010/main" val="183864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669E51B4-8FB8-468E-8C39-ED965D3C96B8}" type="datetime1">
              <a:rPr lang="el-GR" smtClean="0"/>
              <a:t>5/10/2022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9E9D32A-8ADE-472E-8210-64AB7FEBA22C}" type="slidenum">
              <a:rPr lang="el-GR" smtClean="0"/>
              <a:t>‹#›</a:t>
            </a:fld>
            <a:endParaRPr lang="el-GR"/>
          </a:p>
        </p:txBody>
      </p:sp>
    </p:spTree>
    <p:extLst>
      <p:ext uri="{BB962C8B-B14F-4D97-AF65-F5344CB8AC3E}">
        <p14:creationId xmlns:p14="http://schemas.microsoft.com/office/powerpoint/2010/main" val="2489241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7E469514-29A7-4D63-9239-BDCAC7FAF3B2}" type="datetime1">
              <a:rPr lang="el-GR" smtClean="0"/>
              <a:t>5/10/2022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9E9D32A-8ADE-472E-8210-64AB7FEBA22C}" type="slidenum">
              <a:rPr lang="el-GR" smtClean="0"/>
              <a:t>‹#›</a:t>
            </a:fld>
            <a:endParaRPr lang="el-G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71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189AC129-FA7E-46A6-B030-EE2D97A4FDD1}" type="datetime1">
              <a:rPr lang="el-GR" smtClean="0"/>
              <a:t>5/10/2022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9E9D32A-8ADE-472E-8210-64AB7FEBA22C}" type="slidenum">
              <a:rPr lang="el-GR" smtClean="0"/>
              <a:t>‹#›</a:t>
            </a:fld>
            <a:endParaRPr lang="el-GR"/>
          </a:p>
        </p:txBody>
      </p:sp>
    </p:spTree>
    <p:extLst>
      <p:ext uri="{BB962C8B-B14F-4D97-AF65-F5344CB8AC3E}">
        <p14:creationId xmlns:p14="http://schemas.microsoft.com/office/powerpoint/2010/main" val="126296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097280" y="2582334"/>
            <a:ext cx="4937760" cy="337820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217920" y="2582334"/>
            <a:ext cx="4937760" cy="337820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57986C61-1991-4ADE-B3C1-AEF8AB6A0639}" type="datetime1">
              <a:rPr lang="el-GR" smtClean="0"/>
              <a:t>5/10/2022</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89E9D32A-8ADE-472E-8210-64AB7FEBA22C}" type="slidenum">
              <a:rPr lang="el-GR" smtClean="0"/>
              <a:t>‹#›</a:t>
            </a:fld>
            <a:endParaRPr lang="el-GR"/>
          </a:p>
        </p:txBody>
      </p:sp>
    </p:spTree>
    <p:extLst>
      <p:ext uri="{BB962C8B-B14F-4D97-AF65-F5344CB8AC3E}">
        <p14:creationId xmlns:p14="http://schemas.microsoft.com/office/powerpoint/2010/main" val="1576708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E199E405-C4DE-42B9-AC00-7B24BD22BE40}" type="datetime1">
              <a:rPr lang="el-GR" smtClean="0"/>
              <a:t>5/10/2022</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89E9D32A-8ADE-472E-8210-64AB7FEBA22C}" type="slidenum">
              <a:rPr lang="el-GR" smtClean="0"/>
              <a:t>‹#›</a:t>
            </a:fld>
            <a:endParaRPr lang="el-GR"/>
          </a:p>
        </p:txBody>
      </p:sp>
    </p:spTree>
    <p:extLst>
      <p:ext uri="{BB962C8B-B14F-4D97-AF65-F5344CB8AC3E}">
        <p14:creationId xmlns:p14="http://schemas.microsoft.com/office/powerpoint/2010/main" val="90222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ό">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BC9E76-3AC6-45D9-948D-C6AD7E499FA2}" type="datetime1">
              <a:rPr lang="el-GR" smtClean="0"/>
              <a:t>5/10/2022</a:t>
            </a:fld>
            <a:endParaRPr lang="el-G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l-GR"/>
          </a:p>
        </p:txBody>
      </p:sp>
      <p:sp>
        <p:nvSpPr>
          <p:cNvPr id="9" name="Slide Number Placeholder 8"/>
          <p:cNvSpPr>
            <a:spLocks noGrp="1"/>
          </p:cNvSpPr>
          <p:nvPr>
            <p:ph type="sldNum" sz="quarter" idx="12"/>
          </p:nvPr>
        </p:nvSpPr>
        <p:spPr/>
        <p:txBody>
          <a:bodyPr/>
          <a:lstStyle/>
          <a:p>
            <a:fld id="{89E9D32A-8ADE-472E-8210-64AB7FEBA22C}" type="slidenum">
              <a:rPr lang="el-GR" smtClean="0"/>
              <a:t>‹#›</a:t>
            </a:fld>
            <a:endParaRPr lang="el-GR"/>
          </a:p>
        </p:txBody>
      </p:sp>
    </p:spTree>
    <p:extLst>
      <p:ext uri="{BB962C8B-B14F-4D97-AF65-F5344CB8AC3E}">
        <p14:creationId xmlns:p14="http://schemas.microsoft.com/office/powerpoint/2010/main" val="2161623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97B108-FFF1-4147-8A0E-DB62DCA6F2A3}" type="datetime1">
              <a:rPr lang="el-GR" smtClean="0"/>
              <a:t>5/10/2022</a:t>
            </a:fld>
            <a:endParaRPr lang="el-G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l-G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E9D32A-8ADE-472E-8210-64AB7FEBA22C}" type="slidenum">
              <a:rPr lang="el-GR" smtClean="0"/>
              <a:t>‹#›</a:t>
            </a:fld>
            <a:endParaRPr lang="el-GR"/>
          </a:p>
        </p:txBody>
      </p:sp>
    </p:spTree>
    <p:extLst>
      <p:ext uri="{BB962C8B-B14F-4D97-AF65-F5344CB8AC3E}">
        <p14:creationId xmlns:p14="http://schemas.microsoft.com/office/powerpoint/2010/main" val="153163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0FA26878-CED0-4A06-9412-4ECBA6BF02B2}" type="datetime1">
              <a:rPr lang="el-GR" smtClean="0"/>
              <a:t>5/10/2022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9E9D32A-8ADE-472E-8210-64AB7FEBA22C}" type="slidenum">
              <a:rPr lang="el-GR" smtClean="0"/>
              <a:t>‹#›</a:t>
            </a:fld>
            <a:endParaRPr lang="el-GR"/>
          </a:p>
        </p:txBody>
      </p:sp>
    </p:spTree>
    <p:extLst>
      <p:ext uri="{BB962C8B-B14F-4D97-AF65-F5344CB8AC3E}">
        <p14:creationId xmlns:p14="http://schemas.microsoft.com/office/powerpoint/2010/main" val="190941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7C42B3A-D3AE-4597-B265-A4A7FF08708F}" type="datetime1">
              <a:rPr lang="el-GR" smtClean="0"/>
              <a:t>5/10/2022</a:t>
            </a:fld>
            <a:endParaRPr lang="el-G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l-G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E9D32A-8ADE-472E-8210-64AB7FEBA22C}" type="slidenum">
              <a:rPr lang="el-GR" smtClean="0"/>
              <a:t>‹#›</a:t>
            </a:fld>
            <a:endParaRPr lang="el-G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2163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7260B8C7-04BC-475F-8B88-20B2633A1174}"/>
              </a:ext>
            </a:extLst>
          </p:cNvPr>
          <p:cNvSpPr>
            <a:spLocks noGrp="1"/>
          </p:cNvSpPr>
          <p:nvPr>
            <p:ph type="ctrTitle"/>
          </p:nvPr>
        </p:nvSpPr>
        <p:spPr>
          <a:xfrm>
            <a:off x="988223" y="1195179"/>
            <a:ext cx="10058400" cy="2940593"/>
          </a:xfrm>
        </p:spPr>
        <p:txBody>
          <a:bodyPr>
            <a:normAutofit fontScale="90000"/>
          </a:bodyPr>
          <a:lstStyle/>
          <a:p>
            <a:r>
              <a:rPr lang="en-US" sz="4800" b="1" dirty="0">
                <a:solidFill>
                  <a:srgbClr val="B1320F"/>
                </a:solidFill>
              </a:rPr>
              <a:t>Analysis of sample article for </a:t>
            </a:r>
            <a:r>
              <a:rPr lang="en-US" sz="4800" b="1" dirty="0" smtClean="0">
                <a:solidFill>
                  <a:srgbClr val="B1320F"/>
                </a:solidFill>
              </a:rPr>
              <a:t/>
            </a:r>
            <a:br>
              <a:rPr lang="en-US" sz="4800" b="1" dirty="0" smtClean="0">
                <a:solidFill>
                  <a:srgbClr val="B1320F"/>
                </a:solidFill>
              </a:rPr>
            </a:br>
            <a:r>
              <a:rPr lang="en-US" sz="4800" b="1" dirty="0" smtClean="0">
                <a:solidFill>
                  <a:srgbClr val="B1320F"/>
                </a:solidFill>
              </a:rPr>
              <a:t>Annotated </a:t>
            </a:r>
            <a:r>
              <a:rPr lang="en-US" sz="4800" b="1" dirty="0">
                <a:solidFill>
                  <a:srgbClr val="B1320F"/>
                </a:solidFill>
              </a:rPr>
              <a:t>B</a:t>
            </a:r>
            <a:r>
              <a:rPr lang="en-US" sz="4800" b="1" dirty="0" smtClean="0">
                <a:solidFill>
                  <a:srgbClr val="B1320F"/>
                </a:solidFill>
              </a:rPr>
              <a:t>ibliography assignment </a:t>
            </a:r>
            <a:r>
              <a:rPr lang="en-US" sz="4800" b="1" dirty="0">
                <a:solidFill>
                  <a:srgbClr val="FF0000"/>
                </a:solidFill>
              </a:rPr>
              <a:t>with KEY</a:t>
            </a:r>
            <a:r>
              <a:rPr lang="en-US" sz="4800" b="1" dirty="0">
                <a:solidFill>
                  <a:srgbClr val="B1320F"/>
                </a:solidFill>
              </a:rPr>
              <a:t/>
            </a:r>
            <a:br>
              <a:rPr lang="en-US" sz="4800" b="1" dirty="0">
                <a:solidFill>
                  <a:srgbClr val="B1320F"/>
                </a:solidFill>
              </a:rPr>
            </a:br>
            <a:r>
              <a:rPr lang="en-US" sz="4800" b="1" dirty="0">
                <a:solidFill>
                  <a:srgbClr val="B1320F"/>
                </a:solidFill>
              </a:rPr>
              <a:t/>
            </a:r>
            <a:br>
              <a:rPr lang="en-US" sz="4800" b="1" dirty="0">
                <a:solidFill>
                  <a:srgbClr val="B1320F"/>
                </a:solidFill>
              </a:rPr>
            </a:br>
            <a:r>
              <a:rPr lang="en-US" sz="4800" dirty="0" smtClean="0">
                <a:solidFill>
                  <a:srgbClr val="0070C0"/>
                </a:solidFill>
              </a:rPr>
              <a:t>Academic Skills in English</a:t>
            </a:r>
            <a:endParaRPr lang="el-GR" sz="4800" dirty="0">
              <a:solidFill>
                <a:srgbClr val="0070C0"/>
              </a:solidFill>
            </a:endParaRPr>
          </a:p>
        </p:txBody>
      </p:sp>
      <p:sp>
        <p:nvSpPr>
          <p:cNvPr id="3" name="Θέση αριθμού διαφάνειας 2">
            <a:extLst>
              <a:ext uri="{FF2B5EF4-FFF2-40B4-BE49-F238E27FC236}">
                <a16:creationId xmlns="" xmlns:a16="http://schemas.microsoft.com/office/drawing/2014/main" id="{05285119-079D-436C-9356-B2994AC8AD32}"/>
              </a:ext>
            </a:extLst>
          </p:cNvPr>
          <p:cNvSpPr>
            <a:spLocks noGrp="1"/>
          </p:cNvSpPr>
          <p:nvPr>
            <p:ph type="sldNum" sz="quarter" idx="12"/>
          </p:nvPr>
        </p:nvSpPr>
        <p:spPr/>
        <p:txBody>
          <a:bodyPr/>
          <a:lstStyle/>
          <a:p>
            <a:fld id="{89E9D32A-8ADE-472E-8210-64AB7FEBA22C}" type="slidenum">
              <a:rPr lang="el-GR" smtClean="0"/>
              <a:t>1</a:t>
            </a:fld>
            <a:endParaRPr lang="el-GR"/>
          </a:p>
        </p:txBody>
      </p:sp>
    </p:spTree>
    <p:extLst>
      <p:ext uri="{BB962C8B-B14F-4D97-AF65-F5344CB8AC3E}">
        <p14:creationId xmlns:p14="http://schemas.microsoft.com/office/powerpoint/2010/main" val="3416157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892834EE-398D-45D1-8A80-58239DB17F65}"/>
              </a:ext>
            </a:extLst>
          </p:cNvPr>
          <p:cNvSpPr>
            <a:spLocks noGrp="1"/>
          </p:cNvSpPr>
          <p:nvPr>
            <p:ph type="title"/>
          </p:nvPr>
        </p:nvSpPr>
        <p:spPr/>
        <p:txBody>
          <a:bodyPr/>
          <a:lstStyle/>
          <a:p>
            <a:pPr algn="ctr"/>
            <a:r>
              <a:rPr lang="en-US" b="1" dirty="0">
                <a:solidFill>
                  <a:schemeClr val="accent2">
                    <a:lumMod val="75000"/>
                  </a:schemeClr>
                </a:solidFill>
              </a:rPr>
              <a:t>Writing the citation/reference </a:t>
            </a:r>
            <a:r>
              <a:rPr lang="en-US" b="1" dirty="0">
                <a:solidFill>
                  <a:srgbClr val="FF0000"/>
                </a:solidFill>
              </a:rPr>
              <a:t>KEY</a:t>
            </a:r>
            <a:endParaRPr lang="el-GR" b="1" dirty="0">
              <a:solidFill>
                <a:srgbClr val="B1320F"/>
              </a:solidFill>
            </a:endParaRPr>
          </a:p>
        </p:txBody>
      </p:sp>
      <p:sp>
        <p:nvSpPr>
          <p:cNvPr id="3" name="Θέση περιεχομένου 2">
            <a:extLst>
              <a:ext uri="{FF2B5EF4-FFF2-40B4-BE49-F238E27FC236}">
                <a16:creationId xmlns="" xmlns:a16="http://schemas.microsoft.com/office/drawing/2014/main" id="{9A85107D-0360-497A-A667-368F5B8D538D}"/>
              </a:ext>
            </a:extLst>
          </p:cNvPr>
          <p:cNvSpPr>
            <a:spLocks noGrp="1"/>
          </p:cNvSpPr>
          <p:nvPr>
            <p:ph idx="1"/>
          </p:nvPr>
        </p:nvSpPr>
        <p:spPr/>
        <p:txBody>
          <a:bodyPr>
            <a:normAutofit/>
          </a:bodyPr>
          <a:lstStyle/>
          <a:p>
            <a:pPr marL="0" indent="0">
              <a:buNone/>
            </a:pPr>
            <a:r>
              <a:rPr lang="en-US" sz="2800" dirty="0" smtClean="0"/>
              <a:t>The </a:t>
            </a:r>
            <a:r>
              <a:rPr lang="en-US" sz="2800" dirty="0"/>
              <a:t>citation of the article according to the </a:t>
            </a:r>
            <a:r>
              <a:rPr lang="en-US" sz="2800" dirty="0">
                <a:solidFill>
                  <a:srgbClr val="C00000"/>
                </a:solidFill>
              </a:rPr>
              <a:t>APA style</a:t>
            </a:r>
            <a:r>
              <a:rPr lang="en-US" sz="2800" dirty="0"/>
              <a:t>.</a:t>
            </a:r>
          </a:p>
          <a:p>
            <a:r>
              <a:rPr lang="en-US" sz="2400" b="0" i="0" dirty="0">
                <a:solidFill>
                  <a:srgbClr val="222222"/>
                </a:solidFill>
                <a:effectLst/>
                <a:latin typeface="Arial" panose="020B0604020202020204" pitchFamily="34" charset="0"/>
              </a:rPr>
              <a:t>Papadaki, A., </a:t>
            </a:r>
            <a:r>
              <a:rPr lang="en-US" sz="2400" b="0" i="0" dirty="0" err="1">
                <a:solidFill>
                  <a:srgbClr val="222222"/>
                </a:solidFill>
                <a:effectLst/>
                <a:latin typeface="Arial" panose="020B0604020202020204" pitchFamily="34" charset="0"/>
              </a:rPr>
              <a:t>Hondros</a:t>
            </a:r>
            <a:r>
              <a:rPr lang="en-US" sz="2400" b="0" i="0" dirty="0">
                <a:solidFill>
                  <a:srgbClr val="222222"/>
                </a:solidFill>
                <a:effectLst/>
                <a:latin typeface="Arial" panose="020B0604020202020204" pitchFamily="34" charset="0"/>
              </a:rPr>
              <a:t>, G., Scott, J. A., &amp; </a:t>
            </a:r>
            <a:r>
              <a:rPr lang="en-US" sz="2400" b="0" i="0" dirty="0" err="1">
                <a:solidFill>
                  <a:srgbClr val="222222"/>
                </a:solidFill>
                <a:effectLst/>
                <a:latin typeface="Arial" panose="020B0604020202020204" pitchFamily="34" charset="0"/>
              </a:rPr>
              <a:t>Kapsokefalou</a:t>
            </a:r>
            <a:r>
              <a:rPr lang="en-US" sz="2400" b="0" i="0" dirty="0">
                <a:solidFill>
                  <a:srgbClr val="222222"/>
                </a:solidFill>
                <a:effectLst/>
                <a:latin typeface="Arial" panose="020B0604020202020204" pitchFamily="34" charset="0"/>
              </a:rPr>
              <a:t>, M. (2007). Eating habits of university students living at, or away from home in </a:t>
            </a:r>
            <a:r>
              <a:rPr lang="en-US" sz="2400" b="0" i="0" dirty="0" smtClean="0">
                <a:solidFill>
                  <a:srgbClr val="222222"/>
                </a:solidFill>
                <a:effectLst/>
                <a:latin typeface="Arial" panose="020B0604020202020204" pitchFamily="34" charset="0"/>
              </a:rPr>
              <a:t>Greece</a:t>
            </a:r>
            <a:r>
              <a:rPr lang="en-US" sz="2400" b="0" i="0" dirty="0">
                <a:solidFill>
                  <a:srgbClr val="222222"/>
                </a:solidFill>
                <a:effectLst/>
                <a:latin typeface="Arial" panose="020B0604020202020204" pitchFamily="34" charset="0"/>
              </a:rPr>
              <a:t>. </a:t>
            </a:r>
            <a:r>
              <a:rPr lang="en-US" sz="2400" b="0" i="1" dirty="0">
                <a:solidFill>
                  <a:srgbClr val="222222"/>
                </a:solidFill>
                <a:effectLst/>
                <a:latin typeface="Arial" panose="020B0604020202020204" pitchFamily="34" charset="0"/>
              </a:rPr>
              <a:t>Appetite</a:t>
            </a:r>
            <a:r>
              <a:rPr lang="en-US" sz="2400" b="0" i="0" dirty="0">
                <a:solidFill>
                  <a:srgbClr val="222222"/>
                </a:solidFill>
                <a:effectLst/>
                <a:latin typeface="Arial" panose="020B0604020202020204" pitchFamily="34" charset="0"/>
              </a:rPr>
              <a:t>, </a:t>
            </a:r>
            <a:r>
              <a:rPr lang="en-US" sz="2400" b="0" i="1" dirty="0">
                <a:solidFill>
                  <a:srgbClr val="222222"/>
                </a:solidFill>
                <a:effectLst/>
                <a:latin typeface="Arial" panose="020B0604020202020204" pitchFamily="34" charset="0"/>
              </a:rPr>
              <a:t>49</a:t>
            </a:r>
            <a:r>
              <a:rPr lang="en-US" sz="2400" b="0" i="0" dirty="0">
                <a:solidFill>
                  <a:srgbClr val="222222"/>
                </a:solidFill>
                <a:effectLst/>
                <a:latin typeface="Arial" panose="020B0604020202020204" pitchFamily="34" charset="0"/>
              </a:rPr>
              <a:t>(1), 169-176</a:t>
            </a:r>
            <a:r>
              <a:rPr lang="en-US" sz="2400" b="0" i="0" dirty="0" smtClean="0">
                <a:solidFill>
                  <a:srgbClr val="222222"/>
                </a:solidFill>
                <a:effectLst/>
                <a:latin typeface="Arial" panose="020B0604020202020204" pitchFamily="34" charset="0"/>
              </a:rPr>
              <a:t>.</a:t>
            </a:r>
          </a:p>
          <a:p>
            <a:endParaRPr lang="en-US" sz="2400" dirty="0" smtClean="0"/>
          </a:p>
          <a:p>
            <a:r>
              <a:rPr lang="en-US" sz="2400" dirty="0" smtClean="0"/>
              <a:t>The </a:t>
            </a:r>
            <a:r>
              <a:rPr lang="en-US" sz="2400" dirty="0"/>
              <a:t>citation of the article according to the </a:t>
            </a:r>
            <a:r>
              <a:rPr lang="en-US" sz="2400" dirty="0" smtClean="0">
                <a:solidFill>
                  <a:srgbClr val="C00000"/>
                </a:solidFill>
              </a:rPr>
              <a:t>MLA style</a:t>
            </a:r>
            <a:r>
              <a:rPr lang="en-US" sz="2400" dirty="0" smtClean="0"/>
              <a:t>.</a:t>
            </a:r>
            <a:endParaRPr lang="en-US" sz="2400" dirty="0">
              <a:solidFill>
                <a:srgbClr val="222222"/>
              </a:solidFill>
              <a:latin typeface="Arial" panose="020B0604020202020204" pitchFamily="34" charset="0"/>
            </a:endParaRPr>
          </a:p>
          <a:p>
            <a:r>
              <a:rPr lang="en-US" sz="2800" dirty="0" err="1"/>
              <a:t>Papadaki</a:t>
            </a:r>
            <a:r>
              <a:rPr lang="en-US" sz="2800" dirty="0"/>
              <a:t>, </a:t>
            </a:r>
            <a:r>
              <a:rPr lang="en-US" sz="2800" dirty="0" err="1"/>
              <a:t>Angeliki</a:t>
            </a:r>
            <a:r>
              <a:rPr lang="en-US" sz="2800" dirty="0"/>
              <a:t>, et al. "Eating habits of university students living at, or away from home in Greece." </a:t>
            </a:r>
            <a:r>
              <a:rPr lang="en-US" sz="2800" i="1" dirty="0"/>
              <a:t>Appetite</a:t>
            </a:r>
            <a:r>
              <a:rPr lang="en-US" sz="2800" dirty="0"/>
              <a:t> 49.1 (2007): 169-176.</a:t>
            </a:r>
            <a:endParaRPr lang="el-GR" sz="2800" dirty="0"/>
          </a:p>
        </p:txBody>
      </p:sp>
      <p:sp>
        <p:nvSpPr>
          <p:cNvPr id="4" name="Θέση αριθμού διαφάνειας 3">
            <a:extLst>
              <a:ext uri="{FF2B5EF4-FFF2-40B4-BE49-F238E27FC236}">
                <a16:creationId xmlns="" xmlns:a16="http://schemas.microsoft.com/office/drawing/2014/main" id="{5E933DDD-A786-4BFA-8D76-8DA64F75504E}"/>
              </a:ext>
            </a:extLst>
          </p:cNvPr>
          <p:cNvSpPr>
            <a:spLocks noGrp="1"/>
          </p:cNvSpPr>
          <p:nvPr>
            <p:ph type="sldNum" sz="quarter" idx="12"/>
          </p:nvPr>
        </p:nvSpPr>
        <p:spPr/>
        <p:txBody>
          <a:bodyPr/>
          <a:lstStyle/>
          <a:p>
            <a:fld id="{89E9D32A-8ADE-472E-8210-64AB7FEBA22C}" type="slidenum">
              <a:rPr lang="el-GR" smtClean="0"/>
              <a:t>10</a:t>
            </a:fld>
            <a:endParaRPr lang="el-GR"/>
          </a:p>
        </p:txBody>
      </p:sp>
    </p:spTree>
    <p:extLst>
      <p:ext uri="{BB962C8B-B14F-4D97-AF65-F5344CB8AC3E}">
        <p14:creationId xmlns:p14="http://schemas.microsoft.com/office/powerpoint/2010/main" val="3940296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22A68DBE-F1A9-4544-BE4D-991C6532BDC7}"/>
              </a:ext>
            </a:extLst>
          </p:cNvPr>
          <p:cNvSpPr>
            <a:spLocks noGrp="1"/>
          </p:cNvSpPr>
          <p:nvPr>
            <p:ph type="title"/>
          </p:nvPr>
        </p:nvSpPr>
        <p:spPr>
          <a:xfrm>
            <a:off x="1097280" y="286603"/>
            <a:ext cx="10058400" cy="1223415"/>
          </a:xfrm>
        </p:spPr>
        <p:txBody>
          <a:bodyPr/>
          <a:lstStyle/>
          <a:p>
            <a:pPr algn="ctr"/>
            <a:r>
              <a:rPr lang="en-US" b="1" dirty="0">
                <a:solidFill>
                  <a:schemeClr val="accent2">
                    <a:lumMod val="75000"/>
                  </a:schemeClr>
                </a:solidFill>
              </a:rPr>
              <a:t>Introduction section </a:t>
            </a:r>
            <a:endParaRPr lang="el-GR" b="1" dirty="0">
              <a:solidFill>
                <a:schemeClr val="accent2">
                  <a:lumMod val="75000"/>
                </a:schemeClr>
              </a:solidFill>
            </a:endParaRPr>
          </a:p>
        </p:txBody>
      </p:sp>
      <p:sp>
        <p:nvSpPr>
          <p:cNvPr id="3" name="Θέση περιεχομένου 2">
            <a:extLst>
              <a:ext uri="{FF2B5EF4-FFF2-40B4-BE49-F238E27FC236}">
                <a16:creationId xmlns="" xmlns:a16="http://schemas.microsoft.com/office/drawing/2014/main" id="{4F52965B-D3BB-412C-B59C-D64E9251F0A2}"/>
              </a:ext>
            </a:extLst>
          </p:cNvPr>
          <p:cNvSpPr>
            <a:spLocks noGrp="1"/>
          </p:cNvSpPr>
          <p:nvPr>
            <p:ph idx="1"/>
          </p:nvPr>
        </p:nvSpPr>
        <p:spPr>
          <a:xfrm>
            <a:off x="771787" y="1753299"/>
            <a:ext cx="10964411" cy="4115795"/>
          </a:xfrm>
        </p:spPr>
        <p:txBody>
          <a:bodyPr/>
          <a:lstStyle/>
          <a:p>
            <a:pPr marL="0" indent="0">
              <a:buNone/>
            </a:pPr>
            <a:r>
              <a:rPr lang="en-US" dirty="0"/>
              <a:t>1. What is the role of the names in parentheses in the </a:t>
            </a:r>
            <a:r>
              <a:rPr lang="en-US" dirty="0">
                <a:solidFill>
                  <a:srgbClr val="C00000"/>
                </a:solidFill>
              </a:rPr>
              <a:t>Introduction section</a:t>
            </a:r>
            <a:r>
              <a:rPr lang="en-US" dirty="0"/>
              <a:t>?</a:t>
            </a:r>
          </a:p>
          <a:p>
            <a:pPr marL="0" indent="0">
              <a:buNone/>
            </a:pPr>
            <a:r>
              <a:rPr lang="en-US" dirty="0"/>
              <a:t>2. The introduction in this article also includes the </a:t>
            </a:r>
            <a:r>
              <a:rPr lang="en-US" dirty="0">
                <a:solidFill>
                  <a:srgbClr val="C00000"/>
                </a:solidFill>
              </a:rPr>
              <a:t>Literature Review </a:t>
            </a:r>
            <a:r>
              <a:rPr lang="en-US" dirty="0"/>
              <a:t>of the study. Which topics emerge as important ones in the </a:t>
            </a:r>
            <a:r>
              <a:rPr lang="en-US" dirty="0">
                <a:solidFill>
                  <a:srgbClr val="C00000"/>
                </a:solidFill>
              </a:rPr>
              <a:t>Introduction</a:t>
            </a:r>
            <a:r>
              <a:rPr lang="en-US" dirty="0"/>
              <a:t>?</a:t>
            </a:r>
          </a:p>
          <a:p>
            <a:pPr marL="0" indent="0">
              <a:buNone/>
            </a:pPr>
            <a:r>
              <a:rPr lang="en-US" dirty="0"/>
              <a:t>3. Complete the following </a:t>
            </a:r>
            <a:r>
              <a:rPr lang="en-US" dirty="0">
                <a:solidFill>
                  <a:srgbClr val="C00000"/>
                </a:solidFill>
              </a:rPr>
              <a:t>outline </a:t>
            </a:r>
            <a:r>
              <a:rPr lang="en-US" dirty="0"/>
              <a:t>of the topics appearing in the </a:t>
            </a:r>
            <a:r>
              <a:rPr lang="en-US" dirty="0">
                <a:solidFill>
                  <a:srgbClr val="C00000"/>
                </a:solidFill>
              </a:rPr>
              <a:t>Introduction section</a:t>
            </a:r>
            <a:r>
              <a:rPr lang="en-US" dirty="0"/>
              <a:t>, avoiding to mention the examples.</a:t>
            </a:r>
          </a:p>
          <a:p>
            <a:pPr marL="292608" lvl="1" indent="0">
              <a:buNone/>
            </a:pPr>
            <a:r>
              <a:rPr lang="en-US" sz="2000" dirty="0"/>
              <a:t>a</a:t>
            </a:r>
            <a:r>
              <a:rPr lang="en-US" sz="2000" dirty="0">
                <a:effectLst/>
              </a:rPr>
              <a:t>. The role of healthy eating in the prevention of ...</a:t>
            </a:r>
          </a:p>
          <a:p>
            <a:pPr marL="292608" lvl="1" indent="0">
              <a:buNone/>
            </a:pPr>
            <a:r>
              <a:rPr lang="en-US" sz="2000" dirty="0"/>
              <a:t>b. The deterioration of …</a:t>
            </a:r>
          </a:p>
          <a:p>
            <a:pPr marL="292608" lvl="1" indent="0">
              <a:buNone/>
            </a:pPr>
            <a:r>
              <a:rPr lang="en-US" sz="2000" dirty="0"/>
              <a:t>c. The importance of and the elements / components of the…</a:t>
            </a:r>
            <a:r>
              <a:rPr lang="en-US" sz="2000" dirty="0">
                <a:effectLst/>
              </a:rPr>
              <a:t> </a:t>
            </a:r>
          </a:p>
          <a:p>
            <a:pPr marL="292608" lvl="1" indent="0">
              <a:buNone/>
            </a:pPr>
            <a:r>
              <a:rPr lang="en-US" sz="2000" dirty="0"/>
              <a:t>d. Previous studies on the unfavourable…</a:t>
            </a:r>
          </a:p>
          <a:p>
            <a:pPr marL="292608" lvl="1" indent="0">
              <a:buNone/>
            </a:pPr>
            <a:r>
              <a:rPr lang="en-US" sz="2000" dirty="0"/>
              <a:t>e. Reasons for unhealthy dietary habits of …</a:t>
            </a:r>
            <a:endParaRPr lang="el-GR" sz="2000" dirty="0"/>
          </a:p>
        </p:txBody>
      </p:sp>
      <p:sp>
        <p:nvSpPr>
          <p:cNvPr id="4" name="Θέση αριθμού διαφάνειας 3">
            <a:extLst>
              <a:ext uri="{FF2B5EF4-FFF2-40B4-BE49-F238E27FC236}">
                <a16:creationId xmlns="" xmlns:a16="http://schemas.microsoft.com/office/drawing/2014/main" id="{79EDE7F3-C992-4039-9BEA-BF76E67825A6}"/>
              </a:ext>
            </a:extLst>
          </p:cNvPr>
          <p:cNvSpPr>
            <a:spLocks noGrp="1"/>
          </p:cNvSpPr>
          <p:nvPr>
            <p:ph type="sldNum" sz="quarter" idx="12"/>
          </p:nvPr>
        </p:nvSpPr>
        <p:spPr/>
        <p:txBody>
          <a:bodyPr/>
          <a:lstStyle/>
          <a:p>
            <a:fld id="{89E9D32A-8ADE-472E-8210-64AB7FEBA22C}" type="slidenum">
              <a:rPr lang="el-GR" smtClean="0"/>
              <a:t>11</a:t>
            </a:fld>
            <a:endParaRPr lang="el-GR"/>
          </a:p>
        </p:txBody>
      </p:sp>
    </p:spTree>
    <p:extLst>
      <p:ext uri="{BB962C8B-B14F-4D97-AF65-F5344CB8AC3E}">
        <p14:creationId xmlns:p14="http://schemas.microsoft.com/office/powerpoint/2010/main" val="3477051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22A68DBE-F1A9-4544-BE4D-991C6532BDC7}"/>
              </a:ext>
            </a:extLst>
          </p:cNvPr>
          <p:cNvSpPr>
            <a:spLocks noGrp="1"/>
          </p:cNvSpPr>
          <p:nvPr>
            <p:ph type="title"/>
          </p:nvPr>
        </p:nvSpPr>
        <p:spPr>
          <a:xfrm>
            <a:off x="1097280" y="286603"/>
            <a:ext cx="10058400" cy="1223415"/>
          </a:xfrm>
        </p:spPr>
        <p:txBody>
          <a:bodyPr/>
          <a:lstStyle/>
          <a:p>
            <a:pPr algn="ctr"/>
            <a:r>
              <a:rPr lang="en-US" b="1" dirty="0">
                <a:solidFill>
                  <a:schemeClr val="accent2">
                    <a:lumMod val="75000"/>
                  </a:schemeClr>
                </a:solidFill>
              </a:rPr>
              <a:t>Introduction section </a:t>
            </a:r>
            <a:r>
              <a:rPr lang="en-US" b="1" dirty="0">
                <a:solidFill>
                  <a:srgbClr val="FF0000"/>
                </a:solidFill>
              </a:rPr>
              <a:t>KEY</a:t>
            </a:r>
            <a:endParaRPr lang="el-GR" b="1" dirty="0">
              <a:solidFill>
                <a:srgbClr val="FF0000"/>
              </a:solidFill>
            </a:endParaRPr>
          </a:p>
        </p:txBody>
      </p:sp>
      <p:sp>
        <p:nvSpPr>
          <p:cNvPr id="3" name="Θέση περιεχομένου 2">
            <a:extLst>
              <a:ext uri="{FF2B5EF4-FFF2-40B4-BE49-F238E27FC236}">
                <a16:creationId xmlns="" xmlns:a16="http://schemas.microsoft.com/office/drawing/2014/main" id="{4F52965B-D3BB-412C-B59C-D64E9251F0A2}"/>
              </a:ext>
            </a:extLst>
          </p:cNvPr>
          <p:cNvSpPr>
            <a:spLocks noGrp="1"/>
          </p:cNvSpPr>
          <p:nvPr>
            <p:ph idx="1"/>
          </p:nvPr>
        </p:nvSpPr>
        <p:spPr>
          <a:xfrm>
            <a:off x="771787" y="1753299"/>
            <a:ext cx="10964411" cy="4115795"/>
          </a:xfrm>
        </p:spPr>
        <p:txBody>
          <a:bodyPr>
            <a:normAutofit fontScale="92500" lnSpcReduction="20000"/>
          </a:bodyPr>
          <a:lstStyle/>
          <a:p>
            <a:pPr marL="457200" indent="-457200">
              <a:buAutoNum type="arabicPeriod"/>
            </a:pPr>
            <a:r>
              <a:rPr lang="en-US" dirty="0"/>
              <a:t>What is the role of the names in parentheses in the </a:t>
            </a:r>
            <a:r>
              <a:rPr lang="en-US" dirty="0">
                <a:solidFill>
                  <a:srgbClr val="C00000"/>
                </a:solidFill>
              </a:rPr>
              <a:t>Introduction section</a:t>
            </a:r>
            <a:r>
              <a:rPr lang="en-US" dirty="0"/>
              <a:t>?</a:t>
            </a:r>
          </a:p>
          <a:p>
            <a:pPr marL="0" indent="0">
              <a:buNone/>
            </a:pPr>
            <a:r>
              <a:rPr lang="en-US" dirty="0">
                <a:solidFill>
                  <a:srgbClr val="FF0000"/>
                </a:solidFill>
              </a:rPr>
              <a:t>The names of the researchers who have conducted related studies. The full citation of the source is listed at the end of the article in the list of </a:t>
            </a:r>
            <a:r>
              <a:rPr lang="en-US" dirty="0">
                <a:solidFill>
                  <a:srgbClr val="0070C0"/>
                </a:solidFill>
              </a:rPr>
              <a:t>References.</a:t>
            </a:r>
          </a:p>
          <a:p>
            <a:pPr marL="0" indent="0">
              <a:buNone/>
            </a:pPr>
            <a:r>
              <a:rPr lang="en-US" dirty="0"/>
              <a:t>2. The introduction in this article also includes the </a:t>
            </a:r>
            <a:r>
              <a:rPr lang="en-US" dirty="0">
                <a:solidFill>
                  <a:srgbClr val="C00000"/>
                </a:solidFill>
              </a:rPr>
              <a:t>Literature Review </a:t>
            </a:r>
            <a:r>
              <a:rPr lang="en-US" dirty="0"/>
              <a:t>of the study. Which topics emerge as important ones in the </a:t>
            </a:r>
            <a:r>
              <a:rPr lang="en-US" dirty="0">
                <a:solidFill>
                  <a:srgbClr val="C00000"/>
                </a:solidFill>
              </a:rPr>
              <a:t>Introduction</a:t>
            </a:r>
            <a:r>
              <a:rPr lang="en-US" dirty="0"/>
              <a:t>? </a:t>
            </a:r>
            <a:r>
              <a:rPr lang="en-US" dirty="0">
                <a:solidFill>
                  <a:srgbClr val="FF0000"/>
                </a:solidFill>
              </a:rPr>
              <a:t>The answers are to be found on pp. 169-170 of the article.</a:t>
            </a:r>
          </a:p>
          <a:p>
            <a:pPr marL="0" indent="0">
              <a:buNone/>
            </a:pPr>
            <a:r>
              <a:rPr lang="en-US" dirty="0"/>
              <a:t>3. Complete the following </a:t>
            </a:r>
            <a:r>
              <a:rPr lang="en-US" dirty="0">
                <a:solidFill>
                  <a:srgbClr val="C00000"/>
                </a:solidFill>
              </a:rPr>
              <a:t>outline </a:t>
            </a:r>
            <a:r>
              <a:rPr lang="en-US" dirty="0"/>
              <a:t>of the topics appearing in the </a:t>
            </a:r>
            <a:r>
              <a:rPr lang="en-US" dirty="0">
                <a:solidFill>
                  <a:srgbClr val="C00000"/>
                </a:solidFill>
              </a:rPr>
              <a:t>Introduction section</a:t>
            </a:r>
            <a:r>
              <a:rPr lang="en-US" dirty="0"/>
              <a:t>, avoiding to mention the examples.</a:t>
            </a:r>
          </a:p>
          <a:p>
            <a:pPr marL="457200" indent="-457200">
              <a:buFont typeface="+mj-lt"/>
              <a:buAutoNum type="alphaLcParenR"/>
            </a:pPr>
            <a:r>
              <a:rPr lang="en-US" dirty="0">
                <a:effectLst/>
              </a:rPr>
              <a:t>The role of healthy eating in the prevention of </a:t>
            </a:r>
            <a:r>
              <a:rPr lang="en-US" dirty="0">
                <a:solidFill>
                  <a:srgbClr val="FF0000"/>
                </a:solidFill>
              </a:rPr>
              <a:t>chronic disease.</a:t>
            </a:r>
          </a:p>
          <a:p>
            <a:pPr marL="457200" indent="-457200">
              <a:buFont typeface="+mj-lt"/>
              <a:buAutoNum type="alphaLcParenR"/>
            </a:pPr>
            <a:r>
              <a:rPr lang="en-US" dirty="0" smtClean="0"/>
              <a:t>The </a:t>
            </a:r>
            <a:r>
              <a:rPr lang="en-US" dirty="0"/>
              <a:t>deterioration of </a:t>
            </a:r>
            <a:r>
              <a:rPr lang="en-US" dirty="0">
                <a:solidFill>
                  <a:srgbClr val="FF0000"/>
                </a:solidFill>
              </a:rPr>
              <a:t>the dietary habits of the Greek population over the last two decades.</a:t>
            </a:r>
          </a:p>
          <a:p>
            <a:pPr marL="457200" indent="-457200">
              <a:buFont typeface="+mj-lt"/>
              <a:buAutoNum type="alphaLcParenR"/>
            </a:pPr>
            <a:r>
              <a:rPr lang="en-US" dirty="0" smtClean="0"/>
              <a:t>The </a:t>
            </a:r>
            <a:r>
              <a:rPr lang="en-US" dirty="0"/>
              <a:t>importance of and the elements / components of the </a:t>
            </a:r>
            <a:r>
              <a:rPr lang="en-US" dirty="0">
                <a:solidFill>
                  <a:srgbClr val="FF0000"/>
                </a:solidFill>
              </a:rPr>
              <a:t>traditional Mediterranean diet</a:t>
            </a:r>
            <a:r>
              <a:rPr lang="en-US" dirty="0" smtClean="0">
                <a:solidFill>
                  <a:srgbClr val="FF0000"/>
                </a:solidFill>
              </a:rPr>
              <a:t>.</a:t>
            </a:r>
            <a:endParaRPr lang="en-US" dirty="0">
              <a:solidFill>
                <a:srgbClr val="FF0000"/>
              </a:solidFill>
              <a:effectLst/>
            </a:endParaRPr>
          </a:p>
          <a:p>
            <a:pPr marL="457200" indent="-457200">
              <a:buFont typeface="+mj-lt"/>
              <a:buAutoNum type="alphaLcParenR"/>
            </a:pPr>
            <a:r>
              <a:rPr lang="en-US" dirty="0" smtClean="0"/>
              <a:t>Previous </a:t>
            </a:r>
            <a:r>
              <a:rPr lang="en-US" dirty="0"/>
              <a:t>studies on the unfavourable </a:t>
            </a:r>
            <a:r>
              <a:rPr lang="en-US" dirty="0">
                <a:solidFill>
                  <a:srgbClr val="FF0000"/>
                </a:solidFill>
              </a:rPr>
              <a:t>dietary habits and health </a:t>
            </a:r>
            <a:r>
              <a:rPr lang="en-US" dirty="0" err="1">
                <a:solidFill>
                  <a:srgbClr val="FF0000"/>
                </a:solidFill>
              </a:rPr>
              <a:t>behaviours</a:t>
            </a:r>
            <a:r>
              <a:rPr lang="en-US" dirty="0">
                <a:solidFill>
                  <a:srgbClr val="FF0000"/>
                </a:solidFill>
              </a:rPr>
              <a:t> among University students.</a:t>
            </a:r>
          </a:p>
          <a:p>
            <a:pPr marL="457200" indent="-457200">
              <a:buFont typeface="+mj-lt"/>
              <a:buAutoNum type="alphaLcParenR"/>
            </a:pPr>
            <a:r>
              <a:rPr lang="en-US" dirty="0" smtClean="0"/>
              <a:t>Reasons </a:t>
            </a:r>
            <a:r>
              <a:rPr lang="en-US" dirty="0"/>
              <a:t>for unhealthy dietary habits </a:t>
            </a:r>
            <a:r>
              <a:rPr lang="en-US" dirty="0">
                <a:solidFill>
                  <a:srgbClr val="FF0000"/>
                </a:solidFill>
              </a:rPr>
              <a:t>of young University students</a:t>
            </a:r>
            <a:r>
              <a:rPr lang="en-US" dirty="0"/>
              <a:t>.</a:t>
            </a:r>
            <a:endParaRPr lang="el-GR" dirty="0"/>
          </a:p>
        </p:txBody>
      </p:sp>
      <p:sp>
        <p:nvSpPr>
          <p:cNvPr id="4" name="Θέση αριθμού διαφάνειας 3">
            <a:extLst>
              <a:ext uri="{FF2B5EF4-FFF2-40B4-BE49-F238E27FC236}">
                <a16:creationId xmlns="" xmlns:a16="http://schemas.microsoft.com/office/drawing/2014/main" id="{79EDE7F3-C992-4039-9BEA-BF76E67825A6}"/>
              </a:ext>
            </a:extLst>
          </p:cNvPr>
          <p:cNvSpPr>
            <a:spLocks noGrp="1"/>
          </p:cNvSpPr>
          <p:nvPr>
            <p:ph type="sldNum" sz="quarter" idx="12"/>
          </p:nvPr>
        </p:nvSpPr>
        <p:spPr/>
        <p:txBody>
          <a:bodyPr/>
          <a:lstStyle/>
          <a:p>
            <a:fld id="{89E9D32A-8ADE-472E-8210-64AB7FEBA22C}" type="slidenum">
              <a:rPr lang="el-GR" smtClean="0"/>
              <a:t>12</a:t>
            </a:fld>
            <a:endParaRPr lang="el-GR"/>
          </a:p>
        </p:txBody>
      </p:sp>
    </p:spTree>
    <p:extLst>
      <p:ext uri="{BB962C8B-B14F-4D97-AF65-F5344CB8AC3E}">
        <p14:creationId xmlns:p14="http://schemas.microsoft.com/office/powerpoint/2010/main" val="2259416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CA17188B-87EC-473C-983C-6DB29582CB82}"/>
              </a:ext>
            </a:extLst>
          </p:cNvPr>
          <p:cNvSpPr>
            <a:spLocks noGrp="1"/>
          </p:cNvSpPr>
          <p:nvPr>
            <p:ph type="title"/>
          </p:nvPr>
        </p:nvSpPr>
        <p:spPr/>
        <p:txBody>
          <a:bodyPr/>
          <a:lstStyle/>
          <a:p>
            <a:pPr algn="ctr"/>
            <a:r>
              <a:rPr lang="en-US" b="1" dirty="0">
                <a:solidFill>
                  <a:schemeClr val="accent2">
                    <a:lumMod val="75000"/>
                  </a:schemeClr>
                </a:solidFill>
              </a:rPr>
              <a:t>Introduction section </a:t>
            </a:r>
            <a:endParaRPr lang="el-GR" dirty="0">
              <a:solidFill>
                <a:schemeClr val="accent2">
                  <a:lumMod val="75000"/>
                </a:schemeClr>
              </a:solidFill>
            </a:endParaRPr>
          </a:p>
        </p:txBody>
      </p:sp>
      <p:sp>
        <p:nvSpPr>
          <p:cNvPr id="3" name="Θέση περιεχομένου 2">
            <a:extLst>
              <a:ext uri="{FF2B5EF4-FFF2-40B4-BE49-F238E27FC236}">
                <a16:creationId xmlns="" xmlns:a16="http://schemas.microsoft.com/office/drawing/2014/main" id="{A281DFD4-C02A-4C8E-A30E-5A8E1C87E781}"/>
              </a:ext>
            </a:extLst>
          </p:cNvPr>
          <p:cNvSpPr>
            <a:spLocks noGrp="1"/>
          </p:cNvSpPr>
          <p:nvPr>
            <p:ph idx="1"/>
          </p:nvPr>
        </p:nvSpPr>
        <p:spPr/>
        <p:txBody>
          <a:bodyPr/>
          <a:lstStyle/>
          <a:p>
            <a:endParaRPr lang="en-US" dirty="0"/>
          </a:p>
          <a:p>
            <a:r>
              <a:rPr lang="en-US" sz="2400" dirty="0"/>
              <a:t>4. What is the gap in the literature that the present study aims to fill?</a:t>
            </a:r>
          </a:p>
          <a:p>
            <a:endParaRPr lang="en-US" sz="2400" dirty="0"/>
          </a:p>
          <a:p>
            <a:r>
              <a:rPr lang="en-US" sz="2400" dirty="0"/>
              <a:t>5. What is the purpose of the present study?</a:t>
            </a:r>
            <a:endParaRPr lang="el-GR" sz="2400" dirty="0"/>
          </a:p>
        </p:txBody>
      </p:sp>
      <p:sp>
        <p:nvSpPr>
          <p:cNvPr id="4" name="Θέση αριθμού διαφάνειας 3">
            <a:extLst>
              <a:ext uri="{FF2B5EF4-FFF2-40B4-BE49-F238E27FC236}">
                <a16:creationId xmlns="" xmlns:a16="http://schemas.microsoft.com/office/drawing/2014/main" id="{A8F12177-0B4D-40D3-AFE4-3A41A5EC94EF}"/>
              </a:ext>
            </a:extLst>
          </p:cNvPr>
          <p:cNvSpPr>
            <a:spLocks noGrp="1"/>
          </p:cNvSpPr>
          <p:nvPr>
            <p:ph type="sldNum" sz="quarter" idx="12"/>
          </p:nvPr>
        </p:nvSpPr>
        <p:spPr/>
        <p:txBody>
          <a:bodyPr/>
          <a:lstStyle/>
          <a:p>
            <a:fld id="{89E9D32A-8ADE-472E-8210-64AB7FEBA22C}" type="slidenum">
              <a:rPr lang="el-GR" smtClean="0"/>
              <a:t>13</a:t>
            </a:fld>
            <a:endParaRPr lang="el-GR"/>
          </a:p>
        </p:txBody>
      </p:sp>
    </p:spTree>
    <p:extLst>
      <p:ext uri="{BB962C8B-B14F-4D97-AF65-F5344CB8AC3E}">
        <p14:creationId xmlns:p14="http://schemas.microsoft.com/office/powerpoint/2010/main" val="191847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CA17188B-87EC-473C-983C-6DB29582CB82}"/>
              </a:ext>
            </a:extLst>
          </p:cNvPr>
          <p:cNvSpPr>
            <a:spLocks noGrp="1"/>
          </p:cNvSpPr>
          <p:nvPr>
            <p:ph type="title"/>
          </p:nvPr>
        </p:nvSpPr>
        <p:spPr>
          <a:xfrm>
            <a:off x="1097280" y="286604"/>
            <a:ext cx="10058400" cy="1231804"/>
          </a:xfrm>
        </p:spPr>
        <p:txBody>
          <a:bodyPr/>
          <a:lstStyle/>
          <a:p>
            <a:pPr algn="ctr"/>
            <a:r>
              <a:rPr lang="en-US" b="1" dirty="0">
                <a:solidFill>
                  <a:schemeClr val="accent2">
                    <a:lumMod val="75000"/>
                  </a:schemeClr>
                </a:solidFill>
              </a:rPr>
              <a:t>Introduction section </a:t>
            </a:r>
            <a:r>
              <a:rPr lang="en-US" b="1" dirty="0">
                <a:solidFill>
                  <a:srgbClr val="FF0000"/>
                </a:solidFill>
              </a:rPr>
              <a:t>KEY</a:t>
            </a:r>
            <a:endParaRPr lang="el-GR" dirty="0">
              <a:solidFill>
                <a:srgbClr val="FF0000"/>
              </a:solidFill>
            </a:endParaRPr>
          </a:p>
        </p:txBody>
      </p:sp>
      <p:sp>
        <p:nvSpPr>
          <p:cNvPr id="3" name="Θέση περιεχομένου 2">
            <a:extLst>
              <a:ext uri="{FF2B5EF4-FFF2-40B4-BE49-F238E27FC236}">
                <a16:creationId xmlns="" xmlns:a16="http://schemas.microsoft.com/office/drawing/2014/main" id="{A281DFD4-C02A-4C8E-A30E-5A8E1C87E781}"/>
              </a:ext>
            </a:extLst>
          </p:cNvPr>
          <p:cNvSpPr>
            <a:spLocks noGrp="1"/>
          </p:cNvSpPr>
          <p:nvPr>
            <p:ph idx="1"/>
          </p:nvPr>
        </p:nvSpPr>
        <p:spPr>
          <a:xfrm>
            <a:off x="1097280" y="1744910"/>
            <a:ext cx="10058400" cy="4124184"/>
          </a:xfrm>
        </p:spPr>
        <p:txBody>
          <a:bodyPr/>
          <a:lstStyle/>
          <a:p>
            <a:endParaRPr lang="en-US" dirty="0"/>
          </a:p>
          <a:p>
            <a:r>
              <a:rPr lang="en-US" sz="2400" dirty="0"/>
              <a:t>4. What is the gap in the literature that the present study aims to fill?</a:t>
            </a:r>
          </a:p>
          <a:p>
            <a:r>
              <a:rPr lang="en-US" dirty="0"/>
              <a:t>The fact that an earlier study, which investigated the effect of the move of Greek postgraduate students from Greece to Scotland on their dietary habits, </a:t>
            </a:r>
            <a:r>
              <a:rPr lang="en-US" sz="2000" dirty="0">
                <a:solidFill>
                  <a:srgbClr val="FF0000"/>
                </a:solidFill>
              </a:rPr>
              <a:t>did not take into account for the possible dietary changes the fact that students had moved away from their family home and may have become for the first time primarily responsible for their food choice.</a:t>
            </a:r>
            <a:endParaRPr lang="en-US" sz="2400" dirty="0">
              <a:solidFill>
                <a:srgbClr val="FF0000"/>
              </a:solidFill>
            </a:endParaRPr>
          </a:p>
          <a:p>
            <a:r>
              <a:rPr lang="en-US" sz="2400" dirty="0"/>
              <a:t>5. What is the purpose of the present study?</a:t>
            </a:r>
          </a:p>
          <a:p>
            <a:r>
              <a:rPr lang="en-US" sz="2000" dirty="0"/>
              <a:t>The </a:t>
            </a:r>
            <a:r>
              <a:rPr lang="en-US" sz="2000" dirty="0">
                <a:solidFill>
                  <a:srgbClr val="FF0000"/>
                </a:solidFill>
              </a:rPr>
              <a:t>aim of the present study was to examine changes in the dietary habits since starting University of Greek undergraduate students who live away from, or in, the family home</a:t>
            </a:r>
            <a:r>
              <a:rPr lang="en-US" sz="2000" dirty="0"/>
              <a:t>. To our knowledge, this is the first study </a:t>
            </a:r>
            <a:r>
              <a:rPr lang="en-US" sz="2000" dirty="0">
                <a:solidFill>
                  <a:srgbClr val="FF0000"/>
                </a:solidFill>
              </a:rPr>
              <a:t>to investigate the effect of living arrangements on the dietary habits of Greek University students</a:t>
            </a:r>
            <a:r>
              <a:rPr lang="en-US" sz="2000" dirty="0"/>
              <a:t>.</a:t>
            </a:r>
            <a:endParaRPr lang="el-GR" sz="2400" dirty="0"/>
          </a:p>
        </p:txBody>
      </p:sp>
      <p:sp>
        <p:nvSpPr>
          <p:cNvPr id="4" name="Θέση αριθμού διαφάνειας 3">
            <a:extLst>
              <a:ext uri="{FF2B5EF4-FFF2-40B4-BE49-F238E27FC236}">
                <a16:creationId xmlns="" xmlns:a16="http://schemas.microsoft.com/office/drawing/2014/main" id="{A8F12177-0B4D-40D3-AFE4-3A41A5EC94EF}"/>
              </a:ext>
            </a:extLst>
          </p:cNvPr>
          <p:cNvSpPr>
            <a:spLocks noGrp="1"/>
          </p:cNvSpPr>
          <p:nvPr>
            <p:ph type="sldNum" sz="quarter" idx="12"/>
          </p:nvPr>
        </p:nvSpPr>
        <p:spPr/>
        <p:txBody>
          <a:bodyPr/>
          <a:lstStyle/>
          <a:p>
            <a:fld id="{89E9D32A-8ADE-472E-8210-64AB7FEBA22C}" type="slidenum">
              <a:rPr lang="el-GR" smtClean="0"/>
              <a:t>14</a:t>
            </a:fld>
            <a:endParaRPr lang="el-GR"/>
          </a:p>
        </p:txBody>
      </p:sp>
    </p:spTree>
    <p:extLst>
      <p:ext uri="{BB962C8B-B14F-4D97-AF65-F5344CB8AC3E}">
        <p14:creationId xmlns:p14="http://schemas.microsoft.com/office/powerpoint/2010/main" val="3268013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3DF10359-C2D6-4549-9B7E-76C9458A154B}"/>
              </a:ext>
            </a:extLst>
          </p:cNvPr>
          <p:cNvSpPr>
            <a:spLocks noGrp="1"/>
          </p:cNvSpPr>
          <p:nvPr>
            <p:ph type="title"/>
          </p:nvPr>
        </p:nvSpPr>
        <p:spPr/>
        <p:txBody>
          <a:bodyPr>
            <a:normAutofit/>
          </a:bodyPr>
          <a:lstStyle/>
          <a:p>
            <a:pPr algn="ctr"/>
            <a:r>
              <a:rPr lang="en-US" sz="4000" b="1" dirty="0">
                <a:solidFill>
                  <a:schemeClr val="accent2">
                    <a:lumMod val="75000"/>
                  </a:schemeClr>
                </a:solidFill>
              </a:rPr>
              <a:t>Paraphrasing and linking the topics forming the theoretical background of the study </a:t>
            </a:r>
            <a:endParaRPr lang="el-GR" sz="4000" b="1" dirty="0">
              <a:solidFill>
                <a:schemeClr val="accent2">
                  <a:lumMod val="75000"/>
                </a:schemeClr>
              </a:solidFill>
            </a:endParaRPr>
          </a:p>
        </p:txBody>
      </p:sp>
      <p:sp>
        <p:nvSpPr>
          <p:cNvPr id="3" name="Θέση περιεχομένου 2">
            <a:extLst>
              <a:ext uri="{FF2B5EF4-FFF2-40B4-BE49-F238E27FC236}">
                <a16:creationId xmlns="" xmlns:a16="http://schemas.microsoft.com/office/drawing/2014/main" id="{A70F7965-4C91-486B-BFBB-AEB5EC0A44B3}"/>
              </a:ext>
            </a:extLst>
          </p:cNvPr>
          <p:cNvSpPr>
            <a:spLocks noGrp="1"/>
          </p:cNvSpPr>
          <p:nvPr>
            <p:ph idx="1"/>
          </p:nvPr>
        </p:nvSpPr>
        <p:spPr/>
        <p:txBody>
          <a:bodyPr>
            <a:normAutofit/>
          </a:bodyPr>
          <a:lstStyle/>
          <a:p>
            <a:endParaRPr lang="en-US" sz="2800" dirty="0">
              <a:solidFill>
                <a:srgbClr val="C00000"/>
              </a:solidFill>
            </a:endParaRPr>
          </a:p>
          <a:p>
            <a:r>
              <a:rPr lang="en-US" sz="2800" dirty="0">
                <a:solidFill>
                  <a:srgbClr val="C00000"/>
                </a:solidFill>
              </a:rPr>
              <a:t>Theoretical background: </a:t>
            </a:r>
            <a:r>
              <a:rPr lang="en-US" sz="2800" dirty="0"/>
              <a:t>The article is based on the study of the role of / the significance of … , which, however, according to certain studies have … . This decline of the importance of … has been noted especially in relation to … while the reasons for this …have been found to be…</a:t>
            </a:r>
            <a:endParaRPr lang="el-GR" sz="2800" dirty="0"/>
          </a:p>
        </p:txBody>
      </p:sp>
      <p:sp>
        <p:nvSpPr>
          <p:cNvPr id="4" name="Θέση αριθμού διαφάνειας 3">
            <a:extLst>
              <a:ext uri="{FF2B5EF4-FFF2-40B4-BE49-F238E27FC236}">
                <a16:creationId xmlns="" xmlns:a16="http://schemas.microsoft.com/office/drawing/2014/main" id="{BA5DBBF2-53AC-4A82-A422-F9DD7E3F5EED}"/>
              </a:ext>
            </a:extLst>
          </p:cNvPr>
          <p:cNvSpPr>
            <a:spLocks noGrp="1"/>
          </p:cNvSpPr>
          <p:nvPr>
            <p:ph type="sldNum" sz="quarter" idx="12"/>
          </p:nvPr>
        </p:nvSpPr>
        <p:spPr/>
        <p:txBody>
          <a:bodyPr/>
          <a:lstStyle/>
          <a:p>
            <a:fld id="{89E9D32A-8ADE-472E-8210-64AB7FEBA22C}" type="slidenum">
              <a:rPr lang="el-GR" smtClean="0"/>
              <a:t>15</a:t>
            </a:fld>
            <a:endParaRPr lang="el-GR"/>
          </a:p>
        </p:txBody>
      </p:sp>
    </p:spTree>
    <p:extLst>
      <p:ext uri="{BB962C8B-B14F-4D97-AF65-F5344CB8AC3E}">
        <p14:creationId xmlns:p14="http://schemas.microsoft.com/office/powerpoint/2010/main" val="305427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3DF10359-C2D6-4549-9B7E-76C9458A154B}"/>
              </a:ext>
            </a:extLst>
          </p:cNvPr>
          <p:cNvSpPr>
            <a:spLocks noGrp="1"/>
          </p:cNvSpPr>
          <p:nvPr>
            <p:ph type="title"/>
          </p:nvPr>
        </p:nvSpPr>
        <p:spPr/>
        <p:txBody>
          <a:bodyPr>
            <a:normAutofit/>
          </a:bodyPr>
          <a:lstStyle/>
          <a:p>
            <a:pPr algn="ctr"/>
            <a:r>
              <a:rPr lang="en-US" sz="4000" b="1" dirty="0">
                <a:solidFill>
                  <a:schemeClr val="accent2">
                    <a:lumMod val="75000"/>
                  </a:schemeClr>
                </a:solidFill>
              </a:rPr>
              <a:t>Paraphrasing and linking the topics forming the theoretical background of the study </a:t>
            </a:r>
            <a:r>
              <a:rPr lang="en-US" sz="4000" b="1" dirty="0">
                <a:solidFill>
                  <a:srgbClr val="FF0000"/>
                </a:solidFill>
              </a:rPr>
              <a:t>KEY</a:t>
            </a:r>
            <a:endParaRPr lang="el-GR" sz="4000" b="1" dirty="0">
              <a:solidFill>
                <a:srgbClr val="FF0000"/>
              </a:solidFill>
            </a:endParaRPr>
          </a:p>
        </p:txBody>
      </p:sp>
      <p:sp>
        <p:nvSpPr>
          <p:cNvPr id="3" name="Θέση περιεχομένου 2">
            <a:extLst>
              <a:ext uri="{FF2B5EF4-FFF2-40B4-BE49-F238E27FC236}">
                <a16:creationId xmlns="" xmlns:a16="http://schemas.microsoft.com/office/drawing/2014/main" id="{A70F7965-4C91-486B-BFBB-AEB5EC0A44B3}"/>
              </a:ext>
            </a:extLst>
          </p:cNvPr>
          <p:cNvSpPr>
            <a:spLocks noGrp="1"/>
          </p:cNvSpPr>
          <p:nvPr>
            <p:ph idx="1"/>
          </p:nvPr>
        </p:nvSpPr>
        <p:spPr/>
        <p:txBody>
          <a:bodyPr>
            <a:normAutofit/>
          </a:bodyPr>
          <a:lstStyle/>
          <a:p>
            <a:endParaRPr lang="en-US" sz="2800" dirty="0">
              <a:solidFill>
                <a:srgbClr val="C00000"/>
              </a:solidFill>
            </a:endParaRPr>
          </a:p>
          <a:p>
            <a:r>
              <a:rPr lang="en-US" sz="2800" dirty="0">
                <a:solidFill>
                  <a:srgbClr val="C00000"/>
                </a:solidFill>
              </a:rPr>
              <a:t>Theoretical background: </a:t>
            </a:r>
            <a:r>
              <a:rPr lang="en-US" sz="2800" dirty="0"/>
              <a:t>The article is based on the study of the role of / the significance of </a:t>
            </a:r>
            <a:r>
              <a:rPr lang="en-US" sz="2800" dirty="0">
                <a:solidFill>
                  <a:srgbClr val="FF0000"/>
                </a:solidFill>
              </a:rPr>
              <a:t>healthy eating habits</a:t>
            </a:r>
            <a:r>
              <a:rPr lang="en-US" sz="2800" dirty="0"/>
              <a:t>, which, however, according to certain studies have</a:t>
            </a:r>
            <a:r>
              <a:rPr lang="en-US" sz="2800" dirty="0">
                <a:solidFill>
                  <a:srgbClr val="FF0000"/>
                </a:solidFill>
              </a:rPr>
              <a:t> deteriorated</a:t>
            </a:r>
            <a:r>
              <a:rPr lang="en-US" sz="2800" dirty="0"/>
              <a:t>. This decline of the importance of </a:t>
            </a:r>
            <a:r>
              <a:rPr lang="en-US" sz="2800" dirty="0">
                <a:solidFill>
                  <a:srgbClr val="FF0000"/>
                </a:solidFill>
              </a:rPr>
              <a:t>the traditional Mediterranean diet </a:t>
            </a:r>
            <a:r>
              <a:rPr lang="en-US" sz="2800" dirty="0"/>
              <a:t>has been noted especially in relation to </a:t>
            </a:r>
            <a:r>
              <a:rPr lang="en-US" sz="2800" dirty="0">
                <a:solidFill>
                  <a:srgbClr val="FF0000"/>
                </a:solidFill>
              </a:rPr>
              <a:t>the dietary habits of young University students </a:t>
            </a:r>
            <a:r>
              <a:rPr lang="en-US" sz="2800" dirty="0"/>
              <a:t>while the reasons for this </a:t>
            </a:r>
            <a:r>
              <a:rPr lang="en-US" sz="2800" dirty="0">
                <a:solidFill>
                  <a:srgbClr val="FF0000"/>
                </a:solidFill>
              </a:rPr>
              <a:t>change in food choices </a:t>
            </a:r>
            <a:r>
              <a:rPr lang="en-US" sz="2800" dirty="0"/>
              <a:t>have been found to be </a:t>
            </a:r>
            <a:r>
              <a:rPr lang="en-US" sz="2800" dirty="0">
                <a:solidFill>
                  <a:srgbClr val="FF0000"/>
                </a:solidFill>
              </a:rPr>
              <a:t>multiple/several/miscellaneous, such as changes in living arrangements, life experiences, etc.</a:t>
            </a:r>
            <a:endParaRPr lang="el-GR" sz="2800" dirty="0">
              <a:solidFill>
                <a:srgbClr val="FF0000"/>
              </a:solidFill>
            </a:endParaRPr>
          </a:p>
        </p:txBody>
      </p:sp>
      <p:sp>
        <p:nvSpPr>
          <p:cNvPr id="4" name="Θέση αριθμού διαφάνειας 3">
            <a:extLst>
              <a:ext uri="{FF2B5EF4-FFF2-40B4-BE49-F238E27FC236}">
                <a16:creationId xmlns="" xmlns:a16="http://schemas.microsoft.com/office/drawing/2014/main" id="{BA5DBBF2-53AC-4A82-A422-F9DD7E3F5EED}"/>
              </a:ext>
            </a:extLst>
          </p:cNvPr>
          <p:cNvSpPr>
            <a:spLocks noGrp="1"/>
          </p:cNvSpPr>
          <p:nvPr>
            <p:ph type="sldNum" sz="quarter" idx="12"/>
          </p:nvPr>
        </p:nvSpPr>
        <p:spPr/>
        <p:txBody>
          <a:bodyPr/>
          <a:lstStyle/>
          <a:p>
            <a:fld id="{89E9D32A-8ADE-472E-8210-64AB7FEBA22C}" type="slidenum">
              <a:rPr lang="el-GR" smtClean="0"/>
              <a:t>16</a:t>
            </a:fld>
            <a:endParaRPr lang="el-GR"/>
          </a:p>
        </p:txBody>
      </p:sp>
    </p:spTree>
    <p:extLst>
      <p:ext uri="{BB962C8B-B14F-4D97-AF65-F5344CB8AC3E}">
        <p14:creationId xmlns:p14="http://schemas.microsoft.com/office/powerpoint/2010/main" val="2349419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C3A1A59B-96C3-45A9-90EE-8A52C9D02A25}"/>
              </a:ext>
            </a:extLst>
          </p:cNvPr>
          <p:cNvSpPr>
            <a:spLocks noGrp="1"/>
          </p:cNvSpPr>
          <p:nvPr>
            <p:ph type="title"/>
          </p:nvPr>
        </p:nvSpPr>
        <p:spPr/>
        <p:txBody>
          <a:bodyPr>
            <a:normAutofit/>
          </a:bodyPr>
          <a:lstStyle/>
          <a:p>
            <a:pPr algn="ctr"/>
            <a:r>
              <a:rPr lang="en-US" sz="4400" b="1" dirty="0">
                <a:solidFill>
                  <a:schemeClr val="accent2">
                    <a:lumMod val="75000"/>
                  </a:schemeClr>
                </a:solidFill>
              </a:rPr>
              <a:t>Paraphrasing the purpose of the study</a:t>
            </a:r>
            <a:endParaRPr lang="el-GR" sz="4400" b="1" dirty="0">
              <a:solidFill>
                <a:schemeClr val="accent2">
                  <a:lumMod val="75000"/>
                </a:schemeClr>
              </a:solidFill>
            </a:endParaRPr>
          </a:p>
        </p:txBody>
      </p:sp>
      <p:sp>
        <p:nvSpPr>
          <p:cNvPr id="3" name="Θέση περιεχομένου 2">
            <a:extLst>
              <a:ext uri="{FF2B5EF4-FFF2-40B4-BE49-F238E27FC236}">
                <a16:creationId xmlns="" xmlns:a16="http://schemas.microsoft.com/office/drawing/2014/main" id="{3FC0650A-1C18-4144-88B3-8B295BD70FE4}"/>
              </a:ext>
            </a:extLst>
          </p:cNvPr>
          <p:cNvSpPr>
            <a:spLocks noGrp="1"/>
          </p:cNvSpPr>
          <p:nvPr>
            <p:ph idx="1"/>
          </p:nvPr>
        </p:nvSpPr>
        <p:spPr/>
        <p:txBody>
          <a:bodyPr>
            <a:normAutofit/>
          </a:bodyPr>
          <a:lstStyle/>
          <a:p>
            <a:endParaRPr lang="el-GR" sz="2800" dirty="0"/>
          </a:p>
          <a:p>
            <a:r>
              <a:rPr lang="en-US" sz="2800" dirty="0"/>
              <a:t>The study aims to investigate:</a:t>
            </a:r>
            <a:endParaRPr lang="el-GR" sz="2800" dirty="0"/>
          </a:p>
        </p:txBody>
      </p:sp>
      <p:sp>
        <p:nvSpPr>
          <p:cNvPr id="4" name="Θέση αριθμού διαφάνειας 3">
            <a:extLst>
              <a:ext uri="{FF2B5EF4-FFF2-40B4-BE49-F238E27FC236}">
                <a16:creationId xmlns="" xmlns:a16="http://schemas.microsoft.com/office/drawing/2014/main" id="{08F0FCBC-F126-449B-9041-5578FD4C28DB}"/>
              </a:ext>
            </a:extLst>
          </p:cNvPr>
          <p:cNvSpPr>
            <a:spLocks noGrp="1"/>
          </p:cNvSpPr>
          <p:nvPr>
            <p:ph type="sldNum" sz="quarter" idx="12"/>
          </p:nvPr>
        </p:nvSpPr>
        <p:spPr/>
        <p:txBody>
          <a:bodyPr/>
          <a:lstStyle/>
          <a:p>
            <a:fld id="{89E9D32A-8ADE-472E-8210-64AB7FEBA22C}" type="slidenum">
              <a:rPr lang="el-GR" smtClean="0"/>
              <a:t>17</a:t>
            </a:fld>
            <a:endParaRPr lang="el-GR"/>
          </a:p>
        </p:txBody>
      </p:sp>
    </p:spTree>
    <p:extLst>
      <p:ext uri="{BB962C8B-B14F-4D97-AF65-F5344CB8AC3E}">
        <p14:creationId xmlns:p14="http://schemas.microsoft.com/office/powerpoint/2010/main" val="3653868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C3A1A59B-96C3-45A9-90EE-8A52C9D02A25}"/>
              </a:ext>
            </a:extLst>
          </p:cNvPr>
          <p:cNvSpPr>
            <a:spLocks noGrp="1"/>
          </p:cNvSpPr>
          <p:nvPr>
            <p:ph type="title"/>
          </p:nvPr>
        </p:nvSpPr>
        <p:spPr/>
        <p:txBody>
          <a:bodyPr>
            <a:normAutofit/>
          </a:bodyPr>
          <a:lstStyle/>
          <a:p>
            <a:pPr algn="ctr"/>
            <a:r>
              <a:rPr lang="en-US" sz="4400" b="1" dirty="0">
                <a:solidFill>
                  <a:schemeClr val="accent2">
                    <a:lumMod val="75000"/>
                  </a:schemeClr>
                </a:solidFill>
              </a:rPr>
              <a:t>Paraphrasing the purpose of the study </a:t>
            </a:r>
            <a:r>
              <a:rPr lang="en-US" sz="4400" b="1" dirty="0">
                <a:solidFill>
                  <a:srgbClr val="FF0000"/>
                </a:solidFill>
              </a:rPr>
              <a:t>KEY</a:t>
            </a:r>
            <a:endParaRPr lang="el-GR" sz="4400" b="1" dirty="0">
              <a:solidFill>
                <a:srgbClr val="FF0000"/>
              </a:solidFill>
            </a:endParaRPr>
          </a:p>
        </p:txBody>
      </p:sp>
      <p:sp>
        <p:nvSpPr>
          <p:cNvPr id="3" name="Θέση περιεχομένου 2">
            <a:extLst>
              <a:ext uri="{FF2B5EF4-FFF2-40B4-BE49-F238E27FC236}">
                <a16:creationId xmlns="" xmlns:a16="http://schemas.microsoft.com/office/drawing/2014/main" id="{3FC0650A-1C18-4144-88B3-8B295BD70FE4}"/>
              </a:ext>
            </a:extLst>
          </p:cNvPr>
          <p:cNvSpPr>
            <a:spLocks noGrp="1"/>
          </p:cNvSpPr>
          <p:nvPr>
            <p:ph idx="1"/>
          </p:nvPr>
        </p:nvSpPr>
        <p:spPr/>
        <p:txBody>
          <a:bodyPr>
            <a:normAutofit/>
          </a:bodyPr>
          <a:lstStyle/>
          <a:p>
            <a:pPr marL="0" indent="0">
              <a:buNone/>
            </a:pPr>
            <a:r>
              <a:rPr lang="en-US" sz="2400" dirty="0"/>
              <a:t>The study aims to investigate:</a:t>
            </a:r>
          </a:p>
          <a:p>
            <a:r>
              <a:rPr lang="en-US" sz="2400" dirty="0">
                <a:solidFill>
                  <a:srgbClr val="FF0000"/>
                </a:solidFill>
              </a:rPr>
              <a:t>ORIGINAL VESRION: </a:t>
            </a:r>
            <a:r>
              <a:rPr lang="en-US" sz="2400" dirty="0"/>
              <a:t>The aim of the present study was to examine changes in the dietary habits since starting University of Greek undergraduate students who live away from, or in, the family home. To our knowledge, this is the first study to investigate the effect of living arrangements on the dietary habits of Greek University students.</a:t>
            </a:r>
            <a:endParaRPr lang="el-GR" sz="2400" dirty="0"/>
          </a:p>
          <a:p>
            <a:pPr marL="0" indent="0">
              <a:buNone/>
            </a:pPr>
            <a:r>
              <a:rPr lang="en-US" sz="2400" dirty="0">
                <a:solidFill>
                  <a:srgbClr val="FF0000"/>
                </a:solidFill>
              </a:rPr>
              <a:t>PARAPHRASED VERSION: </a:t>
            </a:r>
            <a:r>
              <a:rPr lang="en-US" sz="2400" dirty="0"/>
              <a:t>The purpose of the study was to investigate the impact of the factor of remaining at home or moving away from home on the changes in the everyday diet of Greek university students.</a:t>
            </a:r>
          </a:p>
          <a:p>
            <a:pPr marL="0" indent="0">
              <a:buNone/>
            </a:pPr>
            <a:endParaRPr lang="el-GR" sz="2800" dirty="0"/>
          </a:p>
        </p:txBody>
      </p:sp>
      <p:sp>
        <p:nvSpPr>
          <p:cNvPr id="4" name="Θέση αριθμού διαφάνειας 3">
            <a:extLst>
              <a:ext uri="{FF2B5EF4-FFF2-40B4-BE49-F238E27FC236}">
                <a16:creationId xmlns="" xmlns:a16="http://schemas.microsoft.com/office/drawing/2014/main" id="{08F0FCBC-F126-449B-9041-5578FD4C28DB}"/>
              </a:ext>
            </a:extLst>
          </p:cNvPr>
          <p:cNvSpPr>
            <a:spLocks noGrp="1"/>
          </p:cNvSpPr>
          <p:nvPr>
            <p:ph type="sldNum" sz="quarter" idx="12"/>
          </p:nvPr>
        </p:nvSpPr>
        <p:spPr/>
        <p:txBody>
          <a:bodyPr/>
          <a:lstStyle/>
          <a:p>
            <a:fld id="{89E9D32A-8ADE-472E-8210-64AB7FEBA22C}" type="slidenum">
              <a:rPr lang="el-GR" smtClean="0"/>
              <a:t>18</a:t>
            </a:fld>
            <a:endParaRPr lang="el-GR"/>
          </a:p>
        </p:txBody>
      </p:sp>
    </p:spTree>
    <p:extLst>
      <p:ext uri="{BB962C8B-B14F-4D97-AF65-F5344CB8AC3E}">
        <p14:creationId xmlns:p14="http://schemas.microsoft.com/office/powerpoint/2010/main" val="3193682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2D29537D-6E27-4788-864D-982349E8C431}"/>
              </a:ext>
            </a:extLst>
          </p:cNvPr>
          <p:cNvSpPr>
            <a:spLocks noGrp="1"/>
          </p:cNvSpPr>
          <p:nvPr>
            <p:ph type="title"/>
          </p:nvPr>
        </p:nvSpPr>
        <p:spPr/>
        <p:txBody>
          <a:bodyPr>
            <a:normAutofit/>
          </a:bodyPr>
          <a:lstStyle/>
          <a:p>
            <a:r>
              <a:rPr lang="en-US" sz="4400" b="1" dirty="0">
                <a:solidFill>
                  <a:srgbClr val="C00000"/>
                </a:solidFill>
              </a:rPr>
              <a:t>Now complete the first three categories in the annotated bibliography entry</a:t>
            </a:r>
            <a:endParaRPr lang="el-GR" sz="4400" b="1" dirty="0">
              <a:solidFill>
                <a:srgbClr val="C00000"/>
              </a:solidFill>
            </a:endParaRPr>
          </a:p>
        </p:txBody>
      </p:sp>
      <p:graphicFrame>
        <p:nvGraphicFramePr>
          <p:cNvPr id="4" name="Θέση περιεχομένου 3">
            <a:extLst>
              <a:ext uri="{FF2B5EF4-FFF2-40B4-BE49-F238E27FC236}">
                <a16:creationId xmlns="" xmlns:a16="http://schemas.microsoft.com/office/drawing/2014/main" id="{954E007D-D008-4662-8AAC-9B2A36C6799A}"/>
              </a:ext>
            </a:extLst>
          </p:cNvPr>
          <p:cNvGraphicFramePr>
            <a:graphicFrameLocks noGrp="1"/>
          </p:cNvGraphicFramePr>
          <p:nvPr>
            <p:ph idx="1"/>
            <p:extLst>
              <p:ext uri="{D42A27DB-BD31-4B8C-83A1-F6EECF244321}">
                <p14:modId xmlns:p14="http://schemas.microsoft.com/office/powerpoint/2010/main" val="1462791685"/>
              </p:ext>
            </p:extLst>
          </p:nvPr>
        </p:nvGraphicFramePr>
        <p:xfrm>
          <a:off x="1096963" y="1862983"/>
          <a:ext cx="10798783" cy="3977739"/>
        </p:xfrm>
        <a:graphic>
          <a:graphicData uri="http://schemas.openxmlformats.org/drawingml/2006/table">
            <a:tbl>
              <a:tblPr firstRow="1" firstCol="1" bandRow="1">
                <a:tableStyleId>{5C22544A-7EE6-4342-B048-85BDC9FD1C3A}</a:tableStyleId>
              </a:tblPr>
              <a:tblGrid>
                <a:gridCol w="10798783">
                  <a:extLst>
                    <a:ext uri="{9D8B030D-6E8A-4147-A177-3AD203B41FA5}">
                      <a16:colId xmlns="" xmlns:a16="http://schemas.microsoft.com/office/drawing/2014/main" val="169596070"/>
                    </a:ext>
                  </a:extLst>
                </a:gridCol>
              </a:tblGrid>
              <a:tr h="460767">
                <a:tc>
                  <a: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Annotated bibliography entry</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9380" marR="29380" marT="0" marB="0"/>
                </a:tc>
                <a:extLst>
                  <a:ext uri="{0D108BD9-81ED-4DB2-BD59-A6C34878D82A}">
                    <a16:rowId xmlns="" xmlns:a16="http://schemas.microsoft.com/office/drawing/2014/main" val="3683998005"/>
                  </a:ext>
                </a:extLst>
              </a:tr>
              <a:tr h="760392">
                <a:tc>
                  <a:txBody>
                    <a:bodyPr/>
                    <a:lstStyle/>
                    <a:p>
                      <a:pPr>
                        <a:lnSpc>
                          <a:spcPct val="115000"/>
                        </a:lnSpc>
                        <a:spcAft>
                          <a:spcPts val="10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Reference</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9380" marR="29380" marT="0" marB="0"/>
                </a:tc>
                <a:extLst>
                  <a:ext uri="{0D108BD9-81ED-4DB2-BD59-A6C34878D82A}">
                    <a16:rowId xmlns="" xmlns:a16="http://schemas.microsoft.com/office/drawing/2014/main" val="2530734730"/>
                  </a:ext>
                </a:extLst>
              </a:tr>
              <a:tr h="1305392">
                <a:tc>
                  <a:txBody>
                    <a:bodyPr/>
                    <a:lstStyle/>
                    <a:p>
                      <a:pPr>
                        <a:lnSpc>
                          <a:spcPct val="115000"/>
                        </a:lnSpc>
                        <a:spcAft>
                          <a:spcPts val="1000"/>
                        </a:spcAft>
                      </a:pPr>
                      <a:r>
                        <a:rPr lang="en-US" sz="1600" dirty="0">
                          <a:effectLst/>
                        </a:rPr>
                        <a:t>THEORETICAL BACKGROUND</a:t>
                      </a:r>
                      <a:endParaRPr lang="el-GR" sz="1600" dirty="0">
                        <a:effectLst/>
                      </a:endParaRPr>
                    </a:p>
                    <a:p>
                      <a:pPr>
                        <a:lnSpc>
                          <a:spcPct val="115000"/>
                        </a:lnSpc>
                        <a:spcAft>
                          <a:spcPts val="1000"/>
                        </a:spcAft>
                      </a:pPr>
                      <a:r>
                        <a:rPr lang="en-US" sz="1600" dirty="0">
                          <a:effectLst/>
                        </a:rPr>
                        <a:t>The article is based on…</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9380" marR="29380" marT="0" marB="0"/>
                </a:tc>
                <a:extLst>
                  <a:ext uri="{0D108BD9-81ED-4DB2-BD59-A6C34878D82A}">
                    <a16:rowId xmlns="" xmlns:a16="http://schemas.microsoft.com/office/drawing/2014/main" val="3135041096"/>
                  </a:ext>
                </a:extLst>
              </a:tr>
              <a:tr h="1451188">
                <a:tc>
                  <a:txBody>
                    <a:bodyPr/>
                    <a:lstStyle/>
                    <a:p>
                      <a:pPr>
                        <a:lnSpc>
                          <a:spcPct val="115000"/>
                        </a:lnSpc>
                        <a:spcAft>
                          <a:spcPts val="1000"/>
                        </a:spcAft>
                      </a:pPr>
                      <a:r>
                        <a:rPr lang="en-US" sz="1600" dirty="0">
                          <a:effectLst/>
                        </a:rPr>
                        <a:t>PURPOSE</a:t>
                      </a:r>
                      <a:endParaRPr lang="el-GR" sz="1600" dirty="0">
                        <a:effectLst/>
                      </a:endParaRPr>
                    </a:p>
                    <a:p>
                      <a:pPr>
                        <a:lnSpc>
                          <a:spcPct val="115000"/>
                        </a:lnSpc>
                        <a:spcAft>
                          <a:spcPts val="1000"/>
                        </a:spcAft>
                      </a:pPr>
                      <a:r>
                        <a:rPr lang="en-US" sz="1600" dirty="0">
                          <a:effectLst/>
                        </a:rPr>
                        <a:t>The study investigates: </a:t>
                      </a:r>
                      <a:endParaRPr lang="el-GR" sz="1600" dirty="0">
                        <a:effectLst/>
                      </a:endParaRPr>
                    </a:p>
                    <a:p>
                      <a:pPr>
                        <a:lnSpc>
                          <a:spcPct val="115000"/>
                        </a:lnSpc>
                        <a:spcAft>
                          <a:spcPts val="1000"/>
                        </a:spcAft>
                      </a:pPr>
                      <a:r>
                        <a:rPr lang="en-US" sz="1600" dirty="0">
                          <a:effectLst/>
                        </a:rPr>
                        <a:t> </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9380" marR="29380" marT="0" marB="0"/>
                </a:tc>
                <a:extLst>
                  <a:ext uri="{0D108BD9-81ED-4DB2-BD59-A6C34878D82A}">
                    <a16:rowId xmlns="" xmlns:a16="http://schemas.microsoft.com/office/drawing/2014/main" val="222235262"/>
                  </a:ext>
                </a:extLst>
              </a:tr>
            </a:tbl>
          </a:graphicData>
        </a:graphic>
      </p:graphicFrame>
      <p:sp>
        <p:nvSpPr>
          <p:cNvPr id="3" name="Θέση αριθμού διαφάνειας 2">
            <a:extLst>
              <a:ext uri="{FF2B5EF4-FFF2-40B4-BE49-F238E27FC236}">
                <a16:creationId xmlns="" xmlns:a16="http://schemas.microsoft.com/office/drawing/2014/main" id="{D04F6842-CBED-42A4-825C-222E67A70129}"/>
              </a:ext>
            </a:extLst>
          </p:cNvPr>
          <p:cNvSpPr>
            <a:spLocks noGrp="1"/>
          </p:cNvSpPr>
          <p:nvPr>
            <p:ph type="sldNum" sz="quarter" idx="12"/>
          </p:nvPr>
        </p:nvSpPr>
        <p:spPr/>
        <p:txBody>
          <a:bodyPr/>
          <a:lstStyle/>
          <a:p>
            <a:fld id="{89E9D32A-8ADE-472E-8210-64AB7FEBA22C}" type="slidenum">
              <a:rPr lang="el-GR" smtClean="0"/>
              <a:t>19</a:t>
            </a:fld>
            <a:endParaRPr lang="el-GR"/>
          </a:p>
        </p:txBody>
      </p:sp>
    </p:spTree>
    <p:extLst>
      <p:ext uri="{BB962C8B-B14F-4D97-AF65-F5344CB8AC3E}">
        <p14:creationId xmlns:p14="http://schemas.microsoft.com/office/powerpoint/2010/main" val="321356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 xmlns:a16="http://schemas.microsoft.com/office/drawing/2014/main" id="{94CF302C-86F6-47DC-BD0F-E2773F52B6F7}"/>
              </a:ext>
            </a:extLst>
          </p:cNvPr>
          <p:cNvGraphicFramePr>
            <a:graphicFrameLocks noGrp="1"/>
          </p:cNvGraphicFramePr>
          <p:nvPr>
            <p:extLst>
              <p:ext uri="{D42A27DB-BD31-4B8C-83A1-F6EECF244321}">
                <p14:modId xmlns:p14="http://schemas.microsoft.com/office/powerpoint/2010/main" val="192480186"/>
              </p:ext>
            </p:extLst>
          </p:nvPr>
        </p:nvGraphicFramePr>
        <p:xfrm>
          <a:off x="0" y="1"/>
          <a:ext cx="12191999" cy="6436608"/>
        </p:xfrm>
        <a:graphic>
          <a:graphicData uri="http://schemas.openxmlformats.org/drawingml/2006/table">
            <a:tbl>
              <a:tblPr firstRow="1" firstCol="1" bandRow="1">
                <a:tableStyleId>{5C22544A-7EE6-4342-B048-85BDC9FD1C3A}</a:tableStyleId>
              </a:tblPr>
              <a:tblGrid>
                <a:gridCol w="12191999">
                  <a:extLst>
                    <a:ext uri="{9D8B030D-6E8A-4147-A177-3AD203B41FA5}">
                      <a16:colId xmlns="" xmlns:a16="http://schemas.microsoft.com/office/drawing/2014/main" val="169596070"/>
                    </a:ext>
                  </a:extLst>
                </a:gridCol>
              </a:tblGrid>
              <a:tr h="554821">
                <a:tc>
                  <a: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Annotated bibliography entry</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9380" marR="29380" marT="0" marB="0"/>
                </a:tc>
                <a:extLst>
                  <a:ext uri="{0D108BD9-81ED-4DB2-BD59-A6C34878D82A}">
                    <a16:rowId xmlns="" xmlns:a16="http://schemas.microsoft.com/office/drawing/2014/main" val="3683998005"/>
                  </a:ext>
                </a:extLst>
              </a:tr>
              <a:tr h="577692">
                <a:tc>
                  <a:txBody>
                    <a:bodyPr/>
                    <a:lstStyle/>
                    <a:p>
                      <a:pPr>
                        <a:lnSpc>
                          <a:spcPct val="115000"/>
                        </a:lnSpc>
                        <a:spcAft>
                          <a:spcPts val="10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Reference</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9380" marR="29380" marT="0" marB="0"/>
                </a:tc>
                <a:extLst>
                  <a:ext uri="{0D108BD9-81ED-4DB2-BD59-A6C34878D82A}">
                    <a16:rowId xmlns="" xmlns:a16="http://schemas.microsoft.com/office/drawing/2014/main" val="2530734730"/>
                  </a:ext>
                </a:extLst>
              </a:tr>
              <a:tr h="991745">
                <a:tc>
                  <a:txBody>
                    <a:bodyPr/>
                    <a:lstStyle/>
                    <a:p>
                      <a:pPr>
                        <a:lnSpc>
                          <a:spcPct val="115000"/>
                        </a:lnSpc>
                        <a:spcAft>
                          <a:spcPts val="1000"/>
                        </a:spcAft>
                      </a:pPr>
                      <a:r>
                        <a:rPr lang="en-US" sz="1600" dirty="0">
                          <a:effectLst/>
                        </a:rPr>
                        <a:t>THEORETICAL BACKGROUND</a:t>
                      </a:r>
                      <a:endParaRPr lang="el-GR" sz="1600" dirty="0">
                        <a:effectLst/>
                      </a:endParaRPr>
                    </a:p>
                    <a:p>
                      <a:pPr>
                        <a:lnSpc>
                          <a:spcPct val="115000"/>
                        </a:lnSpc>
                        <a:spcAft>
                          <a:spcPts val="1000"/>
                        </a:spcAft>
                      </a:pPr>
                      <a:r>
                        <a:rPr lang="en-US" sz="1600" dirty="0">
                          <a:effectLst/>
                        </a:rPr>
                        <a:t>The article is based on…</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9380" marR="29380" marT="0" marB="0"/>
                </a:tc>
                <a:extLst>
                  <a:ext uri="{0D108BD9-81ED-4DB2-BD59-A6C34878D82A}">
                    <a16:rowId xmlns="" xmlns:a16="http://schemas.microsoft.com/office/drawing/2014/main" val="3135041096"/>
                  </a:ext>
                </a:extLst>
              </a:tr>
              <a:tr h="1102510">
                <a:tc>
                  <a:txBody>
                    <a:bodyPr/>
                    <a:lstStyle/>
                    <a:p>
                      <a:pPr>
                        <a:lnSpc>
                          <a:spcPct val="115000"/>
                        </a:lnSpc>
                        <a:spcAft>
                          <a:spcPts val="1000"/>
                        </a:spcAft>
                      </a:pPr>
                      <a:r>
                        <a:rPr lang="en-US" sz="1600" dirty="0">
                          <a:effectLst/>
                        </a:rPr>
                        <a:t>PURPOSE</a:t>
                      </a:r>
                      <a:endParaRPr lang="el-GR" sz="1600" dirty="0">
                        <a:effectLst/>
                      </a:endParaRPr>
                    </a:p>
                    <a:p>
                      <a:pPr>
                        <a:lnSpc>
                          <a:spcPct val="115000"/>
                        </a:lnSpc>
                        <a:spcAft>
                          <a:spcPts val="1000"/>
                        </a:spcAft>
                      </a:pPr>
                      <a:r>
                        <a:rPr lang="en-US" sz="1600" dirty="0">
                          <a:effectLst/>
                        </a:rPr>
                        <a:t>The study investigates: </a:t>
                      </a:r>
                      <a:endParaRPr lang="el-GR" sz="1600" dirty="0">
                        <a:effectLst/>
                      </a:endParaRPr>
                    </a:p>
                    <a:p>
                      <a:pPr>
                        <a:lnSpc>
                          <a:spcPct val="115000"/>
                        </a:lnSpc>
                        <a:spcAft>
                          <a:spcPts val="1000"/>
                        </a:spcAft>
                      </a:pPr>
                      <a:r>
                        <a:rPr lang="en-US" sz="1600" dirty="0">
                          <a:effectLst/>
                        </a:rPr>
                        <a:t> </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9380" marR="29380" marT="0" marB="0"/>
                </a:tc>
                <a:extLst>
                  <a:ext uri="{0D108BD9-81ED-4DB2-BD59-A6C34878D82A}">
                    <a16:rowId xmlns="" xmlns:a16="http://schemas.microsoft.com/office/drawing/2014/main" val="222235262"/>
                  </a:ext>
                </a:extLst>
              </a:tr>
              <a:tr h="1307462">
                <a:tc>
                  <a:txBody>
                    <a:bodyPr/>
                    <a:lstStyle/>
                    <a:p>
                      <a:pPr>
                        <a:lnSpc>
                          <a:spcPct val="115000"/>
                        </a:lnSpc>
                        <a:spcAft>
                          <a:spcPts val="1000"/>
                        </a:spcAft>
                      </a:pPr>
                      <a:r>
                        <a:rPr lang="en-US" sz="1600" dirty="0">
                          <a:effectLst/>
                        </a:rPr>
                        <a:t>METHODOLOGY</a:t>
                      </a:r>
                    </a:p>
                    <a:p>
                      <a:pPr>
                        <a:lnSpc>
                          <a:spcPct val="115000"/>
                        </a:lnSpc>
                        <a:spcAft>
                          <a:spcPts val="1000"/>
                        </a:spcAft>
                      </a:pPr>
                      <a:r>
                        <a:rPr lang="en-US" sz="1600" dirty="0">
                          <a:effectLst/>
                        </a:rPr>
                        <a:t>Participants</a:t>
                      </a:r>
                    </a:p>
                    <a:p>
                      <a:pPr>
                        <a:lnSpc>
                          <a:spcPct val="115000"/>
                        </a:lnSpc>
                        <a:spcAft>
                          <a:spcPts val="1000"/>
                        </a:spcAft>
                      </a:pPr>
                      <a:r>
                        <a:rPr lang="en-US" sz="1600" dirty="0">
                          <a:effectLst/>
                        </a:rPr>
                        <a:t>Instrument</a:t>
                      </a:r>
                    </a:p>
                    <a:p>
                      <a:pPr>
                        <a:lnSpc>
                          <a:spcPct val="115000"/>
                        </a:lnSpc>
                        <a:spcAft>
                          <a:spcPts val="1000"/>
                        </a:spcAft>
                      </a:pPr>
                      <a:r>
                        <a:rPr lang="en-US" sz="1600" dirty="0">
                          <a:effectLst/>
                        </a:rPr>
                        <a:t>Procedure</a:t>
                      </a:r>
                      <a:endParaRPr lang="el-GR" sz="1600" dirty="0">
                        <a:effectLst/>
                      </a:endParaRPr>
                    </a:p>
                  </a:txBody>
                  <a:tcPr marL="29380" marR="29380" marT="0" marB="0"/>
                </a:tc>
                <a:extLst>
                  <a:ext uri="{0D108BD9-81ED-4DB2-BD59-A6C34878D82A}">
                    <a16:rowId xmlns="" xmlns:a16="http://schemas.microsoft.com/office/drawing/2014/main" val="3870996720"/>
                  </a:ext>
                </a:extLst>
              </a:tr>
              <a:tr h="738928">
                <a:tc>
                  <a:txBody>
                    <a:bodyPr/>
                    <a:lstStyle/>
                    <a:p>
                      <a:pPr>
                        <a:lnSpc>
                          <a:spcPct val="115000"/>
                        </a:lnSpc>
                        <a:spcAft>
                          <a:spcPts val="1000"/>
                        </a:spcAft>
                      </a:pPr>
                      <a:r>
                        <a:rPr lang="en-US" sz="1600" dirty="0">
                          <a:effectLst/>
                        </a:rPr>
                        <a:t>RESULTS</a:t>
                      </a:r>
                      <a:endParaRPr lang="el-GR" sz="1600" dirty="0">
                        <a:effectLst/>
                      </a:endParaRPr>
                    </a:p>
                    <a:p>
                      <a:pPr>
                        <a:lnSpc>
                          <a:spcPct val="115000"/>
                        </a:lnSpc>
                        <a:spcAft>
                          <a:spcPts val="1000"/>
                        </a:spcAft>
                      </a:pPr>
                      <a:r>
                        <a:rPr lang="en-US" sz="1600" dirty="0">
                          <a:effectLst/>
                        </a:rPr>
                        <a:t> </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9380" marR="29380" marT="0" marB="0"/>
                </a:tc>
                <a:extLst>
                  <a:ext uri="{0D108BD9-81ED-4DB2-BD59-A6C34878D82A}">
                    <a16:rowId xmlns="" xmlns:a16="http://schemas.microsoft.com/office/drawing/2014/main" val="1483523969"/>
                  </a:ext>
                </a:extLst>
              </a:tr>
              <a:tr h="929959">
                <a:tc>
                  <a:txBody>
                    <a:bodyPr/>
                    <a:lstStyle/>
                    <a:p>
                      <a:pPr>
                        <a:lnSpc>
                          <a:spcPct val="115000"/>
                        </a:lnSpc>
                        <a:spcAft>
                          <a:spcPts val="1000"/>
                        </a:spcAft>
                      </a:pPr>
                      <a:r>
                        <a:rPr lang="en-US" sz="1600" dirty="0">
                          <a:effectLst/>
                        </a:rPr>
                        <a:t> Write your own reflection on the article: What new information did you learn from the article? What did you find especially interesting? What do you find hard to believe? How do your own personal experiences agree with / contradict the findings?  </a:t>
                      </a:r>
                      <a:endParaRPr lang="el-GR" sz="1600" dirty="0">
                        <a:effectLst/>
                      </a:endParaRPr>
                    </a:p>
                    <a:p>
                      <a:pPr>
                        <a:lnSpc>
                          <a:spcPct val="115000"/>
                        </a:lnSpc>
                        <a:spcAft>
                          <a:spcPts val="1000"/>
                        </a:spcAft>
                      </a:pPr>
                      <a:r>
                        <a:rPr lang="en-US" sz="1600" dirty="0">
                          <a:effectLst/>
                        </a:rPr>
                        <a:t> </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9380" marR="29380" marT="0" marB="0"/>
                </a:tc>
                <a:extLst>
                  <a:ext uri="{0D108BD9-81ED-4DB2-BD59-A6C34878D82A}">
                    <a16:rowId xmlns="" xmlns:a16="http://schemas.microsoft.com/office/drawing/2014/main" val="1361499338"/>
                  </a:ext>
                </a:extLst>
              </a:tr>
            </a:tbl>
          </a:graphicData>
        </a:graphic>
      </p:graphicFrame>
      <p:sp>
        <p:nvSpPr>
          <p:cNvPr id="3" name="Θέση αριθμού διαφάνειας 2">
            <a:extLst>
              <a:ext uri="{FF2B5EF4-FFF2-40B4-BE49-F238E27FC236}">
                <a16:creationId xmlns="" xmlns:a16="http://schemas.microsoft.com/office/drawing/2014/main" id="{027B5903-12C8-41E3-AB86-62A250E34782}"/>
              </a:ext>
            </a:extLst>
          </p:cNvPr>
          <p:cNvSpPr>
            <a:spLocks noGrp="1"/>
          </p:cNvSpPr>
          <p:nvPr>
            <p:ph type="sldNum" sz="quarter" idx="12"/>
          </p:nvPr>
        </p:nvSpPr>
        <p:spPr/>
        <p:txBody>
          <a:bodyPr/>
          <a:lstStyle/>
          <a:p>
            <a:fld id="{89E9D32A-8ADE-472E-8210-64AB7FEBA22C}" type="slidenum">
              <a:rPr lang="el-GR" smtClean="0"/>
              <a:t>2</a:t>
            </a:fld>
            <a:endParaRPr lang="el-GR"/>
          </a:p>
        </p:txBody>
      </p:sp>
    </p:spTree>
    <p:extLst>
      <p:ext uri="{BB962C8B-B14F-4D97-AF65-F5344CB8AC3E}">
        <p14:creationId xmlns:p14="http://schemas.microsoft.com/office/powerpoint/2010/main" val="1065481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2D29537D-6E27-4788-864D-982349E8C431}"/>
              </a:ext>
            </a:extLst>
          </p:cNvPr>
          <p:cNvSpPr>
            <a:spLocks noGrp="1"/>
          </p:cNvSpPr>
          <p:nvPr>
            <p:ph type="title"/>
          </p:nvPr>
        </p:nvSpPr>
        <p:spPr/>
        <p:txBody>
          <a:bodyPr>
            <a:normAutofit/>
          </a:bodyPr>
          <a:lstStyle/>
          <a:p>
            <a:r>
              <a:rPr lang="en-US" sz="4000" b="1" dirty="0">
                <a:solidFill>
                  <a:schemeClr val="accent2">
                    <a:lumMod val="75000"/>
                  </a:schemeClr>
                </a:solidFill>
              </a:rPr>
              <a:t>Now complete the first three categories in the annotated bibliography entry </a:t>
            </a:r>
            <a:r>
              <a:rPr lang="en-US" sz="4000" b="1" dirty="0">
                <a:solidFill>
                  <a:srgbClr val="FF0000"/>
                </a:solidFill>
              </a:rPr>
              <a:t>KEY</a:t>
            </a:r>
            <a:endParaRPr lang="el-GR" sz="4000" b="1" dirty="0">
              <a:solidFill>
                <a:srgbClr val="FF0000"/>
              </a:solidFill>
            </a:endParaRPr>
          </a:p>
        </p:txBody>
      </p:sp>
      <p:graphicFrame>
        <p:nvGraphicFramePr>
          <p:cNvPr id="4" name="Θέση περιεχομένου 3">
            <a:extLst>
              <a:ext uri="{FF2B5EF4-FFF2-40B4-BE49-F238E27FC236}">
                <a16:creationId xmlns="" xmlns:a16="http://schemas.microsoft.com/office/drawing/2014/main" id="{954E007D-D008-4662-8AAC-9B2A36C6799A}"/>
              </a:ext>
            </a:extLst>
          </p:cNvPr>
          <p:cNvGraphicFramePr>
            <a:graphicFrameLocks noGrp="1"/>
          </p:cNvGraphicFramePr>
          <p:nvPr>
            <p:ph idx="1"/>
            <p:extLst>
              <p:ext uri="{D42A27DB-BD31-4B8C-83A1-F6EECF244321}">
                <p14:modId xmlns:p14="http://schemas.microsoft.com/office/powerpoint/2010/main" val="1259174557"/>
              </p:ext>
            </p:extLst>
          </p:nvPr>
        </p:nvGraphicFramePr>
        <p:xfrm>
          <a:off x="1096963" y="1862983"/>
          <a:ext cx="10798783" cy="4409283"/>
        </p:xfrm>
        <a:graphic>
          <a:graphicData uri="http://schemas.openxmlformats.org/drawingml/2006/table">
            <a:tbl>
              <a:tblPr firstRow="1" firstCol="1" bandRow="1">
                <a:tableStyleId>{5C22544A-7EE6-4342-B048-85BDC9FD1C3A}</a:tableStyleId>
              </a:tblPr>
              <a:tblGrid>
                <a:gridCol w="10798783">
                  <a:extLst>
                    <a:ext uri="{9D8B030D-6E8A-4147-A177-3AD203B41FA5}">
                      <a16:colId xmlns="" xmlns:a16="http://schemas.microsoft.com/office/drawing/2014/main" val="169596070"/>
                    </a:ext>
                  </a:extLst>
                </a:gridCol>
              </a:tblGrid>
              <a:tr h="460767">
                <a:tc>
                  <a:txBody>
                    <a:bodyPr/>
                    <a:lstStyle/>
                    <a:p>
                      <a:pPr>
                        <a:lnSpc>
                          <a:spcPct val="115000"/>
                        </a:lnSpc>
                        <a:spcAft>
                          <a:spcPts val="1000"/>
                        </a:spcAft>
                      </a:pPr>
                      <a:r>
                        <a:rPr lang="en-US" sz="1800" dirty="0">
                          <a:effectLst/>
                          <a:latin typeface="Arial" panose="020B0604020202020204" pitchFamily="34" charset="0"/>
                          <a:ea typeface="Calibri" panose="020F0502020204030204" pitchFamily="34" charset="0"/>
                          <a:cs typeface="Arial" panose="020B0604020202020204" pitchFamily="34" charset="0"/>
                        </a:rPr>
                        <a:t>Annotated bibliography entry</a:t>
                      </a:r>
                      <a:endParaRPr lang="el-GR" sz="1800" dirty="0">
                        <a:effectLst/>
                        <a:latin typeface="Arial" panose="020B0604020202020204" pitchFamily="34" charset="0"/>
                        <a:ea typeface="Calibri" panose="020F0502020204030204" pitchFamily="34" charset="0"/>
                        <a:cs typeface="Arial" panose="020B0604020202020204" pitchFamily="34" charset="0"/>
                      </a:endParaRPr>
                    </a:p>
                  </a:txBody>
                  <a:tcPr marL="29380" marR="29380" marT="0" marB="0"/>
                </a:tc>
                <a:extLst>
                  <a:ext uri="{0D108BD9-81ED-4DB2-BD59-A6C34878D82A}">
                    <a16:rowId xmlns="" xmlns:a16="http://schemas.microsoft.com/office/drawing/2014/main" val="3683998005"/>
                  </a:ext>
                </a:extLst>
              </a:tr>
              <a:tr h="760392">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600" dirty="0">
                          <a:effectLst/>
                          <a:latin typeface="Calibri" panose="020F0502020204030204" pitchFamily="34" charset="0"/>
                          <a:ea typeface="Calibri" panose="020F0502020204030204" pitchFamily="34" charset="0"/>
                          <a:cs typeface="Times New Roman" panose="02020603050405020304" pitchFamily="18" charset="0"/>
                        </a:rPr>
                        <a:t>Reference: </a:t>
                      </a:r>
                      <a:r>
                        <a:rPr lang="en-US" sz="1600" b="0" i="0" dirty="0">
                          <a:solidFill>
                            <a:srgbClr val="222222"/>
                          </a:solidFill>
                          <a:effectLst/>
                          <a:latin typeface="Arial" panose="020B0604020202020204" pitchFamily="34" charset="0"/>
                        </a:rPr>
                        <a:t>Papadaki, A., </a:t>
                      </a:r>
                      <a:r>
                        <a:rPr lang="en-US" sz="1600" b="0" i="0" dirty="0" err="1">
                          <a:solidFill>
                            <a:srgbClr val="222222"/>
                          </a:solidFill>
                          <a:effectLst/>
                          <a:latin typeface="Arial" panose="020B0604020202020204" pitchFamily="34" charset="0"/>
                        </a:rPr>
                        <a:t>Hondros</a:t>
                      </a:r>
                      <a:r>
                        <a:rPr lang="en-US" sz="1600" b="0" i="0" dirty="0">
                          <a:solidFill>
                            <a:srgbClr val="222222"/>
                          </a:solidFill>
                          <a:effectLst/>
                          <a:latin typeface="Arial" panose="020B0604020202020204" pitchFamily="34" charset="0"/>
                        </a:rPr>
                        <a:t>, G., Scott, J. A., &amp; </a:t>
                      </a:r>
                      <a:r>
                        <a:rPr lang="en-US" sz="1600" b="0" i="0" dirty="0" err="1">
                          <a:solidFill>
                            <a:srgbClr val="222222"/>
                          </a:solidFill>
                          <a:effectLst/>
                          <a:latin typeface="Arial" panose="020B0604020202020204" pitchFamily="34" charset="0"/>
                        </a:rPr>
                        <a:t>Kapsokefalou</a:t>
                      </a:r>
                      <a:r>
                        <a:rPr lang="en-US" sz="1600" b="0" i="0" dirty="0">
                          <a:solidFill>
                            <a:srgbClr val="222222"/>
                          </a:solidFill>
                          <a:effectLst/>
                          <a:latin typeface="Arial" panose="020B0604020202020204" pitchFamily="34" charset="0"/>
                        </a:rPr>
                        <a:t>, M. (2007). Eating habits of university students living at, or away from home in Greece. </a:t>
                      </a:r>
                      <a:r>
                        <a:rPr lang="en-US" sz="1600" b="0" i="1" dirty="0">
                          <a:solidFill>
                            <a:srgbClr val="222222"/>
                          </a:solidFill>
                          <a:effectLst/>
                          <a:latin typeface="Arial" panose="020B0604020202020204" pitchFamily="34" charset="0"/>
                        </a:rPr>
                        <a:t>Appetite</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49</a:t>
                      </a:r>
                      <a:r>
                        <a:rPr lang="en-US" sz="1600" b="0" i="0" dirty="0">
                          <a:solidFill>
                            <a:srgbClr val="222222"/>
                          </a:solidFill>
                          <a:effectLst/>
                          <a:latin typeface="Arial" panose="020B0604020202020204" pitchFamily="34" charset="0"/>
                        </a:rPr>
                        <a:t>(1), 169-176.</a:t>
                      </a:r>
                      <a:endParaRPr lang="el-GR" sz="1800" dirty="0"/>
                    </a:p>
                    <a:p>
                      <a:pPr>
                        <a:lnSpc>
                          <a:spcPct val="115000"/>
                        </a:lnSpc>
                        <a:spcAft>
                          <a:spcPts val="1000"/>
                        </a:spcAft>
                      </a:pP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9380" marR="29380" marT="0" marB="0"/>
                </a:tc>
                <a:extLst>
                  <a:ext uri="{0D108BD9-81ED-4DB2-BD59-A6C34878D82A}">
                    <a16:rowId xmlns="" xmlns:a16="http://schemas.microsoft.com/office/drawing/2014/main" val="2530734730"/>
                  </a:ext>
                </a:extLst>
              </a:tr>
              <a:tr h="1305392">
                <a:tc>
                  <a:txBody>
                    <a:bodyPr/>
                    <a:lstStyle/>
                    <a:p>
                      <a:pPr>
                        <a:lnSpc>
                          <a:spcPct val="115000"/>
                        </a:lnSpc>
                        <a:spcAft>
                          <a:spcPts val="1000"/>
                        </a:spcAft>
                      </a:pPr>
                      <a:r>
                        <a:rPr lang="en-US" sz="1600" dirty="0">
                          <a:effectLst/>
                          <a:latin typeface="Arial" panose="020B0604020202020204" pitchFamily="34" charset="0"/>
                          <a:cs typeface="Arial" panose="020B0604020202020204" pitchFamily="34" charset="0"/>
                        </a:rPr>
                        <a:t>THEORETICAL BACKGROUND</a:t>
                      </a:r>
                      <a:endParaRPr lang="el-GR" sz="1600" dirty="0">
                        <a:effectLst/>
                        <a:latin typeface="Arial" panose="020B0604020202020204" pitchFamily="34" charset="0"/>
                        <a:cs typeface="Arial" panose="020B0604020202020204" pitchFamily="34" charset="0"/>
                      </a:endParaRPr>
                    </a:p>
                    <a:p>
                      <a:pPr>
                        <a:lnSpc>
                          <a:spcPct val="115000"/>
                        </a:lnSpc>
                        <a:spcAft>
                          <a:spcPts val="1000"/>
                        </a:spcAft>
                      </a:pPr>
                      <a:r>
                        <a:rPr lang="en-US" sz="1600" b="0" dirty="0">
                          <a:solidFill>
                            <a:schemeClr val="tx1"/>
                          </a:solidFill>
                          <a:effectLst/>
                          <a:latin typeface="Arial" panose="020B0604020202020204" pitchFamily="34" charset="0"/>
                          <a:cs typeface="Arial" panose="020B0604020202020204" pitchFamily="34" charset="0"/>
                        </a:rPr>
                        <a:t>The article is based on </a:t>
                      </a:r>
                      <a:r>
                        <a:rPr lang="en-US" sz="1600" b="0" dirty="0">
                          <a:solidFill>
                            <a:schemeClr val="tx1"/>
                          </a:solidFill>
                          <a:latin typeface="Arial" panose="020B0604020202020204" pitchFamily="34" charset="0"/>
                          <a:cs typeface="Arial" panose="020B0604020202020204" pitchFamily="34" charset="0"/>
                        </a:rPr>
                        <a:t>the study of the role of / the significance of healthy eating habits, which, however, according to certain studies have deteriorated. This decline of the importance of the traditional Mediterranean diet has been noted especially in relation to the dietary habits of young University students while the reasons for this change in food choices have been found to be multiple/several/miscellaneous, such as changes in living arrangements, life experiences, etc.</a:t>
                      </a:r>
                      <a:endParaRPr lang="el-GR" sz="16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9380" marR="29380" marT="0" marB="0"/>
                </a:tc>
                <a:extLst>
                  <a:ext uri="{0D108BD9-81ED-4DB2-BD59-A6C34878D82A}">
                    <a16:rowId xmlns="" xmlns:a16="http://schemas.microsoft.com/office/drawing/2014/main" val="3135041096"/>
                  </a:ext>
                </a:extLst>
              </a:tr>
              <a:tr h="1451188">
                <a:tc>
                  <a:txBody>
                    <a:bodyPr/>
                    <a:lstStyle/>
                    <a:p>
                      <a:pPr>
                        <a:lnSpc>
                          <a:spcPct val="115000"/>
                        </a:lnSpc>
                        <a:spcAft>
                          <a:spcPts val="1000"/>
                        </a:spcAft>
                      </a:pPr>
                      <a:r>
                        <a:rPr lang="en-US" sz="1600" b="1" dirty="0">
                          <a:effectLst/>
                          <a:latin typeface="Arial" panose="020B0604020202020204" pitchFamily="34" charset="0"/>
                          <a:cs typeface="Arial" panose="020B0604020202020204" pitchFamily="34" charset="0"/>
                        </a:rPr>
                        <a:t>PURPOSE</a:t>
                      </a:r>
                      <a:endParaRPr lang="el-GR" sz="1600" b="1" dirty="0">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15000"/>
                        </a:lnSpc>
                        <a:spcBef>
                          <a:spcPts val="0"/>
                        </a:spcBef>
                        <a:spcAft>
                          <a:spcPts val="1000"/>
                        </a:spcAft>
                        <a:buClrTx/>
                        <a:buSzTx/>
                        <a:buFontTx/>
                        <a:buNone/>
                        <a:tabLst/>
                        <a:defRPr/>
                      </a:pPr>
                      <a:r>
                        <a:rPr lang="en-US" sz="1600" b="0" dirty="0">
                          <a:solidFill>
                            <a:schemeClr val="tx1"/>
                          </a:solidFill>
                          <a:effectLst/>
                          <a:latin typeface="Arial" panose="020B0604020202020204" pitchFamily="34" charset="0"/>
                          <a:cs typeface="Arial" panose="020B0604020202020204" pitchFamily="34" charset="0"/>
                        </a:rPr>
                        <a:t> </a:t>
                      </a:r>
                      <a:r>
                        <a:rPr lang="en-US" sz="1600" b="0" dirty="0">
                          <a:solidFill>
                            <a:schemeClr val="tx1"/>
                          </a:solidFill>
                          <a:latin typeface="Arial" panose="020B0604020202020204" pitchFamily="34" charset="0"/>
                          <a:cs typeface="Arial" panose="020B0604020202020204" pitchFamily="34" charset="0"/>
                        </a:rPr>
                        <a:t>The purpose of the study was to investigate the impact of the factor of remaining at home or moving away from home on the changes in the everyday diet of Greek university students.</a:t>
                      </a:r>
                    </a:p>
                    <a:p>
                      <a:pPr>
                        <a:lnSpc>
                          <a:spcPct val="115000"/>
                        </a:lnSpc>
                        <a:spcAft>
                          <a:spcPts val="1000"/>
                        </a:spcAft>
                      </a:pP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9380" marR="29380" marT="0" marB="0"/>
                </a:tc>
                <a:extLst>
                  <a:ext uri="{0D108BD9-81ED-4DB2-BD59-A6C34878D82A}">
                    <a16:rowId xmlns="" xmlns:a16="http://schemas.microsoft.com/office/drawing/2014/main" val="222235262"/>
                  </a:ext>
                </a:extLst>
              </a:tr>
            </a:tbl>
          </a:graphicData>
        </a:graphic>
      </p:graphicFrame>
      <p:sp>
        <p:nvSpPr>
          <p:cNvPr id="3" name="Θέση αριθμού διαφάνειας 2">
            <a:extLst>
              <a:ext uri="{FF2B5EF4-FFF2-40B4-BE49-F238E27FC236}">
                <a16:creationId xmlns="" xmlns:a16="http://schemas.microsoft.com/office/drawing/2014/main" id="{D04F6842-CBED-42A4-825C-222E67A70129}"/>
              </a:ext>
            </a:extLst>
          </p:cNvPr>
          <p:cNvSpPr>
            <a:spLocks noGrp="1"/>
          </p:cNvSpPr>
          <p:nvPr>
            <p:ph type="sldNum" sz="quarter" idx="12"/>
          </p:nvPr>
        </p:nvSpPr>
        <p:spPr/>
        <p:txBody>
          <a:bodyPr/>
          <a:lstStyle/>
          <a:p>
            <a:fld id="{89E9D32A-8ADE-472E-8210-64AB7FEBA22C}" type="slidenum">
              <a:rPr lang="el-GR" smtClean="0"/>
              <a:t>20</a:t>
            </a:fld>
            <a:endParaRPr lang="el-GR"/>
          </a:p>
        </p:txBody>
      </p:sp>
    </p:spTree>
    <p:extLst>
      <p:ext uri="{BB962C8B-B14F-4D97-AF65-F5344CB8AC3E}">
        <p14:creationId xmlns:p14="http://schemas.microsoft.com/office/powerpoint/2010/main" val="2454803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FFB601C7-7311-46AA-8FD7-DA08F5E2E451}"/>
              </a:ext>
            </a:extLst>
          </p:cNvPr>
          <p:cNvSpPr>
            <a:spLocks noGrp="1"/>
          </p:cNvSpPr>
          <p:nvPr>
            <p:ph type="title"/>
          </p:nvPr>
        </p:nvSpPr>
        <p:spPr/>
        <p:txBody>
          <a:bodyPr>
            <a:normAutofit/>
          </a:bodyPr>
          <a:lstStyle/>
          <a:p>
            <a:pPr algn="ctr"/>
            <a:r>
              <a:rPr lang="en-US" sz="5400" b="1" dirty="0">
                <a:solidFill>
                  <a:srgbClr val="C00000"/>
                </a:solidFill>
              </a:rPr>
              <a:t>METHODS</a:t>
            </a:r>
            <a:endParaRPr lang="el-GR" sz="5400" b="1" dirty="0">
              <a:solidFill>
                <a:srgbClr val="C00000"/>
              </a:solidFill>
            </a:endParaRPr>
          </a:p>
        </p:txBody>
      </p:sp>
      <p:sp>
        <p:nvSpPr>
          <p:cNvPr id="3" name="Θέση αριθμού διαφάνειας 2">
            <a:extLst>
              <a:ext uri="{FF2B5EF4-FFF2-40B4-BE49-F238E27FC236}">
                <a16:creationId xmlns="" xmlns:a16="http://schemas.microsoft.com/office/drawing/2014/main" id="{392A93A4-8B0E-4FDC-B92E-F52B6E194205}"/>
              </a:ext>
            </a:extLst>
          </p:cNvPr>
          <p:cNvSpPr>
            <a:spLocks noGrp="1"/>
          </p:cNvSpPr>
          <p:nvPr>
            <p:ph type="sldNum" sz="quarter" idx="12"/>
          </p:nvPr>
        </p:nvSpPr>
        <p:spPr/>
        <p:txBody>
          <a:bodyPr/>
          <a:lstStyle/>
          <a:p>
            <a:fld id="{89E9D32A-8ADE-472E-8210-64AB7FEBA22C}" type="slidenum">
              <a:rPr lang="el-GR" smtClean="0"/>
              <a:t>21</a:t>
            </a:fld>
            <a:endParaRPr lang="el-GR"/>
          </a:p>
        </p:txBody>
      </p:sp>
    </p:spTree>
    <p:extLst>
      <p:ext uri="{BB962C8B-B14F-4D97-AF65-F5344CB8AC3E}">
        <p14:creationId xmlns:p14="http://schemas.microsoft.com/office/powerpoint/2010/main" val="937779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B937092E-9B5D-4C4D-AAA1-95DF51EB6B2A}"/>
              </a:ext>
            </a:extLst>
          </p:cNvPr>
          <p:cNvSpPr>
            <a:spLocks noGrp="1"/>
          </p:cNvSpPr>
          <p:nvPr>
            <p:ph type="title"/>
          </p:nvPr>
        </p:nvSpPr>
        <p:spPr/>
        <p:txBody>
          <a:bodyPr/>
          <a:lstStyle/>
          <a:p>
            <a:pPr algn="ctr"/>
            <a:r>
              <a:rPr lang="en-US" b="1" dirty="0">
                <a:solidFill>
                  <a:schemeClr val="accent2">
                    <a:lumMod val="75000"/>
                  </a:schemeClr>
                </a:solidFill>
              </a:rPr>
              <a:t>Participants</a:t>
            </a:r>
            <a:endParaRPr lang="el-GR" b="1" dirty="0">
              <a:solidFill>
                <a:schemeClr val="accent2">
                  <a:lumMod val="75000"/>
                </a:schemeClr>
              </a:solidFill>
            </a:endParaRPr>
          </a:p>
        </p:txBody>
      </p:sp>
      <p:sp>
        <p:nvSpPr>
          <p:cNvPr id="3" name="Θέση περιεχομένου 2">
            <a:extLst>
              <a:ext uri="{FF2B5EF4-FFF2-40B4-BE49-F238E27FC236}">
                <a16:creationId xmlns="" xmlns:a16="http://schemas.microsoft.com/office/drawing/2014/main" id="{76043C35-2A50-4C03-B2C0-2EA80DB4F555}"/>
              </a:ext>
            </a:extLst>
          </p:cNvPr>
          <p:cNvSpPr>
            <a:spLocks noGrp="1"/>
          </p:cNvSpPr>
          <p:nvPr>
            <p:ph idx="1"/>
          </p:nvPr>
        </p:nvSpPr>
        <p:spPr/>
        <p:txBody>
          <a:bodyPr/>
          <a:lstStyle/>
          <a:p>
            <a:endParaRPr lang="en-US" dirty="0"/>
          </a:p>
          <a:p>
            <a:r>
              <a:rPr lang="en-US" dirty="0"/>
              <a:t>Write down important information about the study participants that is provided in the corresponding section.</a:t>
            </a:r>
          </a:p>
          <a:p>
            <a:r>
              <a:rPr lang="en-US" dirty="0">
                <a:solidFill>
                  <a:srgbClr val="C00000"/>
                </a:solidFill>
              </a:rPr>
              <a:t>Provide information about: </a:t>
            </a:r>
          </a:p>
          <a:p>
            <a:r>
              <a:rPr lang="en-US" dirty="0"/>
              <a:t>1. Their demographic characteristics</a:t>
            </a:r>
          </a:p>
          <a:p>
            <a:r>
              <a:rPr lang="en-US" dirty="0"/>
              <a:t>2. The requirement that they had to fulfill.</a:t>
            </a:r>
            <a:endParaRPr lang="el-GR" dirty="0"/>
          </a:p>
        </p:txBody>
      </p:sp>
      <p:sp>
        <p:nvSpPr>
          <p:cNvPr id="4" name="Θέση αριθμού διαφάνειας 3">
            <a:extLst>
              <a:ext uri="{FF2B5EF4-FFF2-40B4-BE49-F238E27FC236}">
                <a16:creationId xmlns="" xmlns:a16="http://schemas.microsoft.com/office/drawing/2014/main" id="{35B3B0A9-D80C-4804-8B35-6173169C045F}"/>
              </a:ext>
            </a:extLst>
          </p:cNvPr>
          <p:cNvSpPr>
            <a:spLocks noGrp="1"/>
          </p:cNvSpPr>
          <p:nvPr>
            <p:ph type="sldNum" sz="quarter" idx="12"/>
          </p:nvPr>
        </p:nvSpPr>
        <p:spPr/>
        <p:txBody>
          <a:bodyPr/>
          <a:lstStyle/>
          <a:p>
            <a:fld id="{89E9D32A-8ADE-472E-8210-64AB7FEBA22C}" type="slidenum">
              <a:rPr lang="el-GR" smtClean="0"/>
              <a:t>22</a:t>
            </a:fld>
            <a:endParaRPr lang="el-GR"/>
          </a:p>
        </p:txBody>
      </p:sp>
    </p:spTree>
    <p:extLst>
      <p:ext uri="{BB962C8B-B14F-4D97-AF65-F5344CB8AC3E}">
        <p14:creationId xmlns:p14="http://schemas.microsoft.com/office/powerpoint/2010/main" val="4150504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B937092E-9B5D-4C4D-AAA1-95DF51EB6B2A}"/>
              </a:ext>
            </a:extLst>
          </p:cNvPr>
          <p:cNvSpPr>
            <a:spLocks noGrp="1"/>
          </p:cNvSpPr>
          <p:nvPr>
            <p:ph type="title"/>
          </p:nvPr>
        </p:nvSpPr>
        <p:spPr/>
        <p:txBody>
          <a:bodyPr/>
          <a:lstStyle/>
          <a:p>
            <a:pPr algn="ctr"/>
            <a:r>
              <a:rPr lang="en-US" b="1" dirty="0">
                <a:solidFill>
                  <a:schemeClr val="accent2">
                    <a:lumMod val="75000"/>
                  </a:schemeClr>
                </a:solidFill>
              </a:rPr>
              <a:t>Participants </a:t>
            </a:r>
            <a:r>
              <a:rPr lang="en-US" b="1" dirty="0">
                <a:solidFill>
                  <a:srgbClr val="FF0000"/>
                </a:solidFill>
              </a:rPr>
              <a:t>KEY</a:t>
            </a:r>
            <a:endParaRPr lang="el-GR" b="1" dirty="0">
              <a:solidFill>
                <a:srgbClr val="FF0000"/>
              </a:solidFill>
            </a:endParaRPr>
          </a:p>
        </p:txBody>
      </p:sp>
      <p:sp>
        <p:nvSpPr>
          <p:cNvPr id="3" name="Θέση περιεχομένου 2">
            <a:extLst>
              <a:ext uri="{FF2B5EF4-FFF2-40B4-BE49-F238E27FC236}">
                <a16:creationId xmlns="" xmlns:a16="http://schemas.microsoft.com/office/drawing/2014/main" id="{76043C35-2A50-4C03-B2C0-2EA80DB4F555}"/>
              </a:ext>
            </a:extLst>
          </p:cNvPr>
          <p:cNvSpPr>
            <a:spLocks noGrp="1"/>
          </p:cNvSpPr>
          <p:nvPr>
            <p:ph idx="1"/>
          </p:nvPr>
        </p:nvSpPr>
        <p:spPr/>
        <p:txBody>
          <a:bodyPr>
            <a:normAutofit lnSpcReduction="10000"/>
          </a:bodyPr>
          <a:lstStyle/>
          <a:p>
            <a:endParaRPr lang="en-US" dirty="0"/>
          </a:p>
          <a:p>
            <a:r>
              <a:rPr lang="en-US" dirty="0"/>
              <a:t>Write down important information about the study participants that is provided in the corresponding section.</a:t>
            </a:r>
          </a:p>
          <a:p>
            <a:r>
              <a:rPr lang="en-US" dirty="0">
                <a:solidFill>
                  <a:srgbClr val="C00000"/>
                </a:solidFill>
              </a:rPr>
              <a:t>Provide information about: </a:t>
            </a:r>
          </a:p>
          <a:p>
            <a:r>
              <a:rPr lang="en-US" dirty="0"/>
              <a:t>1. Their demographic characteristics: </a:t>
            </a:r>
            <a:r>
              <a:rPr lang="en-US" dirty="0">
                <a:solidFill>
                  <a:srgbClr val="FF0000"/>
                </a:solidFill>
              </a:rPr>
              <a:t>The participants of the study were undergraduate students enrolled in their third and/or fourth year of study at the Agricultural University of Athens, Greece.</a:t>
            </a:r>
          </a:p>
          <a:p>
            <a:r>
              <a:rPr lang="en-US" dirty="0"/>
              <a:t>2. The requirement that they had to fulfill.</a:t>
            </a:r>
          </a:p>
          <a:p>
            <a:r>
              <a:rPr lang="en-US" dirty="0"/>
              <a:t>a) </a:t>
            </a:r>
            <a:r>
              <a:rPr lang="en-US" dirty="0">
                <a:solidFill>
                  <a:srgbClr val="FF0000"/>
                </a:solidFill>
              </a:rPr>
              <a:t>were required to be of Greek nationality</a:t>
            </a:r>
          </a:p>
          <a:p>
            <a:r>
              <a:rPr lang="en-US" dirty="0"/>
              <a:t>b) </a:t>
            </a:r>
            <a:r>
              <a:rPr lang="en-US" dirty="0">
                <a:solidFill>
                  <a:srgbClr val="FF0000"/>
                </a:solidFill>
              </a:rPr>
              <a:t>were required to be free of diet-related health problems and to be consuming their usual mixed diets.</a:t>
            </a:r>
            <a:endParaRPr lang="el-GR" dirty="0">
              <a:solidFill>
                <a:srgbClr val="FF0000"/>
              </a:solidFill>
            </a:endParaRPr>
          </a:p>
        </p:txBody>
      </p:sp>
      <p:sp>
        <p:nvSpPr>
          <p:cNvPr id="4" name="Θέση αριθμού διαφάνειας 3">
            <a:extLst>
              <a:ext uri="{FF2B5EF4-FFF2-40B4-BE49-F238E27FC236}">
                <a16:creationId xmlns="" xmlns:a16="http://schemas.microsoft.com/office/drawing/2014/main" id="{35B3B0A9-D80C-4804-8B35-6173169C045F}"/>
              </a:ext>
            </a:extLst>
          </p:cNvPr>
          <p:cNvSpPr>
            <a:spLocks noGrp="1"/>
          </p:cNvSpPr>
          <p:nvPr>
            <p:ph type="sldNum" sz="quarter" idx="12"/>
          </p:nvPr>
        </p:nvSpPr>
        <p:spPr/>
        <p:txBody>
          <a:bodyPr/>
          <a:lstStyle/>
          <a:p>
            <a:fld id="{89E9D32A-8ADE-472E-8210-64AB7FEBA22C}" type="slidenum">
              <a:rPr lang="el-GR" smtClean="0"/>
              <a:t>23</a:t>
            </a:fld>
            <a:endParaRPr lang="el-GR"/>
          </a:p>
        </p:txBody>
      </p:sp>
    </p:spTree>
    <p:extLst>
      <p:ext uri="{BB962C8B-B14F-4D97-AF65-F5344CB8AC3E}">
        <p14:creationId xmlns:p14="http://schemas.microsoft.com/office/powerpoint/2010/main" val="83129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6C495F46-C342-4B7B-92BF-E3A78545D94A}"/>
              </a:ext>
            </a:extLst>
          </p:cNvPr>
          <p:cNvSpPr>
            <a:spLocks noGrp="1"/>
          </p:cNvSpPr>
          <p:nvPr>
            <p:ph type="title"/>
          </p:nvPr>
        </p:nvSpPr>
        <p:spPr/>
        <p:txBody>
          <a:bodyPr/>
          <a:lstStyle/>
          <a:p>
            <a:pPr algn="ctr"/>
            <a:r>
              <a:rPr lang="en-US" b="1" dirty="0">
                <a:solidFill>
                  <a:schemeClr val="accent2">
                    <a:lumMod val="75000"/>
                  </a:schemeClr>
                </a:solidFill>
              </a:rPr>
              <a:t>Instrument of the study</a:t>
            </a:r>
            <a:endParaRPr lang="el-GR" b="1" dirty="0">
              <a:solidFill>
                <a:schemeClr val="accent2">
                  <a:lumMod val="75000"/>
                </a:schemeClr>
              </a:solidFill>
            </a:endParaRPr>
          </a:p>
        </p:txBody>
      </p:sp>
      <p:sp>
        <p:nvSpPr>
          <p:cNvPr id="3" name="Θέση περιεχομένου 2">
            <a:extLst>
              <a:ext uri="{FF2B5EF4-FFF2-40B4-BE49-F238E27FC236}">
                <a16:creationId xmlns="" xmlns:a16="http://schemas.microsoft.com/office/drawing/2014/main" id="{9A0A5E75-2752-450F-AF13-B153554CE416}"/>
              </a:ext>
            </a:extLst>
          </p:cNvPr>
          <p:cNvSpPr>
            <a:spLocks noGrp="1"/>
          </p:cNvSpPr>
          <p:nvPr>
            <p:ph idx="1"/>
          </p:nvPr>
        </p:nvSpPr>
        <p:spPr/>
        <p:txBody>
          <a:bodyPr/>
          <a:lstStyle/>
          <a:p>
            <a:endParaRPr lang="en-US" dirty="0"/>
          </a:p>
          <a:p>
            <a:r>
              <a:rPr lang="en-US" dirty="0"/>
              <a:t>1. Which instrument was used in the study?</a:t>
            </a:r>
          </a:p>
          <a:p>
            <a:r>
              <a:rPr lang="en-US" dirty="0"/>
              <a:t>2. What does the specific instrument measure?</a:t>
            </a:r>
          </a:p>
          <a:p>
            <a:r>
              <a:rPr lang="en-US" dirty="0"/>
              <a:t>3. What two sections with different types of questions does the instrument include?</a:t>
            </a:r>
          </a:p>
          <a:p>
            <a:r>
              <a:rPr lang="en-US" dirty="0"/>
              <a:t>a. The first set of questions focuses on…</a:t>
            </a:r>
          </a:p>
          <a:p>
            <a:r>
              <a:rPr lang="en-US" dirty="0"/>
              <a:t>b. The second set of questions focuses on… </a:t>
            </a:r>
            <a:endParaRPr lang="el-GR" dirty="0"/>
          </a:p>
        </p:txBody>
      </p:sp>
      <p:sp>
        <p:nvSpPr>
          <p:cNvPr id="4" name="Θέση αριθμού διαφάνειας 3">
            <a:extLst>
              <a:ext uri="{FF2B5EF4-FFF2-40B4-BE49-F238E27FC236}">
                <a16:creationId xmlns="" xmlns:a16="http://schemas.microsoft.com/office/drawing/2014/main" id="{E738A10D-293E-4696-B7FF-627E664A4CC7}"/>
              </a:ext>
            </a:extLst>
          </p:cNvPr>
          <p:cNvSpPr>
            <a:spLocks noGrp="1"/>
          </p:cNvSpPr>
          <p:nvPr>
            <p:ph type="sldNum" sz="quarter" idx="12"/>
          </p:nvPr>
        </p:nvSpPr>
        <p:spPr/>
        <p:txBody>
          <a:bodyPr/>
          <a:lstStyle/>
          <a:p>
            <a:fld id="{89E9D32A-8ADE-472E-8210-64AB7FEBA22C}" type="slidenum">
              <a:rPr lang="el-GR" smtClean="0"/>
              <a:t>24</a:t>
            </a:fld>
            <a:endParaRPr lang="el-GR"/>
          </a:p>
        </p:txBody>
      </p:sp>
    </p:spTree>
    <p:extLst>
      <p:ext uri="{BB962C8B-B14F-4D97-AF65-F5344CB8AC3E}">
        <p14:creationId xmlns:p14="http://schemas.microsoft.com/office/powerpoint/2010/main" val="2115495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6C495F46-C342-4B7B-92BF-E3A78545D94A}"/>
              </a:ext>
            </a:extLst>
          </p:cNvPr>
          <p:cNvSpPr>
            <a:spLocks noGrp="1"/>
          </p:cNvSpPr>
          <p:nvPr>
            <p:ph type="title"/>
          </p:nvPr>
        </p:nvSpPr>
        <p:spPr/>
        <p:txBody>
          <a:bodyPr/>
          <a:lstStyle/>
          <a:p>
            <a:pPr algn="ctr"/>
            <a:r>
              <a:rPr lang="en-US" b="1" dirty="0">
                <a:solidFill>
                  <a:schemeClr val="accent2">
                    <a:lumMod val="75000"/>
                  </a:schemeClr>
                </a:solidFill>
              </a:rPr>
              <a:t>Instrument of the study </a:t>
            </a:r>
            <a:r>
              <a:rPr lang="en-US" b="1" dirty="0">
                <a:solidFill>
                  <a:srgbClr val="FF0000"/>
                </a:solidFill>
              </a:rPr>
              <a:t>KEY</a:t>
            </a:r>
            <a:endParaRPr lang="el-GR" b="1" dirty="0">
              <a:solidFill>
                <a:srgbClr val="FF0000"/>
              </a:solidFill>
            </a:endParaRPr>
          </a:p>
        </p:txBody>
      </p:sp>
      <p:sp>
        <p:nvSpPr>
          <p:cNvPr id="3" name="Θέση περιεχομένου 2">
            <a:extLst>
              <a:ext uri="{FF2B5EF4-FFF2-40B4-BE49-F238E27FC236}">
                <a16:creationId xmlns="" xmlns:a16="http://schemas.microsoft.com/office/drawing/2014/main" id="{9A0A5E75-2752-450F-AF13-B153554CE416}"/>
              </a:ext>
            </a:extLst>
          </p:cNvPr>
          <p:cNvSpPr>
            <a:spLocks noGrp="1"/>
          </p:cNvSpPr>
          <p:nvPr>
            <p:ph idx="1"/>
          </p:nvPr>
        </p:nvSpPr>
        <p:spPr/>
        <p:txBody>
          <a:bodyPr>
            <a:normAutofit fontScale="85000" lnSpcReduction="20000"/>
          </a:bodyPr>
          <a:lstStyle/>
          <a:p>
            <a:endParaRPr lang="en-US" dirty="0"/>
          </a:p>
          <a:p>
            <a:r>
              <a:rPr lang="en-US" dirty="0"/>
              <a:t>1. Which instrument was used in the study?</a:t>
            </a:r>
          </a:p>
          <a:p>
            <a:r>
              <a:rPr lang="en-US" dirty="0">
                <a:solidFill>
                  <a:srgbClr val="FF0000"/>
                </a:solidFill>
              </a:rPr>
              <a:t>A modified version of the food frequency questionnaire developed by Papadaki and Scott (2002). </a:t>
            </a:r>
          </a:p>
          <a:p>
            <a:r>
              <a:rPr lang="en-US" dirty="0">
                <a:solidFill>
                  <a:srgbClr val="FF0000"/>
                </a:solidFill>
              </a:rPr>
              <a:t>The questionnaire was modified slightly to describe food items in more detail and better reflect local eating habits and food availability in Greece.</a:t>
            </a:r>
          </a:p>
          <a:p>
            <a:r>
              <a:rPr lang="en-US" dirty="0"/>
              <a:t>2. What does the specific instrument measure? </a:t>
            </a:r>
            <a:r>
              <a:rPr lang="en-US" dirty="0">
                <a:solidFill>
                  <a:srgbClr val="FF0000"/>
                </a:solidFill>
              </a:rPr>
              <a:t>The food frequencies of specific food items and, more specifically, the mean weekly consumption of selected foods for students living at, or away from home, before and after University enrolment. </a:t>
            </a:r>
          </a:p>
          <a:p>
            <a:r>
              <a:rPr lang="en-US" dirty="0"/>
              <a:t>3. What two sections with different types of questions does the instrument include?</a:t>
            </a:r>
          </a:p>
          <a:p>
            <a:r>
              <a:rPr lang="en-US" dirty="0"/>
              <a:t>a. </a:t>
            </a:r>
            <a:r>
              <a:rPr lang="en-US" dirty="0">
                <a:solidFill>
                  <a:srgbClr val="FF0000"/>
                </a:solidFill>
              </a:rPr>
              <a:t>The first set of questions focuses on food frequencies of different food items consumed by Greek University students.</a:t>
            </a:r>
          </a:p>
          <a:p>
            <a:r>
              <a:rPr lang="en-US" dirty="0"/>
              <a:t>b. </a:t>
            </a:r>
            <a:r>
              <a:rPr lang="en-US" dirty="0">
                <a:solidFill>
                  <a:srgbClr val="FF0000"/>
                </a:solidFill>
              </a:rPr>
              <a:t>The second set of questions focuses on general food habits including, for example, questions about living and food purchasing/preparation arrangements.</a:t>
            </a:r>
            <a:endParaRPr lang="el-GR" dirty="0">
              <a:solidFill>
                <a:srgbClr val="FF0000"/>
              </a:solidFill>
            </a:endParaRPr>
          </a:p>
        </p:txBody>
      </p:sp>
      <p:sp>
        <p:nvSpPr>
          <p:cNvPr id="4" name="Θέση αριθμού διαφάνειας 3">
            <a:extLst>
              <a:ext uri="{FF2B5EF4-FFF2-40B4-BE49-F238E27FC236}">
                <a16:creationId xmlns="" xmlns:a16="http://schemas.microsoft.com/office/drawing/2014/main" id="{E738A10D-293E-4696-B7FF-627E664A4CC7}"/>
              </a:ext>
            </a:extLst>
          </p:cNvPr>
          <p:cNvSpPr>
            <a:spLocks noGrp="1"/>
          </p:cNvSpPr>
          <p:nvPr>
            <p:ph type="sldNum" sz="quarter" idx="12"/>
          </p:nvPr>
        </p:nvSpPr>
        <p:spPr/>
        <p:txBody>
          <a:bodyPr/>
          <a:lstStyle/>
          <a:p>
            <a:fld id="{89E9D32A-8ADE-472E-8210-64AB7FEBA22C}" type="slidenum">
              <a:rPr lang="el-GR" smtClean="0"/>
              <a:t>25</a:t>
            </a:fld>
            <a:endParaRPr lang="el-GR"/>
          </a:p>
        </p:txBody>
      </p:sp>
    </p:spTree>
    <p:extLst>
      <p:ext uri="{BB962C8B-B14F-4D97-AF65-F5344CB8AC3E}">
        <p14:creationId xmlns:p14="http://schemas.microsoft.com/office/powerpoint/2010/main" val="2032820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7EF123C4-F2C0-4787-BCE0-FC74F97FC00A}"/>
              </a:ext>
            </a:extLst>
          </p:cNvPr>
          <p:cNvSpPr>
            <a:spLocks noGrp="1"/>
          </p:cNvSpPr>
          <p:nvPr>
            <p:ph type="title"/>
          </p:nvPr>
        </p:nvSpPr>
        <p:spPr>
          <a:xfrm>
            <a:off x="1097280" y="286603"/>
            <a:ext cx="10058400" cy="1240193"/>
          </a:xfrm>
        </p:spPr>
        <p:txBody>
          <a:bodyPr/>
          <a:lstStyle/>
          <a:p>
            <a:pPr algn="ctr"/>
            <a:r>
              <a:rPr lang="en-US" b="1" dirty="0">
                <a:solidFill>
                  <a:schemeClr val="accent2">
                    <a:lumMod val="75000"/>
                  </a:schemeClr>
                </a:solidFill>
              </a:rPr>
              <a:t>Results</a:t>
            </a:r>
            <a:endParaRPr lang="el-GR" b="1" dirty="0">
              <a:solidFill>
                <a:schemeClr val="accent2">
                  <a:lumMod val="75000"/>
                </a:schemeClr>
              </a:solidFill>
            </a:endParaRPr>
          </a:p>
        </p:txBody>
      </p:sp>
      <p:sp>
        <p:nvSpPr>
          <p:cNvPr id="3" name="Θέση περιεχομένου 2">
            <a:extLst>
              <a:ext uri="{FF2B5EF4-FFF2-40B4-BE49-F238E27FC236}">
                <a16:creationId xmlns="" xmlns:a16="http://schemas.microsoft.com/office/drawing/2014/main" id="{26994891-072D-4179-9D5B-EB3976665A52}"/>
              </a:ext>
            </a:extLst>
          </p:cNvPr>
          <p:cNvSpPr>
            <a:spLocks noGrp="1"/>
          </p:cNvSpPr>
          <p:nvPr>
            <p:ph idx="1"/>
          </p:nvPr>
        </p:nvSpPr>
        <p:spPr>
          <a:xfrm>
            <a:off x="1097280" y="1845578"/>
            <a:ext cx="10058400" cy="4258408"/>
          </a:xfrm>
        </p:spPr>
        <p:txBody>
          <a:bodyPr/>
          <a:lstStyle/>
          <a:p>
            <a:r>
              <a:rPr lang="en-US" dirty="0"/>
              <a:t>1. How are the results reported/organized in the specific article?</a:t>
            </a:r>
          </a:p>
          <a:p>
            <a:r>
              <a:rPr lang="en-US" dirty="0"/>
              <a:t>2. Write down the titles of the sub-sections within the section </a:t>
            </a:r>
            <a:r>
              <a:rPr lang="en-US" b="1" dirty="0">
                <a:solidFill>
                  <a:srgbClr val="C00000"/>
                </a:solidFill>
              </a:rPr>
              <a:t>RESULTS</a:t>
            </a:r>
            <a:r>
              <a:rPr lang="en-US" dirty="0"/>
              <a:t>.</a:t>
            </a:r>
          </a:p>
          <a:p>
            <a:r>
              <a:rPr lang="en-US" dirty="0">
                <a:effectLst/>
              </a:rPr>
              <a:t>3. What do you understand by the title </a:t>
            </a:r>
            <a:r>
              <a:rPr lang="en-US" i="1" dirty="0">
                <a:solidFill>
                  <a:srgbClr val="C00000"/>
                </a:solidFill>
                <a:effectLst/>
              </a:rPr>
              <a:t>Within group comparison of eating habits</a:t>
            </a:r>
            <a:r>
              <a:rPr lang="en-US" i="1" dirty="0">
                <a:solidFill>
                  <a:schemeClr val="tx1">
                    <a:lumMod val="65000"/>
                    <a:lumOff val="35000"/>
                  </a:schemeClr>
                </a:solidFill>
                <a:effectLst/>
              </a:rPr>
              <a:t>?</a:t>
            </a:r>
            <a:r>
              <a:rPr lang="en-US" i="1" dirty="0">
                <a:solidFill>
                  <a:srgbClr val="C00000"/>
                </a:solidFill>
                <a:effectLst/>
              </a:rPr>
              <a:t> </a:t>
            </a:r>
            <a:r>
              <a:rPr lang="en-US" dirty="0">
                <a:effectLst/>
              </a:rPr>
              <a:t>Which are the groups? Underline the corresponding points.</a:t>
            </a:r>
            <a:r>
              <a:rPr lang="en-US" dirty="0">
                <a:solidFill>
                  <a:schemeClr val="tx1">
                    <a:lumMod val="65000"/>
                    <a:lumOff val="35000"/>
                  </a:schemeClr>
                </a:solidFill>
                <a:effectLst/>
              </a:rPr>
              <a:t> </a:t>
            </a:r>
            <a:r>
              <a:rPr lang="en-US" dirty="0">
                <a:effectLst/>
              </a:rPr>
              <a:t>Which are the most important results reported in this sub-section?</a:t>
            </a:r>
          </a:p>
          <a:p>
            <a:r>
              <a:rPr lang="en-US" dirty="0">
                <a:effectLst/>
              </a:rPr>
              <a:t>4. What do you understand by the title </a:t>
            </a:r>
            <a:r>
              <a:rPr lang="en-US" i="1" dirty="0">
                <a:solidFill>
                  <a:srgbClr val="C00000"/>
                </a:solidFill>
                <a:effectLst/>
              </a:rPr>
              <a:t>Between group comparison of eating habits</a:t>
            </a:r>
            <a:r>
              <a:rPr lang="en-US" dirty="0">
                <a:effectLst/>
              </a:rPr>
              <a:t>?</a:t>
            </a:r>
            <a:r>
              <a:rPr lang="en-US" i="1" dirty="0">
                <a:effectLst/>
              </a:rPr>
              <a:t> </a:t>
            </a:r>
            <a:r>
              <a:rPr lang="en-US" dirty="0">
                <a:effectLst/>
              </a:rPr>
              <a:t>Which are the most important results reported in this sub-section?</a:t>
            </a:r>
          </a:p>
          <a:p>
            <a:r>
              <a:rPr lang="en-US" dirty="0">
                <a:effectLst/>
              </a:rPr>
              <a:t>5. What are the most important results reported in the </a:t>
            </a:r>
            <a:r>
              <a:rPr lang="en-US" i="1" dirty="0">
                <a:solidFill>
                  <a:srgbClr val="C00000"/>
                </a:solidFill>
                <a:effectLst/>
              </a:rPr>
              <a:t>Comparison of general food habits </a:t>
            </a:r>
            <a:r>
              <a:rPr lang="en-US" dirty="0">
                <a:effectLst/>
              </a:rPr>
              <a:t>sub-section? </a:t>
            </a:r>
          </a:p>
          <a:p>
            <a:r>
              <a:rPr lang="en-US" dirty="0">
                <a:effectLst/>
              </a:rPr>
              <a:t>6. What are the most important results reported in the </a:t>
            </a:r>
            <a:r>
              <a:rPr lang="en-US" i="1" dirty="0">
                <a:solidFill>
                  <a:srgbClr val="C00000"/>
                </a:solidFill>
                <a:effectLst/>
              </a:rPr>
              <a:t>Perceived changes to eating habits</a:t>
            </a:r>
            <a:r>
              <a:rPr lang="en-US" dirty="0">
                <a:effectLst/>
              </a:rPr>
              <a:t> sub-section?</a:t>
            </a:r>
          </a:p>
          <a:p>
            <a:endParaRPr lang="el-GR" i="1" dirty="0"/>
          </a:p>
        </p:txBody>
      </p:sp>
      <p:sp>
        <p:nvSpPr>
          <p:cNvPr id="4" name="Θέση αριθμού διαφάνειας 3">
            <a:extLst>
              <a:ext uri="{FF2B5EF4-FFF2-40B4-BE49-F238E27FC236}">
                <a16:creationId xmlns="" xmlns:a16="http://schemas.microsoft.com/office/drawing/2014/main" id="{039F753A-A411-4B41-9225-C28FF5291D24}"/>
              </a:ext>
            </a:extLst>
          </p:cNvPr>
          <p:cNvSpPr>
            <a:spLocks noGrp="1"/>
          </p:cNvSpPr>
          <p:nvPr>
            <p:ph type="sldNum" sz="quarter" idx="12"/>
          </p:nvPr>
        </p:nvSpPr>
        <p:spPr/>
        <p:txBody>
          <a:bodyPr/>
          <a:lstStyle/>
          <a:p>
            <a:fld id="{89E9D32A-8ADE-472E-8210-64AB7FEBA22C}" type="slidenum">
              <a:rPr lang="el-GR" smtClean="0"/>
              <a:t>26</a:t>
            </a:fld>
            <a:endParaRPr lang="el-GR"/>
          </a:p>
        </p:txBody>
      </p:sp>
    </p:spTree>
    <p:extLst>
      <p:ext uri="{BB962C8B-B14F-4D97-AF65-F5344CB8AC3E}">
        <p14:creationId xmlns:p14="http://schemas.microsoft.com/office/powerpoint/2010/main" val="2421810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7EF123C4-F2C0-4787-BCE0-FC74F97FC00A}"/>
              </a:ext>
            </a:extLst>
          </p:cNvPr>
          <p:cNvSpPr>
            <a:spLocks noGrp="1"/>
          </p:cNvSpPr>
          <p:nvPr>
            <p:ph type="title"/>
          </p:nvPr>
        </p:nvSpPr>
        <p:spPr>
          <a:xfrm>
            <a:off x="1097280" y="286603"/>
            <a:ext cx="10058400" cy="1240193"/>
          </a:xfrm>
        </p:spPr>
        <p:txBody>
          <a:bodyPr/>
          <a:lstStyle/>
          <a:p>
            <a:pPr algn="ctr"/>
            <a:r>
              <a:rPr lang="en-US" b="1" dirty="0">
                <a:solidFill>
                  <a:schemeClr val="accent2">
                    <a:lumMod val="75000"/>
                  </a:schemeClr>
                </a:solidFill>
              </a:rPr>
              <a:t>Results </a:t>
            </a:r>
            <a:r>
              <a:rPr lang="en-US" b="1" dirty="0" smtClean="0">
                <a:solidFill>
                  <a:srgbClr val="FF0000"/>
                </a:solidFill>
              </a:rPr>
              <a:t>KEY-1</a:t>
            </a:r>
            <a:endParaRPr lang="el-GR" b="1" dirty="0">
              <a:solidFill>
                <a:srgbClr val="FF0000"/>
              </a:solidFill>
            </a:endParaRPr>
          </a:p>
        </p:txBody>
      </p:sp>
      <p:sp>
        <p:nvSpPr>
          <p:cNvPr id="3" name="Θέση περιεχομένου 2">
            <a:extLst>
              <a:ext uri="{FF2B5EF4-FFF2-40B4-BE49-F238E27FC236}">
                <a16:creationId xmlns="" xmlns:a16="http://schemas.microsoft.com/office/drawing/2014/main" id="{26994891-072D-4179-9D5B-EB3976665A52}"/>
              </a:ext>
            </a:extLst>
          </p:cNvPr>
          <p:cNvSpPr>
            <a:spLocks noGrp="1"/>
          </p:cNvSpPr>
          <p:nvPr>
            <p:ph idx="1"/>
          </p:nvPr>
        </p:nvSpPr>
        <p:spPr>
          <a:xfrm>
            <a:off x="553673" y="1702965"/>
            <a:ext cx="11232859" cy="4409410"/>
          </a:xfrm>
        </p:spPr>
        <p:txBody>
          <a:bodyPr>
            <a:normAutofit/>
          </a:bodyPr>
          <a:lstStyle/>
          <a:p>
            <a:r>
              <a:rPr lang="en-US" dirty="0"/>
              <a:t>1. How are the results reported/organized in the specific article?</a:t>
            </a:r>
          </a:p>
          <a:p>
            <a:r>
              <a:rPr lang="en-US" dirty="0">
                <a:solidFill>
                  <a:srgbClr val="FF0000"/>
                </a:solidFill>
              </a:rPr>
              <a:t>Different sub-sections are used to report the results, each one reporting on a different set of results.</a:t>
            </a:r>
          </a:p>
          <a:p>
            <a:r>
              <a:rPr lang="en-US" dirty="0"/>
              <a:t>2. Write down the titles of the sub-sections within the section </a:t>
            </a:r>
            <a:r>
              <a:rPr lang="en-US" b="1" dirty="0">
                <a:solidFill>
                  <a:srgbClr val="C00000"/>
                </a:solidFill>
              </a:rPr>
              <a:t>RESULTS</a:t>
            </a:r>
            <a:r>
              <a:rPr lang="en-US" dirty="0" smtClean="0"/>
              <a:t>.</a:t>
            </a:r>
          </a:p>
          <a:p>
            <a:pPr lvl="2"/>
            <a:r>
              <a:rPr lang="en-US" sz="2000" dirty="0"/>
              <a:t>Within group comparison of eating </a:t>
            </a:r>
            <a:r>
              <a:rPr lang="en-US" sz="2000" dirty="0" smtClean="0"/>
              <a:t>habits</a:t>
            </a:r>
          </a:p>
          <a:p>
            <a:pPr lvl="2"/>
            <a:r>
              <a:rPr lang="en-US" sz="2000" dirty="0"/>
              <a:t>Between group comparison of eating </a:t>
            </a:r>
            <a:r>
              <a:rPr lang="en-US" sz="2000" dirty="0" smtClean="0"/>
              <a:t>habits</a:t>
            </a:r>
          </a:p>
          <a:p>
            <a:pPr lvl="2"/>
            <a:r>
              <a:rPr lang="en-US" sz="2000" dirty="0"/>
              <a:t>Comparison of general food </a:t>
            </a:r>
            <a:r>
              <a:rPr lang="en-US" sz="2000" dirty="0" smtClean="0"/>
              <a:t>habits</a:t>
            </a:r>
          </a:p>
          <a:p>
            <a:pPr lvl="2"/>
            <a:r>
              <a:rPr lang="en-US" sz="2000" dirty="0"/>
              <a:t>Perceived changes to eating habits</a:t>
            </a:r>
            <a:endParaRPr lang="en-US" sz="2000" dirty="0"/>
          </a:p>
          <a:p>
            <a:endParaRPr lang="el-GR" i="1" dirty="0"/>
          </a:p>
        </p:txBody>
      </p:sp>
      <p:sp>
        <p:nvSpPr>
          <p:cNvPr id="4" name="Θέση αριθμού διαφάνειας 3">
            <a:extLst>
              <a:ext uri="{FF2B5EF4-FFF2-40B4-BE49-F238E27FC236}">
                <a16:creationId xmlns="" xmlns:a16="http://schemas.microsoft.com/office/drawing/2014/main" id="{039F753A-A411-4B41-9225-C28FF5291D24}"/>
              </a:ext>
            </a:extLst>
          </p:cNvPr>
          <p:cNvSpPr>
            <a:spLocks noGrp="1"/>
          </p:cNvSpPr>
          <p:nvPr>
            <p:ph type="sldNum" sz="quarter" idx="12"/>
          </p:nvPr>
        </p:nvSpPr>
        <p:spPr/>
        <p:txBody>
          <a:bodyPr/>
          <a:lstStyle/>
          <a:p>
            <a:fld id="{89E9D32A-8ADE-472E-8210-64AB7FEBA22C}" type="slidenum">
              <a:rPr lang="el-GR" smtClean="0"/>
              <a:t>27</a:t>
            </a:fld>
            <a:endParaRPr lang="el-GR"/>
          </a:p>
        </p:txBody>
      </p:sp>
    </p:spTree>
    <p:extLst>
      <p:ext uri="{BB962C8B-B14F-4D97-AF65-F5344CB8AC3E}">
        <p14:creationId xmlns:p14="http://schemas.microsoft.com/office/powerpoint/2010/main" val="914264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7EF123C4-F2C0-4787-BCE0-FC74F97FC00A}"/>
              </a:ext>
            </a:extLst>
          </p:cNvPr>
          <p:cNvSpPr>
            <a:spLocks noGrp="1"/>
          </p:cNvSpPr>
          <p:nvPr>
            <p:ph type="title"/>
          </p:nvPr>
        </p:nvSpPr>
        <p:spPr>
          <a:xfrm>
            <a:off x="1097280" y="286603"/>
            <a:ext cx="10058400" cy="1240193"/>
          </a:xfrm>
        </p:spPr>
        <p:txBody>
          <a:bodyPr/>
          <a:lstStyle/>
          <a:p>
            <a:pPr algn="ctr"/>
            <a:r>
              <a:rPr lang="en-US" b="1" dirty="0">
                <a:solidFill>
                  <a:schemeClr val="accent2">
                    <a:lumMod val="75000"/>
                  </a:schemeClr>
                </a:solidFill>
              </a:rPr>
              <a:t>Results </a:t>
            </a:r>
            <a:r>
              <a:rPr lang="en-US" b="1" dirty="0" smtClean="0">
                <a:solidFill>
                  <a:srgbClr val="FF0000"/>
                </a:solidFill>
              </a:rPr>
              <a:t>KEY-2</a:t>
            </a:r>
            <a:endParaRPr lang="el-GR" b="1" dirty="0">
              <a:solidFill>
                <a:srgbClr val="FF0000"/>
              </a:solidFill>
            </a:endParaRPr>
          </a:p>
        </p:txBody>
      </p:sp>
      <p:sp>
        <p:nvSpPr>
          <p:cNvPr id="3" name="Θέση περιεχομένου 2">
            <a:extLst>
              <a:ext uri="{FF2B5EF4-FFF2-40B4-BE49-F238E27FC236}">
                <a16:creationId xmlns="" xmlns:a16="http://schemas.microsoft.com/office/drawing/2014/main" id="{26994891-072D-4179-9D5B-EB3976665A52}"/>
              </a:ext>
            </a:extLst>
          </p:cNvPr>
          <p:cNvSpPr>
            <a:spLocks noGrp="1"/>
          </p:cNvSpPr>
          <p:nvPr>
            <p:ph idx="1"/>
          </p:nvPr>
        </p:nvSpPr>
        <p:spPr>
          <a:xfrm>
            <a:off x="553673" y="1702965"/>
            <a:ext cx="11232859" cy="4409410"/>
          </a:xfrm>
        </p:spPr>
        <p:txBody>
          <a:bodyPr>
            <a:normAutofit/>
          </a:bodyPr>
          <a:lstStyle/>
          <a:p>
            <a:r>
              <a:rPr lang="en-US" dirty="0" smtClean="0">
                <a:effectLst/>
              </a:rPr>
              <a:t>3</a:t>
            </a:r>
            <a:r>
              <a:rPr lang="en-US" dirty="0">
                <a:effectLst/>
              </a:rPr>
              <a:t>. What do you understand a) by the title </a:t>
            </a:r>
            <a:r>
              <a:rPr lang="en-US" b="1" i="1" dirty="0">
                <a:solidFill>
                  <a:srgbClr val="C00000"/>
                </a:solidFill>
                <a:effectLst/>
              </a:rPr>
              <a:t>Within group comparison of eating habits</a:t>
            </a:r>
            <a:r>
              <a:rPr lang="en-US" i="1" dirty="0">
                <a:solidFill>
                  <a:schemeClr val="tx1">
                    <a:lumMod val="65000"/>
                    <a:lumOff val="35000"/>
                  </a:schemeClr>
                </a:solidFill>
                <a:effectLst/>
              </a:rPr>
              <a:t>?</a:t>
            </a:r>
            <a:r>
              <a:rPr lang="en-US" i="1" dirty="0">
                <a:solidFill>
                  <a:srgbClr val="C00000"/>
                </a:solidFill>
                <a:effectLst/>
              </a:rPr>
              <a:t> </a:t>
            </a:r>
            <a:r>
              <a:rPr lang="en-US" dirty="0">
                <a:effectLst/>
              </a:rPr>
              <a:t>Which are the groups? Underline the corresponding points.</a:t>
            </a:r>
            <a:r>
              <a:rPr lang="en-US" dirty="0">
                <a:solidFill>
                  <a:schemeClr val="tx1">
                    <a:lumMod val="65000"/>
                    <a:lumOff val="35000"/>
                  </a:schemeClr>
                </a:solidFill>
                <a:effectLst/>
              </a:rPr>
              <a:t> </a:t>
            </a:r>
            <a:r>
              <a:rPr lang="en-US" dirty="0">
                <a:solidFill>
                  <a:schemeClr val="tx1">
                    <a:lumMod val="65000"/>
                    <a:lumOff val="35000"/>
                  </a:schemeClr>
                </a:solidFill>
              </a:rPr>
              <a:t>b</a:t>
            </a:r>
            <a:r>
              <a:rPr lang="en-US" dirty="0">
                <a:solidFill>
                  <a:schemeClr val="tx1">
                    <a:lumMod val="65000"/>
                    <a:lumOff val="35000"/>
                  </a:schemeClr>
                </a:solidFill>
                <a:effectLst/>
              </a:rPr>
              <a:t>) </a:t>
            </a:r>
            <a:r>
              <a:rPr lang="en-US" dirty="0">
                <a:effectLst/>
              </a:rPr>
              <a:t>Which are the most important results reported in this sub-section? </a:t>
            </a:r>
          </a:p>
          <a:p>
            <a:r>
              <a:rPr lang="en-US" dirty="0">
                <a:solidFill>
                  <a:srgbClr val="0070C0"/>
                </a:solidFill>
              </a:rPr>
              <a:t>a</a:t>
            </a:r>
            <a:r>
              <a:rPr lang="en-US" dirty="0">
                <a:solidFill>
                  <a:srgbClr val="0070C0"/>
                </a:solidFill>
                <a:effectLst/>
              </a:rPr>
              <a:t>) </a:t>
            </a:r>
            <a:r>
              <a:rPr lang="en-US" i="1" dirty="0">
                <a:solidFill>
                  <a:srgbClr val="0070C0"/>
                </a:solidFill>
                <a:effectLst/>
              </a:rPr>
              <a:t>Within group comparison of eating habits </a:t>
            </a:r>
            <a:r>
              <a:rPr lang="en-US" dirty="0">
                <a:solidFill>
                  <a:srgbClr val="FF0000"/>
                </a:solidFill>
                <a:effectLst/>
              </a:rPr>
              <a:t>indicates tha</a:t>
            </a:r>
            <a:r>
              <a:rPr lang="en-US" dirty="0">
                <a:solidFill>
                  <a:srgbClr val="FF0000"/>
                </a:solidFill>
              </a:rPr>
              <a:t>t the comparisons made are </a:t>
            </a:r>
            <a:r>
              <a:rPr lang="en-US" b="1" i="1" dirty="0">
                <a:solidFill>
                  <a:srgbClr val="0070C0"/>
                </a:solidFill>
              </a:rPr>
              <a:t>within</a:t>
            </a:r>
            <a:r>
              <a:rPr lang="en-US" dirty="0">
                <a:solidFill>
                  <a:srgbClr val="FF0000"/>
                </a:solidFill>
              </a:rPr>
              <a:t> each group. For example, for the group </a:t>
            </a:r>
            <a:r>
              <a:rPr lang="en-US" dirty="0">
                <a:solidFill>
                  <a:srgbClr val="0070C0"/>
                </a:solidFill>
              </a:rPr>
              <a:t>Students living at home </a:t>
            </a:r>
            <a:r>
              <a:rPr lang="en-US" dirty="0">
                <a:solidFill>
                  <a:srgbClr val="FF0000"/>
                </a:solidFill>
              </a:rPr>
              <a:t>the difference in eating habits </a:t>
            </a:r>
            <a:r>
              <a:rPr lang="en-US" dirty="0">
                <a:solidFill>
                  <a:srgbClr val="0070C0"/>
                </a:solidFill>
              </a:rPr>
              <a:t>Before enrolment </a:t>
            </a:r>
            <a:r>
              <a:rPr lang="en-US" dirty="0">
                <a:solidFill>
                  <a:srgbClr val="FF0000"/>
                </a:solidFill>
              </a:rPr>
              <a:t>and </a:t>
            </a:r>
            <a:r>
              <a:rPr lang="en-US" dirty="0">
                <a:solidFill>
                  <a:srgbClr val="0070C0"/>
                </a:solidFill>
              </a:rPr>
              <a:t>After enrolment </a:t>
            </a:r>
            <a:r>
              <a:rPr lang="en-US" dirty="0">
                <a:solidFill>
                  <a:srgbClr val="FF0000"/>
                </a:solidFill>
              </a:rPr>
              <a:t>is reported. Similarly, for the</a:t>
            </a:r>
            <a:r>
              <a:rPr lang="en-US" dirty="0"/>
              <a:t> </a:t>
            </a:r>
            <a:r>
              <a:rPr lang="en-US" dirty="0">
                <a:solidFill>
                  <a:srgbClr val="0070C0"/>
                </a:solidFill>
              </a:rPr>
              <a:t>Students living away from home</a:t>
            </a:r>
            <a:r>
              <a:rPr lang="en-US" dirty="0">
                <a:solidFill>
                  <a:srgbClr val="FF0000"/>
                </a:solidFill>
              </a:rPr>
              <a:t> the difference in eating habits </a:t>
            </a:r>
            <a:r>
              <a:rPr lang="en-US" dirty="0">
                <a:solidFill>
                  <a:srgbClr val="0070C0"/>
                </a:solidFill>
              </a:rPr>
              <a:t>Before enrolment </a:t>
            </a:r>
            <a:r>
              <a:rPr lang="en-US" dirty="0">
                <a:solidFill>
                  <a:srgbClr val="FF0000"/>
                </a:solidFill>
              </a:rPr>
              <a:t>and </a:t>
            </a:r>
            <a:r>
              <a:rPr lang="en-US" dirty="0">
                <a:solidFill>
                  <a:srgbClr val="0070C0"/>
                </a:solidFill>
              </a:rPr>
              <a:t>After enrolment </a:t>
            </a:r>
            <a:r>
              <a:rPr lang="en-US" dirty="0">
                <a:solidFill>
                  <a:srgbClr val="FF0000"/>
                </a:solidFill>
              </a:rPr>
              <a:t>is reported.</a:t>
            </a:r>
          </a:p>
          <a:p>
            <a:r>
              <a:rPr lang="en-US" dirty="0">
                <a:solidFill>
                  <a:srgbClr val="FF0000"/>
                </a:solidFill>
              </a:rPr>
              <a:t>b) Most important results:</a:t>
            </a:r>
          </a:p>
          <a:p>
            <a:r>
              <a:rPr lang="en-US" dirty="0">
                <a:solidFill>
                  <a:srgbClr val="0070C0"/>
                </a:solidFill>
              </a:rPr>
              <a:t>Students living at home had not changed their eating habits to any great degree </a:t>
            </a:r>
            <a:r>
              <a:rPr lang="en-US" dirty="0"/>
              <a:t>since starting University.</a:t>
            </a:r>
          </a:p>
          <a:p>
            <a:r>
              <a:rPr lang="en-US" dirty="0">
                <a:solidFill>
                  <a:srgbClr val="0070C0"/>
                </a:solidFill>
              </a:rPr>
              <a:t>Students living away from the family home, however, had changed their eating habits </a:t>
            </a:r>
            <a:r>
              <a:rPr lang="en-US" dirty="0"/>
              <a:t>in a number of ways since University enrolment.</a:t>
            </a:r>
            <a:endParaRPr lang="en-US" dirty="0">
              <a:solidFill>
                <a:srgbClr val="0070C0"/>
              </a:solidFill>
              <a:effectLst/>
            </a:endParaRPr>
          </a:p>
          <a:p>
            <a:endParaRPr lang="el-GR" i="1" dirty="0"/>
          </a:p>
        </p:txBody>
      </p:sp>
      <p:sp>
        <p:nvSpPr>
          <p:cNvPr id="4" name="Θέση αριθμού διαφάνειας 3">
            <a:extLst>
              <a:ext uri="{FF2B5EF4-FFF2-40B4-BE49-F238E27FC236}">
                <a16:creationId xmlns="" xmlns:a16="http://schemas.microsoft.com/office/drawing/2014/main" id="{039F753A-A411-4B41-9225-C28FF5291D24}"/>
              </a:ext>
            </a:extLst>
          </p:cNvPr>
          <p:cNvSpPr>
            <a:spLocks noGrp="1"/>
          </p:cNvSpPr>
          <p:nvPr>
            <p:ph type="sldNum" sz="quarter" idx="12"/>
          </p:nvPr>
        </p:nvSpPr>
        <p:spPr/>
        <p:txBody>
          <a:bodyPr/>
          <a:lstStyle/>
          <a:p>
            <a:fld id="{89E9D32A-8ADE-472E-8210-64AB7FEBA22C}" type="slidenum">
              <a:rPr lang="el-GR" smtClean="0"/>
              <a:t>28</a:t>
            </a:fld>
            <a:endParaRPr lang="el-GR"/>
          </a:p>
        </p:txBody>
      </p:sp>
    </p:spTree>
    <p:extLst>
      <p:ext uri="{BB962C8B-B14F-4D97-AF65-F5344CB8AC3E}">
        <p14:creationId xmlns:p14="http://schemas.microsoft.com/office/powerpoint/2010/main" val="3583950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B66B8FE8-6951-4B67-9E8F-4D22E750DF1F}"/>
              </a:ext>
            </a:extLst>
          </p:cNvPr>
          <p:cNvSpPr>
            <a:spLocks noGrp="1"/>
          </p:cNvSpPr>
          <p:nvPr>
            <p:ph type="title"/>
          </p:nvPr>
        </p:nvSpPr>
        <p:spPr>
          <a:xfrm>
            <a:off x="1097280" y="286603"/>
            <a:ext cx="10058400" cy="1206637"/>
          </a:xfrm>
        </p:spPr>
        <p:txBody>
          <a:bodyPr>
            <a:normAutofit/>
          </a:bodyPr>
          <a:lstStyle/>
          <a:p>
            <a:pPr algn="ctr"/>
            <a:r>
              <a:rPr lang="en-US" sz="4000" b="1" dirty="0">
                <a:solidFill>
                  <a:schemeClr val="accent2">
                    <a:lumMod val="75000"/>
                  </a:schemeClr>
                </a:solidFill>
              </a:rPr>
              <a:t>Results </a:t>
            </a:r>
            <a:r>
              <a:rPr lang="en-US" sz="4000" b="1" dirty="0" smtClean="0">
                <a:solidFill>
                  <a:schemeClr val="accent2">
                    <a:lumMod val="75000"/>
                  </a:schemeClr>
                </a:solidFill>
              </a:rPr>
              <a:t> </a:t>
            </a:r>
            <a:r>
              <a:rPr lang="en-US" sz="4000" b="1" dirty="0" smtClean="0">
                <a:solidFill>
                  <a:srgbClr val="FF0000"/>
                </a:solidFill>
              </a:rPr>
              <a:t>KEY-3</a:t>
            </a:r>
            <a:endParaRPr lang="el-GR" sz="4000" dirty="0"/>
          </a:p>
        </p:txBody>
      </p:sp>
      <p:sp>
        <p:nvSpPr>
          <p:cNvPr id="3" name="Θέση περιεχομένου 2">
            <a:extLst>
              <a:ext uri="{FF2B5EF4-FFF2-40B4-BE49-F238E27FC236}">
                <a16:creationId xmlns="" xmlns:a16="http://schemas.microsoft.com/office/drawing/2014/main" id="{9DFBCE91-A2E9-4C5B-B0C3-3F327A0741E5}"/>
              </a:ext>
            </a:extLst>
          </p:cNvPr>
          <p:cNvSpPr>
            <a:spLocks noGrp="1"/>
          </p:cNvSpPr>
          <p:nvPr>
            <p:ph idx="1"/>
          </p:nvPr>
        </p:nvSpPr>
        <p:spPr>
          <a:xfrm>
            <a:off x="486561" y="1661020"/>
            <a:ext cx="10669119" cy="4208074"/>
          </a:xfrm>
        </p:spPr>
        <p:txBody>
          <a:bodyPr>
            <a:normAutofit fontScale="77500" lnSpcReduction="20000"/>
          </a:bodyPr>
          <a:lstStyle/>
          <a:p>
            <a:r>
              <a:rPr lang="en-US" dirty="0">
                <a:effectLst/>
              </a:rPr>
              <a:t>4. What do you understand a) by the title </a:t>
            </a:r>
            <a:r>
              <a:rPr lang="en-US" b="1" i="1" dirty="0">
                <a:solidFill>
                  <a:srgbClr val="C00000"/>
                </a:solidFill>
                <a:effectLst/>
              </a:rPr>
              <a:t>Between group comparison of eating habits</a:t>
            </a:r>
            <a:r>
              <a:rPr lang="en-US" dirty="0">
                <a:effectLst/>
              </a:rPr>
              <a:t>?</a:t>
            </a:r>
            <a:r>
              <a:rPr lang="en-US" i="1" dirty="0">
                <a:effectLst/>
              </a:rPr>
              <a:t> </a:t>
            </a:r>
            <a:r>
              <a:rPr lang="en-US" dirty="0">
                <a:effectLst/>
              </a:rPr>
              <a:t>b) Which are the most important results reported in this sub-section?</a:t>
            </a:r>
            <a:r>
              <a:rPr lang="en-US" i="1" dirty="0">
                <a:solidFill>
                  <a:srgbClr val="0070C0"/>
                </a:solidFill>
                <a:effectLst/>
              </a:rPr>
              <a:t> </a:t>
            </a:r>
          </a:p>
          <a:p>
            <a:r>
              <a:rPr lang="en-US" dirty="0">
                <a:solidFill>
                  <a:srgbClr val="0070C0"/>
                </a:solidFill>
              </a:rPr>
              <a:t>a</a:t>
            </a:r>
            <a:r>
              <a:rPr lang="en-US" dirty="0">
                <a:solidFill>
                  <a:srgbClr val="0070C0"/>
                </a:solidFill>
                <a:effectLst/>
              </a:rPr>
              <a:t>) </a:t>
            </a:r>
            <a:r>
              <a:rPr lang="en-US" i="1" dirty="0">
                <a:solidFill>
                  <a:srgbClr val="0070C0"/>
                </a:solidFill>
                <a:effectLst/>
              </a:rPr>
              <a:t>Between group comparison of eating habits </a:t>
            </a:r>
            <a:r>
              <a:rPr lang="en-US" dirty="0">
                <a:solidFill>
                  <a:srgbClr val="FF0000"/>
                </a:solidFill>
                <a:effectLst/>
              </a:rPr>
              <a:t>indicates tha</a:t>
            </a:r>
            <a:r>
              <a:rPr lang="en-US" dirty="0">
                <a:solidFill>
                  <a:srgbClr val="FF0000"/>
                </a:solidFill>
              </a:rPr>
              <a:t>t the comparisons made are </a:t>
            </a:r>
            <a:r>
              <a:rPr lang="en-US" b="1" i="1" dirty="0">
                <a:solidFill>
                  <a:srgbClr val="0070C0"/>
                </a:solidFill>
              </a:rPr>
              <a:t>between</a:t>
            </a:r>
            <a:r>
              <a:rPr lang="en-US" dirty="0">
                <a:solidFill>
                  <a:srgbClr val="0070C0"/>
                </a:solidFill>
              </a:rPr>
              <a:t> </a:t>
            </a:r>
            <a:r>
              <a:rPr lang="en-US" dirty="0">
                <a:solidFill>
                  <a:srgbClr val="FF0000"/>
                </a:solidFill>
              </a:rPr>
              <a:t>the two groups. For example, the difference between the group</a:t>
            </a:r>
            <a:r>
              <a:rPr lang="en-US" dirty="0">
                <a:solidFill>
                  <a:srgbClr val="0070C0"/>
                </a:solidFill>
              </a:rPr>
              <a:t> Students living at home </a:t>
            </a:r>
            <a:r>
              <a:rPr lang="en-US" dirty="0">
                <a:solidFill>
                  <a:srgbClr val="FF0000"/>
                </a:solidFill>
              </a:rPr>
              <a:t>and</a:t>
            </a:r>
            <a:r>
              <a:rPr lang="en-US" dirty="0">
                <a:solidFill>
                  <a:srgbClr val="0070C0"/>
                </a:solidFill>
              </a:rPr>
              <a:t> Students living away from home</a:t>
            </a:r>
            <a:r>
              <a:rPr lang="en-US" dirty="0">
                <a:solidFill>
                  <a:srgbClr val="FF0000"/>
                </a:solidFill>
              </a:rPr>
              <a:t> </a:t>
            </a:r>
            <a:r>
              <a:rPr lang="en-US" b="1" i="1" dirty="0">
                <a:solidFill>
                  <a:srgbClr val="0070C0"/>
                </a:solidFill>
              </a:rPr>
              <a:t>after enrolment at the university </a:t>
            </a:r>
            <a:r>
              <a:rPr lang="en-US" dirty="0">
                <a:solidFill>
                  <a:srgbClr val="FF0000"/>
                </a:solidFill>
              </a:rPr>
              <a:t>are reported.</a:t>
            </a:r>
          </a:p>
          <a:p>
            <a:r>
              <a:rPr lang="en-US" dirty="0">
                <a:solidFill>
                  <a:srgbClr val="FF0000"/>
                </a:solidFill>
              </a:rPr>
              <a:t>b) Most important results:</a:t>
            </a:r>
          </a:p>
          <a:p>
            <a:r>
              <a:rPr lang="en-US" dirty="0"/>
              <a:t>Since starting University, students living away from home had reduced their intake of white bread and whole-fat yoghurt more than students living at the family home. There was also a less desirable significant decrease in consumption of fresh fruit, raw and cooked vegetables, pulses, oily fish and seafood, as well as olive oil and an increase in intake of sugar and souvlaki for students living away from home.</a:t>
            </a:r>
            <a:endParaRPr lang="en-US" dirty="0">
              <a:effectLst/>
            </a:endParaRPr>
          </a:p>
          <a:p>
            <a:r>
              <a:rPr lang="en-US" dirty="0">
                <a:effectLst/>
              </a:rPr>
              <a:t>5. What are the most important results reported in the </a:t>
            </a:r>
            <a:r>
              <a:rPr lang="en-US" b="1" i="1" dirty="0">
                <a:solidFill>
                  <a:srgbClr val="C00000"/>
                </a:solidFill>
                <a:effectLst/>
              </a:rPr>
              <a:t>Comparison of general food habits </a:t>
            </a:r>
            <a:r>
              <a:rPr lang="en-US" dirty="0">
                <a:effectLst/>
              </a:rPr>
              <a:t>sub-section? </a:t>
            </a:r>
          </a:p>
          <a:p>
            <a:r>
              <a:rPr lang="en-US" dirty="0">
                <a:solidFill>
                  <a:srgbClr val="FF0000"/>
                </a:solidFill>
              </a:rPr>
              <a:t>For both groups, the weekly number of homecooked meals decreased, whereas the number of microwave/frozen meals, as well as take-away meals increased following University enrolment.</a:t>
            </a:r>
            <a:endParaRPr lang="en-US" dirty="0">
              <a:solidFill>
                <a:srgbClr val="FF0000"/>
              </a:solidFill>
              <a:effectLst/>
            </a:endParaRPr>
          </a:p>
          <a:p>
            <a:r>
              <a:rPr lang="en-US" dirty="0">
                <a:effectLst/>
              </a:rPr>
              <a:t>6. What are the most important results reported in the </a:t>
            </a:r>
            <a:r>
              <a:rPr lang="en-US" b="1" i="1" dirty="0">
                <a:solidFill>
                  <a:srgbClr val="C00000"/>
                </a:solidFill>
                <a:effectLst/>
              </a:rPr>
              <a:t>Perceived changes to eating habits</a:t>
            </a:r>
            <a:r>
              <a:rPr lang="en-US" b="1" dirty="0">
                <a:effectLst/>
              </a:rPr>
              <a:t> </a:t>
            </a:r>
            <a:r>
              <a:rPr lang="en-US" dirty="0">
                <a:effectLst/>
              </a:rPr>
              <a:t>sub-section?</a:t>
            </a:r>
          </a:p>
          <a:p>
            <a:r>
              <a:rPr lang="en-US" dirty="0">
                <a:solidFill>
                  <a:srgbClr val="FF0000"/>
                </a:solidFill>
              </a:rPr>
              <a:t>There were no statistically significant differences in perception of dietary habit changes, reported body weight or physical activity level changes since University enrolment within or between the two groups of students.</a:t>
            </a:r>
            <a:endParaRPr lang="en-US" dirty="0">
              <a:solidFill>
                <a:srgbClr val="FF0000"/>
              </a:solidFill>
              <a:effectLst/>
            </a:endParaRPr>
          </a:p>
          <a:p>
            <a:endParaRPr lang="el-GR" dirty="0"/>
          </a:p>
        </p:txBody>
      </p:sp>
      <p:sp>
        <p:nvSpPr>
          <p:cNvPr id="4" name="Θέση αριθμού διαφάνειας 3">
            <a:extLst>
              <a:ext uri="{FF2B5EF4-FFF2-40B4-BE49-F238E27FC236}">
                <a16:creationId xmlns="" xmlns:a16="http://schemas.microsoft.com/office/drawing/2014/main" id="{2081C02A-625D-46E4-8ADA-8249747CAA22}"/>
              </a:ext>
            </a:extLst>
          </p:cNvPr>
          <p:cNvSpPr>
            <a:spLocks noGrp="1"/>
          </p:cNvSpPr>
          <p:nvPr>
            <p:ph type="sldNum" sz="quarter" idx="12"/>
          </p:nvPr>
        </p:nvSpPr>
        <p:spPr/>
        <p:txBody>
          <a:bodyPr/>
          <a:lstStyle/>
          <a:p>
            <a:fld id="{89E9D32A-8ADE-472E-8210-64AB7FEBA22C}" type="slidenum">
              <a:rPr lang="el-GR" smtClean="0"/>
              <a:t>29</a:t>
            </a:fld>
            <a:endParaRPr lang="el-GR"/>
          </a:p>
        </p:txBody>
      </p:sp>
    </p:spTree>
    <p:extLst>
      <p:ext uri="{BB962C8B-B14F-4D97-AF65-F5344CB8AC3E}">
        <p14:creationId xmlns:p14="http://schemas.microsoft.com/office/powerpoint/2010/main" val="2168038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1861E2A5-8920-4FEC-A4A8-593FF7E775C7}"/>
              </a:ext>
            </a:extLst>
          </p:cNvPr>
          <p:cNvSpPr>
            <a:spLocks noGrp="1"/>
          </p:cNvSpPr>
          <p:nvPr>
            <p:ph type="title"/>
          </p:nvPr>
        </p:nvSpPr>
        <p:spPr/>
        <p:txBody>
          <a:bodyPr/>
          <a:lstStyle/>
          <a:p>
            <a:pPr algn="ctr"/>
            <a:r>
              <a:rPr lang="en-US" b="1" dirty="0">
                <a:solidFill>
                  <a:schemeClr val="accent2">
                    <a:lumMod val="75000"/>
                  </a:schemeClr>
                </a:solidFill>
              </a:rPr>
              <a:t>Useful vocabulary</a:t>
            </a:r>
            <a:endParaRPr lang="el-GR" b="1" dirty="0">
              <a:solidFill>
                <a:schemeClr val="accent2">
                  <a:lumMod val="75000"/>
                </a:schemeClr>
              </a:solidFill>
            </a:endParaRPr>
          </a:p>
        </p:txBody>
      </p:sp>
      <p:sp>
        <p:nvSpPr>
          <p:cNvPr id="3" name="Θέση περιεχομένου 2">
            <a:extLst>
              <a:ext uri="{FF2B5EF4-FFF2-40B4-BE49-F238E27FC236}">
                <a16:creationId xmlns="" xmlns:a16="http://schemas.microsoft.com/office/drawing/2014/main" id="{DFEF48F5-F2B0-4572-9D17-B81F09457663}"/>
              </a:ext>
            </a:extLst>
          </p:cNvPr>
          <p:cNvSpPr>
            <a:spLocks noGrp="1"/>
          </p:cNvSpPr>
          <p:nvPr>
            <p:ph sz="half" idx="1"/>
          </p:nvPr>
        </p:nvSpPr>
        <p:spPr/>
        <p:txBody>
          <a:bodyPr/>
          <a:lstStyle/>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Descriptive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article, X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reviews, examines, describes, documents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ideas expressed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are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author’s purpose/ research focus is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particular/Specifically </a:t>
            </a:r>
            <a:endParaRPr lang="el-GR" dirty="0"/>
          </a:p>
        </p:txBody>
      </p:sp>
      <p:sp>
        <p:nvSpPr>
          <p:cNvPr id="4" name="Θέση περιεχομένου 3">
            <a:extLst>
              <a:ext uri="{FF2B5EF4-FFF2-40B4-BE49-F238E27FC236}">
                <a16:creationId xmlns="" xmlns:a16="http://schemas.microsoft.com/office/drawing/2014/main" id="{6E0413D2-A1C7-4AB3-910C-B4594A2BFD6D}"/>
              </a:ext>
            </a:extLst>
          </p:cNvPr>
          <p:cNvSpPr>
            <a:spLocks noGrp="1"/>
          </p:cNvSpPr>
          <p:nvPr>
            <p:ph sz="half" idx="2"/>
          </p:nvPr>
        </p:nvSpPr>
        <p:spPr/>
        <p:txBody>
          <a:bodyPr/>
          <a:lstStyle/>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Evaluative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Theories are supported by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is lack/plenty of supporting evidence</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advantage/ benefit of the study is</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limitation/ drawback could be considered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l-GR" dirty="0"/>
          </a:p>
        </p:txBody>
      </p:sp>
      <p:sp>
        <p:nvSpPr>
          <p:cNvPr id="5" name="Θέση αριθμού διαφάνειας 4">
            <a:extLst>
              <a:ext uri="{FF2B5EF4-FFF2-40B4-BE49-F238E27FC236}">
                <a16:creationId xmlns="" xmlns:a16="http://schemas.microsoft.com/office/drawing/2014/main" id="{40B38731-0615-4726-9F51-4E706070F8F9}"/>
              </a:ext>
            </a:extLst>
          </p:cNvPr>
          <p:cNvSpPr>
            <a:spLocks noGrp="1"/>
          </p:cNvSpPr>
          <p:nvPr>
            <p:ph type="sldNum" sz="quarter" idx="12"/>
          </p:nvPr>
        </p:nvSpPr>
        <p:spPr/>
        <p:txBody>
          <a:bodyPr/>
          <a:lstStyle/>
          <a:p>
            <a:fld id="{89E9D32A-8ADE-472E-8210-64AB7FEBA22C}" type="slidenum">
              <a:rPr lang="el-GR" smtClean="0"/>
              <a:t>3</a:t>
            </a:fld>
            <a:endParaRPr lang="el-GR"/>
          </a:p>
        </p:txBody>
      </p:sp>
    </p:spTree>
    <p:extLst>
      <p:ext uri="{BB962C8B-B14F-4D97-AF65-F5344CB8AC3E}">
        <p14:creationId xmlns:p14="http://schemas.microsoft.com/office/powerpoint/2010/main" val="1508061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40BB4295-306A-4721-AD00-081E7C70411E}"/>
              </a:ext>
            </a:extLst>
          </p:cNvPr>
          <p:cNvSpPr>
            <a:spLocks noGrp="1"/>
          </p:cNvSpPr>
          <p:nvPr>
            <p:ph type="title"/>
          </p:nvPr>
        </p:nvSpPr>
        <p:spPr>
          <a:xfrm>
            <a:off x="1097280" y="286604"/>
            <a:ext cx="10058400" cy="1181470"/>
          </a:xfrm>
        </p:spPr>
        <p:txBody>
          <a:bodyPr/>
          <a:lstStyle/>
          <a:p>
            <a:pPr algn="ctr"/>
            <a:r>
              <a:rPr lang="en-US" b="1" dirty="0">
                <a:solidFill>
                  <a:schemeClr val="accent2">
                    <a:lumMod val="75000"/>
                  </a:schemeClr>
                </a:solidFill>
              </a:rPr>
              <a:t>Paraphrasing the </a:t>
            </a:r>
            <a:r>
              <a:rPr lang="en-US" b="1" dirty="0" smtClean="0">
                <a:solidFill>
                  <a:schemeClr val="accent2">
                    <a:lumMod val="75000"/>
                  </a:schemeClr>
                </a:solidFill>
              </a:rPr>
              <a:t>results (1)</a:t>
            </a:r>
            <a:endParaRPr lang="el-GR" b="1" dirty="0">
              <a:solidFill>
                <a:schemeClr val="accent2">
                  <a:lumMod val="75000"/>
                </a:schemeClr>
              </a:solidFill>
            </a:endParaRPr>
          </a:p>
        </p:txBody>
      </p:sp>
      <p:sp>
        <p:nvSpPr>
          <p:cNvPr id="3" name="Θέση περιεχομένου 2">
            <a:extLst>
              <a:ext uri="{FF2B5EF4-FFF2-40B4-BE49-F238E27FC236}">
                <a16:creationId xmlns="" xmlns:a16="http://schemas.microsoft.com/office/drawing/2014/main" id="{5F2A2599-4751-4CA5-97FE-90CEB9231551}"/>
              </a:ext>
            </a:extLst>
          </p:cNvPr>
          <p:cNvSpPr>
            <a:spLocks noGrp="1"/>
          </p:cNvSpPr>
          <p:nvPr>
            <p:ph idx="1"/>
          </p:nvPr>
        </p:nvSpPr>
        <p:spPr>
          <a:xfrm>
            <a:off x="360727" y="1845734"/>
            <a:ext cx="11509695" cy="4023360"/>
          </a:xfrm>
        </p:spPr>
        <p:txBody>
          <a:bodyPr>
            <a:normAutofit fontScale="92500" lnSpcReduction="20000"/>
          </a:bodyPr>
          <a:lstStyle/>
          <a:p>
            <a:pPr marL="0" indent="0">
              <a:buNone/>
            </a:pPr>
            <a:r>
              <a:rPr lang="en-US" dirty="0"/>
              <a:t>Check the possible paraphrases of the following findings from the </a:t>
            </a:r>
            <a:r>
              <a:rPr lang="en-US" i="1" dirty="0">
                <a:solidFill>
                  <a:srgbClr val="C00000"/>
                </a:solidFill>
              </a:rPr>
              <a:t>Within group comparison of eating habits</a:t>
            </a:r>
            <a:r>
              <a:rPr lang="en-US" dirty="0"/>
              <a:t>.</a:t>
            </a:r>
          </a:p>
          <a:p>
            <a:pPr marL="0" indent="0">
              <a:buNone/>
            </a:pPr>
            <a:r>
              <a:rPr lang="en-US" dirty="0">
                <a:solidFill>
                  <a:srgbClr val="C00000"/>
                </a:solidFill>
              </a:rPr>
              <a:t>Result 1 </a:t>
            </a:r>
            <a:r>
              <a:rPr lang="en-US" dirty="0"/>
              <a:t>“Students living at home had not changed their eating habits to any great degree since starting University, apart from a significant decrease in consumption of whole-fat milk and fresh fruit juice and an increase in alcoholic beverage intake.”</a:t>
            </a:r>
          </a:p>
          <a:p>
            <a:pPr marL="0" indent="0">
              <a:buNone/>
            </a:pPr>
            <a:r>
              <a:rPr lang="en-US" dirty="0">
                <a:solidFill>
                  <a:srgbClr val="C00000"/>
                </a:solidFill>
              </a:rPr>
              <a:t>Result 1 </a:t>
            </a:r>
            <a:r>
              <a:rPr lang="en-US" b="1" dirty="0">
                <a:solidFill>
                  <a:srgbClr val="C00000"/>
                </a:solidFill>
              </a:rPr>
              <a:t>paraphrased</a:t>
            </a:r>
            <a:r>
              <a:rPr lang="en-US" dirty="0">
                <a:solidFill>
                  <a:srgbClr val="C00000"/>
                </a:solidFill>
              </a:rPr>
              <a:t>: </a:t>
            </a:r>
            <a:r>
              <a:rPr lang="en-US" dirty="0"/>
              <a:t>Insignificant changes in the diet of University students remaining at home-significant increase, however, in alcohol consumption.</a:t>
            </a:r>
          </a:p>
          <a:p>
            <a:pPr marL="0" indent="0">
              <a:buNone/>
            </a:pPr>
            <a:r>
              <a:rPr lang="en-US" dirty="0">
                <a:solidFill>
                  <a:srgbClr val="C00000"/>
                </a:solidFill>
              </a:rPr>
              <a:t>Result 2 </a:t>
            </a:r>
            <a:r>
              <a:rPr lang="en-US" dirty="0"/>
              <a:t>“Students living away from the family home, however, had changed their eating habits in a number of ways since University enrolment. Some of these dietary changes can be considered positive or healthy changes… However, there was also a trend for these students to adopt less desirable eating habits. Thus, there was a significant decrease in the weekly consumption of fresh fruit, cooked and raw vegetables, oily fish, seafood, pulses and olive oil, whereas an increase in the intake of sugar, wine, alcoholic beverages and Greek souvlaki was observed”.</a:t>
            </a:r>
          </a:p>
          <a:p>
            <a:pPr marL="0" indent="0">
              <a:buNone/>
            </a:pPr>
            <a:r>
              <a:rPr lang="en-US" dirty="0">
                <a:solidFill>
                  <a:srgbClr val="C00000"/>
                </a:solidFill>
              </a:rPr>
              <a:t>Result 2 </a:t>
            </a:r>
            <a:r>
              <a:rPr lang="en-US" b="1" dirty="0">
                <a:solidFill>
                  <a:srgbClr val="C00000"/>
                </a:solidFill>
              </a:rPr>
              <a:t>paraphrased</a:t>
            </a:r>
            <a:r>
              <a:rPr lang="en-US" dirty="0">
                <a:solidFill>
                  <a:srgbClr val="C00000"/>
                </a:solidFill>
              </a:rPr>
              <a:t>: </a:t>
            </a:r>
            <a:r>
              <a:rPr lang="en-US" dirty="0"/>
              <a:t>Several changes noted in the diet of University students moving from home, with some positive ones but also a significant tendency to adopt unhealthy eating habits-for example, more fast food consumption and lower consumption of fruit and vegetables. .</a:t>
            </a:r>
            <a:endParaRPr lang="el-GR" dirty="0"/>
          </a:p>
        </p:txBody>
      </p:sp>
      <p:sp>
        <p:nvSpPr>
          <p:cNvPr id="4" name="Θέση αριθμού διαφάνειας 3">
            <a:extLst>
              <a:ext uri="{FF2B5EF4-FFF2-40B4-BE49-F238E27FC236}">
                <a16:creationId xmlns="" xmlns:a16="http://schemas.microsoft.com/office/drawing/2014/main" id="{B4154A1C-C73D-4D5E-88C9-8BB65664C196}"/>
              </a:ext>
            </a:extLst>
          </p:cNvPr>
          <p:cNvSpPr>
            <a:spLocks noGrp="1"/>
          </p:cNvSpPr>
          <p:nvPr>
            <p:ph type="sldNum" sz="quarter" idx="12"/>
          </p:nvPr>
        </p:nvSpPr>
        <p:spPr/>
        <p:txBody>
          <a:bodyPr/>
          <a:lstStyle/>
          <a:p>
            <a:fld id="{89E9D32A-8ADE-472E-8210-64AB7FEBA22C}" type="slidenum">
              <a:rPr lang="el-GR" smtClean="0"/>
              <a:t>30</a:t>
            </a:fld>
            <a:endParaRPr lang="el-GR"/>
          </a:p>
        </p:txBody>
      </p:sp>
    </p:spTree>
    <p:extLst>
      <p:ext uri="{BB962C8B-B14F-4D97-AF65-F5344CB8AC3E}">
        <p14:creationId xmlns:p14="http://schemas.microsoft.com/office/powerpoint/2010/main" val="2435966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7A1115ED-9447-4A47-9BF2-9CC64F8A807E}"/>
              </a:ext>
            </a:extLst>
          </p:cNvPr>
          <p:cNvSpPr>
            <a:spLocks noGrp="1"/>
          </p:cNvSpPr>
          <p:nvPr>
            <p:ph type="title"/>
          </p:nvPr>
        </p:nvSpPr>
        <p:spPr>
          <a:xfrm>
            <a:off x="1097280" y="286604"/>
            <a:ext cx="10058400" cy="1282138"/>
          </a:xfrm>
        </p:spPr>
        <p:txBody>
          <a:bodyPr/>
          <a:lstStyle/>
          <a:p>
            <a:pPr algn="ctr"/>
            <a:r>
              <a:rPr lang="en-US" b="1" dirty="0">
                <a:solidFill>
                  <a:schemeClr val="accent2">
                    <a:lumMod val="75000"/>
                  </a:schemeClr>
                </a:solidFill>
              </a:rPr>
              <a:t>Paraphrasing the results (2)</a:t>
            </a:r>
            <a:endParaRPr lang="el-GR" dirty="0">
              <a:solidFill>
                <a:schemeClr val="accent2">
                  <a:lumMod val="75000"/>
                </a:schemeClr>
              </a:solidFill>
            </a:endParaRPr>
          </a:p>
        </p:txBody>
      </p:sp>
      <p:sp>
        <p:nvSpPr>
          <p:cNvPr id="3" name="Θέση περιεχομένου 2">
            <a:extLst>
              <a:ext uri="{FF2B5EF4-FFF2-40B4-BE49-F238E27FC236}">
                <a16:creationId xmlns="" xmlns:a16="http://schemas.microsoft.com/office/drawing/2014/main" id="{66B3EE91-A538-41B0-BA0C-BD7399317C2B}"/>
              </a:ext>
            </a:extLst>
          </p:cNvPr>
          <p:cNvSpPr>
            <a:spLocks noGrp="1"/>
          </p:cNvSpPr>
          <p:nvPr>
            <p:ph idx="1"/>
          </p:nvPr>
        </p:nvSpPr>
        <p:spPr/>
        <p:txBody>
          <a:bodyPr/>
          <a:lstStyle/>
          <a:p>
            <a:r>
              <a:rPr lang="en-US" sz="2800" b="1" dirty="0">
                <a:solidFill>
                  <a:srgbClr val="C00000"/>
                </a:solidFill>
              </a:rPr>
              <a:t>Practice: </a:t>
            </a:r>
            <a:r>
              <a:rPr lang="en-US" sz="2400" dirty="0">
                <a:solidFill>
                  <a:srgbClr val="0070C0"/>
                </a:solidFill>
              </a:rPr>
              <a:t>Now try paraphrasing the following findings from the article.</a:t>
            </a:r>
          </a:p>
          <a:p>
            <a:r>
              <a:rPr lang="en-US" dirty="0"/>
              <a:t>1. “Since starting University, students living away from home had reduced their intake of white bread and whole-fat yoghurt more than students living at the family home. There was also a less desirable significant decrease in consumption of fresh fruit, raw and cooked vegetables, pulses, oily fish and seafood, as well as olive oil and an increase in intake of sugar and souvlaki for students living away from home”.</a:t>
            </a:r>
          </a:p>
          <a:p>
            <a:r>
              <a:rPr lang="en-US" dirty="0"/>
              <a:t>2. “The number of unfavourable changes in the eating habits of both groups of students is reflected in the quality of various meal types consumed since starting University. For both groups, the weekly number of homecooked meals decreased, whereas the number of microwave/frozen meals, as well as take-away meals increased following University enrolment”.</a:t>
            </a:r>
            <a:endParaRPr lang="el-GR" dirty="0"/>
          </a:p>
        </p:txBody>
      </p:sp>
      <p:sp>
        <p:nvSpPr>
          <p:cNvPr id="4" name="Θέση αριθμού διαφάνειας 3">
            <a:extLst>
              <a:ext uri="{FF2B5EF4-FFF2-40B4-BE49-F238E27FC236}">
                <a16:creationId xmlns="" xmlns:a16="http://schemas.microsoft.com/office/drawing/2014/main" id="{14A3913C-AEDE-47B9-AF58-CC8821B56298}"/>
              </a:ext>
            </a:extLst>
          </p:cNvPr>
          <p:cNvSpPr>
            <a:spLocks noGrp="1"/>
          </p:cNvSpPr>
          <p:nvPr>
            <p:ph type="sldNum" sz="quarter" idx="12"/>
          </p:nvPr>
        </p:nvSpPr>
        <p:spPr/>
        <p:txBody>
          <a:bodyPr/>
          <a:lstStyle/>
          <a:p>
            <a:fld id="{89E9D32A-8ADE-472E-8210-64AB7FEBA22C}" type="slidenum">
              <a:rPr lang="el-GR" smtClean="0"/>
              <a:t>31</a:t>
            </a:fld>
            <a:endParaRPr lang="el-GR"/>
          </a:p>
        </p:txBody>
      </p:sp>
    </p:spTree>
    <p:extLst>
      <p:ext uri="{BB962C8B-B14F-4D97-AF65-F5344CB8AC3E}">
        <p14:creationId xmlns:p14="http://schemas.microsoft.com/office/powerpoint/2010/main" val="738380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7B8ADA9B-C39D-4A94-BA7C-EE336328DB98}"/>
              </a:ext>
            </a:extLst>
          </p:cNvPr>
          <p:cNvSpPr>
            <a:spLocks noGrp="1"/>
          </p:cNvSpPr>
          <p:nvPr>
            <p:ph type="title"/>
          </p:nvPr>
        </p:nvSpPr>
        <p:spPr>
          <a:xfrm>
            <a:off x="1097280" y="286604"/>
            <a:ext cx="10058400" cy="879466"/>
          </a:xfrm>
        </p:spPr>
        <p:txBody>
          <a:bodyPr/>
          <a:lstStyle/>
          <a:p>
            <a:pPr algn="ctr"/>
            <a:r>
              <a:rPr lang="en-US" b="1" dirty="0">
                <a:solidFill>
                  <a:schemeClr val="accent2">
                    <a:lumMod val="75000"/>
                  </a:schemeClr>
                </a:solidFill>
              </a:rPr>
              <a:t>Discussion</a:t>
            </a:r>
            <a:endParaRPr lang="el-GR" b="1" dirty="0">
              <a:solidFill>
                <a:schemeClr val="accent2">
                  <a:lumMod val="75000"/>
                </a:schemeClr>
              </a:solidFill>
            </a:endParaRPr>
          </a:p>
        </p:txBody>
      </p:sp>
      <p:sp>
        <p:nvSpPr>
          <p:cNvPr id="3" name="Θέση περιεχομένου 2">
            <a:extLst>
              <a:ext uri="{FF2B5EF4-FFF2-40B4-BE49-F238E27FC236}">
                <a16:creationId xmlns="" xmlns:a16="http://schemas.microsoft.com/office/drawing/2014/main" id="{434CBE83-1D44-4672-B9EB-D78A1E656C43}"/>
              </a:ext>
            </a:extLst>
          </p:cNvPr>
          <p:cNvSpPr>
            <a:spLocks noGrp="1"/>
          </p:cNvSpPr>
          <p:nvPr>
            <p:ph idx="1"/>
          </p:nvPr>
        </p:nvSpPr>
        <p:spPr>
          <a:xfrm>
            <a:off x="939567" y="1333851"/>
            <a:ext cx="10763075" cy="5309710"/>
          </a:xfrm>
        </p:spPr>
        <p:txBody>
          <a:bodyPr>
            <a:noAutofit/>
          </a:bodyPr>
          <a:lstStyle/>
          <a:p>
            <a:r>
              <a:rPr lang="en-US" dirty="0"/>
              <a:t>In the </a:t>
            </a:r>
            <a:r>
              <a:rPr lang="en-US" b="1" dirty="0">
                <a:solidFill>
                  <a:srgbClr val="C00000"/>
                </a:solidFill>
              </a:rPr>
              <a:t>Discussion</a:t>
            </a:r>
            <a:r>
              <a:rPr lang="en-US" dirty="0"/>
              <a:t> section, the main findings are summarized and their significance (the possible reasons why these findings are derived)  is interpreted.</a:t>
            </a:r>
          </a:p>
          <a:p>
            <a:r>
              <a:rPr lang="en-US" dirty="0"/>
              <a:t>Can you provide the </a:t>
            </a:r>
            <a:r>
              <a:rPr lang="en-US" dirty="0">
                <a:solidFill>
                  <a:srgbClr val="C00000"/>
                </a:solidFill>
              </a:rPr>
              <a:t>explanations </a:t>
            </a:r>
            <a:r>
              <a:rPr lang="en-US" dirty="0"/>
              <a:t>as they are indicated in the article itself, for each of the findings below?</a:t>
            </a:r>
          </a:p>
          <a:p>
            <a:r>
              <a:rPr lang="en-US" dirty="0">
                <a:solidFill>
                  <a:schemeClr val="tx1">
                    <a:lumMod val="65000"/>
                    <a:lumOff val="35000"/>
                  </a:schemeClr>
                </a:solidFill>
              </a:rPr>
              <a:t>Which are the </a:t>
            </a:r>
            <a:r>
              <a:rPr lang="en-US" dirty="0">
                <a:solidFill>
                  <a:srgbClr val="B1320F"/>
                </a:solidFill>
              </a:rPr>
              <a:t>expressions introducing the interpretation of the findings</a:t>
            </a:r>
            <a:r>
              <a:rPr lang="en-US" dirty="0">
                <a:solidFill>
                  <a:schemeClr val="tx1">
                    <a:lumMod val="65000"/>
                    <a:lumOff val="35000"/>
                  </a:schemeClr>
                </a:solidFill>
              </a:rPr>
              <a:t>, which indicate that the authors do not wish to sound dogmatic about the explanations they offer?</a:t>
            </a:r>
            <a:endParaRPr lang="el-GR" dirty="0">
              <a:solidFill>
                <a:schemeClr val="tx1">
                  <a:lumMod val="65000"/>
                  <a:lumOff val="35000"/>
                </a:schemeClr>
              </a:solidFill>
            </a:endParaRPr>
          </a:p>
          <a:p>
            <a:pPr marL="0" indent="0">
              <a:buNone/>
            </a:pPr>
            <a:r>
              <a:rPr lang="en-US" dirty="0">
                <a:solidFill>
                  <a:srgbClr val="C00000"/>
                </a:solidFill>
                <a:effectLst/>
              </a:rPr>
              <a:t>Finding 1</a:t>
            </a:r>
            <a:r>
              <a:rPr lang="en-US" dirty="0">
                <a:effectLst/>
              </a:rPr>
              <a:t>. “</a:t>
            </a:r>
            <a:r>
              <a:rPr lang="en-US" dirty="0">
                <a:solidFill>
                  <a:srgbClr val="B1320F"/>
                </a:solidFill>
                <a:effectLst/>
              </a:rPr>
              <a:t>This study found that </a:t>
            </a:r>
            <a:r>
              <a:rPr lang="en-US" dirty="0">
                <a:effectLst/>
              </a:rPr>
              <a:t>whereas the diets of University students living at home did not change significantly after starting University, those young Greek adults who relocated within Greece when starting University modified their dietary habits in a generally undesirable direction”.</a:t>
            </a:r>
          </a:p>
          <a:p>
            <a:r>
              <a:rPr lang="en-US" dirty="0">
                <a:solidFill>
                  <a:srgbClr val="C00000"/>
                </a:solidFill>
                <a:effectLst/>
              </a:rPr>
              <a:t>Finding 2. </a:t>
            </a:r>
            <a:r>
              <a:rPr lang="en-US" dirty="0">
                <a:effectLst/>
              </a:rPr>
              <a:t>“The role that responsibility for food shopping and preparation plays in the forming of dietary habits </a:t>
            </a:r>
            <a:r>
              <a:rPr lang="en-US" dirty="0">
                <a:solidFill>
                  <a:srgbClr val="B1320F"/>
                </a:solidFill>
                <a:effectLst/>
              </a:rPr>
              <a:t>is also confirmed by the finding that </a:t>
            </a:r>
            <a:r>
              <a:rPr lang="en-US" dirty="0">
                <a:effectLst/>
              </a:rPr>
              <a:t>students still living with their families did not change their diets in a major way since starting University”.</a:t>
            </a:r>
          </a:p>
          <a:p>
            <a:r>
              <a:rPr lang="en-US" dirty="0">
                <a:solidFill>
                  <a:srgbClr val="C00000"/>
                </a:solidFill>
                <a:effectLst/>
              </a:rPr>
              <a:t>Finding 3. </a:t>
            </a:r>
            <a:r>
              <a:rPr lang="en-US" dirty="0">
                <a:effectLst/>
              </a:rPr>
              <a:t>“Since starting University, students living away from home had made more unfavourable changes in fruit, vegetable, legume, fish and olive oil intake, five of the nine characteristic components of the traditional Mediterranean diet (</a:t>
            </a:r>
            <a:r>
              <a:rPr lang="en-US" dirty="0" err="1">
                <a:effectLst/>
              </a:rPr>
              <a:t>Trichopoulou</a:t>
            </a:r>
            <a:r>
              <a:rPr lang="en-US" dirty="0">
                <a:effectLst/>
              </a:rPr>
              <a:t> et al., 2003), compared to students living at home”.</a:t>
            </a:r>
          </a:p>
        </p:txBody>
      </p:sp>
      <p:sp>
        <p:nvSpPr>
          <p:cNvPr id="4" name="Θέση αριθμού διαφάνειας 3">
            <a:extLst>
              <a:ext uri="{FF2B5EF4-FFF2-40B4-BE49-F238E27FC236}">
                <a16:creationId xmlns="" xmlns:a16="http://schemas.microsoft.com/office/drawing/2014/main" id="{0B759D21-032F-48D0-A383-F3D787CED44B}"/>
              </a:ext>
            </a:extLst>
          </p:cNvPr>
          <p:cNvSpPr>
            <a:spLocks noGrp="1"/>
          </p:cNvSpPr>
          <p:nvPr>
            <p:ph type="sldNum" sz="quarter" idx="12"/>
          </p:nvPr>
        </p:nvSpPr>
        <p:spPr/>
        <p:txBody>
          <a:bodyPr/>
          <a:lstStyle/>
          <a:p>
            <a:fld id="{89E9D32A-8ADE-472E-8210-64AB7FEBA22C}" type="slidenum">
              <a:rPr lang="el-GR" smtClean="0"/>
              <a:t>32</a:t>
            </a:fld>
            <a:endParaRPr lang="el-GR"/>
          </a:p>
        </p:txBody>
      </p:sp>
    </p:spTree>
    <p:extLst>
      <p:ext uri="{BB962C8B-B14F-4D97-AF65-F5344CB8AC3E}">
        <p14:creationId xmlns:p14="http://schemas.microsoft.com/office/powerpoint/2010/main" val="2862071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7B8ADA9B-C39D-4A94-BA7C-EE336328DB98}"/>
              </a:ext>
            </a:extLst>
          </p:cNvPr>
          <p:cNvSpPr>
            <a:spLocks noGrp="1"/>
          </p:cNvSpPr>
          <p:nvPr>
            <p:ph type="title"/>
          </p:nvPr>
        </p:nvSpPr>
        <p:spPr>
          <a:xfrm>
            <a:off x="1097280" y="286604"/>
            <a:ext cx="10058400" cy="879466"/>
          </a:xfrm>
        </p:spPr>
        <p:txBody>
          <a:bodyPr/>
          <a:lstStyle/>
          <a:p>
            <a:pPr algn="ctr"/>
            <a:r>
              <a:rPr lang="en-US" b="1" dirty="0">
                <a:solidFill>
                  <a:schemeClr val="accent2">
                    <a:lumMod val="75000"/>
                  </a:schemeClr>
                </a:solidFill>
              </a:rPr>
              <a:t>Discussion </a:t>
            </a:r>
            <a:r>
              <a:rPr lang="en-US" b="1" dirty="0">
                <a:solidFill>
                  <a:srgbClr val="FF0000"/>
                </a:solidFill>
              </a:rPr>
              <a:t>KEY</a:t>
            </a:r>
            <a:endParaRPr lang="el-GR" b="1" dirty="0">
              <a:solidFill>
                <a:srgbClr val="FF0000"/>
              </a:solidFill>
            </a:endParaRPr>
          </a:p>
        </p:txBody>
      </p:sp>
      <p:sp>
        <p:nvSpPr>
          <p:cNvPr id="3" name="Θέση περιεχομένου 2">
            <a:extLst>
              <a:ext uri="{FF2B5EF4-FFF2-40B4-BE49-F238E27FC236}">
                <a16:creationId xmlns="" xmlns:a16="http://schemas.microsoft.com/office/drawing/2014/main" id="{434CBE83-1D44-4672-B9EB-D78A1E656C43}"/>
              </a:ext>
            </a:extLst>
          </p:cNvPr>
          <p:cNvSpPr>
            <a:spLocks noGrp="1"/>
          </p:cNvSpPr>
          <p:nvPr>
            <p:ph idx="1"/>
          </p:nvPr>
        </p:nvSpPr>
        <p:spPr>
          <a:xfrm>
            <a:off x="971935" y="1965029"/>
            <a:ext cx="10763075" cy="3586107"/>
          </a:xfrm>
        </p:spPr>
        <p:txBody>
          <a:bodyPr>
            <a:noAutofit/>
          </a:bodyPr>
          <a:lstStyle/>
          <a:p>
            <a:pPr marL="0" indent="0">
              <a:buNone/>
            </a:pPr>
            <a:r>
              <a:rPr lang="en-US" dirty="0" smtClean="0">
                <a:solidFill>
                  <a:srgbClr val="C00000"/>
                </a:solidFill>
                <a:effectLst/>
              </a:rPr>
              <a:t>Finding </a:t>
            </a:r>
            <a:r>
              <a:rPr lang="en-US" dirty="0">
                <a:solidFill>
                  <a:srgbClr val="C00000"/>
                </a:solidFill>
                <a:effectLst/>
              </a:rPr>
              <a:t>1</a:t>
            </a:r>
            <a:r>
              <a:rPr lang="en-US" dirty="0">
                <a:effectLst/>
              </a:rPr>
              <a:t>. “</a:t>
            </a:r>
            <a:r>
              <a:rPr lang="en-US" dirty="0">
                <a:solidFill>
                  <a:srgbClr val="B1320F"/>
                </a:solidFill>
                <a:effectLst/>
              </a:rPr>
              <a:t>This study found that </a:t>
            </a:r>
            <a:r>
              <a:rPr lang="en-US" dirty="0">
                <a:effectLst/>
              </a:rPr>
              <a:t>whereas the diets of University students living at home did not change significantly after starting University, those young Greek adults who relocated within Greece when starting University modified their dietary habits in a generally undesirable direction”.</a:t>
            </a:r>
          </a:p>
          <a:p>
            <a:pPr marL="0" indent="0">
              <a:buNone/>
            </a:pPr>
            <a:r>
              <a:rPr lang="en-US" b="1" dirty="0" smtClean="0">
                <a:solidFill>
                  <a:srgbClr val="FF0000"/>
                </a:solidFill>
              </a:rPr>
              <a:t>Paraphrased:</a:t>
            </a:r>
            <a:r>
              <a:rPr lang="en-US" dirty="0" smtClean="0">
                <a:solidFill>
                  <a:srgbClr val="FF0000"/>
                </a:solidFill>
              </a:rPr>
              <a:t> </a:t>
            </a:r>
            <a:r>
              <a:rPr lang="en-US" i="1" dirty="0">
                <a:solidFill>
                  <a:srgbClr val="FF0000"/>
                </a:solidFill>
              </a:rPr>
              <a:t>This might represent </a:t>
            </a:r>
            <a:r>
              <a:rPr lang="en-US" dirty="0"/>
              <a:t>changes in lifestyle induced by moving away from the family home and assuming primary responsibility for their diets (Brevard &amp; Ricketts, 1996). </a:t>
            </a:r>
            <a:r>
              <a:rPr lang="en-US" i="1" dirty="0">
                <a:solidFill>
                  <a:srgbClr val="FF0000"/>
                </a:solidFill>
              </a:rPr>
              <a:t>This finding suggests that</a:t>
            </a:r>
            <a:r>
              <a:rPr lang="en-US" dirty="0"/>
              <a:t> the proposed dietary acculturation of Greek students in Glasgow (Papadaki and Scott, 2002), a city with a renowned unhealthy diet (The Scottish Office, 1996), </a:t>
            </a:r>
            <a:r>
              <a:rPr lang="en-US" i="1" dirty="0">
                <a:solidFill>
                  <a:srgbClr val="FF0000"/>
                </a:solidFill>
              </a:rPr>
              <a:t>might not have been solely </a:t>
            </a:r>
            <a:r>
              <a:rPr lang="en-US" dirty="0"/>
              <a:t>the result of adapting to the new country’s diet. </a:t>
            </a:r>
            <a:r>
              <a:rPr lang="en-US" dirty="0">
                <a:solidFill>
                  <a:srgbClr val="FF0000"/>
                </a:solidFill>
              </a:rPr>
              <a:t>It seems that </a:t>
            </a:r>
            <a:r>
              <a:rPr lang="en-US" dirty="0"/>
              <a:t>student life and assuming primary responsibility… </a:t>
            </a:r>
            <a:endParaRPr lang="en-US" dirty="0">
              <a:solidFill>
                <a:srgbClr val="FF0000"/>
              </a:solidFill>
              <a:effectLst/>
            </a:endParaRPr>
          </a:p>
        </p:txBody>
      </p:sp>
      <p:sp>
        <p:nvSpPr>
          <p:cNvPr id="4" name="Θέση αριθμού διαφάνειας 3">
            <a:extLst>
              <a:ext uri="{FF2B5EF4-FFF2-40B4-BE49-F238E27FC236}">
                <a16:creationId xmlns="" xmlns:a16="http://schemas.microsoft.com/office/drawing/2014/main" id="{0B759D21-032F-48D0-A383-F3D787CED44B}"/>
              </a:ext>
            </a:extLst>
          </p:cNvPr>
          <p:cNvSpPr>
            <a:spLocks noGrp="1"/>
          </p:cNvSpPr>
          <p:nvPr>
            <p:ph type="sldNum" sz="quarter" idx="12"/>
          </p:nvPr>
        </p:nvSpPr>
        <p:spPr/>
        <p:txBody>
          <a:bodyPr/>
          <a:lstStyle/>
          <a:p>
            <a:fld id="{89E9D32A-8ADE-472E-8210-64AB7FEBA22C}" type="slidenum">
              <a:rPr lang="el-GR" smtClean="0"/>
              <a:t>33</a:t>
            </a:fld>
            <a:endParaRPr lang="el-GR"/>
          </a:p>
        </p:txBody>
      </p:sp>
    </p:spTree>
    <p:extLst>
      <p:ext uri="{BB962C8B-B14F-4D97-AF65-F5344CB8AC3E}">
        <p14:creationId xmlns:p14="http://schemas.microsoft.com/office/powerpoint/2010/main" val="2172584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1AFD6FB2-399E-4587-8E38-8665FC674D24}"/>
              </a:ext>
            </a:extLst>
          </p:cNvPr>
          <p:cNvSpPr>
            <a:spLocks noGrp="1"/>
          </p:cNvSpPr>
          <p:nvPr>
            <p:ph type="title"/>
          </p:nvPr>
        </p:nvSpPr>
        <p:spPr>
          <a:xfrm>
            <a:off x="1097280" y="286604"/>
            <a:ext cx="10058400" cy="1038858"/>
          </a:xfrm>
        </p:spPr>
        <p:txBody>
          <a:bodyPr>
            <a:normAutofit/>
          </a:bodyPr>
          <a:lstStyle/>
          <a:p>
            <a:pPr algn="ctr"/>
            <a:r>
              <a:rPr lang="en-US" sz="4000" b="1" dirty="0">
                <a:solidFill>
                  <a:schemeClr val="accent2">
                    <a:lumMod val="75000"/>
                  </a:schemeClr>
                </a:solidFill>
              </a:rPr>
              <a:t>Discussion (2) </a:t>
            </a:r>
            <a:r>
              <a:rPr lang="en-US" sz="4000" b="1" dirty="0">
                <a:solidFill>
                  <a:srgbClr val="FF0000"/>
                </a:solidFill>
              </a:rPr>
              <a:t>KEY</a:t>
            </a:r>
            <a:endParaRPr lang="el-GR" sz="4000" dirty="0"/>
          </a:p>
        </p:txBody>
      </p:sp>
      <p:sp>
        <p:nvSpPr>
          <p:cNvPr id="3" name="Θέση περιεχομένου 2">
            <a:extLst>
              <a:ext uri="{FF2B5EF4-FFF2-40B4-BE49-F238E27FC236}">
                <a16:creationId xmlns="" xmlns:a16="http://schemas.microsoft.com/office/drawing/2014/main" id="{DA5A4B8A-041B-4AB2-B033-8116F9D2C0D9}"/>
              </a:ext>
            </a:extLst>
          </p:cNvPr>
          <p:cNvSpPr>
            <a:spLocks noGrp="1"/>
          </p:cNvSpPr>
          <p:nvPr>
            <p:ph idx="1"/>
          </p:nvPr>
        </p:nvSpPr>
        <p:spPr>
          <a:xfrm>
            <a:off x="411061" y="1711354"/>
            <a:ext cx="11241247" cy="4157740"/>
          </a:xfrm>
        </p:spPr>
        <p:txBody>
          <a:bodyPr>
            <a:normAutofit fontScale="92500" lnSpcReduction="10000"/>
          </a:bodyPr>
          <a:lstStyle/>
          <a:p>
            <a:r>
              <a:rPr lang="en-US" dirty="0">
                <a:solidFill>
                  <a:srgbClr val="C00000"/>
                </a:solidFill>
                <a:effectLst/>
              </a:rPr>
              <a:t>Finding 2. </a:t>
            </a:r>
            <a:r>
              <a:rPr lang="en-US" dirty="0">
                <a:effectLst/>
              </a:rPr>
              <a:t>“The role that responsibility for food shopping and preparation plays in the forming of dietary habits </a:t>
            </a:r>
            <a:r>
              <a:rPr lang="en-US" dirty="0">
                <a:solidFill>
                  <a:srgbClr val="B1320F"/>
                </a:solidFill>
                <a:effectLst/>
              </a:rPr>
              <a:t>is also confirmed by the finding that </a:t>
            </a:r>
            <a:r>
              <a:rPr lang="en-US" dirty="0">
                <a:effectLst/>
              </a:rPr>
              <a:t>students still living with their families did not change their diets in a major way since starting University”.</a:t>
            </a:r>
          </a:p>
          <a:p>
            <a:r>
              <a:rPr lang="en-US" b="1" dirty="0">
                <a:solidFill>
                  <a:srgbClr val="FF0000"/>
                </a:solidFill>
              </a:rPr>
              <a:t>KEY: </a:t>
            </a:r>
            <a:r>
              <a:rPr lang="en-US" i="1" dirty="0">
                <a:solidFill>
                  <a:srgbClr val="FF0000"/>
                </a:solidFill>
              </a:rPr>
              <a:t>This finding shows that </a:t>
            </a:r>
            <a:r>
              <a:rPr lang="en-US" dirty="0"/>
              <a:t>although these young adults adopted a student lifestyle, the strong influence of the family environment in Greece, which purportedly provides continuous support towards healthy food choices (Freedman and </a:t>
            </a:r>
            <a:r>
              <a:rPr lang="en-US" dirty="0" err="1"/>
              <a:t>Grivetti</a:t>
            </a:r>
            <a:r>
              <a:rPr lang="en-US" dirty="0"/>
              <a:t>, 1984), overcame the expected unfavourable dietary changes related to the beginning of student life… </a:t>
            </a:r>
            <a:r>
              <a:rPr lang="en-US" dirty="0">
                <a:solidFill>
                  <a:srgbClr val="FF0000"/>
                </a:solidFill>
              </a:rPr>
              <a:t>It might therefore be expected that </a:t>
            </a:r>
            <a:r>
              <a:rPr lang="en-US" dirty="0"/>
              <a:t>family influence resulted in these students’ dietary habits being less susceptible to change than those of students who lived away from the family home.</a:t>
            </a:r>
            <a:endParaRPr lang="en-US" dirty="0">
              <a:effectLst/>
            </a:endParaRPr>
          </a:p>
          <a:p>
            <a:r>
              <a:rPr lang="en-US" dirty="0">
                <a:solidFill>
                  <a:srgbClr val="C00000"/>
                </a:solidFill>
                <a:effectLst/>
              </a:rPr>
              <a:t>Finding 3. </a:t>
            </a:r>
            <a:r>
              <a:rPr lang="en-US" dirty="0">
                <a:effectLst/>
              </a:rPr>
              <a:t>“Since starting University, students living away from home had made more unfavourable changes in fruit, vegetable, legume, fish and olive oil intake, five of the nine characteristic components of the traditional Mediterranean diet (</a:t>
            </a:r>
            <a:r>
              <a:rPr lang="en-US" dirty="0" err="1">
                <a:effectLst/>
              </a:rPr>
              <a:t>Trichopoulou</a:t>
            </a:r>
            <a:r>
              <a:rPr lang="en-US" dirty="0">
                <a:effectLst/>
              </a:rPr>
              <a:t> et al., 2003), compared to students living at home”.</a:t>
            </a:r>
          </a:p>
          <a:p>
            <a:r>
              <a:rPr lang="en-US" b="1" dirty="0">
                <a:solidFill>
                  <a:srgbClr val="FF0000"/>
                </a:solidFill>
              </a:rPr>
              <a:t>KEY: </a:t>
            </a:r>
            <a:r>
              <a:rPr lang="en-US" dirty="0"/>
              <a:t>This finding </a:t>
            </a:r>
            <a:r>
              <a:rPr lang="en-US" i="1" dirty="0">
                <a:solidFill>
                  <a:srgbClr val="FF0000"/>
                </a:solidFill>
              </a:rPr>
              <a:t>confirms the importance </a:t>
            </a:r>
            <a:r>
              <a:rPr lang="en-US" dirty="0"/>
              <a:t>of the family environment in forming dietary habits. In addition, </a:t>
            </a:r>
            <a:r>
              <a:rPr lang="en-US" i="1" dirty="0">
                <a:solidFill>
                  <a:srgbClr val="FF0000"/>
                </a:solidFill>
              </a:rPr>
              <a:t>it has been suggested that </a:t>
            </a:r>
            <a:r>
              <a:rPr lang="en-US" dirty="0"/>
              <a:t>lack of experience in planning meals or a general lack of interest in food (Bull, 1988) and lack of time (Pan et al., 1999) </a:t>
            </a:r>
            <a:r>
              <a:rPr lang="en-US" i="1" dirty="0">
                <a:solidFill>
                  <a:srgbClr val="FF0000"/>
                </a:solidFill>
              </a:rPr>
              <a:t>can result in</a:t>
            </a:r>
            <a:r>
              <a:rPr lang="en-US" dirty="0"/>
              <a:t> nutritionally inadequate diets among this group of young adults. </a:t>
            </a:r>
            <a:r>
              <a:rPr lang="en-US" i="1" dirty="0">
                <a:solidFill>
                  <a:srgbClr val="FF0000"/>
                </a:solidFill>
              </a:rPr>
              <a:t>This might also explain </a:t>
            </a:r>
            <a:r>
              <a:rPr lang="en-US" dirty="0"/>
              <a:t>the unhealthier dietary choices…</a:t>
            </a:r>
            <a:endParaRPr lang="en-US" dirty="0">
              <a:effectLst/>
            </a:endParaRPr>
          </a:p>
          <a:p>
            <a:endParaRPr lang="el-GR" dirty="0"/>
          </a:p>
        </p:txBody>
      </p:sp>
      <p:sp>
        <p:nvSpPr>
          <p:cNvPr id="4" name="Θέση αριθμού διαφάνειας 3">
            <a:extLst>
              <a:ext uri="{FF2B5EF4-FFF2-40B4-BE49-F238E27FC236}">
                <a16:creationId xmlns="" xmlns:a16="http://schemas.microsoft.com/office/drawing/2014/main" id="{C2C38338-1582-4F0B-B973-0C8B0A61FF0A}"/>
              </a:ext>
            </a:extLst>
          </p:cNvPr>
          <p:cNvSpPr>
            <a:spLocks noGrp="1"/>
          </p:cNvSpPr>
          <p:nvPr>
            <p:ph type="sldNum" sz="quarter" idx="12"/>
          </p:nvPr>
        </p:nvSpPr>
        <p:spPr/>
        <p:txBody>
          <a:bodyPr/>
          <a:lstStyle/>
          <a:p>
            <a:fld id="{89E9D32A-8ADE-472E-8210-64AB7FEBA22C}" type="slidenum">
              <a:rPr lang="el-GR" smtClean="0"/>
              <a:t>34</a:t>
            </a:fld>
            <a:endParaRPr lang="el-GR"/>
          </a:p>
        </p:txBody>
      </p:sp>
    </p:spTree>
    <p:extLst>
      <p:ext uri="{BB962C8B-B14F-4D97-AF65-F5344CB8AC3E}">
        <p14:creationId xmlns:p14="http://schemas.microsoft.com/office/powerpoint/2010/main" val="1351866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13CCA705-9F36-4A55-9D46-24D7B61E3023}"/>
              </a:ext>
            </a:extLst>
          </p:cNvPr>
          <p:cNvSpPr>
            <a:spLocks noGrp="1"/>
          </p:cNvSpPr>
          <p:nvPr>
            <p:ph type="title"/>
          </p:nvPr>
        </p:nvSpPr>
        <p:spPr/>
        <p:txBody>
          <a:bodyPr/>
          <a:lstStyle/>
          <a:p>
            <a:pPr algn="ctr"/>
            <a:r>
              <a:rPr lang="en-US" b="1" dirty="0">
                <a:solidFill>
                  <a:srgbClr val="C00000"/>
                </a:solidFill>
              </a:rPr>
              <a:t>Discussion (2)</a:t>
            </a:r>
            <a:endParaRPr lang="el-GR" dirty="0"/>
          </a:p>
        </p:txBody>
      </p:sp>
      <p:sp>
        <p:nvSpPr>
          <p:cNvPr id="3" name="Θέση περιεχομένου 2">
            <a:extLst>
              <a:ext uri="{FF2B5EF4-FFF2-40B4-BE49-F238E27FC236}">
                <a16:creationId xmlns="" xmlns:a16="http://schemas.microsoft.com/office/drawing/2014/main" id="{0B0640B4-D6B0-40C6-B25D-F3E4CAA39445}"/>
              </a:ext>
            </a:extLst>
          </p:cNvPr>
          <p:cNvSpPr>
            <a:spLocks noGrp="1"/>
          </p:cNvSpPr>
          <p:nvPr>
            <p:ph idx="1"/>
          </p:nvPr>
        </p:nvSpPr>
        <p:spPr/>
        <p:txBody>
          <a:bodyPr/>
          <a:lstStyle/>
          <a:p>
            <a:endParaRPr lang="en-US" dirty="0"/>
          </a:p>
          <a:p>
            <a:r>
              <a:rPr lang="en-US" sz="2800" dirty="0"/>
              <a:t>Which are three more findings reported in the </a:t>
            </a:r>
            <a:r>
              <a:rPr lang="en-US" sz="2800" dirty="0">
                <a:solidFill>
                  <a:srgbClr val="C00000"/>
                </a:solidFill>
              </a:rPr>
              <a:t>Discussion</a:t>
            </a:r>
            <a:r>
              <a:rPr lang="en-US" sz="2800" dirty="0"/>
              <a:t> section?</a:t>
            </a:r>
            <a:endParaRPr lang="el-GR" sz="2800" dirty="0"/>
          </a:p>
        </p:txBody>
      </p:sp>
      <p:sp>
        <p:nvSpPr>
          <p:cNvPr id="4" name="Θέση αριθμού διαφάνειας 3">
            <a:extLst>
              <a:ext uri="{FF2B5EF4-FFF2-40B4-BE49-F238E27FC236}">
                <a16:creationId xmlns="" xmlns:a16="http://schemas.microsoft.com/office/drawing/2014/main" id="{63272C0B-BE05-4610-A075-5B5CB9D599BB}"/>
              </a:ext>
            </a:extLst>
          </p:cNvPr>
          <p:cNvSpPr>
            <a:spLocks noGrp="1"/>
          </p:cNvSpPr>
          <p:nvPr>
            <p:ph type="sldNum" sz="quarter" idx="12"/>
          </p:nvPr>
        </p:nvSpPr>
        <p:spPr/>
        <p:txBody>
          <a:bodyPr/>
          <a:lstStyle/>
          <a:p>
            <a:fld id="{89E9D32A-8ADE-472E-8210-64AB7FEBA22C}" type="slidenum">
              <a:rPr lang="el-GR" smtClean="0"/>
              <a:t>35</a:t>
            </a:fld>
            <a:endParaRPr lang="el-GR"/>
          </a:p>
        </p:txBody>
      </p:sp>
    </p:spTree>
    <p:extLst>
      <p:ext uri="{BB962C8B-B14F-4D97-AF65-F5344CB8AC3E}">
        <p14:creationId xmlns:p14="http://schemas.microsoft.com/office/powerpoint/2010/main" val="23572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13CCA705-9F36-4A55-9D46-24D7B61E3023}"/>
              </a:ext>
            </a:extLst>
          </p:cNvPr>
          <p:cNvSpPr>
            <a:spLocks noGrp="1"/>
          </p:cNvSpPr>
          <p:nvPr>
            <p:ph type="title"/>
          </p:nvPr>
        </p:nvSpPr>
        <p:spPr/>
        <p:txBody>
          <a:bodyPr/>
          <a:lstStyle/>
          <a:p>
            <a:pPr algn="ctr"/>
            <a:r>
              <a:rPr lang="en-US" b="1" dirty="0">
                <a:solidFill>
                  <a:schemeClr val="accent2">
                    <a:lumMod val="75000"/>
                  </a:schemeClr>
                </a:solidFill>
              </a:rPr>
              <a:t>Discussion (2) </a:t>
            </a:r>
            <a:r>
              <a:rPr lang="en-US" b="1" dirty="0">
                <a:solidFill>
                  <a:srgbClr val="FF0000"/>
                </a:solidFill>
              </a:rPr>
              <a:t>KEY</a:t>
            </a:r>
            <a:endParaRPr lang="el-GR" dirty="0">
              <a:solidFill>
                <a:srgbClr val="FF0000"/>
              </a:solidFill>
            </a:endParaRPr>
          </a:p>
        </p:txBody>
      </p:sp>
      <p:sp>
        <p:nvSpPr>
          <p:cNvPr id="3" name="Θέση περιεχομένου 2">
            <a:extLst>
              <a:ext uri="{FF2B5EF4-FFF2-40B4-BE49-F238E27FC236}">
                <a16:creationId xmlns="" xmlns:a16="http://schemas.microsoft.com/office/drawing/2014/main" id="{0B0640B4-D6B0-40C6-B25D-F3E4CAA39445}"/>
              </a:ext>
            </a:extLst>
          </p:cNvPr>
          <p:cNvSpPr>
            <a:spLocks noGrp="1"/>
          </p:cNvSpPr>
          <p:nvPr>
            <p:ph idx="1"/>
          </p:nvPr>
        </p:nvSpPr>
        <p:spPr/>
        <p:txBody>
          <a:bodyPr>
            <a:normAutofit fontScale="92500" lnSpcReduction="20000"/>
          </a:bodyPr>
          <a:lstStyle/>
          <a:p>
            <a:endParaRPr lang="en-US" dirty="0"/>
          </a:p>
          <a:p>
            <a:r>
              <a:rPr lang="en-US" sz="2800" dirty="0"/>
              <a:t>Which are three more findings reported in the </a:t>
            </a:r>
            <a:r>
              <a:rPr lang="en-US" sz="2800" dirty="0">
                <a:solidFill>
                  <a:srgbClr val="C00000"/>
                </a:solidFill>
              </a:rPr>
              <a:t>Discussion</a:t>
            </a:r>
            <a:r>
              <a:rPr lang="en-US" sz="2800" dirty="0"/>
              <a:t> section?</a:t>
            </a:r>
          </a:p>
          <a:p>
            <a:r>
              <a:rPr lang="en-US" sz="2400" dirty="0"/>
              <a:t>1) </a:t>
            </a:r>
            <a:r>
              <a:rPr lang="en-US" sz="2400" dirty="0">
                <a:solidFill>
                  <a:srgbClr val="FF0000"/>
                </a:solidFill>
              </a:rPr>
              <a:t>The dietary habits reported in this study are similar to those reported by earlier studies </a:t>
            </a:r>
            <a:r>
              <a:rPr lang="en-US" sz="2400" dirty="0"/>
              <a:t>examining the dietary habits of University students.</a:t>
            </a:r>
          </a:p>
          <a:p>
            <a:r>
              <a:rPr lang="en-US" sz="2400" dirty="0"/>
              <a:t>2) It is important to note that </a:t>
            </a:r>
            <a:r>
              <a:rPr lang="en-US" sz="2400" dirty="0">
                <a:solidFill>
                  <a:srgbClr val="FF0000"/>
                </a:solidFill>
              </a:rPr>
              <a:t>regardless of place of residence (living at or away from the family home), the dietary habits of this sample of Greek students did not adhere to current recommendations of healthy eating, or the traditional Greek diet</a:t>
            </a:r>
            <a:r>
              <a:rPr lang="en-US" sz="2400" dirty="0"/>
              <a:t>.</a:t>
            </a:r>
          </a:p>
          <a:p>
            <a:r>
              <a:rPr lang="en-US" sz="2400" dirty="0"/>
              <a:t>3) A finding of interest is that in this sample of Greek University students, </a:t>
            </a:r>
            <a:r>
              <a:rPr lang="en-US" sz="2400" dirty="0">
                <a:solidFill>
                  <a:srgbClr val="FF0000"/>
                </a:solidFill>
              </a:rPr>
              <a:t>there were no major differences in dietary habits at baseline, when both groups lived in the family home, regardless of whether students came from Athens or other parts of Greece</a:t>
            </a:r>
            <a:r>
              <a:rPr lang="en-US" sz="2400" dirty="0"/>
              <a:t>. In addition, </a:t>
            </a:r>
            <a:r>
              <a:rPr lang="en-US" sz="2400" dirty="0">
                <a:solidFill>
                  <a:srgbClr val="FF0000"/>
                </a:solidFill>
              </a:rPr>
              <a:t>both groups had relatively low baseline intake of fruits and vegetables and high intake of meat</a:t>
            </a:r>
            <a:r>
              <a:rPr lang="en-US" sz="2400" dirty="0"/>
              <a:t>, compared to the traditional Greek diet</a:t>
            </a:r>
            <a:endParaRPr lang="el-GR" sz="2800" dirty="0"/>
          </a:p>
        </p:txBody>
      </p:sp>
      <p:sp>
        <p:nvSpPr>
          <p:cNvPr id="4" name="Θέση αριθμού διαφάνειας 3">
            <a:extLst>
              <a:ext uri="{FF2B5EF4-FFF2-40B4-BE49-F238E27FC236}">
                <a16:creationId xmlns="" xmlns:a16="http://schemas.microsoft.com/office/drawing/2014/main" id="{63272C0B-BE05-4610-A075-5B5CB9D599BB}"/>
              </a:ext>
            </a:extLst>
          </p:cNvPr>
          <p:cNvSpPr>
            <a:spLocks noGrp="1"/>
          </p:cNvSpPr>
          <p:nvPr>
            <p:ph type="sldNum" sz="quarter" idx="12"/>
          </p:nvPr>
        </p:nvSpPr>
        <p:spPr/>
        <p:txBody>
          <a:bodyPr/>
          <a:lstStyle/>
          <a:p>
            <a:fld id="{89E9D32A-8ADE-472E-8210-64AB7FEBA22C}" type="slidenum">
              <a:rPr lang="el-GR" smtClean="0"/>
              <a:t>36</a:t>
            </a:fld>
            <a:endParaRPr lang="el-GR"/>
          </a:p>
        </p:txBody>
      </p:sp>
    </p:spTree>
    <p:extLst>
      <p:ext uri="{BB962C8B-B14F-4D97-AF65-F5344CB8AC3E}">
        <p14:creationId xmlns:p14="http://schemas.microsoft.com/office/powerpoint/2010/main" val="3653783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 xmlns:a16="http://schemas.microsoft.com/office/drawing/2014/main" id="{94CF302C-86F6-47DC-BD0F-E2773F52B6F7}"/>
              </a:ext>
            </a:extLst>
          </p:cNvPr>
          <p:cNvGraphicFramePr>
            <a:graphicFrameLocks noGrp="1"/>
          </p:cNvGraphicFramePr>
          <p:nvPr>
            <p:extLst>
              <p:ext uri="{D42A27DB-BD31-4B8C-83A1-F6EECF244321}">
                <p14:modId xmlns:p14="http://schemas.microsoft.com/office/powerpoint/2010/main" val="4272101336"/>
              </p:ext>
            </p:extLst>
          </p:nvPr>
        </p:nvGraphicFramePr>
        <p:xfrm>
          <a:off x="0" y="1"/>
          <a:ext cx="12191999" cy="6785728"/>
        </p:xfrm>
        <a:graphic>
          <a:graphicData uri="http://schemas.openxmlformats.org/drawingml/2006/table">
            <a:tbl>
              <a:tblPr firstRow="1" firstCol="1" bandRow="1">
                <a:tableStyleId>{5C22544A-7EE6-4342-B048-85BDC9FD1C3A}</a:tableStyleId>
              </a:tblPr>
              <a:tblGrid>
                <a:gridCol w="12191999">
                  <a:extLst>
                    <a:ext uri="{9D8B030D-6E8A-4147-A177-3AD203B41FA5}">
                      <a16:colId xmlns="" xmlns:a16="http://schemas.microsoft.com/office/drawing/2014/main" val="169596070"/>
                    </a:ext>
                  </a:extLst>
                </a:gridCol>
              </a:tblGrid>
              <a:tr h="554821">
                <a:tc>
                  <a: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Annotated bibliography entry</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9380" marR="29380" marT="0" marB="0"/>
                </a:tc>
                <a:extLst>
                  <a:ext uri="{0D108BD9-81ED-4DB2-BD59-A6C34878D82A}">
                    <a16:rowId xmlns="" xmlns:a16="http://schemas.microsoft.com/office/drawing/2014/main" val="3683998005"/>
                  </a:ext>
                </a:extLst>
              </a:tr>
              <a:tr h="577692">
                <a:tc>
                  <a:txBody>
                    <a:bodyPr/>
                    <a:lstStyle/>
                    <a:p>
                      <a:pPr>
                        <a:lnSpc>
                          <a:spcPct val="115000"/>
                        </a:lnSpc>
                        <a:spcAft>
                          <a:spcPts val="10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Reference</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9380" marR="29380" marT="0" marB="0"/>
                </a:tc>
                <a:extLst>
                  <a:ext uri="{0D108BD9-81ED-4DB2-BD59-A6C34878D82A}">
                    <a16:rowId xmlns="" xmlns:a16="http://schemas.microsoft.com/office/drawing/2014/main" val="2530734730"/>
                  </a:ext>
                </a:extLst>
              </a:tr>
              <a:tr h="991745">
                <a:tc>
                  <a:txBody>
                    <a:bodyPr/>
                    <a:lstStyle/>
                    <a:p>
                      <a:pPr>
                        <a:lnSpc>
                          <a:spcPct val="115000"/>
                        </a:lnSpc>
                        <a:spcAft>
                          <a:spcPts val="1000"/>
                        </a:spcAft>
                      </a:pPr>
                      <a:r>
                        <a:rPr lang="en-US" sz="1600" dirty="0">
                          <a:effectLst/>
                        </a:rPr>
                        <a:t>THEORETICAL BACKGROUND</a:t>
                      </a:r>
                      <a:endParaRPr lang="el-GR" sz="1600" dirty="0">
                        <a:effectLst/>
                      </a:endParaRPr>
                    </a:p>
                    <a:p>
                      <a:pPr>
                        <a:lnSpc>
                          <a:spcPct val="115000"/>
                        </a:lnSpc>
                        <a:spcAft>
                          <a:spcPts val="1000"/>
                        </a:spcAft>
                      </a:pPr>
                      <a:r>
                        <a:rPr lang="en-US" sz="1600" dirty="0">
                          <a:effectLst/>
                        </a:rPr>
                        <a:t>The article is based on…</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9380" marR="29380" marT="0" marB="0"/>
                </a:tc>
                <a:extLst>
                  <a:ext uri="{0D108BD9-81ED-4DB2-BD59-A6C34878D82A}">
                    <a16:rowId xmlns="" xmlns:a16="http://schemas.microsoft.com/office/drawing/2014/main" val="3135041096"/>
                  </a:ext>
                </a:extLst>
              </a:tr>
              <a:tr h="1102510">
                <a:tc>
                  <a:txBody>
                    <a:bodyPr/>
                    <a:lstStyle/>
                    <a:p>
                      <a:pPr>
                        <a:lnSpc>
                          <a:spcPct val="115000"/>
                        </a:lnSpc>
                        <a:spcAft>
                          <a:spcPts val="1000"/>
                        </a:spcAft>
                      </a:pPr>
                      <a:r>
                        <a:rPr lang="en-US" sz="1600" dirty="0">
                          <a:effectLst/>
                        </a:rPr>
                        <a:t>PURPOSE</a:t>
                      </a:r>
                      <a:endParaRPr lang="el-GR" sz="1600" dirty="0">
                        <a:effectLst/>
                      </a:endParaRPr>
                    </a:p>
                    <a:p>
                      <a:pPr>
                        <a:lnSpc>
                          <a:spcPct val="115000"/>
                        </a:lnSpc>
                        <a:spcAft>
                          <a:spcPts val="1000"/>
                        </a:spcAft>
                      </a:pPr>
                      <a:r>
                        <a:rPr lang="en-US" sz="1600" dirty="0">
                          <a:effectLst/>
                        </a:rPr>
                        <a:t>The study investigates: </a:t>
                      </a:r>
                      <a:endParaRPr lang="el-GR" sz="1600" dirty="0">
                        <a:effectLst/>
                      </a:endParaRPr>
                    </a:p>
                    <a:p>
                      <a:pPr>
                        <a:lnSpc>
                          <a:spcPct val="115000"/>
                        </a:lnSpc>
                        <a:spcAft>
                          <a:spcPts val="1000"/>
                        </a:spcAft>
                      </a:pPr>
                      <a:r>
                        <a:rPr lang="en-US" sz="1600" dirty="0">
                          <a:effectLst/>
                        </a:rPr>
                        <a:t> </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9380" marR="29380" marT="0" marB="0"/>
                </a:tc>
                <a:extLst>
                  <a:ext uri="{0D108BD9-81ED-4DB2-BD59-A6C34878D82A}">
                    <a16:rowId xmlns="" xmlns:a16="http://schemas.microsoft.com/office/drawing/2014/main" val="222235262"/>
                  </a:ext>
                </a:extLst>
              </a:tr>
              <a:tr h="1307462">
                <a:tc>
                  <a:txBody>
                    <a:bodyPr/>
                    <a:lstStyle/>
                    <a:p>
                      <a:pPr>
                        <a:lnSpc>
                          <a:spcPct val="115000"/>
                        </a:lnSpc>
                        <a:spcAft>
                          <a:spcPts val="1000"/>
                        </a:spcAft>
                      </a:pPr>
                      <a:r>
                        <a:rPr lang="en-US" sz="1600" dirty="0">
                          <a:effectLst/>
                        </a:rPr>
                        <a:t>METHODOLOGY</a:t>
                      </a:r>
                    </a:p>
                    <a:p>
                      <a:pPr>
                        <a:lnSpc>
                          <a:spcPct val="115000"/>
                        </a:lnSpc>
                        <a:spcAft>
                          <a:spcPts val="1000"/>
                        </a:spcAft>
                      </a:pPr>
                      <a:r>
                        <a:rPr lang="en-US" sz="1600" dirty="0">
                          <a:effectLst/>
                        </a:rPr>
                        <a:t>Participants</a:t>
                      </a:r>
                    </a:p>
                    <a:p>
                      <a:pPr>
                        <a:lnSpc>
                          <a:spcPct val="115000"/>
                        </a:lnSpc>
                        <a:spcAft>
                          <a:spcPts val="1000"/>
                        </a:spcAft>
                      </a:pPr>
                      <a:r>
                        <a:rPr lang="en-US" sz="1600" dirty="0">
                          <a:effectLst/>
                        </a:rPr>
                        <a:t>Instrument</a:t>
                      </a:r>
                      <a:endParaRPr lang="el-GR" sz="1600" dirty="0">
                        <a:effectLst/>
                      </a:endParaRPr>
                    </a:p>
                  </a:txBody>
                  <a:tcPr marL="29380" marR="29380" marT="0" marB="0"/>
                </a:tc>
                <a:extLst>
                  <a:ext uri="{0D108BD9-81ED-4DB2-BD59-A6C34878D82A}">
                    <a16:rowId xmlns="" xmlns:a16="http://schemas.microsoft.com/office/drawing/2014/main" val="3870996720"/>
                  </a:ext>
                </a:extLst>
              </a:tr>
              <a:tr h="738928">
                <a:tc>
                  <a:txBody>
                    <a:bodyPr/>
                    <a:lstStyle/>
                    <a:p>
                      <a:pPr>
                        <a:lnSpc>
                          <a:spcPct val="115000"/>
                        </a:lnSpc>
                        <a:spcAft>
                          <a:spcPts val="1000"/>
                        </a:spcAft>
                      </a:pPr>
                      <a:r>
                        <a:rPr lang="en-US" sz="1600" dirty="0">
                          <a:effectLst/>
                        </a:rPr>
                        <a:t>RESULTS</a:t>
                      </a:r>
                      <a:endParaRPr lang="el-GR" sz="1600" dirty="0">
                        <a:effectLst/>
                      </a:endParaRPr>
                    </a:p>
                    <a:p>
                      <a:pPr>
                        <a:lnSpc>
                          <a:spcPct val="115000"/>
                        </a:lnSpc>
                        <a:spcAft>
                          <a:spcPts val="1000"/>
                        </a:spcAft>
                      </a:pPr>
                      <a:r>
                        <a:rPr lang="en-US" sz="1600" dirty="0">
                          <a:effectLst/>
                        </a:rPr>
                        <a:t> </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9380" marR="29380" marT="0" marB="0"/>
                </a:tc>
                <a:extLst>
                  <a:ext uri="{0D108BD9-81ED-4DB2-BD59-A6C34878D82A}">
                    <a16:rowId xmlns="" xmlns:a16="http://schemas.microsoft.com/office/drawing/2014/main" val="1483523969"/>
                  </a:ext>
                </a:extLst>
              </a:tr>
              <a:tr h="929959">
                <a:tc>
                  <a:txBody>
                    <a:bodyPr/>
                    <a:lstStyle/>
                    <a:p>
                      <a:pPr>
                        <a:lnSpc>
                          <a:spcPct val="115000"/>
                        </a:lnSpc>
                        <a:spcAft>
                          <a:spcPts val="1000"/>
                        </a:spcAft>
                      </a:pPr>
                      <a:r>
                        <a:rPr lang="en-US" sz="1600" dirty="0">
                          <a:effectLst/>
                        </a:rPr>
                        <a:t>Write your own reflection on the article: What new information about the diet of Greek university students did you learn from the article? What did you find especially interesting? What do you find hard to believe? How do your own personal experiences agree with / contradict the findings? What actions could be taken in order to promote the Mediterranean diet to university students? The article was published in 2007. Do you think the diet of Greek university students has deteriorated or improved since then? Why? / Why </a:t>
                      </a:r>
                      <a:r>
                        <a:rPr lang="en-US" sz="1600">
                          <a:effectLst/>
                        </a:rPr>
                        <a:t>not</a:t>
                      </a:r>
                      <a:r>
                        <a:rPr lang="en-US" sz="1600" smtClean="0">
                          <a:effectLst/>
                        </a:rPr>
                        <a:t>?</a:t>
                      </a:r>
                      <a:endParaRPr lang="el-GR" sz="1600" dirty="0">
                        <a:effectLst/>
                      </a:endParaRPr>
                    </a:p>
                    <a:p>
                      <a:pPr>
                        <a:lnSpc>
                          <a:spcPct val="115000"/>
                        </a:lnSpc>
                        <a:spcAft>
                          <a:spcPts val="1000"/>
                        </a:spcAft>
                      </a:pPr>
                      <a:r>
                        <a:rPr lang="en-US" sz="1600" dirty="0">
                          <a:effectLst/>
                        </a:rPr>
                        <a:t> </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9380" marR="29380" marT="0" marB="0"/>
                </a:tc>
                <a:extLst>
                  <a:ext uri="{0D108BD9-81ED-4DB2-BD59-A6C34878D82A}">
                    <a16:rowId xmlns="" xmlns:a16="http://schemas.microsoft.com/office/drawing/2014/main" val="1361499338"/>
                  </a:ext>
                </a:extLst>
              </a:tr>
            </a:tbl>
          </a:graphicData>
        </a:graphic>
      </p:graphicFrame>
      <p:sp>
        <p:nvSpPr>
          <p:cNvPr id="3" name="Θέση αριθμού διαφάνειας 2">
            <a:extLst>
              <a:ext uri="{FF2B5EF4-FFF2-40B4-BE49-F238E27FC236}">
                <a16:creationId xmlns="" xmlns:a16="http://schemas.microsoft.com/office/drawing/2014/main" id="{B7D4BC9B-C043-491A-A2BA-73234B8247C7}"/>
              </a:ext>
            </a:extLst>
          </p:cNvPr>
          <p:cNvSpPr>
            <a:spLocks noGrp="1"/>
          </p:cNvSpPr>
          <p:nvPr>
            <p:ph type="sldNum" sz="quarter" idx="12"/>
          </p:nvPr>
        </p:nvSpPr>
        <p:spPr/>
        <p:txBody>
          <a:bodyPr/>
          <a:lstStyle/>
          <a:p>
            <a:fld id="{89E9D32A-8ADE-472E-8210-64AB7FEBA22C}" type="slidenum">
              <a:rPr lang="el-GR" smtClean="0"/>
              <a:t>37</a:t>
            </a:fld>
            <a:endParaRPr lang="el-GR"/>
          </a:p>
        </p:txBody>
      </p:sp>
    </p:spTree>
    <p:extLst>
      <p:ext uri="{BB962C8B-B14F-4D97-AF65-F5344CB8AC3E}">
        <p14:creationId xmlns:p14="http://schemas.microsoft.com/office/powerpoint/2010/main" val="1645132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DC7221E3-B009-4B02-A8DB-9D2FEEC2B8A3}"/>
              </a:ext>
            </a:extLst>
          </p:cNvPr>
          <p:cNvSpPr>
            <a:spLocks noGrp="1"/>
          </p:cNvSpPr>
          <p:nvPr>
            <p:ph type="title"/>
          </p:nvPr>
        </p:nvSpPr>
        <p:spPr>
          <a:xfrm>
            <a:off x="1097280" y="286604"/>
            <a:ext cx="10058400" cy="837521"/>
          </a:xfrm>
        </p:spPr>
        <p:txBody>
          <a:bodyPr>
            <a:normAutofit/>
          </a:bodyPr>
          <a:lstStyle/>
          <a:p>
            <a:pPr algn="ctr"/>
            <a:r>
              <a:rPr lang="en-US" sz="4400" b="1" dirty="0">
                <a:solidFill>
                  <a:schemeClr val="accent2">
                    <a:lumMod val="75000"/>
                  </a:schemeClr>
                </a:solidFill>
              </a:rPr>
              <a:t>Basic structure of empirical articles</a:t>
            </a:r>
            <a:endParaRPr lang="el-GR" sz="4400" b="1" dirty="0">
              <a:solidFill>
                <a:schemeClr val="accent2">
                  <a:lumMod val="75000"/>
                </a:schemeClr>
              </a:solidFill>
            </a:endParaRPr>
          </a:p>
        </p:txBody>
      </p:sp>
      <p:sp>
        <p:nvSpPr>
          <p:cNvPr id="3" name="Θέση περιεχομένου 2">
            <a:extLst>
              <a:ext uri="{FF2B5EF4-FFF2-40B4-BE49-F238E27FC236}">
                <a16:creationId xmlns="" xmlns:a16="http://schemas.microsoft.com/office/drawing/2014/main" id="{26E063C3-CE6A-46AA-AA1C-25FA721A3832}"/>
              </a:ext>
            </a:extLst>
          </p:cNvPr>
          <p:cNvSpPr>
            <a:spLocks noGrp="1"/>
          </p:cNvSpPr>
          <p:nvPr>
            <p:ph idx="1"/>
          </p:nvPr>
        </p:nvSpPr>
        <p:spPr>
          <a:xfrm>
            <a:off x="637563" y="1182848"/>
            <a:ext cx="11056690" cy="5033394"/>
          </a:xfrm>
        </p:spPr>
        <p:txBody>
          <a:bodyPr>
            <a:normAutofit/>
          </a:bodyPr>
          <a:lstStyle/>
          <a:p>
            <a:pPr marL="0" indent="0">
              <a:buNone/>
            </a:pPr>
            <a:r>
              <a:rPr lang="en-US" dirty="0"/>
              <a:t>I.</a:t>
            </a:r>
            <a:r>
              <a:rPr lang="en-US" dirty="0">
                <a:solidFill>
                  <a:srgbClr val="C00000"/>
                </a:solidFill>
              </a:rPr>
              <a:t> INTRODUCTION</a:t>
            </a:r>
            <a:r>
              <a:rPr lang="en-US" dirty="0"/>
              <a:t> (1-2 paragraphs on the background and the rationale of the specific study)</a:t>
            </a:r>
            <a:endParaRPr lang="el-GR" dirty="0"/>
          </a:p>
          <a:p>
            <a:pPr marL="0" indent="0">
              <a:buNone/>
            </a:pPr>
            <a:r>
              <a:rPr lang="en-US" dirty="0"/>
              <a:t>II. </a:t>
            </a:r>
            <a:r>
              <a:rPr lang="en-US" dirty="0">
                <a:solidFill>
                  <a:srgbClr val="C00000"/>
                </a:solidFill>
              </a:rPr>
              <a:t>LITERATURE REVIEW </a:t>
            </a:r>
            <a:r>
              <a:rPr lang="en-US" dirty="0"/>
              <a:t>on the relevant topic (</a:t>
            </a:r>
            <a:r>
              <a:rPr lang="en-US" dirty="0">
                <a:solidFill>
                  <a:srgbClr val="0070C0"/>
                </a:solidFill>
              </a:rPr>
              <a:t>review of relevant literature </a:t>
            </a:r>
            <a:r>
              <a:rPr lang="en-US" dirty="0"/>
              <a:t>aiming to provide the </a:t>
            </a:r>
            <a:r>
              <a:rPr lang="en-US" dirty="0">
                <a:solidFill>
                  <a:srgbClr val="0070C0"/>
                </a:solidFill>
              </a:rPr>
              <a:t>background</a:t>
            </a:r>
            <a:r>
              <a:rPr lang="en-US" dirty="0"/>
              <a:t> on which the specific article will build on. It also aims to highlight the </a:t>
            </a:r>
            <a:r>
              <a:rPr lang="en-US" dirty="0">
                <a:solidFill>
                  <a:srgbClr val="0070C0"/>
                </a:solidFill>
              </a:rPr>
              <a:t>novelty of the study </a:t>
            </a:r>
            <a:r>
              <a:rPr lang="en-US" dirty="0"/>
              <a:t>by identifying a </a:t>
            </a:r>
            <a:r>
              <a:rPr lang="en-US" dirty="0">
                <a:solidFill>
                  <a:srgbClr val="0070C0"/>
                </a:solidFill>
              </a:rPr>
              <a:t>gap in the literature </a:t>
            </a:r>
            <a:r>
              <a:rPr lang="en-US" dirty="0"/>
              <a:t>that the present study aims to fill).</a:t>
            </a:r>
            <a:endParaRPr lang="el-GR" dirty="0"/>
          </a:p>
          <a:p>
            <a:pPr marL="0" indent="0">
              <a:buNone/>
            </a:pPr>
            <a:r>
              <a:rPr lang="en-US" dirty="0"/>
              <a:t>III. </a:t>
            </a:r>
            <a:r>
              <a:rPr lang="en-US" dirty="0">
                <a:solidFill>
                  <a:srgbClr val="C00000"/>
                </a:solidFill>
              </a:rPr>
              <a:t>RESEARCH METHODOLOGY</a:t>
            </a:r>
            <a:endParaRPr lang="el-GR" dirty="0">
              <a:solidFill>
                <a:srgbClr val="C00000"/>
              </a:solidFill>
            </a:endParaRPr>
          </a:p>
          <a:p>
            <a:pPr marL="400050" lvl="1" indent="0">
              <a:buNone/>
            </a:pPr>
            <a:r>
              <a:rPr lang="en-US" dirty="0"/>
              <a:t>a. Participants</a:t>
            </a:r>
          </a:p>
          <a:p>
            <a:pPr marL="400050" lvl="1" indent="0">
              <a:buNone/>
            </a:pPr>
            <a:r>
              <a:rPr lang="en-US" dirty="0"/>
              <a:t>b. Instruments (questionnaires, scales, inventories used to provide new data)</a:t>
            </a:r>
            <a:endParaRPr lang="el-GR" dirty="0"/>
          </a:p>
          <a:p>
            <a:pPr marL="400050" lvl="1" indent="0">
              <a:buNone/>
            </a:pPr>
            <a:r>
              <a:rPr lang="en-US" dirty="0"/>
              <a:t>c. Procedure (detailed description of how the study was implemented, when, where, by whom  and how the questionnaires were administered)</a:t>
            </a:r>
            <a:endParaRPr lang="el-GR" dirty="0"/>
          </a:p>
          <a:p>
            <a:pPr marL="400050" lvl="1" indent="0">
              <a:buNone/>
            </a:pPr>
            <a:r>
              <a:rPr lang="en-US" dirty="0"/>
              <a:t>d. Research questions and/or hypotheses</a:t>
            </a:r>
          </a:p>
          <a:p>
            <a:pPr marL="400050" lvl="1" indent="0">
              <a:buNone/>
            </a:pPr>
            <a:r>
              <a:rPr lang="en-US" dirty="0"/>
              <a:t>e. Data analysis (the specific statistical analyses used for each research question and the software used)</a:t>
            </a:r>
            <a:endParaRPr lang="el-GR" dirty="0"/>
          </a:p>
          <a:p>
            <a:pPr marL="0" indent="0">
              <a:buNone/>
            </a:pPr>
            <a:r>
              <a:rPr lang="en-US" dirty="0"/>
              <a:t>IV. </a:t>
            </a:r>
            <a:r>
              <a:rPr lang="en-US" dirty="0">
                <a:solidFill>
                  <a:srgbClr val="C00000"/>
                </a:solidFill>
              </a:rPr>
              <a:t>RESULTS</a:t>
            </a:r>
            <a:r>
              <a:rPr lang="en-US" dirty="0"/>
              <a:t> (detailed description of the results of the analyses of the data)</a:t>
            </a:r>
            <a:endParaRPr lang="el-GR" dirty="0"/>
          </a:p>
          <a:p>
            <a:pPr marL="0" indent="0">
              <a:buNone/>
            </a:pPr>
            <a:r>
              <a:rPr lang="en-US" dirty="0"/>
              <a:t>V. </a:t>
            </a:r>
            <a:r>
              <a:rPr lang="en-US" dirty="0">
                <a:solidFill>
                  <a:srgbClr val="C00000"/>
                </a:solidFill>
              </a:rPr>
              <a:t>DISCUSSION</a:t>
            </a:r>
            <a:r>
              <a:rPr lang="en-US" dirty="0"/>
              <a:t> (interpretation of results in relation to previous studies and implications for the field and further research).</a:t>
            </a:r>
          </a:p>
          <a:p>
            <a:pPr marL="0" indent="0">
              <a:buNone/>
            </a:pPr>
            <a:endParaRPr lang="en-US" dirty="0"/>
          </a:p>
          <a:p>
            <a:pPr marL="0" indent="0">
              <a:buNone/>
            </a:pPr>
            <a:endParaRPr lang="el-GR" dirty="0"/>
          </a:p>
          <a:p>
            <a:endParaRPr lang="el-GR" dirty="0"/>
          </a:p>
        </p:txBody>
      </p:sp>
      <p:sp>
        <p:nvSpPr>
          <p:cNvPr id="4" name="Θέση αριθμού διαφάνειας 3">
            <a:extLst>
              <a:ext uri="{FF2B5EF4-FFF2-40B4-BE49-F238E27FC236}">
                <a16:creationId xmlns="" xmlns:a16="http://schemas.microsoft.com/office/drawing/2014/main" id="{948DD4D4-E666-46E5-A47D-DE9D8FF55A6A}"/>
              </a:ext>
            </a:extLst>
          </p:cNvPr>
          <p:cNvSpPr>
            <a:spLocks noGrp="1"/>
          </p:cNvSpPr>
          <p:nvPr>
            <p:ph type="sldNum" sz="quarter" idx="12"/>
          </p:nvPr>
        </p:nvSpPr>
        <p:spPr/>
        <p:txBody>
          <a:bodyPr/>
          <a:lstStyle/>
          <a:p>
            <a:fld id="{89E9D32A-8ADE-472E-8210-64AB7FEBA22C}" type="slidenum">
              <a:rPr lang="el-GR" smtClean="0"/>
              <a:t>4</a:t>
            </a:fld>
            <a:endParaRPr lang="el-GR"/>
          </a:p>
        </p:txBody>
      </p:sp>
    </p:spTree>
    <p:extLst>
      <p:ext uri="{BB962C8B-B14F-4D97-AF65-F5344CB8AC3E}">
        <p14:creationId xmlns:p14="http://schemas.microsoft.com/office/powerpoint/2010/main" val="223774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312490" cy="886742"/>
          </a:xfrm>
        </p:spPr>
        <p:txBody>
          <a:bodyPr>
            <a:normAutofit/>
          </a:bodyPr>
          <a:lstStyle/>
          <a:p>
            <a:r>
              <a:rPr lang="en-US" sz="2800" b="1" dirty="0"/>
              <a:t>Eating habits of University students living at, or away </a:t>
            </a:r>
            <a:r>
              <a:rPr lang="en-US" sz="2800" b="1" dirty="0" smtClean="0"/>
              <a:t>from home </a:t>
            </a:r>
            <a:r>
              <a:rPr lang="en-US" sz="2800" b="1" dirty="0"/>
              <a:t>in </a:t>
            </a:r>
            <a:r>
              <a:rPr lang="en-US" sz="2800" b="1" dirty="0" smtClean="0"/>
              <a:t>Greece-Abstract -</a:t>
            </a:r>
            <a:endParaRPr lang="en-US" sz="2800"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a:solidFill>
                  <a:schemeClr val="tx1"/>
                </a:solidFill>
              </a:rPr>
              <a:t>The aim of this study was to assess the effect of living away from, or in, the family home on the dietary habits of a group of </a:t>
            </a:r>
            <a:r>
              <a:rPr lang="en-US" dirty="0" smtClean="0">
                <a:solidFill>
                  <a:schemeClr val="tx1"/>
                </a:solidFill>
              </a:rPr>
              <a:t>Greek undergraduate </a:t>
            </a:r>
            <a:r>
              <a:rPr lang="en-US" dirty="0">
                <a:solidFill>
                  <a:schemeClr val="tx1"/>
                </a:solidFill>
              </a:rPr>
              <a:t>University students. Eighty-four undergraduates at Athens Agricultural University, aged 20–24, completed a single, </a:t>
            </a:r>
            <a:r>
              <a:rPr lang="en-US" dirty="0" smtClean="0">
                <a:solidFill>
                  <a:schemeClr val="tx1"/>
                </a:solidFill>
              </a:rPr>
              <a:t>self administered food </a:t>
            </a:r>
            <a:r>
              <a:rPr lang="en-US" dirty="0">
                <a:solidFill>
                  <a:schemeClr val="tx1"/>
                </a:solidFill>
              </a:rPr>
              <a:t>habits questionnaire that asked about their current food practices and their food practices before they </a:t>
            </a:r>
            <a:r>
              <a:rPr lang="en-US" dirty="0" smtClean="0">
                <a:solidFill>
                  <a:schemeClr val="tx1"/>
                </a:solidFill>
              </a:rPr>
              <a:t>started University</a:t>
            </a:r>
            <a:r>
              <a:rPr lang="en-US" dirty="0">
                <a:solidFill>
                  <a:schemeClr val="tx1"/>
                </a:solidFill>
              </a:rPr>
              <a:t>. Students living at home did not show major changes in their eating habits since starting University. Although students </a:t>
            </a:r>
            <a:r>
              <a:rPr lang="en-US" dirty="0" smtClean="0">
                <a:solidFill>
                  <a:schemeClr val="tx1"/>
                </a:solidFill>
              </a:rPr>
              <a:t>living away </a:t>
            </a:r>
            <a:r>
              <a:rPr lang="en-US" dirty="0">
                <a:solidFill>
                  <a:schemeClr val="tx1"/>
                </a:solidFill>
              </a:rPr>
              <a:t>from the family home had made some positive changes, they decreased their weekly consumption of fresh fruit, cooked and </a:t>
            </a:r>
            <a:r>
              <a:rPr lang="en-US" dirty="0" smtClean="0">
                <a:solidFill>
                  <a:schemeClr val="tx1"/>
                </a:solidFill>
              </a:rPr>
              <a:t>raw vegetables</a:t>
            </a:r>
            <a:r>
              <a:rPr lang="en-US" dirty="0">
                <a:solidFill>
                  <a:schemeClr val="tx1"/>
                </a:solidFill>
              </a:rPr>
              <a:t>, oily fish, seafood, pulses and olive oil, and increased their sugar, wine, alcohol and fast food intake. Between </a:t>
            </a:r>
            <a:r>
              <a:rPr lang="en-US" dirty="0" smtClean="0">
                <a:solidFill>
                  <a:schemeClr val="tx1"/>
                </a:solidFill>
              </a:rPr>
              <a:t>group comparisons </a:t>
            </a:r>
            <a:r>
              <a:rPr lang="en-US" dirty="0">
                <a:solidFill>
                  <a:schemeClr val="tx1"/>
                </a:solidFill>
              </a:rPr>
              <a:t>of dietary changes showed that since starting University, students living away from home had developed more </a:t>
            </a:r>
            <a:r>
              <a:rPr lang="en-US" dirty="0" err="1" smtClean="0">
                <a:solidFill>
                  <a:schemeClr val="tx1"/>
                </a:solidFill>
              </a:rPr>
              <a:t>unfavourable</a:t>
            </a:r>
            <a:r>
              <a:rPr lang="en-US" dirty="0" smtClean="0">
                <a:solidFill>
                  <a:schemeClr val="tx1"/>
                </a:solidFill>
              </a:rPr>
              <a:t> eating </a:t>
            </a:r>
            <a:r>
              <a:rPr lang="en-US" dirty="0">
                <a:solidFill>
                  <a:schemeClr val="tx1"/>
                </a:solidFill>
              </a:rPr>
              <a:t>habits than students living at the family home. </a:t>
            </a:r>
            <a:r>
              <a:rPr lang="en-US" dirty="0"/>
              <a:t>These findings suggest that moving away from the family home and </a:t>
            </a:r>
            <a:r>
              <a:rPr lang="en-US" dirty="0" smtClean="0"/>
              <a:t>assuming responsibility </a:t>
            </a:r>
            <a:r>
              <a:rPr lang="en-US" dirty="0"/>
              <a:t>for food preparation and purchasing for the first time affect dietary habits in this sample of </a:t>
            </a:r>
            <a:r>
              <a:rPr lang="en-US" dirty="0" smtClean="0"/>
              <a:t>Greek university </a:t>
            </a:r>
            <a:r>
              <a:rPr lang="en-US" dirty="0"/>
              <a:t>students</a:t>
            </a:r>
            <a:r>
              <a:rPr lang="en-US" dirty="0" smtClean="0"/>
              <a:t>. Nutrition </a:t>
            </a:r>
            <a:r>
              <a:rPr lang="en-US" dirty="0"/>
              <a:t>interventions in this young population should be encouraged to promote healthier diets and lifestyles, as well as adherence </a:t>
            </a:r>
            <a:r>
              <a:rPr lang="en-US" dirty="0" smtClean="0"/>
              <a:t>to the </a:t>
            </a:r>
            <a:r>
              <a:rPr lang="en-US" dirty="0"/>
              <a:t>traditional Mediterranean diet.</a:t>
            </a:r>
          </a:p>
        </p:txBody>
      </p:sp>
      <p:sp>
        <p:nvSpPr>
          <p:cNvPr id="4" name="Slide Number Placeholder 3"/>
          <p:cNvSpPr>
            <a:spLocks noGrp="1"/>
          </p:cNvSpPr>
          <p:nvPr>
            <p:ph type="sldNum" sz="quarter" idx="12"/>
          </p:nvPr>
        </p:nvSpPr>
        <p:spPr/>
        <p:txBody>
          <a:bodyPr/>
          <a:lstStyle/>
          <a:p>
            <a:fld id="{89E9D32A-8ADE-472E-8210-64AB7FEBA22C}" type="slidenum">
              <a:rPr lang="el-GR" smtClean="0"/>
              <a:t>5</a:t>
            </a:fld>
            <a:endParaRPr lang="el-GR"/>
          </a:p>
        </p:txBody>
      </p:sp>
    </p:spTree>
    <p:extLst>
      <p:ext uri="{BB962C8B-B14F-4D97-AF65-F5344CB8AC3E}">
        <p14:creationId xmlns:p14="http://schemas.microsoft.com/office/powerpoint/2010/main" val="3109461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312490" cy="886742"/>
          </a:xfrm>
        </p:spPr>
        <p:txBody>
          <a:bodyPr>
            <a:normAutofit/>
          </a:bodyPr>
          <a:lstStyle/>
          <a:p>
            <a:r>
              <a:rPr lang="en-US" sz="2800" b="1" dirty="0"/>
              <a:t>Eating habits of University students living at, or away </a:t>
            </a:r>
            <a:r>
              <a:rPr lang="en-US" sz="2800" b="1" dirty="0" smtClean="0"/>
              <a:t>from home </a:t>
            </a:r>
            <a:r>
              <a:rPr lang="en-US" sz="2800" b="1" dirty="0"/>
              <a:t>in </a:t>
            </a:r>
            <a:r>
              <a:rPr lang="en-US" sz="2800" b="1" dirty="0" smtClean="0"/>
              <a:t>Greece-Abstract -</a:t>
            </a:r>
            <a:r>
              <a:rPr lang="en-US" sz="2800" b="1" dirty="0" smtClean="0">
                <a:solidFill>
                  <a:srgbClr val="FF0000"/>
                </a:solidFill>
              </a:rPr>
              <a:t>KEY</a:t>
            </a:r>
            <a:endParaRPr lang="en-US" sz="2800"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a:solidFill>
                  <a:srgbClr val="C00000"/>
                </a:solidFill>
              </a:rPr>
              <a:t>The aim of this study was to assess the effect of living away from, or in, the family home on the dietary habits of a group of </a:t>
            </a:r>
            <a:r>
              <a:rPr lang="en-US" dirty="0" smtClean="0">
                <a:solidFill>
                  <a:srgbClr val="C00000"/>
                </a:solidFill>
              </a:rPr>
              <a:t>Greek undergraduate </a:t>
            </a:r>
            <a:r>
              <a:rPr lang="en-US" dirty="0">
                <a:solidFill>
                  <a:srgbClr val="C00000"/>
                </a:solidFill>
              </a:rPr>
              <a:t>University students</a:t>
            </a:r>
            <a:r>
              <a:rPr lang="en-US" dirty="0"/>
              <a:t>. </a:t>
            </a:r>
            <a:r>
              <a:rPr lang="en-US" dirty="0">
                <a:solidFill>
                  <a:srgbClr val="00B050"/>
                </a:solidFill>
              </a:rPr>
              <a:t>Eighty-four undergraduates at Athens Agricultural University, aged 20–24, completed a single, </a:t>
            </a:r>
            <a:r>
              <a:rPr lang="en-US" dirty="0" smtClean="0">
                <a:solidFill>
                  <a:srgbClr val="00B050"/>
                </a:solidFill>
              </a:rPr>
              <a:t>self administered food </a:t>
            </a:r>
            <a:r>
              <a:rPr lang="en-US" dirty="0">
                <a:solidFill>
                  <a:srgbClr val="00B050"/>
                </a:solidFill>
              </a:rPr>
              <a:t>habits questionnaire that asked about their current food practices and their food practices before they </a:t>
            </a:r>
            <a:r>
              <a:rPr lang="en-US" dirty="0" smtClean="0">
                <a:solidFill>
                  <a:srgbClr val="00B050"/>
                </a:solidFill>
              </a:rPr>
              <a:t>started University</a:t>
            </a:r>
            <a:r>
              <a:rPr lang="en-US" dirty="0"/>
              <a:t>. </a:t>
            </a:r>
            <a:r>
              <a:rPr lang="en-US" dirty="0">
                <a:solidFill>
                  <a:srgbClr val="7030A0"/>
                </a:solidFill>
              </a:rPr>
              <a:t>Students living at home did not show major changes in their eating habits since starting University. Although students </a:t>
            </a:r>
            <a:r>
              <a:rPr lang="en-US" dirty="0" smtClean="0">
                <a:solidFill>
                  <a:srgbClr val="7030A0"/>
                </a:solidFill>
              </a:rPr>
              <a:t>living away </a:t>
            </a:r>
            <a:r>
              <a:rPr lang="en-US" dirty="0">
                <a:solidFill>
                  <a:srgbClr val="7030A0"/>
                </a:solidFill>
              </a:rPr>
              <a:t>from the family home had made some positive changes, they decreased their weekly consumption of fresh fruit, cooked and </a:t>
            </a:r>
            <a:r>
              <a:rPr lang="en-US" dirty="0" smtClean="0">
                <a:solidFill>
                  <a:srgbClr val="7030A0"/>
                </a:solidFill>
              </a:rPr>
              <a:t>raw vegetables</a:t>
            </a:r>
            <a:r>
              <a:rPr lang="en-US" dirty="0">
                <a:solidFill>
                  <a:srgbClr val="7030A0"/>
                </a:solidFill>
              </a:rPr>
              <a:t>, oily fish, seafood, pulses and olive oil, and increased their sugar, wine, alcohol and fast food intake. Between </a:t>
            </a:r>
            <a:r>
              <a:rPr lang="en-US" dirty="0" smtClean="0">
                <a:solidFill>
                  <a:srgbClr val="7030A0"/>
                </a:solidFill>
              </a:rPr>
              <a:t>group comparisons </a:t>
            </a:r>
            <a:r>
              <a:rPr lang="en-US" dirty="0">
                <a:solidFill>
                  <a:srgbClr val="7030A0"/>
                </a:solidFill>
              </a:rPr>
              <a:t>of dietary changes showed that since starting University, students living away from home had developed more </a:t>
            </a:r>
            <a:r>
              <a:rPr lang="en-US" dirty="0" err="1" smtClean="0">
                <a:solidFill>
                  <a:srgbClr val="7030A0"/>
                </a:solidFill>
              </a:rPr>
              <a:t>unfavourable</a:t>
            </a:r>
            <a:r>
              <a:rPr lang="en-US" dirty="0" smtClean="0">
                <a:solidFill>
                  <a:srgbClr val="7030A0"/>
                </a:solidFill>
              </a:rPr>
              <a:t> eating </a:t>
            </a:r>
            <a:r>
              <a:rPr lang="en-US" dirty="0">
                <a:solidFill>
                  <a:srgbClr val="7030A0"/>
                </a:solidFill>
              </a:rPr>
              <a:t>habits than students living at the family home</a:t>
            </a:r>
            <a:r>
              <a:rPr lang="en-US" dirty="0"/>
              <a:t>. These findings suggest that moving away from the family home and </a:t>
            </a:r>
            <a:r>
              <a:rPr lang="en-US" dirty="0" smtClean="0"/>
              <a:t>assuming responsibility </a:t>
            </a:r>
            <a:r>
              <a:rPr lang="en-US" dirty="0"/>
              <a:t>for food preparation and purchasing for the first time affect dietary habits in this sample of </a:t>
            </a:r>
            <a:r>
              <a:rPr lang="en-US" dirty="0" smtClean="0"/>
              <a:t>Greek university </a:t>
            </a:r>
            <a:r>
              <a:rPr lang="en-US" dirty="0"/>
              <a:t>students</a:t>
            </a:r>
            <a:r>
              <a:rPr lang="en-US" dirty="0" smtClean="0"/>
              <a:t>. Nutrition </a:t>
            </a:r>
            <a:r>
              <a:rPr lang="en-US" dirty="0"/>
              <a:t>interventions in this young population should be encouraged to promote healthier diets and lifestyles, as well as adherence </a:t>
            </a:r>
            <a:r>
              <a:rPr lang="en-US" dirty="0" smtClean="0"/>
              <a:t>to the </a:t>
            </a:r>
            <a:r>
              <a:rPr lang="en-US" dirty="0"/>
              <a:t>traditional Mediterranean diet.</a:t>
            </a:r>
          </a:p>
        </p:txBody>
      </p:sp>
      <p:sp>
        <p:nvSpPr>
          <p:cNvPr id="4" name="Slide Number Placeholder 3"/>
          <p:cNvSpPr>
            <a:spLocks noGrp="1"/>
          </p:cNvSpPr>
          <p:nvPr>
            <p:ph type="sldNum" sz="quarter" idx="12"/>
          </p:nvPr>
        </p:nvSpPr>
        <p:spPr/>
        <p:txBody>
          <a:bodyPr/>
          <a:lstStyle/>
          <a:p>
            <a:fld id="{89E9D32A-8ADE-472E-8210-64AB7FEBA22C}" type="slidenum">
              <a:rPr lang="el-GR" smtClean="0"/>
              <a:t>6</a:t>
            </a:fld>
            <a:endParaRPr lang="el-GR"/>
          </a:p>
        </p:txBody>
      </p:sp>
    </p:spTree>
    <p:extLst>
      <p:ext uri="{BB962C8B-B14F-4D97-AF65-F5344CB8AC3E}">
        <p14:creationId xmlns:p14="http://schemas.microsoft.com/office/powerpoint/2010/main" val="407422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3414E11D-E4DC-4C56-BCBE-06FD1B414ECE}"/>
              </a:ext>
            </a:extLst>
          </p:cNvPr>
          <p:cNvSpPr>
            <a:spLocks noGrp="1"/>
          </p:cNvSpPr>
          <p:nvPr>
            <p:ph type="title"/>
          </p:nvPr>
        </p:nvSpPr>
        <p:spPr>
          <a:xfrm>
            <a:off x="1097280" y="286604"/>
            <a:ext cx="10058400" cy="1147914"/>
          </a:xfrm>
        </p:spPr>
        <p:txBody>
          <a:bodyPr/>
          <a:lstStyle/>
          <a:p>
            <a:pPr algn="ctr"/>
            <a:r>
              <a:rPr lang="en-US" b="1" dirty="0">
                <a:solidFill>
                  <a:schemeClr val="accent2">
                    <a:lumMod val="75000"/>
                  </a:schemeClr>
                </a:solidFill>
              </a:rPr>
              <a:t>Structure of “Eating habits” article</a:t>
            </a:r>
            <a:endParaRPr lang="el-GR" b="1" dirty="0">
              <a:solidFill>
                <a:schemeClr val="accent2">
                  <a:lumMod val="75000"/>
                </a:schemeClr>
              </a:solidFill>
            </a:endParaRPr>
          </a:p>
        </p:txBody>
      </p:sp>
      <p:sp>
        <p:nvSpPr>
          <p:cNvPr id="3" name="Θέση περιεχομένου 2">
            <a:extLst>
              <a:ext uri="{FF2B5EF4-FFF2-40B4-BE49-F238E27FC236}">
                <a16:creationId xmlns="" xmlns:a16="http://schemas.microsoft.com/office/drawing/2014/main" id="{9ED8E026-0580-4CB9-BB4B-13E122BADA63}"/>
              </a:ext>
            </a:extLst>
          </p:cNvPr>
          <p:cNvSpPr>
            <a:spLocks noGrp="1"/>
          </p:cNvSpPr>
          <p:nvPr>
            <p:ph idx="1"/>
          </p:nvPr>
        </p:nvSpPr>
        <p:spPr>
          <a:xfrm>
            <a:off x="1097280" y="1434518"/>
            <a:ext cx="10058400" cy="4434576"/>
          </a:xfrm>
        </p:spPr>
        <p:txBody>
          <a:bodyPr/>
          <a:lstStyle/>
          <a:p>
            <a:endParaRPr lang="en-US" dirty="0"/>
          </a:p>
          <a:p>
            <a:endParaRPr lang="en-US" dirty="0"/>
          </a:p>
          <a:p>
            <a:r>
              <a:rPr lang="en-US" sz="2800" dirty="0"/>
              <a:t>1. Write down the sections which constitute the structure of the “Eating habits” article.</a:t>
            </a:r>
          </a:p>
          <a:p>
            <a:r>
              <a:rPr lang="en-US" sz="2800" dirty="0"/>
              <a:t>2a. Which of these sections are similar to the categories listed above?</a:t>
            </a:r>
          </a:p>
          <a:p>
            <a:r>
              <a:rPr lang="en-US" sz="2800" dirty="0"/>
              <a:t>2b. Which of the basic categories are not included?</a:t>
            </a:r>
          </a:p>
          <a:p>
            <a:endParaRPr lang="en-US" dirty="0"/>
          </a:p>
          <a:p>
            <a:endParaRPr lang="el-GR" dirty="0"/>
          </a:p>
        </p:txBody>
      </p:sp>
      <p:sp>
        <p:nvSpPr>
          <p:cNvPr id="4" name="Θέση αριθμού διαφάνειας 3">
            <a:extLst>
              <a:ext uri="{FF2B5EF4-FFF2-40B4-BE49-F238E27FC236}">
                <a16:creationId xmlns="" xmlns:a16="http://schemas.microsoft.com/office/drawing/2014/main" id="{EE9FC9E5-8898-4E2F-86CE-9BFBC82C207A}"/>
              </a:ext>
            </a:extLst>
          </p:cNvPr>
          <p:cNvSpPr>
            <a:spLocks noGrp="1"/>
          </p:cNvSpPr>
          <p:nvPr>
            <p:ph type="sldNum" sz="quarter" idx="12"/>
          </p:nvPr>
        </p:nvSpPr>
        <p:spPr/>
        <p:txBody>
          <a:bodyPr/>
          <a:lstStyle/>
          <a:p>
            <a:fld id="{89E9D32A-8ADE-472E-8210-64AB7FEBA22C}" type="slidenum">
              <a:rPr lang="el-GR" smtClean="0"/>
              <a:t>7</a:t>
            </a:fld>
            <a:endParaRPr lang="el-GR"/>
          </a:p>
        </p:txBody>
      </p:sp>
    </p:spTree>
    <p:extLst>
      <p:ext uri="{BB962C8B-B14F-4D97-AF65-F5344CB8AC3E}">
        <p14:creationId xmlns:p14="http://schemas.microsoft.com/office/powerpoint/2010/main" val="218572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65375591-D98D-4BC8-A411-E6B9139CFBE6}"/>
              </a:ext>
            </a:extLst>
          </p:cNvPr>
          <p:cNvSpPr>
            <a:spLocks noGrp="1"/>
          </p:cNvSpPr>
          <p:nvPr>
            <p:ph type="title"/>
          </p:nvPr>
        </p:nvSpPr>
        <p:spPr>
          <a:xfrm>
            <a:off x="1097280" y="286604"/>
            <a:ext cx="10058400" cy="904634"/>
          </a:xfrm>
        </p:spPr>
        <p:txBody>
          <a:bodyPr/>
          <a:lstStyle/>
          <a:p>
            <a:pPr algn="ctr"/>
            <a:r>
              <a:rPr lang="en-US" b="1" dirty="0">
                <a:solidFill>
                  <a:schemeClr val="accent2">
                    <a:lumMod val="75000"/>
                  </a:schemeClr>
                </a:solidFill>
              </a:rPr>
              <a:t>Structure of “Eating habits” article </a:t>
            </a:r>
            <a:r>
              <a:rPr lang="en-US" b="1" dirty="0">
                <a:solidFill>
                  <a:srgbClr val="FF0000"/>
                </a:solidFill>
              </a:rPr>
              <a:t>KEY</a:t>
            </a:r>
            <a:r>
              <a:rPr lang="en-US" b="1" dirty="0">
                <a:solidFill>
                  <a:srgbClr val="B1320F"/>
                </a:solidFill>
              </a:rPr>
              <a:t> </a:t>
            </a:r>
            <a:endParaRPr lang="el-GR" dirty="0">
              <a:solidFill>
                <a:srgbClr val="B1320F"/>
              </a:solidFill>
            </a:endParaRPr>
          </a:p>
        </p:txBody>
      </p:sp>
      <p:sp>
        <p:nvSpPr>
          <p:cNvPr id="3" name="Θέση περιεχομένου 2">
            <a:extLst>
              <a:ext uri="{FF2B5EF4-FFF2-40B4-BE49-F238E27FC236}">
                <a16:creationId xmlns="" xmlns:a16="http://schemas.microsoft.com/office/drawing/2014/main" id="{7CAC2755-4988-4B02-ADFE-6B3561210CDD}"/>
              </a:ext>
            </a:extLst>
          </p:cNvPr>
          <p:cNvSpPr>
            <a:spLocks noGrp="1"/>
          </p:cNvSpPr>
          <p:nvPr>
            <p:ph idx="1"/>
          </p:nvPr>
        </p:nvSpPr>
        <p:spPr>
          <a:xfrm>
            <a:off x="679508" y="1291905"/>
            <a:ext cx="10476172" cy="5100506"/>
          </a:xfrm>
        </p:spPr>
        <p:txBody>
          <a:bodyPr>
            <a:normAutofit/>
          </a:bodyPr>
          <a:lstStyle/>
          <a:p>
            <a:r>
              <a:rPr lang="en-US" dirty="0">
                <a:solidFill>
                  <a:srgbClr val="B1320F"/>
                </a:solidFill>
              </a:rPr>
              <a:t>INTRODUCTION</a:t>
            </a:r>
          </a:p>
          <a:p>
            <a:r>
              <a:rPr lang="en-US" dirty="0">
                <a:solidFill>
                  <a:srgbClr val="B1320F"/>
                </a:solidFill>
              </a:rPr>
              <a:t>METHODS</a:t>
            </a:r>
          </a:p>
          <a:p>
            <a:r>
              <a:rPr lang="en-US" dirty="0"/>
              <a:t>a. Participants</a:t>
            </a:r>
          </a:p>
          <a:p>
            <a:r>
              <a:rPr lang="en-US" dirty="0"/>
              <a:t>b. Questionnaire development</a:t>
            </a:r>
          </a:p>
          <a:p>
            <a:r>
              <a:rPr lang="en-US" dirty="0"/>
              <a:t>c. Statistical analysis</a:t>
            </a:r>
          </a:p>
          <a:p>
            <a:r>
              <a:rPr lang="en-US" dirty="0">
                <a:solidFill>
                  <a:srgbClr val="C00000"/>
                </a:solidFill>
              </a:rPr>
              <a:t>RESULTS</a:t>
            </a:r>
          </a:p>
          <a:p>
            <a:r>
              <a:rPr lang="en-US" dirty="0">
                <a:effectLst/>
              </a:rPr>
              <a:t>a. Within group comparison of eating habits</a:t>
            </a:r>
          </a:p>
          <a:p>
            <a:r>
              <a:rPr lang="en-US" dirty="0"/>
              <a:t>b</a:t>
            </a:r>
            <a:r>
              <a:rPr lang="en-US" dirty="0">
                <a:effectLst/>
              </a:rPr>
              <a:t>. Between group comparison of eating habits</a:t>
            </a:r>
          </a:p>
          <a:p>
            <a:r>
              <a:rPr lang="en-US" dirty="0"/>
              <a:t>c</a:t>
            </a:r>
            <a:r>
              <a:rPr lang="en-US" dirty="0">
                <a:effectLst/>
              </a:rPr>
              <a:t>. Comparison of general food habits</a:t>
            </a:r>
          </a:p>
          <a:p>
            <a:r>
              <a:rPr lang="en-US" dirty="0"/>
              <a:t>d</a:t>
            </a:r>
            <a:r>
              <a:rPr lang="en-US" dirty="0">
                <a:effectLst/>
              </a:rPr>
              <a:t>. Perceived changes to eating habits</a:t>
            </a:r>
          </a:p>
          <a:p>
            <a:r>
              <a:rPr lang="en-US" dirty="0">
                <a:solidFill>
                  <a:srgbClr val="C00000"/>
                </a:solidFill>
              </a:rPr>
              <a:t>DISCUSSION</a:t>
            </a:r>
            <a:endParaRPr lang="el-GR" dirty="0">
              <a:solidFill>
                <a:srgbClr val="C00000"/>
              </a:solidFill>
            </a:endParaRPr>
          </a:p>
        </p:txBody>
      </p:sp>
      <p:sp>
        <p:nvSpPr>
          <p:cNvPr id="4" name="Θέση αριθμού διαφάνειας 3">
            <a:extLst>
              <a:ext uri="{FF2B5EF4-FFF2-40B4-BE49-F238E27FC236}">
                <a16:creationId xmlns="" xmlns:a16="http://schemas.microsoft.com/office/drawing/2014/main" id="{EAAF0423-29E9-4E44-9C5D-7CC41670C367}"/>
              </a:ext>
            </a:extLst>
          </p:cNvPr>
          <p:cNvSpPr>
            <a:spLocks noGrp="1"/>
          </p:cNvSpPr>
          <p:nvPr>
            <p:ph type="sldNum" sz="quarter" idx="12"/>
          </p:nvPr>
        </p:nvSpPr>
        <p:spPr/>
        <p:txBody>
          <a:bodyPr/>
          <a:lstStyle/>
          <a:p>
            <a:fld id="{89E9D32A-8ADE-472E-8210-64AB7FEBA22C}" type="slidenum">
              <a:rPr lang="el-GR" smtClean="0"/>
              <a:t>8</a:t>
            </a:fld>
            <a:endParaRPr lang="el-GR"/>
          </a:p>
        </p:txBody>
      </p:sp>
    </p:spTree>
    <p:extLst>
      <p:ext uri="{BB962C8B-B14F-4D97-AF65-F5344CB8AC3E}">
        <p14:creationId xmlns:p14="http://schemas.microsoft.com/office/powerpoint/2010/main" val="363901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 xmlns:a16="http://schemas.microsoft.com/office/drawing/2014/main" id="{892834EE-398D-45D1-8A80-58239DB17F65}"/>
              </a:ext>
            </a:extLst>
          </p:cNvPr>
          <p:cNvSpPr>
            <a:spLocks noGrp="1"/>
          </p:cNvSpPr>
          <p:nvPr>
            <p:ph type="title"/>
          </p:nvPr>
        </p:nvSpPr>
        <p:spPr/>
        <p:txBody>
          <a:bodyPr/>
          <a:lstStyle/>
          <a:p>
            <a:pPr algn="ctr"/>
            <a:r>
              <a:rPr lang="en-US" b="1" dirty="0">
                <a:solidFill>
                  <a:schemeClr val="accent2">
                    <a:lumMod val="75000"/>
                  </a:schemeClr>
                </a:solidFill>
              </a:rPr>
              <a:t>Writing the citation/reference</a:t>
            </a:r>
            <a:endParaRPr lang="el-GR" b="1" dirty="0">
              <a:solidFill>
                <a:schemeClr val="accent2">
                  <a:lumMod val="75000"/>
                </a:schemeClr>
              </a:solidFill>
            </a:endParaRPr>
          </a:p>
        </p:txBody>
      </p:sp>
      <p:sp>
        <p:nvSpPr>
          <p:cNvPr id="3" name="Θέση περιεχομένου 2">
            <a:extLst>
              <a:ext uri="{FF2B5EF4-FFF2-40B4-BE49-F238E27FC236}">
                <a16:creationId xmlns="" xmlns:a16="http://schemas.microsoft.com/office/drawing/2014/main" id="{9A85107D-0360-497A-A667-368F5B8D538D}"/>
              </a:ext>
            </a:extLst>
          </p:cNvPr>
          <p:cNvSpPr>
            <a:spLocks noGrp="1"/>
          </p:cNvSpPr>
          <p:nvPr>
            <p:ph idx="1"/>
          </p:nvPr>
        </p:nvSpPr>
        <p:spPr/>
        <p:txBody>
          <a:bodyPr>
            <a:normAutofit/>
          </a:bodyPr>
          <a:lstStyle/>
          <a:p>
            <a:endParaRPr lang="en-US" sz="2800" dirty="0"/>
          </a:p>
          <a:p>
            <a:r>
              <a:rPr lang="en-US" sz="3200" dirty="0"/>
              <a:t>Write the citation of the article according to the </a:t>
            </a:r>
            <a:r>
              <a:rPr lang="en-US" sz="3200" dirty="0">
                <a:solidFill>
                  <a:srgbClr val="B1320F"/>
                </a:solidFill>
              </a:rPr>
              <a:t>APA style</a:t>
            </a:r>
          </a:p>
          <a:p>
            <a:pPr algn="ctr"/>
            <a:r>
              <a:rPr lang="en-US" sz="3200" i="1" dirty="0">
                <a:solidFill>
                  <a:srgbClr val="B1320F"/>
                </a:solidFill>
              </a:rPr>
              <a:t>or</a:t>
            </a:r>
          </a:p>
          <a:p>
            <a:r>
              <a:rPr lang="en-US" sz="3200" dirty="0"/>
              <a:t>Go to </a:t>
            </a:r>
            <a:r>
              <a:rPr lang="en-US" sz="3200" dirty="0">
                <a:solidFill>
                  <a:srgbClr val="B1320F"/>
                </a:solidFill>
              </a:rPr>
              <a:t>Google Scholar </a:t>
            </a:r>
            <a:r>
              <a:rPr lang="en-US" sz="3200" dirty="0">
                <a:solidFill>
                  <a:schemeClr val="tx1"/>
                </a:solidFill>
              </a:rPr>
              <a:t>to copy the citation.</a:t>
            </a:r>
          </a:p>
        </p:txBody>
      </p:sp>
      <p:sp>
        <p:nvSpPr>
          <p:cNvPr id="4" name="Θέση αριθμού διαφάνειας 3">
            <a:extLst>
              <a:ext uri="{FF2B5EF4-FFF2-40B4-BE49-F238E27FC236}">
                <a16:creationId xmlns="" xmlns:a16="http://schemas.microsoft.com/office/drawing/2014/main" id="{C6F4AB35-29FE-484F-8A68-E08E0892B8C6}"/>
              </a:ext>
            </a:extLst>
          </p:cNvPr>
          <p:cNvSpPr>
            <a:spLocks noGrp="1"/>
          </p:cNvSpPr>
          <p:nvPr>
            <p:ph type="sldNum" sz="quarter" idx="12"/>
          </p:nvPr>
        </p:nvSpPr>
        <p:spPr/>
        <p:txBody>
          <a:bodyPr/>
          <a:lstStyle/>
          <a:p>
            <a:fld id="{89E9D32A-8ADE-472E-8210-64AB7FEBA22C}" type="slidenum">
              <a:rPr lang="el-GR" smtClean="0"/>
              <a:t>9</a:t>
            </a:fld>
            <a:endParaRPr lang="el-GR"/>
          </a:p>
        </p:txBody>
      </p:sp>
    </p:spTree>
    <p:extLst>
      <p:ext uri="{BB962C8B-B14F-4D97-AF65-F5344CB8AC3E}">
        <p14:creationId xmlns:p14="http://schemas.microsoft.com/office/powerpoint/2010/main" val="1026163144"/>
      </p:ext>
    </p:extLst>
  </p:cSld>
  <p:clrMapOvr>
    <a:masterClrMapping/>
  </p:clrMapOvr>
</p:sld>
</file>

<file path=ppt/theme/theme1.xml><?xml version="1.0" encoding="utf-8"?>
<a:theme xmlns:a="http://schemas.openxmlformats.org/drawingml/2006/main" name="Ανασκόπηση">
  <a:themeElements>
    <a:clrScheme name="Ανασκόπηση">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Ανασκόπηση">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Ανασκόπηση">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746</TotalTime>
  <Words>4181</Words>
  <Application>Microsoft Office PowerPoint</Application>
  <PresentationFormat>Custom</PresentationFormat>
  <Paragraphs>277</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Ανασκόπηση</vt:lpstr>
      <vt:lpstr>Analysis of sample article for  Annotated Bibliography assignment with KEY  Academic Skills in English</vt:lpstr>
      <vt:lpstr>PowerPoint Presentation</vt:lpstr>
      <vt:lpstr>Useful vocabulary</vt:lpstr>
      <vt:lpstr>Basic structure of empirical articles</vt:lpstr>
      <vt:lpstr>Eating habits of University students living at, or away from home in Greece-Abstract -</vt:lpstr>
      <vt:lpstr>Eating habits of University students living at, or away from home in Greece-Abstract -KEY</vt:lpstr>
      <vt:lpstr>Structure of “Eating habits” article</vt:lpstr>
      <vt:lpstr>Structure of “Eating habits” article KEY </vt:lpstr>
      <vt:lpstr>Writing the citation/reference</vt:lpstr>
      <vt:lpstr>Writing the citation/reference KEY</vt:lpstr>
      <vt:lpstr>Introduction section </vt:lpstr>
      <vt:lpstr>Introduction section KEY</vt:lpstr>
      <vt:lpstr>Introduction section </vt:lpstr>
      <vt:lpstr>Introduction section KEY</vt:lpstr>
      <vt:lpstr>Paraphrasing and linking the topics forming the theoretical background of the study </vt:lpstr>
      <vt:lpstr>Paraphrasing and linking the topics forming the theoretical background of the study KEY</vt:lpstr>
      <vt:lpstr>Paraphrasing the purpose of the study</vt:lpstr>
      <vt:lpstr>Paraphrasing the purpose of the study KEY</vt:lpstr>
      <vt:lpstr>Now complete the first three categories in the annotated bibliography entry</vt:lpstr>
      <vt:lpstr>Now complete the first three categories in the annotated bibliography entry KEY</vt:lpstr>
      <vt:lpstr>METHODS</vt:lpstr>
      <vt:lpstr>Participants</vt:lpstr>
      <vt:lpstr>Participants KEY</vt:lpstr>
      <vt:lpstr>Instrument of the study</vt:lpstr>
      <vt:lpstr>Instrument of the study KEY</vt:lpstr>
      <vt:lpstr>Results</vt:lpstr>
      <vt:lpstr>Results KEY-1</vt:lpstr>
      <vt:lpstr>Results KEY-2</vt:lpstr>
      <vt:lpstr>Results  KEY-3</vt:lpstr>
      <vt:lpstr>Paraphrasing the results (1)</vt:lpstr>
      <vt:lpstr>Paraphrasing the results (2)</vt:lpstr>
      <vt:lpstr>Discussion</vt:lpstr>
      <vt:lpstr>Discussion KEY</vt:lpstr>
      <vt:lpstr>Discussion (2) KEY</vt:lpstr>
      <vt:lpstr>Discussion (2)</vt:lpstr>
      <vt:lpstr>Discussion (2) KEY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Εγώ</dc:creator>
  <cp:lastModifiedBy>Zoe</cp:lastModifiedBy>
  <cp:revision>13</cp:revision>
  <dcterms:created xsi:type="dcterms:W3CDTF">2021-11-03T04:25:15Z</dcterms:created>
  <dcterms:modified xsi:type="dcterms:W3CDTF">2022-10-05T07:39:26Z</dcterms:modified>
</cp:coreProperties>
</file>