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8"/>
  </p:notesMasterIdLst>
  <p:handoutMasterIdLst>
    <p:handoutMasterId r:id="rId17"/>
  </p:handoutMasterIdLst>
  <p:sldIdLst>
    <p:sldId id="268" r:id="rId3"/>
    <p:sldId id="269" r:id="rId4"/>
    <p:sldId id="270" r:id="rId5"/>
    <p:sldId id="271" r:id="rId6"/>
    <p:sldId id="261" r:id="rId7"/>
    <p:sldId id="263" r:id="rId9"/>
    <p:sldId id="264" r:id="rId10"/>
    <p:sldId id="265" r:id="rId11"/>
    <p:sldId id="266" r:id="rId12"/>
    <p:sldId id="257" r:id="rId13"/>
    <p:sldId id="258" r:id="rId14"/>
    <p:sldId id="259" r:id="rId15"/>
    <p:sldId id="260" r:id="rId16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1278" autoAdjust="0"/>
  </p:normalViewPr>
  <p:slideViewPr>
    <p:cSldViewPr>
      <p:cViewPr varScale="1">
        <p:scale>
          <a:sx n="137" d="100"/>
          <a:sy n="137" d="100"/>
        </p:scale>
        <p:origin x="124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  <a:endParaRPr lang="en-US" altLang="en-US" noProof="0"/>
          </a:p>
          <a:p>
            <a:pPr lvl="1"/>
            <a:r>
              <a:rPr lang="en-US" altLang="en-US" noProof="0"/>
              <a:t>Second level</a:t>
            </a:r>
            <a:endParaRPr lang="en-US" altLang="en-US" noProof="0"/>
          </a:p>
          <a:p>
            <a:pPr lvl="2"/>
            <a:r>
              <a:rPr lang="en-US" altLang="en-US" noProof="0"/>
              <a:t>Third level</a:t>
            </a:r>
            <a:endParaRPr lang="en-US" altLang="en-US" noProof="0"/>
          </a:p>
          <a:p>
            <a:pPr lvl="3"/>
            <a:r>
              <a:rPr lang="en-US" altLang="en-US" noProof="0"/>
              <a:t>Fourth level</a:t>
            </a:r>
            <a:endParaRPr lang="en-US" altLang="en-US" noProof="0"/>
          </a:p>
          <a:p>
            <a:pPr lvl="4"/>
            <a:r>
              <a:rPr lang="en-US" altLang="en-US" noProof="0"/>
              <a:t>Fifth level</a:t>
            </a:r>
            <a:endParaRPr lang="en-US" alt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  <a:endParaRPr lang="en-US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477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8730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555625" y="4433888"/>
            <a:ext cx="466407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900" b="1" i="0" baseline="0" dirty="0">
                <a:latin typeface="Arial" panose="020B0604020202020204" pitchFamily="34" charset="0"/>
                <a:ea typeface="Osaka" charset="0"/>
              </a:rPr>
              <a:t> College of Engineering</a:t>
            </a:r>
            <a:endParaRPr lang="en-US" altLang="en-US" sz="900" dirty="0">
              <a:latin typeface="Arial" panose="020B0604020202020204" pitchFamily="34" charset="0"/>
              <a:ea typeface="Osaka" charset="0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By </a:t>
            </a:r>
            <a:r>
              <a:rPr lang="en-US" altLang="zh-CN" dirty="0" err="1"/>
              <a:t>Siyuan</a:t>
            </a:r>
            <a:r>
              <a:rPr lang="en-US" altLang="zh-CN" dirty="0"/>
              <a:t> Zhang, </a:t>
            </a:r>
            <a:r>
              <a:rPr lang="en-US" altLang="zh-CN" dirty="0" err="1"/>
              <a:t>Tianhao</a:t>
            </a:r>
            <a:r>
              <a:rPr lang="en-US" altLang="zh-CN" dirty="0"/>
              <a:t> Yao, Shu Yang</a:t>
            </a:r>
            <a:endParaRPr lang="en-US" altLang="zh-CN" dirty="0"/>
          </a:p>
          <a:p>
            <a:pPr algn="r"/>
            <a:r>
              <a:rPr lang="en-US" altLang="zh-CN" dirty="0"/>
              <a:t>03.Oct.2022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/>
              <a:t>Sprint 1 - Image Search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T</a:t>
            </a:r>
            <a:r>
              <a:rPr lang="en-US" altLang="zh-CN" sz="2800" b="1" dirty="0"/>
              <a:t>echnologies to evaluate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 Precision and Recall. 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Precision: related documents / all return results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Recall: returned related documents / all documents</a:t>
            </a:r>
            <a:endParaRPr lang="en-US" altLang="en-US" sz="1600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P@10 index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Focus on the searching quality of top 10 results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P@10 = related documents / 10 * 100%</a:t>
            </a: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1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T</a:t>
            </a:r>
            <a:r>
              <a:rPr lang="en-US" altLang="zh-CN" sz="2800" b="1" dirty="0"/>
              <a:t>echnologies to evaluate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47750"/>
            <a:ext cx="7886700" cy="26670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A/B testing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System decides the bucket id for each user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Different bucket id will use different searching system to find results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Weekly/Monthly check to see which bucket has better sales</a:t>
            </a:r>
            <a:endParaRPr lang="en-US" altLang="en-US" sz="1600" dirty="0"/>
          </a:p>
          <a:p>
            <a:pPr eaLnBrk="1" hangingPunct="1">
              <a:buClr>
                <a:srgbClr val="CC0000"/>
              </a:buClr>
            </a:pP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1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56745" y="443269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2265253"/>
            <a:ext cx="4004624" cy="23960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Development environment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52550"/>
            <a:ext cx="3790950" cy="26670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 Lucene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Open source full-text search engine frame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Java based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Widely used by search engine technology like Elastic Search and </a:t>
            </a:r>
            <a:r>
              <a:rPr lang="en-US" altLang="en-US" sz="1600" dirty="0" err="1"/>
              <a:t>Solr</a:t>
            </a:r>
            <a:endParaRPr lang="en-US" altLang="en-US" sz="1600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1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875" y="2015442"/>
            <a:ext cx="3718882" cy="11126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Next Sprint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52550"/>
            <a:ext cx="7753350" cy="26670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 Continue to learn Lucene</a:t>
            </a:r>
            <a:endParaRPr lang="en-US" altLang="en-US" sz="1600" dirty="0"/>
          </a:p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Write a small demo</a:t>
            </a:r>
            <a:endParaRPr lang="en-US" altLang="en-US" sz="1600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1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38150"/>
            <a:ext cx="7886700" cy="841375"/>
          </a:xfrm>
        </p:spPr>
        <p:txBody>
          <a:bodyPr/>
          <a:lstStyle/>
          <a:p>
            <a:r>
              <a:rPr lang="en-US" altLang="zh-CN" sz="2800" dirty="0"/>
              <a:t>Project mission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5E5E5E"/>
                </a:solidFill>
                <a:effectLst/>
                <a:latin typeface="Montserrat" panose="00000500000000000000" pitchFamily="2" charset="0"/>
              </a:rPr>
              <a:t>Allows a user to search for images using an image as the starting point.</a:t>
            </a:r>
            <a:endParaRPr lang="en-US" altLang="zh-CN" b="0" i="0" dirty="0">
              <a:solidFill>
                <a:srgbClr val="5E5E5E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5E5E5E"/>
                </a:solidFill>
                <a:effectLst/>
                <a:latin typeface="Montserrat" panose="00000500000000000000" pitchFamily="2" charset="0"/>
              </a:rPr>
              <a:t>You simply upload an image, or provide a link to an image that can be found online, and the service will try to find related images.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38150"/>
            <a:ext cx="7886700" cy="841375"/>
          </a:xfrm>
        </p:spPr>
        <p:txBody>
          <a:bodyPr/>
          <a:lstStyle/>
          <a:p>
            <a:r>
              <a:rPr lang="en-US" altLang="zh-CN" dirty="0"/>
              <a:t>User profile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Everybody can be a user of reverse image searching as long as he wants to learn more about the information of a particular picture.</a:t>
            </a:r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等线" panose="02010600030101010101" pitchFamily="2" charset="-122"/>
                <a:cs typeface="Times New Roman" panose="02020603050405020304" pitchFamily="18" charset="0"/>
              </a:rPr>
              <a:t>Researcher</a:t>
            </a:r>
            <a:endParaRPr lang="en-US" altLang="zh-CN" sz="18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等线" panose="02010600030101010101" pitchFamily="2" charset="-122"/>
                <a:cs typeface="Times New Roman" panose="02020603050405020304" pitchFamily="18" charset="0"/>
              </a:rPr>
              <a:t>Police</a:t>
            </a:r>
            <a:endParaRPr lang="en-US" altLang="zh-CN" sz="18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等线" panose="02010600030101010101" pitchFamily="2" charset="-122"/>
                <a:cs typeface="Times New Roman" panose="02020603050405020304" pitchFamily="18" charset="0"/>
              </a:rPr>
              <a:t>Photographer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99256"/>
            <a:ext cx="7886700" cy="841375"/>
          </a:xfrm>
        </p:spPr>
        <p:txBody>
          <a:bodyPr/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"Reverse image search for scientific data within and beyond the visible spectrum“</a:t>
            </a:r>
            <a:endParaRPr lang="en-US" altLang="zh-CN" sz="18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"Large scale reverse image search“</a:t>
            </a: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“An Evaluation of reverse Image search performance of Google"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2DCF1F2-108F-364F-AC94-14C955E1E499}" type="datetime1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User story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52550"/>
            <a:ext cx="7886700" cy="2976245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 I am not an expert in searching information, 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I need you to guide me and tell me where I can find what I want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endParaRPr lang="en-US" altLang="en-US" sz="1600" dirty="0"/>
          </a:p>
          <a:p>
            <a:pPr marL="0" lvl="1" eaLnBrk="1" hangingPunct="1">
              <a:buClr>
                <a:srgbClr val="CC0000"/>
              </a:buClr>
            </a:pPr>
            <a:r>
              <a:rPr lang="en-US" altLang="en-US" sz="1600" dirty="0">
                <a:sym typeface="+mn-ea"/>
              </a:rPr>
              <a:t>No problem! </a:t>
            </a:r>
            <a:endParaRPr lang="en-US" altLang="en-US" sz="1600" dirty="0"/>
          </a:p>
          <a:p>
            <a:pPr marL="457200" lvl="2" eaLnBrk="1" hangingPunct="1">
              <a:buClr>
                <a:srgbClr val="CC0000"/>
              </a:buClr>
            </a:pPr>
            <a:r>
              <a:rPr lang="en-US" altLang="en-US" sz="1600" dirty="0">
                <a:sym typeface="+mn-ea"/>
              </a:rPr>
              <a:t>We can provide blogs along with the information. You will see and join the discussion. </a:t>
            </a:r>
            <a:endParaRPr lang="en-US" altLang="en-US" sz="1600" dirty="0">
              <a:sym typeface="+mn-ea"/>
            </a:endParaRPr>
          </a:p>
          <a:p>
            <a:pPr marL="457200" lvl="2" eaLnBrk="1" hangingPunct="1">
              <a:buClr>
                <a:srgbClr val="CC0000"/>
              </a:buClr>
            </a:pPr>
            <a:r>
              <a:rPr lang="en-US" altLang="en-US" sz="1600" dirty="0">
                <a:sym typeface="+mn-ea"/>
              </a:rPr>
              <a:t>We can provide advised questions. If you don’t want to go through blogs, we have remembered previous searching route of the user who has similar questions. May they be your enlightment.</a:t>
            </a:r>
            <a:endParaRPr lang="en-US" altLang="en-US" sz="1600" dirty="0">
              <a:sym typeface="+mn-ea"/>
            </a:endParaRPr>
          </a:p>
          <a:p>
            <a:pPr marL="457200" lvl="2" eaLnBrk="1" hangingPunct="1">
              <a:buClr>
                <a:srgbClr val="CC0000"/>
              </a:buClr>
            </a:pPr>
            <a:endParaRPr lang="en-US" altLang="en-US" sz="1600" dirty="0">
              <a:sym typeface="+mn-ea"/>
            </a:endParaRPr>
          </a:p>
          <a:p>
            <a:pPr marL="0" lvl="0" eaLnBrk="1" hangingPunct="1">
              <a:buClr>
                <a:srgbClr val="CC0000"/>
              </a:buClr>
            </a:pPr>
            <a:r>
              <a:rPr lang="en-US" altLang="en-US" sz="1600" dirty="0">
                <a:sym typeface="+mn-ea"/>
              </a:rPr>
              <a:t>Key word:blogs, searching route</a:t>
            </a:r>
            <a:endParaRPr lang="en-US" altLang="en-US" sz="1600" dirty="0">
              <a:sym typeface="+mn-ea"/>
            </a:endParaRPr>
          </a:p>
          <a:p>
            <a:pPr marL="457200" lvl="2" eaLnBrk="1" hangingPunct="1">
              <a:buClr>
                <a:srgbClr val="CC0000"/>
              </a:buClr>
            </a:pPr>
            <a:endParaRPr lang="en-US" altLang="en-US" sz="1600" dirty="0">
              <a:sym typeface="+mn-ea"/>
            </a:endParaRPr>
          </a:p>
          <a:p>
            <a:pPr marL="457200" lvl="2" eaLnBrk="1" hangingPunct="1">
              <a:buClr>
                <a:srgbClr val="CC0000"/>
              </a:buClr>
            </a:pPr>
            <a:endParaRPr lang="en-US" altLang="en-US" sz="1600" dirty="0"/>
          </a:p>
          <a:p>
            <a:pPr marL="457200" lvl="2" eaLnBrk="1" hangingPunct="1">
              <a:buClr>
                <a:srgbClr val="CC0000"/>
              </a:buClr>
            </a:pPr>
            <a:endParaRPr lang="en-US" altLang="en-US" sz="1130" dirty="0">
              <a:sym typeface="+mn-ea"/>
            </a:endParaRPr>
          </a:p>
          <a:p>
            <a:pPr marL="457200" lvl="2" eaLnBrk="1" hangingPunct="1">
              <a:buClr>
                <a:srgbClr val="CC0000"/>
              </a:buClr>
            </a:pPr>
            <a:endParaRPr lang="en-US" altLang="en-US" sz="1130" dirty="0"/>
          </a:p>
          <a:p>
            <a:pPr lvl="1" eaLnBrk="1" hangingPunct="1">
              <a:buClr>
                <a:srgbClr val="CC0000"/>
              </a:buClr>
            </a:pPr>
            <a:endParaRPr lang="en-US" altLang="en-US" sz="1370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1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User story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52550"/>
            <a:ext cx="7886700" cy="3042285"/>
          </a:xfrm>
        </p:spPr>
        <p:txBody>
          <a:bodyPr/>
          <a:lstStyle/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It’s my first time surf the internet, </a:t>
            </a:r>
            <a:endParaRPr lang="en-US" altLang="en-US" sz="1600" dirty="0"/>
          </a:p>
          <a:p>
            <a:pPr lvl="2" eaLnBrk="1" hangingPunct="1">
              <a:buClr>
                <a:srgbClr val="CC0000"/>
              </a:buClr>
            </a:pPr>
            <a:r>
              <a:rPr lang="en-US" altLang="en-US" sz="1600" dirty="0"/>
              <a:t>I don’t know how to ask you question using your style, I will just type some noun, I need you to fill the sentense for me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No problem!</a:t>
            </a:r>
            <a:endParaRPr lang="en-US" altLang="en-US" sz="1600" dirty="0"/>
          </a:p>
          <a:p>
            <a:pPr lvl="2" eaLnBrk="1" hangingPunct="1">
              <a:buClr>
                <a:srgbClr val="CC0000"/>
              </a:buClr>
            </a:pPr>
            <a:r>
              <a:rPr lang="en-US" altLang="en-US" sz="1330" dirty="0"/>
              <a:t>We will use the NLP combined with deep learning to generate what most people will ask about that related to your noun.</a:t>
            </a:r>
            <a:endParaRPr lang="en-US" altLang="en-US" sz="1330" dirty="0"/>
          </a:p>
          <a:p>
            <a:pPr lvl="1" eaLnBrk="1" hangingPunct="1">
              <a:buClr>
                <a:srgbClr val="CC0000"/>
              </a:buClr>
            </a:pPr>
            <a:endParaRPr lang="en-US" altLang="en-US" sz="192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dirty="0"/>
              <a:t>key word: NLP,  deep learning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endParaRPr lang="en-US" altLang="en-US" sz="1600" dirty="0"/>
          </a:p>
          <a:p>
            <a:pPr marL="285750" lvl="2" indent="0" eaLnBrk="1" hangingPunct="1">
              <a:buClr>
                <a:srgbClr val="CC0000"/>
              </a:buClr>
              <a:buNone/>
            </a:pPr>
            <a:endParaRPr lang="en-US" altLang="en-US" sz="1130" dirty="0">
              <a:sym typeface="+mn-ea"/>
            </a:endParaRPr>
          </a:p>
          <a:p>
            <a:pPr marL="457200" lvl="2" eaLnBrk="1" hangingPunct="1">
              <a:buClr>
                <a:srgbClr val="CC0000"/>
              </a:buClr>
            </a:pPr>
            <a:endParaRPr lang="en-US" altLang="en-US" sz="1130" dirty="0"/>
          </a:p>
          <a:p>
            <a:pPr lvl="1" eaLnBrk="1" hangingPunct="1">
              <a:buClr>
                <a:srgbClr val="CC0000"/>
              </a:buClr>
            </a:pPr>
            <a:endParaRPr lang="en-US" altLang="en-US" sz="1370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1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User story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 I am tired of restless advertising calls and spam letters,</a:t>
            </a:r>
            <a:endParaRPr lang="en-US" altLang="en-US" sz="1600" dirty="0"/>
          </a:p>
          <a:p>
            <a:pPr lvl="1" eaLnBrk="1" hangingPunct="1">
              <a:buClr>
                <a:srgbClr val="CC0000"/>
              </a:buClr>
            </a:pPr>
            <a:r>
              <a:rPr lang="en-US" altLang="en-US" sz="1370" dirty="0"/>
              <a:t>I need you to protect my private information, I need to be invisible to the web page I browsed.</a:t>
            </a:r>
            <a:endParaRPr lang="en-US" altLang="en-US" sz="1370" dirty="0"/>
          </a:p>
          <a:p>
            <a:pPr lvl="1" eaLnBrk="1" hangingPunct="1">
              <a:buClr>
                <a:srgbClr val="CC0000"/>
              </a:buClr>
            </a:pPr>
            <a:endParaRPr lang="en-US" altLang="en-US" sz="1600" dirty="0"/>
          </a:p>
          <a:p>
            <a:pPr marL="0" lvl="1" eaLnBrk="1" hangingPunct="1">
              <a:buClr>
                <a:srgbClr val="CC0000"/>
              </a:buClr>
            </a:pPr>
            <a:r>
              <a:rPr lang="en-US" altLang="en-US" sz="1600" dirty="0">
                <a:sym typeface="+mn-ea"/>
              </a:rPr>
              <a:t>No problem! </a:t>
            </a:r>
            <a:endParaRPr lang="en-US" altLang="en-US" sz="1600" dirty="0"/>
          </a:p>
          <a:p>
            <a:pPr marL="457200" lvl="2" eaLnBrk="1" hangingPunct="1">
              <a:buClr>
                <a:srgbClr val="CC0000"/>
              </a:buClr>
            </a:pPr>
            <a:r>
              <a:rPr lang="en-US" altLang="en-US" sz="1600" dirty="0">
                <a:sym typeface="+mn-ea"/>
              </a:rPr>
              <a:t>We promise you never collect your browse history, but we will store some settings using cookie. </a:t>
            </a:r>
            <a:endParaRPr lang="en-US" altLang="en-US" sz="1600" dirty="0">
              <a:sym typeface="+mn-ea"/>
            </a:endParaRPr>
          </a:p>
          <a:p>
            <a:pPr marL="457200" lvl="2" eaLnBrk="1" hangingPunct="1">
              <a:buClr>
                <a:srgbClr val="CC0000"/>
              </a:buClr>
            </a:pPr>
            <a:r>
              <a:rPr lang="en-US" altLang="en-US" sz="1600" dirty="0">
                <a:sym typeface="+mn-ea"/>
              </a:rPr>
              <a:t>We will using redirection and encrypt technology to help you confuse the web page</a:t>
            </a:r>
            <a:endParaRPr lang="en-US" altLang="en-US" sz="1130" dirty="0">
              <a:sym typeface="+mn-ea"/>
            </a:endParaRPr>
          </a:p>
          <a:p>
            <a:pPr marL="457200" lvl="2" eaLnBrk="1" hangingPunct="1">
              <a:buClr>
                <a:srgbClr val="CC0000"/>
              </a:buClr>
            </a:pPr>
            <a:endParaRPr lang="en-US" altLang="en-US" sz="1130" dirty="0"/>
          </a:p>
          <a:p>
            <a:pPr marL="0" lvl="0" eaLnBrk="1" hangingPunct="1">
              <a:buClr>
                <a:srgbClr val="CC0000"/>
              </a:buClr>
            </a:pPr>
            <a:r>
              <a:rPr lang="en-US" altLang="en-US" sz="1580" dirty="0"/>
              <a:t>Key word: information collection, redirection, encrypt</a:t>
            </a:r>
            <a:endParaRPr lang="en-US" altLang="en-US" sz="1580" dirty="0"/>
          </a:p>
          <a:p>
            <a:pPr lvl="1" eaLnBrk="1" hangingPunct="1">
              <a:buClr>
                <a:srgbClr val="CC0000"/>
              </a:buClr>
            </a:pPr>
            <a:endParaRPr lang="en-US" altLang="en-US" sz="1370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1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User story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 I am a student / researcher, I want to find some real fruitful and professional informations using your searching engine.</a:t>
            </a:r>
            <a:endParaRPr lang="en-US" altLang="en-US" sz="1370" dirty="0"/>
          </a:p>
          <a:p>
            <a:pPr lvl="1" eaLnBrk="1" hangingPunct="1">
              <a:buClr>
                <a:srgbClr val="CC0000"/>
              </a:buClr>
            </a:pPr>
            <a:endParaRPr lang="en-US" altLang="en-US" sz="1600" dirty="0"/>
          </a:p>
          <a:p>
            <a:pPr marL="0" lvl="1" eaLnBrk="1" hangingPunct="1">
              <a:buClr>
                <a:srgbClr val="CC0000"/>
              </a:buClr>
            </a:pPr>
            <a:r>
              <a:rPr lang="en-US" altLang="en-US" sz="1600" dirty="0">
                <a:sym typeface="+mn-ea"/>
              </a:rPr>
              <a:t>No problem! </a:t>
            </a:r>
            <a:endParaRPr lang="en-US" altLang="en-US" sz="1600" dirty="0"/>
          </a:p>
          <a:p>
            <a:pPr marL="457200" lvl="2" eaLnBrk="1" hangingPunct="1">
              <a:buClr>
                <a:srgbClr val="CC0000"/>
              </a:buClr>
            </a:pPr>
            <a:r>
              <a:rPr lang="en-US" altLang="en-US" sz="1600" dirty="0">
                <a:sym typeface="+mn-ea"/>
              </a:rPr>
              <a:t>We will using a lot of crawlers to visit a lot of professional websites and provide you </a:t>
            </a:r>
            <a:endParaRPr lang="en-US" altLang="en-US" sz="1130" dirty="0">
              <a:sym typeface="+mn-ea"/>
            </a:endParaRPr>
          </a:p>
          <a:p>
            <a:pPr marL="457200" lvl="2" eaLnBrk="1" hangingPunct="1">
              <a:buClr>
                <a:srgbClr val="CC0000"/>
              </a:buClr>
            </a:pPr>
            <a:endParaRPr lang="en-US" altLang="en-US" sz="1130" dirty="0">
              <a:sym typeface="+mn-ea"/>
            </a:endParaRPr>
          </a:p>
          <a:p>
            <a:pPr marL="0" lvl="0" eaLnBrk="1" hangingPunct="1">
              <a:buClr>
                <a:srgbClr val="CC0000"/>
              </a:buClr>
            </a:pPr>
            <a:r>
              <a:rPr lang="en-US" altLang="en-US" sz="1600" dirty="0"/>
              <a:t>Key word: crawler</a:t>
            </a:r>
            <a:endParaRPr lang="en-US" altLang="en-US" sz="1600" dirty="0"/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1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MVP User story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en-US" sz="1865" dirty="0"/>
              <a:t>Taking the intersection of the needs of the customers </a:t>
            </a:r>
            <a:endParaRPr lang="en-US" altLang="en-US" sz="1865" dirty="0"/>
          </a:p>
          <a:p>
            <a:pPr lvl="1" eaLnBrk="1" hangingPunct="1">
              <a:buClr>
                <a:srgbClr val="CC0000"/>
              </a:buClr>
            </a:pPr>
            <a:endParaRPr lang="en-US" altLang="en-US" sz="1600" dirty="0"/>
          </a:p>
          <a:p>
            <a:pPr marL="914400" lvl="3" eaLnBrk="1" hangingPunct="1">
              <a:buClr>
                <a:srgbClr val="CC0000"/>
              </a:buClr>
            </a:pPr>
            <a:r>
              <a:rPr lang="en-US" altLang="en-US" sz="1330" dirty="0">
                <a:sym typeface="+mn-ea"/>
              </a:rPr>
              <a:t>We need crawlers visits with a direction: we should at least build databases preserving documents about blogs, acdemic materials, </a:t>
            </a:r>
            <a:r>
              <a:rPr lang="en-US" altLang="en-US" sz="1330" dirty="0">
                <a:sym typeface="+mn-ea"/>
              </a:rPr>
              <a:t>latest news &amp; events</a:t>
            </a:r>
            <a:endParaRPr lang="en-US" altLang="en-US" sz="1330" dirty="0">
              <a:sym typeface="+mn-ea"/>
            </a:endParaRPr>
          </a:p>
          <a:p>
            <a:pPr marL="914400" lvl="3" eaLnBrk="1" hangingPunct="1">
              <a:buClr>
                <a:srgbClr val="CC0000"/>
              </a:buClr>
            </a:pPr>
            <a:r>
              <a:rPr lang="en-US" altLang="en-US" sz="1330" dirty="0">
                <a:sym typeface="+mn-ea"/>
              </a:rPr>
              <a:t>We need a very good algorithm to protect the customer’s private information</a:t>
            </a:r>
            <a:endParaRPr lang="en-US" altLang="en-US" sz="1330" dirty="0">
              <a:sym typeface="+mn-ea"/>
            </a:endParaRPr>
          </a:p>
          <a:p>
            <a:pPr marL="914400" lvl="3" eaLnBrk="1" hangingPunct="1">
              <a:buClr>
                <a:srgbClr val="CC0000"/>
              </a:buClr>
            </a:pPr>
            <a:r>
              <a:rPr lang="en-US" altLang="en-US" sz="1330" dirty="0">
                <a:sym typeface="+mn-ea"/>
              </a:rPr>
              <a:t>We not only need to optimize customer questions, but also need to provide relevant questions to the customer.</a:t>
            </a:r>
            <a:endParaRPr lang="en-US" altLang="en-US" sz="1330" dirty="0">
              <a:sym typeface="+mn-ea"/>
            </a:endParaRPr>
          </a:p>
          <a:p>
            <a:pPr marL="914400" lvl="3" eaLnBrk="1" hangingPunct="1">
              <a:buClr>
                <a:srgbClr val="CC0000"/>
              </a:buClr>
            </a:pPr>
            <a:endParaRPr lang="en-US" altLang="en-US" sz="1330" dirty="0">
              <a:sym typeface="+mn-ea"/>
            </a:endParaRPr>
          </a:p>
          <a:p>
            <a:pPr marL="914400" lvl="3" eaLnBrk="1" hangingPunct="1">
              <a:buClr>
                <a:srgbClr val="CC0000"/>
              </a:buClr>
            </a:pPr>
            <a:endParaRPr lang="en-US" altLang="en-US" sz="975" dirty="0">
              <a:sym typeface="+mn-ea"/>
            </a:endParaRPr>
          </a:p>
          <a:p>
            <a:pPr marL="342900" lvl="1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6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panose="020B0604020202020204" pitchFamily="34" charset="0"/>
              <a:ea typeface="Osaka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Sprint 1</a:t>
            </a:r>
            <a:endParaRPr lang="en-US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Y1MTJjNzBjYzk2NjcxMDg3OGY1MjU5NDUyYjhjMGEifQ=="/>
</p:tagLst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3196</Words>
  <Application>WPS 演示</Application>
  <PresentationFormat>全屏显示(16:9)</PresentationFormat>
  <Paragraphs>150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Osaka</vt:lpstr>
      <vt:lpstr>Yu Gothic</vt:lpstr>
      <vt:lpstr>Osaka</vt:lpstr>
      <vt:lpstr>Arial Bold</vt:lpstr>
      <vt:lpstr>Arial Regular</vt:lpstr>
      <vt:lpstr>Segoe Print</vt:lpstr>
      <vt:lpstr>Montserrat</vt:lpstr>
      <vt:lpstr>等线</vt:lpstr>
      <vt:lpstr>Times New Roman</vt:lpstr>
      <vt:lpstr>微软雅黑</vt:lpstr>
      <vt:lpstr>Arial Unicode MS</vt:lpstr>
      <vt:lpstr>等线 Light</vt:lpstr>
      <vt:lpstr>Calibri</vt:lpstr>
      <vt:lpstr>Blank Presentation</vt:lpstr>
      <vt:lpstr>Sprint 1 - Image Search</vt:lpstr>
      <vt:lpstr>Project mission</vt:lpstr>
      <vt:lpstr>User profile</vt:lpstr>
      <vt:lpstr>Literature review</vt:lpstr>
      <vt:lpstr>User story</vt:lpstr>
      <vt:lpstr>User story</vt:lpstr>
      <vt:lpstr>User story</vt:lpstr>
      <vt:lpstr>User story</vt:lpstr>
      <vt:lpstr>MVP User story</vt:lpstr>
      <vt:lpstr>Technologies to evaluate</vt:lpstr>
      <vt:lpstr>Technologies to evaluate</vt:lpstr>
      <vt:lpstr>Development environment</vt:lpstr>
      <vt:lpstr>Next Sprint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better everyday</cp:lastModifiedBy>
  <cp:revision>71</cp:revision>
  <cp:lastPrinted>2021-09-17T20:14:00Z</cp:lastPrinted>
  <dcterms:created xsi:type="dcterms:W3CDTF">2008-01-28T19:49:00Z</dcterms:created>
  <dcterms:modified xsi:type="dcterms:W3CDTF">2022-10-05T21:57:14Z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AC06BC25CFB043F9ABE26320AED2D8C4</vt:lpwstr>
  </property>
  <property fmtid="{D5CDD505-2E9C-101B-9397-08002B2CF9AE}" pid="3" name="KSOProductBuildVer">
    <vt:lpwstr>2052-11.1.0.12358</vt:lpwstr>
  </property>
</Properties>
</file>