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5"/>
  </p:notesMasterIdLst>
  <p:handoutMasterIdLst>
    <p:handoutMasterId r:id="rId14"/>
  </p:handoutMasterIdLst>
  <p:sldIdLst>
    <p:sldId id="268" r:id="rId3"/>
    <p:sldId id="257" r:id="rId4"/>
    <p:sldId id="261" r:id="rId6"/>
    <p:sldId id="263" r:id="rId7"/>
    <p:sldId id="264" r:id="rId8"/>
    <p:sldId id="265" r:id="rId9"/>
    <p:sldId id="266" r:id="rId10"/>
    <p:sldId id="269" r:id="rId11"/>
    <p:sldId id="270" r:id="rId12"/>
    <p:sldId id="271" r:id="rId13"/>
  </p:sldIdLst>
  <p:sldSz cx="9144000" cy="5143500" type="screen16x9"/>
  <p:notesSz cx="6858000" cy="9144000"/>
  <p:custDataLst>
    <p:tags r:id="rId1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1278" autoAdjust="0"/>
  </p:normalViewPr>
  <p:slideViewPr>
    <p:cSldViewPr>
      <p:cViewPr varScale="1">
        <p:scale>
          <a:sx n="165" d="100"/>
          <a:sy n="165" d="100"/>
        </p:scale>
        <p:origin x="106" y="6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3" d="100"/>
          <a:sy n="113" d="100"/>
        </p:scale>
        <p:origin x="1200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2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Osaka" charset="0"/>
              </a:defRPr>
            </a:lvl1pPr>
          </a:lstStyle>
          <a:p>
            <a:pPr>
              <a:defRPr/>
            </a:pPr>
            <a:fld id="{478AAF35-C9B0-A241-B455-15ECBDFD9318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noProof="0"/>
              <a:t>Click to edit Master text styles</a:t>
            </a:r>
            <a:endParaRPr lang="en-US" altLang="en-US" noProof="0"/>
          </a:p>
          <a:p>
            <a:pPr lvl="1"/>
            <a:r>
              <a:rPr lang="en-US" altLang="en-US" noProof="0"/>
              <a:t>Second level</a:t>
            </a:r>
            <a:endParaRPr lang="en-US" altLang="en-US" noProof="0"/>
          </a:p>
          <a:p>
            <a:pPr lvl="2"/>
            <a:r>
              <a:rPr lang="en-US" altLang="en-US" noProof="0"/>
              <a:t>Third level</a:t>
            </a:r>
            <a:endParaRPr lang="en-US" altLang="en-US" noProof="0"/>
          </a:p>
          <a:p>
            <a:pPr lvl="3"/>
            <a:r>
              <a:rPr lang="en-US" altLang="en-US" noProof="0"/>
              <a:t>Fourth level</a:t>
            </a:r>
            <a:endParaRPr lang="en-US" altLang="en-US" noProof="0"/>
          </a:p>
          <a:p>
            <a:pPr lvl="4"/>
            <a:r>
              <a:rPr lang="en-US" altLang="en-US" noProof="0"/>
              <a:t>Fifth level</a:t>
            </a:r>
            <a:endParaRPr lang="en-US" altLang="en-US" noProof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Osaka" charset="0"/>
              </a:defRPr>
            </a:lvl1pPr>
          </a:lstStyle>
          <a:p>
            <a:pPr>
              <a:defRPr/>
            </a:pPr>
            <a:fld id="{49C1763A-0876-B845-9831-CB8F16958927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Osaka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Osak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Osak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Osak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Osaka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</a:fld>
            <a:endParaRPr lang="en-US" alt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</a:fld>
            <a:endParaRPr lang="en-US" alt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ChangeArrowheads="1"/>
          </p:cNvSpPr>
          <p:nvPr userDrawn="1"/>
        </p:nvSpPr>
        <p:spPr bwMode="auto">
          <a:xfrm>
            <a:off x="0" y="17463"/>
            <a:ext cx="9144000" cy="217170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panose="020B0604020202020204" pitchFamily="34" charset="0"/>
              <a:ea typeface="Osak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724150"/>
            <a:ext cx="6858000" cy="1241822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0496" y="1217613"/>
            <a:ext cx="6858000" cy="9715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  <a:endParaRPr lang="en-US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  <a:endParaRPr lang="en-US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666750"/>
            <a:ext cx="5727247" cy="3429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477000" y="666750"/>
            <a:ext cx="2514600" cy="342900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1950"/>
            <a:ext cx="7886700" cy="84137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50"/>
            <a:ext cx="7886700" cy="2667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47750"/>
            <a:ext cx="7886700" cy="213955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187303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6750"/>
            <a:ext cx="7886700" cy="533399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27265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27265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47520"/>
            <a:ext cx="7886700" cy="887227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293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7"/>
            <a:ext cx="3887391" cy="2293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25" y="666750"/>
            <a:ext cx="7886700" cy="460375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  <a:endParaRPr lang="en-US" alt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79" y="590550"/>
            <a:ext cx="2949178" cy="11049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92969"/>
            <a:ext cx="4629150" cy="32789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95451"/>
            <a:ext cx="2949178" cy="247649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8150"/>
            <a:ext cx="2949178" cy="106679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278981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4765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666750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762125"/>
            <a:ext cx="78867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1588" y="-4763"/>
            <a:ext cx="9144000" cy="368301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panose="020B0604020202020204" pitchFamily="34" charset="0"/>
              <a:ea typeface="Osaka" charset="0"/>
            </a:endParaRPr>
          </a:p>
        </p:txBody>
      </p:sp>
      <p:sp>
        <p:nvSpPr>
          <p:cNvPr id="10" name="Rectangle 23"/>
          <p:cNvSpPr>
            <a:spLocks noChangeArrowheads="1"/>
          </p:cNvSpPr>
          <p:nvPr userDrawn="1"/>
        </p:nvSpPr>
        <p:spPr bwMode="auto">
          <a:xfrm>
            <a:off x="555625" y="4433888"/>
            <a:ext cx="466407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900" b="1" i="0" baseline="0" dirty="0">
                <a:latin typeface="Arial Bold" charset="0"/>
                <a:ea typeface="Osaka" charset="0"/>
              </a:rPr>
              <a:t>Boston University</a:t>
            </a:r>
            <a:r>
              <a:rPr lang="en-US" altLang="en-US" sz="900" b="1" i="0" baseline="0" dirty="0">
                <a:latin typeface="Arial" panose="020B0604020202020204" pitchFamily="34" charset="0"/>
                <a:ea typeface="Osaka" charset="0"/>
              </a:rPr>
              <a:t> College of Engineering</a:t>
            </a:r>
            <a:endParaRPr lang="en-US" altLang="en-US" sz="900" dirty="0">
              <a:latin typeface="Arial" panose="020B0604020202020204" pitchFamily="34" charset="0"/>
              <a:ea typeface="Osaka" charset="0"/>
            </a:endParaRPr>
          </a:p>
        </p:txBody>
      </p:sp>
      <p:pic>
        <p:nvPicPr>
          <p:cNvPr id="16" name="Picture 20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4341813"/>
            <a:ext cx="9144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Arial Regular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Arial Regular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 Regular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Arial Regular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300" kern="1200">
          <a:solidFill>
            <a:schemeClr val="tx1"/>
          </a:solidFill>
          <a:latin typeface="Arial Regular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300" kern="1200">
          <a:solidFill>
            <a:schemeClr val="tx1"/>
          </a:solidFill>
          <a:latin typeface="Arial Regular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searching engine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 sz="1600"/>
              <a:t>presenter: </a:t>
            </a:r>
            <a:endParaRPr lang="en-US" altLang="zh-CN" sz="1600"/>
          </a:p>
          <a:p>
            <a:r>
              <a:rPr lang="en-US" altLang="zh-CN" sz="1600"/>
              <a:t>Siyuan Zhang</a:t>
            </a:r>
            <a:endParaRPr lang="en-US" altLang="zh-CN" sz="1600"/>
          </a:p>
          <a:p>
            <a:r>
              <a:rPr lang="en-US" altLang="zh-CN" sz="1600"/>
              <a:t>shu yang </a:t>
            </a:r>
            <a:endParaRPr lang="en-US" altLang="zh-CN" sz="1600"/>
          </a:p>
          <a:p>
            <a:r>
              <a:rPr lang="en-US" altLang="zh-CN" sz="1600"/>
              <a:t>Tianhao Yao</a:t>
            </a:r>
            <a:endParaRPr lang="en-US" altLang="zh-CN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Edit distance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89057"/>
                <a:ext cx="7886700" cy="326350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1350" kern="100" dirty="0">
                    <a:effectLst/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This edit distance is basically the measure of how many operations (adding, substituting, transposing or deleting a character) is needed to convert one word into another.</a:t>
                </a:r>
                <a:endParaRPr lang="zh-CN" altLang="zh-CN" sz="1350" kern="100" dirty="0">
                  <a:effectLst/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350" dirty="0">
                    <a:effectLst/>
                    <a:latin typeface="等线" panose="02010600030101010101" charset="-122"/>
                    <a:cs typeface="Times New Roman" panose="02020603050405020304" pitchFamily="18" charset="0"/>
                  </a:rPr>
                  <a:t>The idea is to use the dynamic programming algorithm. The (</a:t>
                </a:r>
                <a:r>
                  <a:rPr lang="en-US" altLang="zh-CN" sz="1350" dirty="0" err="1">
                    <a:effectLst/>
                    <a:latin typeface="等线" panose="02010600030101010101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350" dirty="0">
                    <a:effectLst/>
                    <a:latin typeface="等线" panose="02010600030101010101" charset="-122"/>
                    <a:cs typeface="Times New Roman" panose="02020603050405020304" pitchFamily="18" charset="0"/>
                  </a:rPr>
                  <a:t>, j) entry of the matrix holds the edit distance between the strings consisting of the first </a:t>
                </a:r>
                <a:r>
                  <a:rPr lang="en-US" altLang="zh-CN" sz="1350" dirty="0" err="1">
                    <a:effectLst/>
                    <a:latin typeface="等线" panose="02010600030101010101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350" dirty="0">
                    <a:effectLst/>
                    <a:latin typeface="等线" panose="02010600030101010101" charset="-122"/>
                    <a:cs typeface="Times New Roman" panose="02020603050405020304" pitchFamily="18" charset="0"/>
                  </a:rPr>
                  <a:t> characters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5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35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350" dirty="0">
                    <a:effectLst/>
                    <a:latin typeface="等线" panose="02010600030101010101" charset="-122"/>
                    <a:cs typeface="Times New Roman" panose="02020603050405020304" pitchFamily="18" charset="0"/>
                  </a:rPr>
                  <a:t> and the first j characters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5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35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350" dirty="0">
                    <a:effectLst/>
                    <a:latin typeface="等线" panose="02010600030101010101" charset="-122"/>
                    <a:cs typeface="Times New Roman" panose="02020603050405020304" pitchFamily="18" charset="0"/>
                  </a:rPr>
                  <a:t>. The three quantities whose minimum is taken correspond to substituting a character, deleting a character and inserting a character.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89057"/>
                <a:ext cx="7886700" cy="3263504"/>
              </a:xfrm>
              <a:blipFill rotWithShape="1">
                <a:blip r:embed="rId1"/>
                <a:stretch>
                  <a:fillRect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在侧边栏查询中搜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283" y="2605139"/>
            <a:ext cx="3873098" cy="174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D</a:t>
            </a:r>
            <a:r>
              <a:rPr lang="en-US" altLang="zh-CN" sz="2800" b="1" dirty="0"/>
              <a:t>ata Base and Connection</a:t>
            </a:r>
            <a:endParaRPr lang="en-US" altLang="en-US" sz="2800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en-US" sz="1600" dirty="0"/>
              <a:t> Construct Data Base(MySQL)</a:t>
            </a:r>
            <a:endParaRPr lang="en-US" altLang="en-US" sz="1600" dirty="0"/>
          </a:p>
          <a:p>
            <a:pPr lvl="1" eaLnBrk="1" hangingPunct="1">
              <a:buClr>
                <a:srgbClr val="CC0000"/>
              </a:buClr>
            </a:pPr>
            <a:r>
              <a:rPr lang="en-US" altLang="en-US" sz="1600" dirty="0" err="1"/>
              <a:t>PowerDesigner</a:t>
            </a:r>
            <a:endParaRPr lang="en-US" altLang="en-US" sz="1600" dirty="0"/>
          </a:p>
          <a:p>
            <a:pPr marL="342900" lvl="1" indent="0" eaLnBrk="1" hangingPunct="1">
              <a:buClr>
                <a:srgbClr val="CC0000"/>
              </a:buClr>
              <a:buNone/>
            </a:pPr>
            <a:endParaRPr lang="en-US" altLang="en-US" sz="1600" dirty="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panose="020B0604020202020204" pitchFamily="34" charset="0"/>
              <a:ea typeface="Osaka" charset="0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Sprint 3</a:t>
            </a: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2625" y="1811021"/>
            <a:ext cx="4876800" cy="23571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D</a:t>
            </a:r>
            <a:r>
              <a:rPr lang="en-US" altLang="zh-CN" sz="2800" b="1" dirty="0"/>
              <a:t>ata Base and Connection</a:t>
            </a:r>
            <a:endParaRPr lang="en-US" altLang="en-US" sz="2800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en-US" sz="1600" dirty="0"/>
              <a:t> Demo: User Login System</a:t>
            </a:r>
            <a:endParaRPr lang="en-US" altLang="en-US" sz="1600" dirty="0"/>
          </a:p>
          <a:p>
            <a:pPr lvl="1" eaLnBrk="1" hangingPunct="1">
              <a:buClr>
                <a:srgbClr val="CC0000"/>
              </a:buClr>
            </a:pPr>
            <a:r>
              <a:rPr lang="en-US" altLang="en-US" sz="1600" dirty="0"/>
              <a:t>JDBC</a:t>
            </a:r>
            <a:endParaRPr lang="en-US" altLang="en-US" sz="1600" dirty="0"/>
          </a:p>
          <a:p>
            <a:pPr lvl="1" eaLnBrk="1" hangingPunct="1">
              <a:buClr>
                <a:srgbClr val="CC0000"/>
              </a:buClr>
            </a:pPr>
            <a:r>
              <a:rPr lang="en-US" altLang="en-US" sz="1600" dirty="0"/>
              <a:t>Java-MySQL connection</a:t>
            </a:r>
            <a:endParaRPr lang="en-US" altLang="en-US" sz="1600" dirty="0"/>
          </a:p>
          <a:p>
            <a:pPr lvl="1" eaLnBrk="1" hangingPunct="1">
              <a:buClr>
                <a:srgbClr val="CC0000"/>
              </a:buClr>
            </a:pPr>
            <a:endParaRPr lang="en-US" altLang="en-US" sz="1600" dirty="0"/>
          </a:p>
          <a:p>
            <a:pPr marL="342900" lvl="1" indent="0" eaLnBrk="1" hangingPunct="1">
              <a:buClr>
                <a:srgbClr val="CC0000"/>
              </a:buClr>
              <a:buNone/>
            </a:pPr>
            <a:endParaRPr lang="en-US" altLang="en-US" sz="1600" dirty="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panose="020B0604020202020204" pitchFamily="34" charset="0"/>
              <a:ea typeface="Osaka" charset="0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Sprint 3</a:t>
            </a:r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0" y="1352550"/>
            <a:ext cx="4736162" cy="25570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lucene </a:t>
            </a:r>
            <a:endParaRPr lang="en-US" altLang="zh-CN"/>
          </a:p>
        </p:txBody>
      </p:sp>
      <p:pic>
        <p:nvPicPr>
          <p:cNvPr id="3" name="图片 2" descr="屏幕截图 2022-10-23 0029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268254"/>
            <a:ext cx="4243388" cy="50815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99135" y="2148840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/>
              <a:t>can’t find major class error</a:t>
            </a:r>
            <a:endParaRPr lang="en-US" altLang="zh-CN" sz="1800"/>
          </a:p>
          <a:p>
            <a:endParaRPr lang="en-US" altLang="zh-CN" sz="1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5" y="2716054"/>
            <a:ext cx="5794534" cy="1981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5" y="3065621"/>
            <a:ext cx="3878104" cy="13863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lucene </a:t>
            </a:r>
            <a:endParaRPr lang="en-US" altLang="zh-CN"/>
          </a:p>
        </p:txBody>
      </p:sp>
      <p:pic>
        <p:nvPicPr>
          <p:cNvPr id="5" name="图片 4" descr="屏幕截图 2022-10-23 0023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0544" y="970121"/>
            <a:ext cx="8063389" cy="24264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858" y="2644616"/>
            <a:ext cx="2886075" cy="23202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650456"/>
            <a:ext cx="4452938" cy="1409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lucene </a:t>
            </a:r>
            <a:endParaRPr lang="en-US" altLang="zh-CN"/>
          </a:p>
        </p:txBody>
      </p:sp>
      <p:pic>
        <p:nvPicPr>
          <p:cNvPr id="3" name="图片 2" descr="屏幕截图 2022-10-23 1053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803" y="1146810"/>
            <a:ext cx="7644289" cy="25760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lucene </a:t>
            </a:r>
            <a:endParaRPr lang="en-US" altLang="zh-CN"/>
          </a:p>
        </p:txBody>
      </p:sp>
      <p:pic>
        <p:nvPicPr>
          <p:cNvPr id="3" name="图片 2" descr="屏幕截图 2022-10-23 1057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215" y="1162050"/>
            <a:ext cx="7712393" cy="911543"/>
          </a:xfrm>
          <a:prstGeom prst="rect">
            <a:avLst/>
          </a:prstGeom>
        </p:spPr>
      </p:pic>
      <p:pic>
        <p:nvPicPr>
          <p:cNvPr id="6" name="图片 5" descr="屏幕截图 2022-10-23 1107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59806"/>
            <a:ext cx="7638098" cy="20626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Pre-processing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8"/>
            <a:ext cx="7520792" cy="2117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Before searching, we need to conduct a pre-processing on the input sequence in order to get a more accurate and satisfying result.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en-US" altLang="zh-CN" dirty="0"/>
              <a:t>Spell correction</a:t>
            </a:r>
            <a:endParaRPr lang="en-US" altLang="zh-CN" dirty="0"/>
          </a:p>
          <a:p>
            <a:r>
              <a:rPr lang="en-US" altLang="zh-CN" dirty="0"/>
              <a:t>Remove useless information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Spell correction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12" y="1155464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350" dirty="0"/>
              <a:t>A basic text correction usually has 3 components:</a:t>
            </a:r>
            <a:endParaRPr lang="en-US" altLang="zh-CN" sz="1350" dirty="0"/>
          </a:p>
          <a:p>
            <a:r>
              <a:rPr lang="en-US" altLang="zh-CN" sz="1350" dirty="0"/>
              <a:t>Candidate Model</a:t>
            </a:r>
            <a:endParaRPr lang="en-US" altLang="zh-CN" sz="1350" dirty="0"/>
          </a:p>
          <a:p>
            <a:pPr marL="0" indent="0">
              <a:buNone/>
            </a:pPr>
            <a:r>
              <a:rPr lang="en-US" altLang="zh-CN" sz="1350" dirty="0"/>
              <a:t>The candidate model produces a list of potential correct terms. Potential candidates are created by doing all possible permutations (add, substitute, transpose or remove a character) within a given edit distance from the original word.</a:t>
            </a:r>
            <a:endParaRPr lang="en-US" altLang="zh-CN" sz="1350" dirty="0"/>
          </a:p>
          <a:p>
            <a:pPr algn="just"/>
            <a:r>
              <a:rPr lang="en-US" altLang="zh-CN" sz="135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Language Model</a:t>
            </a:r>
            <a:endParaRPr lang="zh-CN" altLang="zh-CN" sz="135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35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The language model is essentially a corpus of known valid language words, and the frequency of appearing these words. </a:t>
            </a:r>
            <a:endParaRPr lang="en-US" altLang="zh-CN" sz="135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35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Selection Criteria</a:t>
            </a:r>
            <a:endParaRPr lang="zh-CN" altLang="zh-CN" sz="135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35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The selection criteria determines the “right” word to use as the revised version of the possible candidates we have found. Calculating a score based on the edit distance (the lower the better) and how much the word appears in our language model (the higher the better) will be a potential selection criterion and selecting the candidate word with the highest score.</a:t>
            </a:r>
            <a:endParaRPr lang="zh-CN" altLang="zh-CN" sz="135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35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/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344,&quot;width&quot;:14436}"/>
</p:tagLst>
</file>

<file path=ppt/tags/tag2.xml><?xml version="1.0" encoding="utf-8"?>
<p:tagLst xmlns:p="http://schemas.openxmlformats.org/presentationml/2006/main">
  <p:tag name="KSO_WPP_MARK_KEY" val="cf8999c1-b61b-44ec-ac9a-4c698dbfcd09"/>
  <p:tag name="COMMONDATA" val="eyJoZGlkIjoiYjY1MTJjNzBjYzk2NjcxMDg3OGY1MjU5NDUyYjhjMGEifQ=="/>
</p:tagLst>
</file>

<file path=ppt/theme/theme1.xml><?xml version="1.0" encoding="utf-8"?>
<a:theme xmlns:a="http://schemas.openxmlformats.org/drawingml/2006/main" name="Blank Presentatio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1817</Words>
  <Application>WPS 演示</Application>
  <PresentationFormat>On-screen Show (16:9)</PresentationFormat>
  <Paragraphs>60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宋体</vt:lpstr>
      <vt:lpstr>Wingdings</vt:lpstr>
      <vt:lpstr>Osaka</vt:lpstr>
      <vt:lpstr>Yu Gothic</vt:lpstr>
      <vt:lpstr>Osaka</vt:lpstr>
      <vt:lpstr>Arial Bold</vt:lpstr>
      <vt:lpstr>Arial Regular</vt:lpstr>
      <vt:lpstr>Segoe Print</vt:lpstr>
      <vt:lpstr>等线</vt:lpstr>
      <vt:lpstr>Times New Roman</vt:lpstr>
      <vt:lpstr>Cambria Math</vt:lpstr>
      <vt:lpstr>微软雅黑</vt:lpstr>
      <vt:lpstr>Arial Unicode MS</vt:lpstr>
      <vt:lpstr>等线 Light</vt:lpstr>
      <vt:lpstr>Blank Presentation</vt:lpstr>
      <vt:lpstr>searching engine</vt:lpstr>
      <vt:lpstr>Data Base and Connection</vt:lpstr>
      <vt:lpstr>Data Base and Connection</vt:lpstr>
      <vt:lpstr>lucene </vt:lpstr>
      <vt:lpstr>lucene </vt:lpstr>
      <vt:lpstr>lucene </vt:lpstr>
      <vt:lpstr>lucene </vt:lpstr>
      <vt:lpstr>Text Pre-processing</vt:lpstr>
      <vt:lpstr>Spell correction</vt:lpstr>
      <vt:lpstr>Edit distance</vt:lpstr>
    </vt:vector>
  </TitlesOfParts>
  <Company>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better everyday</cp:lastModifiedBy>
  <cp:revision>70</cp:revision>
  <cp:lastPrinted>2021-09-17T20:14:00Z</cp:lastPrinted>
  <dcterms:created xsi:type="dcterms:W3CDTF">2008-01-28T19:49:00Z</dcterms:created>
  <dcterms:modified xsi:type="dcterms:W3CDTF">2022-11-02T21:53:24Z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4190BEA29BF3476898023B3E080C7DA9</vt:lpwstr>
  </property>
  <property fmtid="{D5CDD505-2E9C-101B-9397-08002B2CF9AE}" pid="3" name="KSOProductBuildVer">
    <vt:lpwstr>2052-11.1.0.12763</vt:lpwstr>
  </property>
</Properties>
</file>