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67" r:id="rId6"/>
    <p:sldId id="279" r:id="rId7"/>
    <p:sldId id="282" r:id="rId8"/>
    <p:sldId id="280" r:id="rId9"/>
    <p:sldId id="281" r:id="rId10"/>
    <p:sldId id="28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searching engine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presenter : shu yang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Q-learning 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532620" y="0"/>
            <a:ext cx="2659380" cy="232537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95730" y="1562735"/>
                <a:ext cx="4225925" cy="18853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000"/>
                  <a:t>important factors of Markov chain:</a:t>
                </a:r>
                <a:endParaRPr lang="en-US" altLang="zh-CN" sz="2000"/>
              </a:p>
              <a:p>
                <a:pPr indent="457200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𝑠𝑡</m:t>
                    </m:r>
                  </m:oMath>
                </a14:m>
                <a:r>
                  <a:rPr lang="en-US" altLang="zh-CN" sz="2000"/>
                  <a:t>: current state</a:t>
                </a:r>
                <a:endParaRPr lang="en-US" altLang="zh-CN" sz="2000"/>
              </a:p>
              <a:p>
                <a:pPr indent="457200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𝑎𝑡</m:t>
                    </m:r>
                  </m:oMath>
                </a14:m>
                <a:r>
                  <a:rPr lang="en-US" altLang="zh-CN" sz="2000"/>
                  <a:t>: action</a:t>
                </a:r>
                <a:endParaRPr lang="en-US" altLang="zh-CN" sz="2000"/>
              </a:p>
              <a:p>
                <a:pPr indent="457200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𝑟𝑡</m:t>
                    </m:r>
                  </m:oMath>
                </a14:m>
                <a:r>
                  <a:rPr lang="en-US" altLang="zh-CN" sz="2000"/>
                  <a:t>: immediate reward</a:t>
                </a:r>
                <a:endParaRPr lang="en-US" altLang="zh-CN" sz="2000"/>
              </a:p>
              <a:p>
                <a:pPr indent="457200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en-US" altLang="zh-CN" sz="2000"/>
                  <a:t>: possibility of transfer</a:t>
                </a:r>
                <a:endParaRPr lang="en-US" altLang="zh-CN" sz="2000"/>
              </a:p>
              <a:p>
                <a:pPr indent="457200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</m:oMath>
                </a14:m>
                <a:r>
                  <a:rPr lang="en-US" altLang="zh-CN" sz="2000"/>
                  <a:t>: discount factor</a:t>
                </a:r>
                <a:endParaRPr lang="en-US" altLang="zh-CN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730" y="1562735"/>
                <a:ext cx="4225925" cy="18853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477010" y="35909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 function: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9610" y="4148455"/>
          <a:ext cx="322389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091565" imgH="279400" progId="Equation.KSEE3">
                  <p:embed/>
                </p:oleObj>
              </mc:Choice>
              <mc:Fallback>
                <p:oleObj name="" r:id="rId3" imgW="1091565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610" y="4148455"/>
                        <a:ext cx="322389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Q-learning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4410710"/>
            <a:ext cx="8999220" cy="1639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5730" y="1562735"/>
            <a:ext cx="5168900" cy="188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Bellman function: </a:t>
            </a:r>
            <a:endParaRPr lang="en-US" altLang="zh-CN" sz="2000"/>
          </a:p>
          <a:p>
            <a:pPr indent="457200"/>
            <a:r>
              <a:rPr lang="en-US" altLang="zh-CN" sz="2000"/>
              <a:t>current Q equals current reward plus next Q </a:t>
            </a:r>
            <a:r>
              <a:rPr lang="en-US" altLang="zh-CN" sz="2000">
                <a:sym typeface="+mn-ea"/>
              </a:rPr>
              <a:t>Bellman target function:</a:t>
            </a:r>
            <a:endParaRPr lang="en-US" altLang="zh-CN" sz="2000">
              <a:sym typeface="+mn-ea"/>
            </a:endParaRPr>
          </a:p>
          <a:p>
            <a:pPr indent="457200"/>
            <a:endParaRPr lang="en-US" altLang="zh-CN" sz="2000">
              <a:sym typeface="+mn-ea"/>
            </a:endParaRPr>
          </a:p>
          <a:p>
            <a:pPr indent="457200"/>
            <a:endParaRPr lang="en-US" altLang="zh-CN" sz="2000">
              <a:sym typeface="+mn-ea"/>
            </a:endParaRPr>
          </a:p>
          <a:p>
            <a:pPr indent="457200"/>
            <a:endParaRPr lang="en-US" altLang="zh-CN" sz="2000">
              <a:sym typeface="+mn-ea"/>
            </a:endParaRPr>
          </a:p>
          <a:p>
            <a:pPr indent="457200"/>
            <a:endParaRPr lang="en-US" altLang="zh-CN" sz="2000">
              <a:sym typeface="+mn-ea"/>
            </a:endParaRPr>
          </a:p>
          <a:p>
            <a:pPr indent="457200"/>
            <a:endParaRPr lang="en-US" altLang="zh-CN" sz="2000"/>
          </a:p>
          <a:p>
            <a:pPr indent="457200"/>
            <a:endParaRPr lang="en-US" altLang="zh-CN" sz="2000"/>
          </a:p>
        </p:txBody>
      </p:sp>
      <p:pic>
        <p:nvPicPr>
          <p:cNvPr id="101" name="图片 100"/>
          <p:cNvPicPr/>
          <p:nvPr/>
        </p:nvPicPr>
        <p:blipFill>
          <a:blip r:embed="rId2"/>
          <a:srcRect r="56425" b="48414"/>
          <a:stretch>
            <a:fillRect/>
          </a:stretch>
        </p:blipFill>
        <p:spPr>
          <a:xfrm>
            <a:off x="7872730" y="0"/>
            <a:ext cx="4319270" cy="25520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4160" y="2840990"/>
          <a:ext cx="4335145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943100" imgH="304800" progId="Equation.KSEE3">
                  <p:embed/>
                </p:oleObj>
              </mc:Choice>
              <mc:Fallback>
                <p:oleObj name="" r:id="rId3" imgW="19431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4160" y="2840990"/>
                        <a:ext cx="4335145" cy="68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34160" y="4042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Q renew function: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Q-learning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691005"/>
            <a:ext cx="5977890" cy="4126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9300" y="2205990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current problem: </a:t>
            </a:r>
            <a:endParaRPr lang="en-US" altLang="zh-CN" sz="2000"/>
          </a:p>
          <a:p>
            <a:pPr indent="457200"/>
            <a:r>
              <a:rPr lang="en-US" altLang="zh-CN" sz="2000"/>
              <a:t>pulling blackhole</a:t>
            </a:r>
            <a:endParaRPr lang="en-US" altLang="zh-CN" sz="2000"/>
          </a:p>
          <a:p>
            <a:pPr indent="457200"/>
            <a:r>
              <a:rPr lang="en-US" altLang="zh-CN" sz="2000"/>
              <a:t>cold start</a:t>
            </a:r>
            <a:endParaRPr lang="en-US" altLang="zh-CN" sz="2000"/>
          </a:p>
          <a:p>
            <a:pPr indent="457200"/>
            <a:r>
              <a:rPr lang="en-US" altLang="zh-CN" sz="2000"/>
              <a:t>limited states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 Q-learning </a:t>
            </a:r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045210" y="1563370"/>
            <a:ext cx="5581015" cy="3872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289800" y="19627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Advantage: </a:t>
            </a:r>
            <a:endParaRPr lang="en-US" altLang="zh-CN"/>
          </a:p>
          <a:p>
            <a:pPr indent="457200"/>
            <a:r>
              <a:rPr lang="en-US" altLang="zh-CN"/>
              <a:t>adapt to infinite possible input state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 Q-learning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52500" y="1597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training details: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66290"/>
            <a:ext cx="5327650" cy="1091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45" y="24130"/>
            <a:ext cx="5248910" cy="3515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533140"/>
            <a:ext cx="3987165" cy="1802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665" y="3515360"/>
            <a:ext cx="5188585" cy="2590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5711190"/>
            <a:ext cx="6400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 Q-learning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945005"/>
            <a:ext cx="8541385" cy="435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65" y="365125"/>
            <a:ext cx="499872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DDPG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07795"/>
            <a:ext cx="8507095" cy="2399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analyze on the algorithms:</a:t>
            </a:r>
            <a:endParaRPr lang="en-US" altLang="zh-CN" sz="2000"/>
          </a:p>
          <a:p>
            <a:pPr indent="457200"/>
            <a:r>
              <a:rPr lang="en-US" altLang="zh-CN" sz="2000"/>
              <a:t>Q-learning: form a projection table, can’t handle large state space &amp; action space</a:t>
            </a:r>
            <a:endParaRPr lang="en-US" altLang="zh-CN" sz="2000"/>
          </a:p>
          <a:p>
            <a:pPr indent="457200"/>
            <a:r>
              <a:rPr lang="en-US" altLang="zh-CN" sz="2000"/>
              <a:t>Deep Q-learning: using net to find the profection relation, good with large state space, became a blackhole facing the large action space</a:t>
            </a:r>
            <a:endParaRPr lang="en-US" altLang="zh-CN" sz="2000"/>
          </a:p>
          <a:p>
            <a:pPr indent="457200"/>
            <a:r>
              <a:rPr lang="en-US" altLang="zh-CN" sz="2000"/>
              <a:t>with actor-critic: greatly reduce calculation cost using another net to predict </a:t>
            </a:r>
            <a:r>
              <a:rPr lang="en-US" altLang="zh-CN" sz="2000"/>
              <a:t>Q, suitable for large and dynamic action space </a:t>
            </a:r>
            <a:endParaRPr lang="en-US" altLang="zh-CN" sz="2000"/>
          </a:p>
          <a:p>
            <a:pPr indent="457200"/>
            <a:endParaRPr lang="en-US" altLang="zh-CN" sz="2000"/>
          </a:p>
        </p:txBody>
      </p:sp>
      <p:pic>
        <p:nvPicPr>
          <p:cNvPr id="7" name="WeChat_20221116134216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88025" y="3807460"/>
            <a:ext cx="5908675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DDPG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1407795"/>
            <a:ext cx="8507095" cy="1019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000"/>
              <a:t>How to update the preference?</a:t>
            </a:r>
            <a:endParaRPr lang="en-US" altLang="zh-CN" sz="2000"/>
          </a:p>
          <a:p>
            <a:pPr marL="457200" lvl="1" indent="457200"/>
            <a:r>
              <a:rPr lang="en-US" altLang="zh-CN" sz="2000"/>
              <a:t>preference may differ with time goes by</a:t>
            </a:r>
            <a:endParaRPr lang="en-US" altLang="zh-CN" sz="2000"/>
          </a:p>
          <a:p>
            <a:pPr marL="457200" lvl="1" indent="457200"/>
            <a:r>
              <a:rPr lang="en-US" altLang="zh-CN" sz="2000"/>
              <a:t>cold start </a:t>
            </a:r>
            <a:endParaRPr lang="en-US" altLang="zh-CN" sz="2000"/>
          </a:p>
          <a:p>
            <a:pPr marL="457200" lvl="1" indent="457200"/>
            <a:endParaRPr lang="en-US" altLang="zh-CN" sz="20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183755" y="2011680"/>
            <a:ext cx="4572000" cy="427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4264*1824*775*775"/>
</p:tagLst>
</file>

<file path=ppt/tags/tag2.xml><?xml version="1.0" encoding="utf-8"?>
<p:tagLst xmlns:p="http://schemas.openxmlformats.org/presentationml/2006/main">
  <p:tag name="KSO_WPP_MARK_KEY" val="a65796f6-3580-4e0b-bae1-44e71d7d93e8"/>
  <p:tag name="COMMONDATA" val="eyJoZGlkIjoiYjY1MTJjNzBjYzk2NjcxMDg3OGY1MjU5NDUyYjhjM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演示</Application>
  <PresentationFormat>宽屏</PresentationFormat>
  <Paragraphs>62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Cambria Math</vt:lpstr>
      <vt:lpstr>Office 主题</vt:lpstr>
      <vt:lpstr>Equation.KSEE3</vt:lpstr>
      <vt:lpstr>Equation.KSEE3</vt:lpstr>
      <vt:lpstr>searching engine</vt:lpstr>
      <vt:lpstr>Q-learning </vt:lpstr>
      <vt:lpstr>Q-learning </vt:lpstr>
      <vt:lpstr>lucene </vt:lpstr>
      <vt:lpstr>Q-learning </vt:lpstr>
      <vt:lpstr>Deep Q-learning </vt:lpstr>
      <vt:lpstr>Q-learning </vt:lpstr>
      <vt:lpstr>Q-learning </vt:lpstr>
      <vt:lpstr>DDPG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better everyday</cp:lastModifiedBy>
  <cp:revision>15</cp:revision>
  <dcterms:created xsi:type="dcterms:W3CDTF">2022-10-19T20:49:00Z</dcterms:created>
  <dcterms:modified xsi:type="dcterms:W3CDTF">2022-11-16T18:52:29Z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B5344F73D8374DE1B0C3AF0BD95383F6</vt:lpwstr>
  </property>
  <property fmtid="{D5CDD505-2E9C-101B-9397-08002B2CF9AE}" pid="3" name="KSOProductBuildVer">
    <vt:lpwstr>2052-11.1.0.12763</vt:lpwstr>
  </property>
</Properties>
</file>