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9"/>
  </p:notesMasterIdLst>
  <p:sldIdLst>
    <p:sldId id="261" r:id="rId2"/>
    <p:sldId id="268" r:id="rId3"/>
    <p:sldId id="262" r:id="rId4"/>
    <p:sldId id="290" r:id="rId5"/>
    <p:sldId id="291" r:id="rId6"/>
    <p:sldId id="287" r:id="rId7"/>
    <p:sldId id="288" r:id="rId8"/>
    <p:sldId id="292" r:id="rId9"/>
    <p:sldId id="293" r:id="rId10"/>
    <p:sldId id="294" r:id="rId11"/>
    <p:sldId id="295" r:id="rId12"/>
    <p:sldId id="286" r:id="rId13"/>
    <p:sldId id="296" r:id="rId14"/>
    <p:sldId id="299" r:id="rId15"/>
    <p:sldId id="298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57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E888-5003-4B96-850A-6EE0081AFD2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A9565-EDA8-4BD3-BA8E-0EA68CAA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ONLINE-DS-PT-052620</a:t>
            </a:r>
          </a:p>
          <a:p>
            <a:r>
              <a:rPr lang="en-US" dirty="0"/>
              <a:t>MOD1-PROJECT</a:t>
            </a:r>
          </a:p>
          <a:p>
            <a:r>
              <a:rPr lang="en-US" dirty="0"/>
              <a:t>CONNOR PATE, NICK CATALANO, JESSICA YOON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Outliers are: Unfriended, paranormal activity get out, Chernobyl diaries, paranormal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Gathered Data from IMDB, The Box Office Mojo, The Numbers, etc. via Importing, Web-Scraping, and API</a:t>
            </a:r>
          </a:p>
          <a:p>
            <a:endParaRPr lang="en-US" dirty="0"/>
          </a:p>
          <a:p>
            <a:r>
              <a:rPr lang="en-US" dirty="0"/>
              <a:t>Cleaned Data to Observe and Analyze Trends</a:t>
            </a:r>
          </a:p>
          <a:p>
            <a:endParaRPr lang="en-US" dirty="0"/>
          </a:p>
          <a:p>
            <a:r>
              <a:rPr lang="en-US" dirty="0"/>
              <a:t>Conclusions = Where you should invest your time and money for large ROI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Observing Data Trends with Return on Investment (ROI): *</a:t>
            </a:r>
            <a:r>
              <a:rPr lang="en-US" b="1" u="sng" dirty="0"/>
              <a:t>Quantitative</a:t>
            </a:r>
            <a:r>
              <a:rPr lang="en-US" dirty="0"/>
              <a:t> Measure of Profitability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(ROI = Cost of Investment/Final Value of Investment − Initial Value of Investment​×100%)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*2020: Can we argue that profitability is more important than actual dollar amounts because of the pandemic?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the box office, studios would have to find other ways to make money, mainly digital releases so that would mean the profit ratio is more important?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avoid looking at directors/actors because of the social movement: politically motivated bias so it makes more sense to focus on just quantitative factors like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genre, and maybe release date.. Well not really release date because its not relevant?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Fully aware an initial foray into a new field for a specialized company requires tight margins and an understanding of risks, our analysis of the pre-COVID19 film market anchors itself on dollar use and high returns.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such, before Microsoft allocates any of its resources into funding of a new studio, it’s best to understand the current state of the market and genre trends.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there is further research to be done on the proliferation and profitability of Action/Adventure tentpole films (e.g., comic book movies, franchises, etc.), our analysis based strictly on ROI per genre suggests smaller, more inclusive films will net a higher return.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0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last slide illustrated, smaller budgeted and more inclusive (per subject matter) films resulted in a higher ROI.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the aforementioned tentpole films often have a 200% or more ROI, other genre films double or triple those amounts.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Based on the prior two visualizations, we decided to take a closer look at four genres: Horror, Mystery, Romance, Drama, and Thriller.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Further confirming our initial suspicions, our genres chosen for analysis show a low financial investment with a high return 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Great smooth transition into the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Deconstructing the data over a ten year period, we can see our selected genres do well over an extended period of time, eliminating the need to search for outliers misconstruing our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0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Medians favor fewer genres for higher ROI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0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investment does not always guarantee a bigger profit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00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2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ind.com/mpng/xbxwoJ_filmstrip-clipart-vintage-movie-reel-film-paper-clipart/" TargetMode="External"/><Relationship Id="rId2" Type="http://schemas.openxmlformats.org/officeDocument/2006/relationships/hyperlink" Target="https://www.pngfind.com/mpng/ihxbmo_clapperboard-clipart-clipart-collection-film-slate-clapper-bo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ipart-library.com/clipart/408744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DAB79B5-BA1C-40AA-B4CA-078BFE9C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1148" y="536386"/>
            <a:ext cx="7529703" cy="6498077"/>
          </a:xfrm>
        </p:spPr>
        <p:txBody>
          <a:bodyPr>
            <a:normAutofit fontScale="92500" lnSpcReduction="10000"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$UCCESS IN THE MOVIE INDUSTRY</a:t>
            </a:r>
          </a:p>
          <a:p>
            <a:r>
              <a:rPr lang="en-US" sz="3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Genre VS ROI Analysis for Film Studios</a:t>
            </a:r>
          </a:p>
          <a:p>
            <a:r>
              <a:rPr lang="en-US" sz="18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2020</a:t>
            </a:r>
            <a:endParaRPr lang="en-US" sz="66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6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1EFC9-16A5-4B71-9F5A-BAA8A513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90" y="1664101"/>
            <a:ext cx="9457820" cy="4624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604136-9E3F-4ED0-B75D-18F4FC63F19C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365760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Foreign VS Domestic Audiences</a:t>
            </a:r>
          </a:p>
        </p:txBody>
      </p:sp>
    </p:spTree>
    <p:extLst>
      <p:ext uri="{BB962C8B-B14F-4D97-AF65-F5344CB8AC3E}">
        <p14:creationId xmlns:p14="http://schemas.microsoft.com/office/powerpoint/2010/main" val="51242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03B68-2216-4EE0-96F6-F9C971F21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14741" y="821403"/>
            <a:ext cx="1298608" cy="4983480"/>
          </a:xfrm>
        </p:spPr>
        <p:txBody>
          <a:bodyPr/>
          <a:lstStyle/>
          <a:p>
            <a:r>
              <a:rPr lang="en-US" dirty="0"/>
              <a:t>Average ROI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153E5-66CD-4F3F-9CA9-AD4BC1208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1" y="821403"/>
            <a:ext cx="8480408" cy="49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89D4CB-A1C8-4A95-94BF-43B65BE2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6139CC-A52E-44D2-821E-87129BDF9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06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9CEC-A303-4937-83CC-51A2EB48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profitable movies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926DB-B823-45DA-B00F-E4F2BD13E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Invest in low budget but consistently high ROI genres: Drama, Horror, Mystery, Thriller</a:t>
            </a:r>
          </a:p>
          <a:p>
            <a:r>
              <a:rPr lang="en-US" dirty="0"/>
              <a:t>Keep the genre count low.</a:t>
            </a:r>
          </a:p>
          <a:p>
            <a:r>
              <a:rPr lang="en-US" dirty="0"/>
              <a:t>Follow trends based upon target audience.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02E8C-89E0-471B-9260-FC6E81C2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67" y="1241765"/>
            <a:ext cx="3426407" cy="527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B16ED-3E18-4E5E-BEA2-C9340D869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7634" y="4118928"/>
            <a:ext cx="584437" cy="418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CF95A-D273-49F8-816F-5E348F274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4" y="4646936"/>
            <a:ext cx="306408" cy="219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BD5EA5-1FE2-4B97-806D-A5F5D114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0" y="3549918"/>
            <a:ext cx="306408" cy="2193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A26E18-194F-410A-A4DB-91FCA907F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2776">
            <a:off x="6420893" y="297162"/>
            <a:ext cx="2006945" cy="18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092-9DAB-47D9-BECC-63648E1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3A701-D98E-4772-99BE-5BD53E513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Largest amounts of money made in the Action, Adventure, and Comedy Genres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0C70D-AFB0-4C9D-ACFD-4CFEAF2E8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67" y="1414227"/>
            <a:ext cx="5255945" cy="3562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9DA91-279A-4794-91EF-5DDED0B41451}"/>
              </a:ext>
            </a:extLst>
          </p:cNvPr>
          <p:cNvSpPr txBox="1"/>
          <p:nvPr/>
        </p:nvSpPr>
        <p:spPr>
          <a:xfrm>
            <a:off x="7142480" y="5120607"/>
            <a:ext cx="429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chart above displays what portion of the total box-office sales that each genre made from 2010-2019.</a:t>
            </a:r>
          </a:p>
        </p:txBody>
      </p:sp>
    </p:spTree>
    <p:extLst>
      <p:ext uri="{BB962C8B-B14F-4D97-AF65-F5344CB8AC3E}">
        <p14:creationId xmlns:p14="http://schemas.microsoft.com/office/powerpoint/2010/main" val="251017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1C39-35C1-43B9-9C13-60C8CB2D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354550"/>
            <a:ext cx="7729728" cy="132435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ill Sans MT Condensed" panose="020B0506020104020203" pitchFamily="34" charset="0"/>
              </a:rPr>
              <a:t>Thank you for your time.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ill Sans MT Condensed" panose="020B0506020104020203" pitchFamily="34" charset="0"/>
              </a:rPr>
              <a:t>We anticipate seeing your future productions.</a:t>
            </a:r>
          </a:p>
        </p:txBody>
      </p:sp>
    </p:spTree>
    <p:extLst>
      <p:ext uri="{BB962C8B-B14F-4D97-AF65-F5344CB8AC3E}">
        <p14:creationId xmlns:p14="http://schemas.microsoft.com/office/powerpoint/2010/main" val="984478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5CFB-3592-47AF-BD22-AA3FC570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A685-8A0F-4CD5-9D33-1FE23FCD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Tristan Pope:  “OLM_2012_Film_Fest_Laurel”</a:t>
            </a:r>
          </a:p>
          <a:p>
            <a:r>
              <a:rPr lang="en-US" dirty="0"/>
              <a:t>Creative Commons: </a:t>
            </a:r>
            <a:r>
              <a:rPr lang="en-US" dirty="0">
                <a:hlinkClick r:id="rId2"/>
              </a:rPr>
              <a:t>https://www.pngfind.com/mpng/ihxbmo_clapperboard-clipart-clipart-collection-film-slate-clapper-board/</a:t>
            </a:r>
            <a:endParaRPr lang="en-US" dirty="0">
              <a:hlinkClick r:id="rId3"/>
            </a:endParaRPr>
          </a:p>
          <a:p>
            <a:r>
              <a:rPr lang="en-US" dirty="0"/>
              <a:t>Creative Commons: </a:t>
            </a:r>
            <a:r>
              <a:rPr lang="en-US" dirty="0">
                <a:hlinkClick r:id="rId3"/>
              </a:rPr>
              <a:t>https://www.pngfind.com/mpng/xbxwoJ_filmstrip-clipart-vintage-movie-reel-film-paper-clipart/</a:t>
            </a:r>
            <a:endParaRPr lang="en-US" dirty="0"/>
          </a:p>
          <a:p>
            <a:r>
              <a:rPr lang="en-US" dirty="0"/>
              <a:t>Creative Commons: </a:t>
            </a:r>
            <a:r>
              <a:rPr lang="en-US" dirty="0">
                <a:hlinkClick r:id="rId4"/>
              </a:rPr>
              <a:t>http://clipart-library.com/clipart/408744.htm</a:t>
            </a:r>
            <a:endParaRPr lang="en-US" dirty="0"/>
          </a:p>
          <a:p>
            <a:r>
              <a:rPr lang="en-US" dirty="0"/>
              <a:t>The Wrap:  “Hollywood Juneteenth”</a:t>
            </a:r>
          </a:p>
        </p:txBody>
      </p:sp>
    </p:spTree>
    <p:extLst>
      <p:ext uri="{BB962C8B-B14F-4D97-AF65-F5344CB8AC3E}">
        <p14:creationId xmlns:p14="http://schemas.microsoft.com/office/powerpoint/2010/main" val="29817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69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D051-46BD-4EE0-B86C-50C68122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405114"/>
            <a:ext cx="7729728" cy="171304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8000" dirty="0">
                <a:latin typeface="Bahnschrift Condensed" panose="020B0502040204020203" pitchFamily="34" charset="0"/>
              </a:rPr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0E6C-1F94-444A-9149-9340C3B7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2963571"/>
            <a:ext cx="7729728" cy="1171528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Gather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CE3EA3-950F-4A31-9286-B5CB3D07F4C1}"/>
              </a:ext>
            </a:extLst>
          </p:cNvPr>
          <p:cNvSpPr txBox="1">
            <a:spLocks/>
          </p:cNvSpPr>
          <p:nvPr/>
        </p:nvSpPr>
        <p:spPr>
          <a:xfrm>
            <a:off x="2231134" y="4623126"/>
            <a:ext cx="7729728" cy="11715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Find Trends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43CE40-C70F-49A1-ACD6-BB6FDF8181AD}"/>
              </a:ext>
            </a:extLst>
          </p:cNvPr>
          <p:cNvSpPr txBox="1">
            <a:spLocks/>
          </p:cNvSpPr>
          <p:nvPr/>
        </p:nvSpPr>
        <p:spPr>
          <a:xfrm>
            <a:off x="737190" y="5794654"/>
            <a:ext cx="10717616" cy="14662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Goal: Maximize Investment</a:t>
            </a:r>
          </a:p>
        </p:txBody>
      </p:sp>
    </p:spTree>
    <p:extLst>
      <p:ext uri="{BB962C8B-B14F-4D97-AF65-F5344CB8AC3E}">
        <p14:creationId xmlns:p14="http://schemas.microsoft.com/office/powerpoint/2010/main" val="16905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D48454-DFCB-4514-9E78-F2EA716C17D3}"/>
              </a:ext>
            </a:extLst>
          </p:cNvPr>
          <p:cNvSpPr txBox="1">
            <a:spLocks/>
          </p:cNvSpPr>
          <p:nvPr/>
        </p:nvSpPr>
        <p:spPr bwMode="black">
          <a:xfrm>
            <a:off x="2231136" y="365623"/>
            <a:ext cx="7729728" cy="133472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Bahnschrift Condensed" panose="020B0502040204020203" pitchFamily="34" charset="0"/>
              </a:rPr>
              <a:t>Return </a:t>
            </a:r>
            <a:r>
              <a:rPr lang="en-US" sz="6600" dirty="0" err="1">
                <a:latin typeface="Bahnschrift Condensed" panose="020B0502040204020203" pitchFamily="34" charset="0"/>
              </a:rPr>
              <a:t>oN</a:t>
            </a:r>
            <a:r>
              <a:rPr lang="en-US" sz="6600" dirty="0">
                <a:latin typeface="Bahnschrift Condensed" panose="020B0502040204020203" pitchFamily="34" charset="0"/>
              </a:rPr>
              <a:t> Investments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FE9DD-BAEF-4169-8B71-A66D5C2DB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97" y="2242952"/>
            <a:ext cx="6223206" cy="4405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B697FD-A9CA-4378-BE61-51CC2C117A50}"/>
              </a:ext>
            </a:extLst>
          </p:cNvPr>
          <p:cNvSpPr txBox="1"/>
          <p:nvPr/>
        </p:nvSpPr>
        <p:spPr>
          <a:xfrm>
            <a:off x="3401895" y="4640437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ahnschrift Light" panose="020B0502040204020203" pitchFamily="34" charset="0"/>
              </a:rPr>
              <a:t>Invested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278E7-0C50-4529-AA8F-E2E8A74C48B6}"/>
              </a:ext>
            </a:extLst>
          </p:cNvPr>
          <p:cNvSpPr txBox="1"/>
          <p:nvPr/>
        </p:nvSpPr>
        <p:spPr>
          <a:xfrm>
            <a:off x="7083708" y="5521232"/>
            <a:ext cx="24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oper Black" panose="0208090404030B020404" pitchFamily="18" charset="0"/>
              </a:rPr>
              <a:t>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42B7D-F2B4-4109-A52B-489AA87FC37D}"/>
              </a:ext>
            </a:extLst>
          </p:cNvPr>
          <p:cNvSpPr txBox="1"/>
          <p:nvPr/>
        </p:nvSpPr>
        <p:spPr>
          <a:xfrm>
            <a:off x="7681369" y="3787289"/>
            <a:ext cx="92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  <a:latin typeface="Cooper Black" panose="0208090404030B020404" pitchFamily="18" charset="0"/>
              </a:rPr>
              <a:t>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7B4C4-2BD7-4BE2-831F-331A34DE6C09}"/>
              </a:ext>
            </a:extLst>
          </p:cNvPr>
          <p:cNvSpPr txBox="1"/>
          <p:nvPr/>
        </p:nvSpPr>
        <p:spPr>
          <a:xfrm>
            <a:off x="3809058" y="3602271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  <a:latin typeface="Bahnschrift Light" panose="020B0502040204020203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61156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41156-F426-40AD-865C-8C3FE7A8AA0E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Overview of ROI per Genre</a:t>
            </a:r>
          </a:p>
        </p:txBody>
      </p:sp>
      <p:pic>
        <p:nvPicPr>
          <p:cNvPr id="6" name="ROI:Genre.png" descr="ROI:Genre.png">
            <a:extLst>
              <a:ext uri="{FF2B5EF4-FFF2-40B4-BE49-F238E27FC236}">
                <a16:creationId xmlns:a16="http://schemas.microsoft.com/office/drawing/2014/main" id="{76D50CDF-A934-4C7F-B0F3-0F4C5E39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2290930"/>
            <a:ext cx="6299200" cy="40674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936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ADC7-B6B8-4C86-9F2E-18ED35F6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Further Breakdown of ROI/</a:t>
            </a:r>
            <a:r>
              <a:rPr lang="en-US" dirty="0" err="1"/>
              <a:t>GEnre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C63B8-1031-4F43-867B-6FD9E03E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58" y="2333243"/>
            <a:ext cx="6920283" cy="37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0B8C-15C4-4DC0-BE0C-2C241302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Budget Breakdown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42B4-5D86-43B6-B04C-F76B12BAB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Focused Observation on Drama, Horror, Mystery, and Thriller Genres</a:t>
            </a:r>
          </a:p>
          <a:p>
            <a:r>
              <a:rPr lang="en-US" dirty="0"/>
              <a:t>Smaller budgets make for a higher ROI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EDF5C1-E59A-4DBF-A4F4-F88A1CEC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20" y="1300480"/>
            <a:ext cx="5951972" cy="425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29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A7A2-2657-4B9D-AA6F-804D3632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FEE0D-D3B4-46C9-86CE-464A92C7D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Selected genres (Drama, Horror, Mystery, and Thriller) show consistently high ROI over time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206F62-4706-4FF6-8849-D858E364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874" y="1072395"/>
            <a:ext cx="5890998" cy="495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23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57F90E-3636-4DAA-8121-6E16CF0CDB29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Number of Genres VS ROI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E000C-45FB-4AA5-94F2-2F1FE1A34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10" y="2255012"/>
            <a:ext cx="6384180" cy="38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4EE0-95DF-40F3-BB13-D94CCA33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Genres VS Budget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77F50-E288-414C-9504-A2FD93545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48" y="2267414"/>
            <a:ext cx="7205304" cy="40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578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826</TotalTime>
  <Words>740</Words>
  <Application>Microsoft Office PowerPoint</Application>
  <PresentationFormat>Widescreen</PresentationFormat>
  <Paragraphs>80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Bahnschrift Condensed</vt:lpstr>
      <vt:lpstr>Bahnschrift Light</vt:lpstr>
      <vt:lpstr>Calibri</vt:lpstr>
      <vt:lpstr>Cooper Black</vt:lpstr>
      <vt:lpstr>Gill Sans MT</vt:lpstr>
      <vt:lpstr>Gill Sans MT Condensed</vt:lpstr>
      <vt:lpstr>Ink Free</vt:lpstr>
      <vt:lpstr>Parcel</vt:lpstr>
      <vt:lpstr>PowerPoint Presentation</vt:lpstr>
      <vt:lpstr>Plan of Action</vt:lpstr>
      <vt:lpstr>PowerPoint Presentation</vt:lpstr>
      <vt:lpstr>PowerPoint Presentation</vt:lpstr>
      <vt:lpstr>Further Breakdown of ROI/GEnre</vt:lpstr>
      <vt:lpstr>Budget Breakdown</vt:lpstr>
      <vt:lpstr>Yearly trends</vt:lpstr>
      <vt:lpstr>PowerPoint Presentation</vt:lpstr>
      <vt:lpstr>Number of Genres VS Budget</vt:lpstr>
      <vt:lpstr>PowerPoint Presentation</vt:lpstr>
      <vt:lpstr>Average ROI Trends</vt:lpstr>
      <vt:lpstr>PowerPoint Presentation</vt:lpstr>
      <vt:lpstr>PowerPoint Presentation</vt:lpstr>
      <vt:lpstr>Components of profitable movies</vt:lpstr>
      <vt:lpstr>Further Exploration</vt:lpstr>
      <vt:lpstr>PowerPoint Presentation</vt:lpstr>
      <vt:lpstr>Picture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Yoon</dc:creator>
  <cp:lastModifiedBy>Jessica Yoon</cp:lastModifiedBy>
  <cp:revision>107</cp:revision>
  <dcterms:created xsi:type="dcterms:W3CDTF">2020-07-23T21:10:34Z</dcterms:created>
  <dcterms:modified xsi:type="dcterms:W3CDTF">2020-07-27T03:01:38Z</dcterms:modified>
</cp:coreProperties>
</file>