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7"/>
  </p:notesMasterIdLst>
  <p:sldIdLst>
    <p:sldId id="261" r:id="rId2"/>
    <p:sldId id="268" r:id="rId3"/>
    <p:sldId id="262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66" r:id="rId13"/>
    <p:sldId id="265" r:id="rId14"/>
    <p:sldId id="26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54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E888-5003-4B96-850A-6EE0081AFD2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A9565-EDA8-4BD3-BA8E-0EA68CAA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ONLINE-DS-PT-052620</a:t>
            </a:r>
          </a:p>
          <a:p>
            <a:r>
              <a:rPr lang="en-US" dirty="0"/>
              <a:t>MOD1-PROJECT</a:t>
            </a:r>
          </a:p>
          <a:p>
            <a:r>
              <a:rPr lang="en-US" dirty="0"/>
              <a:t>CONNOR PATE, NICK CATALANO, JESSICA YOON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Gathered Data from IMDB, The Box Office Mojo, The Numbers, etc. via Importing, Web-Scraping, and API</a:t>
            </a:r>
          </a:p>
          <a:p>
            <a:endParaRPr lang="en-US" dirty="0"/>
          </a:p>
          <a:p>
            <a:r>
              <a:rPr lang="en-US" dirty="0"/>
              <a:t>Cleaned Data to Observe and Analyze Trends (unbiased)*</a:t>
            </a:r>
          </a:p>
          <a:p>
            <a:endParaRPr lang="en-US" dirty="0"/>
          </a:p>
          <a:p>
            <a:r>
              <a:rPr lang="en-US" dirty="0"/>
              <a:t>Conclusions = Where you should invest your time and money for maximum profit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Observing Data Trends with Return on Investment (ROI): *</a:t>
            </a:r>
            <a:r>
              <a:rPr lang="en-US" b="1" u="sng" dirty="0"/>
              <a:t>Quantitative</a:t>
            </a:r>
            <a:r>
              <a:rPr lang="en-US" dirty="0"/>
              <a:t> Measure of Profitability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(ROI = Cost of Investment/Final Value of Investment − Initial Value of Investment​×100%)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*Can we argue that profitability margins are more important that actual budgets because of the pandemic?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the box office, studios would have to find other ways to make money, mainly digital releases so that would mean the profit margins are more important?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avoid looking at directors/actors because of the social movement: politically motivated bias so it makes more sense to focus on just quantitative factors like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genre, and maybe release date?/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Fully aware an initial foray into a new field for a specialized company requires tight margins and an understanding of risks, our analysis of the pre-COVID19 film market anchors itself on dollar use and high returns.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such, before Microsoft allocates any of its resources into funding of a new studio, it’s best to understand the current state of the market and genre trends.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there is further research to be done on the proliferation and profitability of Action/Adventure tentpole films (e.g., comic book movies, franchises, etc.), our analysis based strictly on ROI per genre suggests smaller, more inclusive films will net a higher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last slide illustrated, smaller budgeted and more inclusive (per subject matter) films resulted in a higher ROI.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the aforementioned tentpole films often have a 200% or more ROI, other genre films double or triple those amounts.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Based on the prior two visualizations, we decided to take a closer look at four genres: Horror, Mystery, Romance, Drama, and Romance.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Further confirming our initial suspicions, our genres chosen for analysis show a low financial investment with a high return rate.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Deconstructing the data over a ten year period, we can see our selected genres do well over an extended period of time, eliminating the need to search for outliers misconstruing our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targeting foreign audiences, Horror/Mystery/Thriller genres give the highest return of investment.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Science Fiction, Animation, Musical, Adventure, Action genres have a higher average foreign ROI compared to domestic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excludes 2 films (ROI above 6000):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Gallows (Horror)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Devil Inside (Horror)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Popcorn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565-EDA8-4BD3-BA8E-0EA68CAA9C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0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2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DD8A20-9CB0-4AE3-8FC8-BA27D9593CB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D29C96-4C3A-4B5C-8C72-AB399F80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ind.com/mpng/xbxwoJ_filmstrip-clipart-vintage-movie-reel-film-paper-clipart/" TargetMode="External"/><Relationship Id="rId2" Type="http://schemas.openxmlformats.org/officeDocument/2006/relationships/hyperlink" Target="https://www.pngfind.com/mpng/ihxbmo_clapperboard-clipart-clipart-collection-film-slate-clapper-bo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ipart-library.com/clipart/408744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DAB79B5-BA1C-40AA-B4CA-078BFE9C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1148" y="536386"/>
            <a:ext cx="7529703" cy="6498077"/>
          </a:xfrm>
        </p:spPr>
        <p:txBody>
          <a:bodyPr>
            <a:normAutofit fontScale="92500" lnSpcReduction="10000"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$UCCESS IN THE MOVIE INDUSTRY</a:t>
            </a:r>
          </a:p>
          <a:p>
            <a:r>
              <a:rPr lang="en-US" sz="3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Genre VS ROI Analysis for Film Studios</a:t>
            </a:r>
          </a:p>
          <a:p>
            <a:r>
              <a:rPr lang="en-US" sz="18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2020</a:t>
            </a:r>
            <a:endParaRPr lang="en-US" sz="66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6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C5A6AF-6456-4A71-954A-5CADD194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38" y="318304"/>
            <a:ext cx="9778923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</a:rPr>
              <a:t>Average ROI by Genre (2010-2019)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AD65112-2013-4B41-8ECC-15D0ED01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61" y="2155968"/>
            <a:ext cx="4816475" cy="40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5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5E7E-0E71-4A48-BEE0-8CE9BB62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Counts and ROI</a:t>
            </a:r>
          </a:p>
        </p:txBody>
      </p:sp>
    </p:spTree>
    <p:extLst>
      <p:ext uri="{BB962C8B-B14F-4D97-AF65-F5344CB8AC3E}">
        <p14:creationId xmlns:p14="http://schemas.microsoft.com/office/powerpoint/2010/main" val="183635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0C8E-C8F9-4F47-96FA-D113BB5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38" y="523613"/>
            <a:ext cx="9960864" cy="118872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ahnschrift Condensed" panose="020B0502040204020203" pitchFamily="34" charset="0"/>
              </a:rPr>
              <a:t>Components of a high profit 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2AEF-E309-4FD1-B7B6-5AD20D9E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 over time: drama, horror, mystery romance (lowest budget, highest ROI over ten years)</a:t>
            </a:r>
          </a:p>
          <a:p>
            <a:r>
              <a:rPr lang="en-US" dirty="0"/>
              <a:t>Foreign Audience: Horror, Animation/Domestic Audience: </a:t>
            </a:r>
            <a:r>
              <a:rPr lang="en-US" dirty="0" err="1"/>
              <a:t>aslkdjf</a:t>
            </a:r>
            <a:r>
              <a:rPr lang="en-US" dirty="0"/>
              <a:t>, </a:t>
            </a:r>
            <a:r>
              <a:rPr lang="en-US" dirty="0" err="1"/>
              <a:t>asdfjldsf,sdf</a:t>
            </a:r>
            <a:endParaRPr lang="en-US" dirty="0"/>
          </a:p>
          <a:p>
            <a:r>
              <a:rPr lang="en-US" dirty="0"/>
              <a:t>Minimize the amount of genres, Action/Adventure but also trying to target specific genres: action adventure based on actual profit</a:t>
            </a:r>
          </a:p>
        </p:txBody>
      </p:sp>
    </p:spTree>
    <p:extLst>
      <p:ext uri="{BB962C8B-B14F-4D97-AF65-F5344CB8AC3E}">
        <p14:creationId xmlns:p14="http://schemas.microsoft.com/office/powerpoint/2010/main" val="98927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0C8E-C8F9-4F47-96FA-D113BB5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87610"/>
            <a:ext cx="7729728" cy="1188720"/>
          </a:xfrm>
        </p:spPr>
        <p:txBody>
          <a:bodyPr/>
          <a:lstStyle/>
          <a:p>
            <a:r>
              <a:rPr lang="en-US" dirty="0"/>
              <a:t>Further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FDEC8-AEA2-4A4D-B638-4E93BF4B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7" y="1848213"/>
            <a:ext cx="5199043" cy="43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8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1C39-35C1-43B9-9C13-60C8CB2D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354550"/>
            <a:ext cx="7729728" cy="132435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ill Sans MT Condensed" panose="020B0506020104020203" pitchFamily="34" charset="0"/>
              </a:rPr>
              <a:t>Thank you for your time.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ill Sans MT Condensed" panose="020B0506020104020203" pitchFamily="34" charset="0"/>
              </a:rPr>
              <a:t>We anticipate seeing your future productions.</a:t>
            </a:r>
          </a:p>
        </p:txBody>
      </p:sp>
    </p:spTree>
    <p:extLst>
      <p:ext uri="{BB962C8B-B14F-4D97-AF65-F5344CB8AC3E}">
        <p14:creationId xmlns:p14="http://schemas.microsoft.com/office/powerpoint/2010/main" val="98447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CFB-3592-47AF-BD22-AA3FC570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A685-8A0F-4CD5-9D33-1FE23FCD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Tristan Pope:  “OLM_2012_Film_Fest_Laurel”</a:t>
            </a:r>
          </a:p>
          <a:p>
            <a:r>
              <a:rPr lang="en-US" dirty="0"/>
              <a:t>Creative Commons: </a:t>
            </a:r>
            <a:r>
              <a:rPr lang="en-US" dirty="0">
                <a:hlinkClick r:id="rId2"/>
              </a:rPr>
              <a:t>https://www.pngfind.com/mpng/ihxbmo_clapperboard-clipart-clipart-collection-film-slate-clapper-board/</a:t>
            </a:r>
            <a:endParaRPr lang="en-US" dirty="0">
              <a:hlinkClick r:id="rId3"/>
            </a:endParaRPr>
          </a:p>
          <a:p>
            <a:r>
              <a:rPr lang="en-US" dirty="0"/>
              <a:t>Creative Commons: </a:t>
            </a:r>
            <a:r>
              <a:rPr lang="en-US" dirty="0">
                <a:hlinkClick r:id="rId3"/>
              </a:rPr>
              <a:t>https://www.pngfind.com/mpng/xbxwoJ_filmstrip-clipart-vintage-movie-reel-film-paper-clipart/</a:t>
            </a:r>
            <a:endParaRPr lang="en-US" dirty="0"/>
          </a:p>
          <a:p>
            <a:r>
              <a:rPr lang="en-US" dirty="0"/>
              <a:t>Creative Commons: </a:t>
            </a:r>
            <a:r>
              <a:rPr lang="en-US" dirty="0">
                <a:hlinkClick r:id="rId4"/>
              </a:rPr>
              <a:t>http://clipart-library.com/clipart/408744.htm</a:t>
            </a:r>
            <a:endParaRPr lang="en-US" dirty="0"/>
          </a:p>
          <a:p>
            <a:r>
              <a:rPr lang="en-US" dirty="0"/>
              <a:t>The Wrap:  “Hollywood Juneteenth”</a:t>
            </a:r>
          </a:p>
        </p:txBody>
      </p:sp>
    </p:spTree>
    <p:extLst>
      <p:ext uri="{BB962C8B-B14F-4D97-AF65-F5344CB8AC3E}">
        <p14:creationId xmlns:p14="http://schemas.microsoft.com/office/powerpoint/2010/main" val="29817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69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D051-46BD-4EE0-B86C-50C68122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405114"/>
            <a:ext cx="7729728" cy="171304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8000" dirty="0">
                <a:latin typeface="Bahnschrift Condensed" panose="020B0502040204020203" pitchFamily="34" charset="0"/>
              </a:rPr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0E6C-1F94-444A-9149-9340C3B7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2963571"/>
            <a:ext cx="7729728" cy="117152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Gather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CE3EA3-950F-4A31-9286-B5CB3D07F4C1}"/>
              </a:ext>
            </a:extLst>
          </p:cNvPr>
          <p:cNvSpPr txBox="1">
            <a:spLocks/>
          </p:cNvSpPr>
          <p:nvPr/>
        </p:nvSpPr>
        <p:spPr>
          <a:xfrm>
            <a:off x="2231134" y="4623126"/>
            <a:ext cx="7729728" cy="11715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Find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43CE40-C70F-49A1-ACD6-BB6FDF8181AD}"/>
              </a:ext>
            </a:extLst>
          </p:cNvPr>
          <p:cNvSpPr txBox="1">
            <a:spLocks/>
          </p:cNvSpPr>
          <p:nvPr/>
        </p:nvSpPr>
        <p:spPr>
          <a:xfrm>
            <a:off x="737190" y="5719761"/>
            <a:ext cx="10717616" cy="14662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Goal: Big Profit Margin</a:t>
            </a:r>
          </a:p>
        </p:txBody>
      </p:sp>
    </p:spTree>
    <p:extLst>
      <p:ext uri="{BB962C8B-B14F-4D97-AF65-F5344CB8AC3E}">
        <p14:creationId xmlns:p14="http://schemas.microsoft.com/office/powerpoint/2010/main" val="16905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D48454-DFCB-4514-9E78-F2EA716C17D3}"/>
              </a:ext>
            </a:extLst>
          </p:cNvPr>
          <p:cNvSpPr txBox="1">
            <a:spLocks/>
          </p:cNvSpPr>
          <p:nvPr/>
        </p:nvSpPr>
        <p:spPr bwMode="black">
          <a:xfrm>
            <a:off x="2231136" y="365623"/>
            <a:ext cx="7729728" cy="133472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Bahnschrift Condensed" panose="020B0502040204020203" pitchFamily="34" charset="0"/>
              </a:rPr>
              <a:t>Return </a:t>
            </a:r>
            <a:r>
              <a:rPr lang="en-US" sz="6600" dirty="0" err="1">
                <a:latin typeface="Bahnschrift Condensed" panose="020B0502040204020203" pitchFamily="34" charset="0"/>
              </a:rPr>
              <a:t>oN</a:t>
            </a:r>
            <a:r>
              <a:rPr lang="en-US" sz="6600" dirty="0">
                <a:latin typeface="Bahnschrift Condensed" panose="020B0502040204020203" pitchFamily="34" charset="0"/>
              </a:rPr>
              <a:t> Investments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FE9DD-BAEF-4169-8B71-A66D5C2DB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97" y="2242952"/>
            <a:ext cx="6223206" cy="4405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B697FD-A9CA-4378-BE61-51CC2C117A50}"/>
              </a:ext>
            </a:extLst>
          </p:cNvPr>
          <p:cNvSpPr txBox="1"/>
          <p:nvPr/>
        </p:nvSpPr>
        <p:spPr>
          <a:xfrm>
            <a:off x="3401895" y="4640437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ahnschrift Light" panose="020B0502040204020203" pitchFamily="34" charset="0"/>
              </a:rPr>
              <a:t>Invested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278E7-0C50-4529-AA8F-E2E8A74C48B6}"/>
              </a:ext>
            </a:extLst>
          </p:cNvPr>
          <p:cNvSpPr txBox="1"/>
          <p:nvPr/>
        </p:nvSpPr>
        <p:spPr>
          <a:xfrm>
            <a:off x="7083708" y="5521232"/>
            <a:ext cx="24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oper Black" panose="0208090404030B020404" pitchFamily="18" charset="0"/>
              </a:rPr>
              <a:t>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42B7D-F2B4-4109-A52B-489AA87FC37D}"/>
              </a:ext>
            </a:extLst>
          </p:cNvPr>
          <p:cNvSpPr txBox="1"/>
          <p:nvPr/>
        </p:nvSpPr>
        <p:spPr>
          <a:xfrm>
            <a:off x="7681369" y="3787289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  <a:latin typeface="Cooper Black" panose="0208090404030B020404" pitchFamily="18" charset="0"/>
              </a:rPr>
              <a:t>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7B4C4-2BD7-4BE2-831F-331A34DE6C09}"/>
              </a:ext>
            </a:extLst>
          </p:cNvPr>
          <p:cNvSpPr txBox="1"/>
          <p:nvPr/>
        </p:nvSpPr>
        <p:spPr>
          <a:xfrm>
            <a:off x="3809058" y="3602271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  <a:latin typeface="Bahnschrift Light" panose="020B0502040204020203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61156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C21EE-4201-4B0A-AAC3-E98334F7F9E3}"/>
              </a:ext>
            </a:extLst>
          </p:cNvPr>
          <p:cNvSpPr txBox="1">
            <a:spLocks/>
          </p:cNvSpPr>
          <p:nvPr/>
        </p:nvSpPr>
        <p:spPr bwMode="black">
          <a:xfrm>
            <a:off x="2729710" y="401836"/>
            <a:ext cx="6732580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Bahnschrift Condensed" panose="020B0502040204020203" pitchFamily="34" charset="0"/>
              </a:rPr>
              <a:t>Overview of ROI per GEnre</a:t>
            </a:r>
            <a:endParaRPr lang="en-US" sz="4000" dirty="0">
              <a:latin typeface="Bahnschrift Condensed" panose="020B0502040204020203" pitchFamily="34" charset="0"/>
            </a:endParaRPr>
          </a:p>
        </p:txBody>
      </p:sp>
      <p:pic>
        <p:nvPicPr>
          <p:cNvPr id="5" name="ROI:Genre.png" descr="ROI:Genre.png">
            <a:extLst>
              <a:ext uri="{FF2B5EF4-FFF2-40B4-BE49-F238E27FC236}">
                <a16:creationId xmlns:a16="http://schemas.microsoft.com/office/drawing/2014/main" id="{C4FE4931-D381-475E-AE79-84C975CD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15" y="1679496"/>
            <a:ext cx="7599249" cy="49068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660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ACD6A-8040-4694-9D2E-4EF2C9C1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17" y="176049"/>
            <a:ext cx="8187893" cy="1141497"/>
          </a:xfrm>
        </p:spPr>
        <p:txBody>
          <a:bodyPr>
            <a:normAutofit/>
          </a:bodyPr>
          <a:lstStyle/>
          <a:p>
            <a:r>
              <a:rPr lang="en-US" sz="2800" dirty="0"/>
              <a:t>Further Breakdown of ROI GENRE</a:t>
            </a:r>
          </a:p>
        </p:txBody>
      </p:sp>
      <p:pic>
        <p:nvPicPr>
          <p:cNvPr id="5" name="Reoriented distribution of genre.png" descr="Reoriented distribution of genre.png">
            <a:extLst>
              <a:ext uri="{FF2B5EF4-FFF2-40B4-BE49-F238E27FC236}">
                <a16:creationId xmlns:a16="http://schemas.microsoft.com/office/drawing/2014/main" id="{88D44243-3782-46FD-A8E1-ACEC9DAA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97" y="1454003"/>
            <a:ext cx="9918735" cy="510884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45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9E14E77-7B58-45A0-BC85-B1CB651C71C5}"/>
              </a:ext>
            </a:extLst>
          </p:cNvPr>
          <p:cNvSpPr txBox="1">
            <a:spLocks/>
          </p:cNvSpPr>
          <p:nvPr/>
        </p:nvSpPr>
        <p:spPr bwMode="black">
          <a:xfrm>
            <a:off x="3709917" y="264557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Budget Breakdown and Yearly Trends</a:t>
            </a:r>
          </a:p>
        </p:txBody>
      </p:sp>
      <p:pic>
        <p:nvPicPr>
          <p:cNvPr id="5" name="Production budget Genre.png" descr="Production budget Genre.png">
            <a:extLst>
              <a:ext uri="{FF2B5EF4-FFF2-40B4-BE49-F238E27FC236}">
                <a16:creationId xmlns:a16="http://schemas.microsoft.com/office/drawing/2014/main" id="{0718D89C-CF83-4A2A-A387-3B4B3BB5C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017" y="1554735"/>
            <a:ext cx="6293965" cy="50387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31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CAB71F-12A5-494D-BA5A-105D4AAE273A}"/>
              </a:ext>
            </a:extLst>
          </p:cNvPr>
          <p:cNvSpPr txBox="1">
            <a:spLocks/>
          </p:cNvSpPr>
          <p:nvPr/>
        </p:nvSpPr>
        <p:spPr bwMode="black">
          <a:xfrm>
            <a:off x="3709917" y="264557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Budget Breakdown and Yearly Trends</a:t>
            </a:r>
          </a:p>
        </p:txBody>
      </p:sp>
      <p:pic>
        <p:nvPicPr>
          <p:cNvPr id="6" name="ROI genre line.png" descr="ROI genre line.png">
            <a:extLst>
              <a:ext uri="{FF2B5EF4-FFF2-40B4-BE49-F238E27FC236}">
                <a16:creationId xmlns:a16="http://schemas.microsoft.com/office/drawing/2014/main" id="{E486D6E5-C6E0-4B46-9A0F-FA93C8FA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073" y="1527856"/>
            <a:ext cx="6049513" cy="49614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468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0BA6E9-B706-4DB6-9050-E921FA8B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126" y="224691"/>
            <a:ext cx="6456987" cy="16002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ahnschrift Condensed" panose="020B0502040204020203" pitchFamily="34" charset="0"/>
              </a:rPr>
              <a:t>ROI by Genre (2010-2019)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D1D65DE-C62D-4504-BBD6-7D53F7DE9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58" y="2037896"/>
            <a:ext cx="5514496" cy="45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3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01590-17C1-43D9-9D8C-30D298D8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08" y="237281"/>
            <a:ext cx="10299783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ahnschrift Condensed" panose="020B0502040204020203" pitchFamily="34" charset="0"/>
              </a:rPr>
              <a:t>Difference by Genre (2010-2019)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8B6CE44-7706-4E08-84B0-95D88324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75" y="2074744"/>
            <a:ext cx="4816475" cy="4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380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700</TotalTime>
  <Words>729</Words>
  <Application>Microsoft Office PowerPoint</Application>
  <PresentationFormat>Widescreen</PresentationFormat>
  <Paragraphs>75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Bahnschrift Condensed</vt:lpstr>
      <vt:lpstr>Bahnschrift Light</vt:lpstr>
      <vt:lpstr>Calibri</vt:lpstr>
      <vt:lpstr>Cooper Black</vt:lpstr>
      <vt:lpstr>Gill Sans MT</vt:lpstr>
      <vt:lpstr>Gill Sans MT Condensed</vt:lpstr>
      <vt:lpstr>Ink Free</vt:lpstr>
      <vt:lpstr>Parcel</vt:lpstr>
      <vt:lpstr>PowerPoint Presentation</vt:lpstr>
      <vt:lpstr>Plan of Action</vt:lpstr>
      <vt:lpstr>PowerPoint Presentation</vt:lpstr>
      <vt:lpstr>PowerPoint Presentation</vt:lpstr>
      <vt:lpstr>Further Breakdown of ROI GENRE</vt:lpstr>
      <vt:lpstr>PowerPoint Presentation</vt:lpstr>
      <vt:lpstr>PowerPoint Presentation</vt:lpstr>
      <vt:lpstr>ROI by Genre (2010-2019)</vt:lpstr>
      <vt:lpstr>Difference by Genre (2010-2019)</vt:lpstr>
      <vt:lpstr>Average ROI by Genre (2010-2019)</vt:lpstr>
      <vt:lpstr>Genre Counts and ROI</vt:lpstr>
      <vt:lpstr>Components of a high profit movie</vt:lpstr>
      <vt:lpstr>Further Exploration</vt:lpstr>
      <vt:lpstr>PowerPoint Presentation</vt:lpstr>
      <vt:lpstr>Picture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Yoon</dc:creator>
  <cp:lastModifiedBy>Jessica Yoon</cp:lastModifiedBy>
  <cp:revision>75</cp:revision>
  <dcterms:created xsi:type="dcterms:W3CDTF">2020-07-23T21:10:34Z</dcterms:created>
  <dcterms:modified xsi:type="dcterms:W3CDTF">2020-07-26T11:41:20Z</dcterms:modified>
</cp:coreProperties>
</file>